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2" r:id="rId2"/>
    <p:sldId id="266" r:id="rId3"/>
    <p:sldId id="267" r:id="rId4"/>
    <p:sldId id="268" r:id="rId5"/>
    <p:sldId id="269" r:id="rId6"/>
    <p:sldId id="270" r:id="rId7"/>
    <p:sldId id="271" r:id="rId8"/>
    <p:sldId id="272" r:id="rId9"/>
    <p:sldId id="280" r:id="rId10"/>
    <p:sldId id="273" r:id="rId11"/>
    <p:sldId id="274" r:id="rId12"/>
    <p:sldId id="275" r:id="rId13"/>
    <p:sldId id="276" r:id="rId14"/>
    <p:sldId id="277" r:id="rId15"/>
    <p:sldId id="278" r:id="rId16"/>
    <p:sldId id="279" r:id="rId17"/>
    <p:sldId id="283" r:id="rId18"/>
    <p:sldId id="257" r:id="rId19"/>
    <p:sldId id="281" r:id="rId20"/>
    <p:sldId id="264" r:id="rId21"/>
    <p:sldId id="265" r:id="rId22"/>
    <p:sldId id="282" r:id="rId23"/>
    <p:sldId id="263" r:id="rId24"/>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B8ED"/>
    <a:srgbClr val="000000"/>
    <a:srgbClr val="68217A"/>
    <a:srgbClr val="F2F2F2"/>
    <a:srgbClr val="1772C1"/>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6" autoAdjust="0"/>
    <p:restoredTop sz="94660"/>
  </p:normalViewPr>
  <p:slideViewPr>
    <p:cSldViewPr snapToGrid="0">
      <p:cViewPr varScale="1">
        <p:scale>
          <a:sx n="87" d="100"/>
          <a:sy n="87" d="100"/>
        </p:scale>
        <p:origin x="76"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289C3A-849A-45BE-BE24-CFB9316450F6}" type="datetimeFigureOut">
              <a:rPr lang="en-GB" smtClean="0"/>
              <a:t>04/08/2015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07CE0D-5AB8-46A0-B2C6-636D99CC2F46}" type="slidenum">
              <a:rPr lang="en-GB" smtClean="0"/>
              <a:t>‹#›</a:t>
            </a:fld>
            <a:endParaRPr lang="en-GB"/>
          </a:p>
        </p:txBody>
      </p:sp>
    </p:spTree>
    <p:extLst>
      <p:ext uri="{BB962C8B-B14F-4D97-AF65-F5344CB8AC3E}">
        <p14:creationId xmlns:p14="http://schemas.microsoft.com/office/powerpoint/2010/main" val="2402289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8/4/2015 12:15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714166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8/4/2015 12:15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30102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8/4/2015 12:15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792346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8/4/2015 12:15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49572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E6659C90-CF27-4864-8467-D905272AF417}"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64253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52269D52-CA35-4613-8BBB-B8C8A0A7FBCE}"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41476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E6659C90-CF27-4864-8467-D905272AF417}"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324987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E6659C90-CF27-4864-8467-D905272AF417}"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56502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E6659C90-CF27-4864-8467-D905272AF417}"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086189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Visual Studio 11</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endParaRPr>
          </a:p>
        </p:txBody>
      </p:sp>
      <p:sp>
        <p:nvSpPr>
          <p:cNvPr id="6" name="Date Placeholder 5"/>
          <p:cNvSpPr>
            <a:spLocks noGrp="1"/>
          </p:cNvSpPr>
          <p:nvPr>
            <p:ph type="dt" idx="12"/>
          </p:nvPr>
        </p:nvSpPr>
        <p:spPr/>
        <p:txBody>
          <a:bodyPr/>
          <a:lstStyle/>
          <a:p>
            <a:fld id="{4081A3DE-BF09-4095-9020-0A809BD1B8A2}" type="datetime1">
              <a:rPr lang="en-US" smtClean="0">
                <a:solidFill>
                  <a:prstClr val="black"/>
                </a:solidFill>
              </a:rPr>
              <a:pPr/>
              <a:t>8/4/2015</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413887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954775" y="3940438"/>
            <a:ext cx="9144000" cy="896238"/>
          </a:xfrm>
        </p:spPr>
        <p:txBody>
          <a:bodyPr>
            <a:noAutofit/>
          </a:bodyPr>
          <a:lstStyle>
            <a:lvl1pPr marL="0" indent="0" algn="l">
              <a:buNone/>
              <a:defRPr sz="5400">
                <a:solidFill>
                  <a:srgbClr val="000000"/>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Session Title</a:t>
            </a:r>
            <a:endParaRPr lang="pt-PT" dirty="0"/>
          </a:p>
        </p:txBody>
      </p:sp>
      <p:sp>
        <p:nvSpPr>
          <p:cNvPr id="10" name="TextBox 9"/>
          <p:cNvSpPr txBox="1"/>
          <p:nvPr userDrawn="1"/>
        </p:nvSpPr>
        <p:spPr>
          <a:xfrm>
            <a:off x="954775" y="2294418"/>
            <a:ext cx="3968304" cy="584775"/>
          </a:xfrm>
          <a:prstGeom prst="rect">
            <a:avLst/>
          </a:prstGeom>
          <a:noFill/>
        </p:spPr>
        <p:txBody>
          <a:bodyPr wrap="square" rtlCol="0">
            <a:spAutoFit/>
          </a:bodyPr>
          <a:lstStyle/>
          <a:p>
            <a:r>
              <a:rPr lang="pt-PT" sz="3200" dirty="0" smtClean="0">
                <a:solidFill>
                  <a:srgbClr val="73C9E4"/>
                </a:solidFill>
                <a:latin typeface="Segoe UI" panose="020B0502040204020203" pitchFamily="34" charset="0"/>
                <a:cs typeface="Segoe UI" panose="020B0502040204020203" pitchFamily="34" charset="0"/>
              </a:rPr>
              <a:t>Developer</a:t>
            </a:r>
            <a:endParaRPr lang="pt-PT" sz="3200" dirty="0">
              <a:solidFill>
                <a:srgbClr val="73C9E4"/>
              </a:solidFill>
              <a:latin typeface="Segoe UI" panose="020B0502040204020203" pitchFamily="34" charset="0"/>
              <a:cs typeface="Segoe UI" panose="020B0502040204020203" pitchFamily="34" charset="0"/>
            </a:endParaRPr>
          </a:p>
        </p:txBody>
      </p:sp>
      <p:sp>
        <p:nvSpPr>
          <p:cNvPr id="11" name="TextBox 10"/>
          <p:cNvSpPr txBox="1"/>
          <p:nvPr userDrawn="1"/>
        </p:nvSpPr>
        <p:spPr>
          <a:xfrm>
            <a:off x="954775" y="2638033"/>
            <a:ext cx="6162261" cy="1015663"/>
          </a:xfrm>
          <a:prstGeom prst="rect">
            <a:avLst/>
          </a:prstGeom>
          <a:noFill/>
        </p:spPr>
        <p:txBody>
          <a:bodyPr wrap="square" rtlCol="0">
            <a:spAutoFit/>
          </a:bodyPr>
          <a:lstStyle/>
          <a:p>
            <a:r>
              <a:rPr lang="pt-PT" sz="6000" b="1" dirty="0" smtClean="0">
                <a:latin typeface="Segoe UI" panose="020B0502040204020203" pitchFamily="34" charset="0"/>
                <a:cs typeface="Segoe UI" panose="020B0502040204020203" pitchFamily="34" charset="0"/>
              </a:rPr>
              <a:t>TECH REFRESH</a:t>
            </a:r>
            <a:endParaRPr lang="pt-PT" sz="6000" b="1" dirty="0">
              <a:latin typeface="Segoe UI" panose="020B0502040204020203" pitchFamily="34" charset="0"/>
              <a:cs typeface="Segoe UI" panose="020B0502040204020203" pitchFamily="34" charset="0"/>
            </a:endParaRPr>
          </a:p>
        </p:txBody>
      </p:sp>
      <p:grpSp>
        <p:nvGrpSpPr>
          <p:cNvPr id="12" name="Group 11"/>
          <p:cNvGrpSpPr/>
          <p:nvPr userDrawn="1"/>
        </p:nvGrpSpPr>
        <p:grpSpPr>
          <a:xfrm>
            <a:off x="6318235" y="2365500"/>
            <a:ext cx="2107742" cy="1580606"/>
            <a:chOff x="5205052" y="3339264"/>
            <a:chExt cx="1324800" cy="993474"/>
          </a:xfrm>
        </p:grpSpPr>
        <p:sp>
          <p:nvSpPr>
            <p:cNvPr id="13" name="Rectangle 12"/>
            <p:cNvSpPr/>
            <p:nvPr/>
          </p:nvSpPr>
          <p:spPr>
            <a:xfrm>
              <a:off x="5205052" y="3339264"/>
              <a:ext cx="331200" cy="331158"/>
            </a:xfrm>
            <a:prstGeom prst="rect">
              <a:avLst/>
            </a:prstGeom>
            <a:solidFill>
              <a:srgbClr val="681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4" name="Rectangle 13"/>
            <p:cNvSpPr/>
            <p:nvPr/>
          </p:nvSpPr>
          <p:spPr>
            <a:xfrm>
              <a:off x="5536252" y="3670422"/>
              <a:ext cx="331200" cy="331158"/>
            </a:xfrm>
            <a:prstGeom prst="rect">
              <a:avLst/>
            </a:prstGeom>
            <a:solidFill>
              <a:srgbClr val="B923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Rectangle 14"/>
            <p:cNvSpPr/>
            <p:nvPr/>
          </p:nvSpPr>
          <p:spPr>
            <a:xfrm>
              <a:off x="5867452" y="4001580"/>
              <a:ext cx="331200" cy="331158"/>
            </a:xfrm>
            <a:prstGeom prst="rect">
              <a:avLst/>
            </a:prstGeom>
            <a:solidFill>
              <a:srgbClr val="B9D8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Rectangle 15"/>
            <p:cNvSpPr/>
            <p:nvPr/>
          </p:nvSpPr>
          <p:spPr>
            <a:xfrm>
              <a:off x="6198652" y="3670422"/>
              <a:ext cx="331200" cy="331158"/>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19" name="TextBox 18"/>
          <p:cNvSpPr txBox="1"/>
          <p:nvPr userDrawn="1"/>
        </p:nvSpPr>
        <p:spPr>
          <a:xfrm>
            <a:off x="7928859" y="3423531"/>
            <a:ext cx="3968304" cy="584775"/>
          </a:xfrm>
          <a:prstGeom prst="rect">
            <a:avLst/>
          </a:prstGeom>
          <a:noFill/>
        </p:spPr>
        <p:txBody>
          <a:bodyPr wrap="square" rtlCol="0">
            <a:spAutoFit/>
          </a:bodyPr>
          <a:lstStyle/>
          <a:p>
            <a:r>
              <a:rPr lang="pt-PT" sz="3200" dirty="0" smtClean="0">
                <a:solidFill>
                  <a:srgbClr val="73C9E4"/>
                </a:solidFill>
                <a:latin typeface="Segoe UI Light" panose="020B0502040204020203" pitchFamily="34" charset="0"/>
                <a:cs typeface="Segoe UI Light" panose="020B0502040204020203" pitchFamily="34" charset="0"/>
              </a:rPr>
              <a:t>15 Junho</a:t>
            </a:r>
            <a:r>
              <a:rPr lang="pt-PT" sz="3200" baseline="0" dirty="0" smtClean="0">
                <a:solidFill>
                  <a:srgbClr val="73C9E4"/>
                </a:solidFill>
                <a:latin typeface="Segoe UI Light" panose="020B0502040204020203" pitchFamily="34" charset="0"/>
                <a:cs typeface="Segoe UI Light" panose="020B0502040204020203" pitchFamily="34" charset="0"/>
              </a:rPr>
              <a:t> 2015</a:t>
            </a:r>
            <a:endParaRPr lang="pt-PT" sz="3200" dirty="0">
              <a:solidFill>
                <a:srgbClr val="73C9E4"/>
              </a:solidFill>
              <a:latin typeface="Segoe UI Light" panose="020B0502040204020203" pitchFamily="34" charset="0"/>
              <a:cs typeface="Segoe UI Light" panose="020B0502040204020203" pitchFamily="34" charset="0"/>
            </a:endParaRPr>
          </a:p>
        </p:txBody>
      </p:sp>
      <p:sp>
        <p:nvSpPr>
          <p:cNvPr id="2" name="TextBox 1"/>
          <p:cNvSpPr txBox="1"/>
          <p:nvPr userDrawn="1"/>
        </p:nvSpPr>
        <p:spPr>
          <a:xfrm>
            <a:off x="9180420" y="218660"/>
            <a:ext cx="2716743" cy="584775"/>
          </a:xfrm>
          <a:prstGeom prst="rect">
            <a:avLst/>
          </a:prstGeom>
          <a:noFill/>
        </p:spPr>
        <p:txBody>
          <a:bodyPr wrap="square" rtlCol="0">
            <a:spAutoFit/>
          </a:bodyPr>
          <a:lstStyle/>
          <a:p>
            <a:r>
              <a:rPr lang="pt-PT" sz="3200" dirty="0" smtClean="0">
                <a:solidFill>
                  <a:srgbClr val="28B8ED"/>
                </a:solidFill>
                <a:latin typeface="Segoe UI Light" panose="020B0502040204020203" pitchFamily="34" charset="0"/>
                <a:cs typeface="Segoe UI Light" panose="020B0502040204020203" pitchFamily="34" charset="0"/>
              </a:rPr>
              <a:t>#pttechrefresh</a:t>
            </a:r>
            <a:endParaRPr lang="pt-PT" sz="3200" dirty="0">
              <a:solidFill>
                <a:srgbClr val="28B8ED"/>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6937241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9788" y="457200"/>
            <a:ext cx="3932237" cy="1600200"/>
          </a:xfrm>
        </p:spPr>
        <p:txBody>
          <a:bodyPr anchor="b"/>
          <a:lstStyle>
            <a:lvl1pPr>
              <a:defRPr sz="3200">
                <a:latin typeface="Segoe UI" panose="020B0502040204020203" pitchFamily="34" charset="0"/>
                <a:cs typeface="Segoe UI" panose="020B0502040204020203" pitchFamily="34" charset="0"/>
              </a:defRPr>
            </a:lvl1pPr>
          </a:lstStyle>
          <a:p>
            <a:r>
              <a:rPr lang="en-US" smtClean="0"/>
              <a:t>Click to edit Master title style</a:t>
            </a:r>
            <a:endParaRPr lang="pt-P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atin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6871530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Vertical Text Placeholder 2"/>
          <p:cNvSpPr>
            <a:spLocks noGrp="1"/>
          </p:cNvSpPr>
          <p:nvPr>
            <p:ph type="body" orient="vert" idx="1"/>
          </p:nvPr>
        </p:nvSpPr>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36568554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Vertical Title 1"/>
          <p:cNvSpPr>
            <a:spLocks noGrp="1"/>
          </p:cNvSpPr>
          <p:nvPr>
            <p:ph type="title" orient="vert"/>
          </p:nvPr>
        </p:nvSpPr>
        <p:spPr>
          <a:xfrm>
            <a:off x="8724900" y="365125"/>
            <a:ext cx="2628900" cy="5811838"/>
          </a:xfrm>
        </p:spPr>
        <p:txBody>
          <a:bodyPr vert="eaVert"/>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Vertical Text Placeholder 2"/>
          <p:cNvSpPr>
            <a:spLocks noGrp="1"/>
          </p:cNvSpPr>
          <p:nvPr>
            <p:ph type="body" orient="vert" idx="1"/>
          </p:nvPr>
        </p:nvSpPr>
        <p:spPr>
          <a:xfrm>
            <a:off x="838200" y="365125"/>
            <a:ext cx="7734300" cy="581183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395279995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F2F2F2"/>
        </a:solidFill>
        <a:effectLst/>
      </p:bgPr>
    </p:bg>
    <p:spTree>
      <p:nvGrpSpPr>
        <p:cNvPr id="1" name=""/>
        <p:cNvGrpSpPr/>
        <p:nvPr/>
      </p:nvGrpSpPr>
      <p:grpSpPr>
        <a:xfrm>
          <a:off x="0" y="0"/>
          <a:ext cx="0" cy="0"/>
          <a:chOff x="0" y="0"/>
          <a:chExt cx="0" cy="0"/>
        </a:xfrm>
      </p:grpSpPr>
      <p:sp>
        <p:nvSpPr>
          <p:cNvPr id="4" name="TextBox 3"/>
          <p:cNvSpPr txBox="1"/>
          <p:nvPr userDrawn="1"/>
        </p:nvSpPr>
        <p:spPr>
          <a:xfrm>
            <a:off x="7180242" y="5506846"/>
            <a:ext cx="3968304" cy="400110"/>
          </a:xfrm>
          <a:prstGeom prst="rect">
            <a:avLst/>
          </a:prstGeom>
          <a:noFill/>
        </p:spPr>
        <p:txBody>
          <a:bodyPr wrap="square" rtlCol="0">
            <a:spAutoFit/>
          </a:bodyPr>
          <a:lstStyle/>
          <a:p>
            <a:r>
              <a:rPr lang="pt-PT" sz="2000" dirty="0" smtClean="0">
                <a:solidFill>
                  <a:srgbClr val="73C9E4"/>
                </a:solidFill>
                <a:latin typeface="Segoe UI" panose="020B0502040204020203" pitchFamily="34" charset="0"/>
                <a:cs typeface="Segoe UI" panose="020B0502040204020203" pitchFamily="34" charset="0"/>
              </a:rPr>
              <a:t>Developer</a:t>
            </a:r>
            <a:endParaRPr lang="pt-PT" sz="2000" dirty="0">
              <a:solidFill>
                <a:srgbClr val="73C9E4"/>
              </a:solidFill>
              <a:latin typeface="Segoe UI" panose="020B0502040204020203" pitchFamily="34" charset="0"/>
              <a:cs typeface="Segoe UI" panose="020B0502040204020203" pitchFamily="34" charset="0"/>
            </a:endParaRPr>
          </a:p>
        </p:txBody>
      </p:sp>
      <p:sp>
        <p:nvSpPr>
          <p:cNvPr id="5" name="TextBox 4"/>
          <p:cNvSpPr txBox="1"/>
          <p:nvPr userDrawn="1"/>
        </p:nvSpPr>
        <p:spPr>
          <a:xfrm>
            <a:off x="7180243" y="5700725"/>
            <a:ext cx="6162261" cy="707886"/>
          </a:xfrm>
          <a:prstGeom prst="rect">
            <a:avLst/>
          </a:prstGeom>
          <a:noFill/>
        </p:spPr>
        <p:txBody>
          <a:bodyPr wrap="square" rtlCol="0">
            <a:spAutoFit/>
          </a:bodyPr>
          <a:lstStyle/>
          <a:p>
            <a:r>
              <a:rPr lang="pt-PT" sz="4000" b="1" dirty="0" smtClean="0">
                <a:latin typeface="Segoe UI" panose="020B0502040204020203" pitchFamily="34" charset="0"/>
                <a:cs typeface="Segoe UI" panose="020B0502040204020203" pitchFamily="34" charset="0"/>
              </a:rPr>
              <a:t>TECH REFRESH</a:t>
            </a:r>
            <a:endParaRPr lang="pt-PT" sz="4000" b="1" dirty="0">
              <a:latin typeface="Segoe UI" panose="020B0502040204020203" pitchFamily="34" charset="0"/>
              <a:cs typeface="Segoe UI" panose="020B0502040204020203" pitchFamily="34" charset="0"/>
            </a:endParaRPr>
          </a:p>
        </p:txBody>
      </p:sp>
      <p:grpSp>
        <p:nvGrpSpPr>
          <p:cNvPr id="6" name="Group 5"/>
          <p:cNvGrpSpPr/>
          <p:nvPr userDrawn="1"/>
        </p:nvGrpSpPr>
        <p:grpSpPr>
          <a:xfrm>
            <a:off x="10787448" y="5605702"/>
            <a:ext cx="1097466" cy="822995"/>
            <a:chOff x="5205052" y="3339264"/>
            <a:chExt cx="1324800" cy="993474"/>
          </a:xfrm>
        </p:grpSpPr>
        <p:sp>
          <p:nvSpPr>
            <p:cNvPr id="7" name="Rectangle 6"/>
            <p:cNvSpPr/>
            <p:nvPr/>
          </p:nvSpPr>
          <p:spPr>
            <a:xfrm>
              <a:off x="5205052" y="3339264"/>
              <a:ext cx="331200" cy="331158"/>
            </a:xfrm>
            <a:prstGeom prst="rect">
              <a:avLst/>
            </a:prstGeom>
            <a:solidFill>
              <a:srgbClr val="681B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Rectangle 7"/>
            <p:cNvSpPr/>
            <p:nvPr/>
          </p:nvSpPr>
          <p:spPr>
            <a:xfrm>
              <a:off x="5536253" y="3670422"/>
              <a:ext cx="331201" cy="331158"/>
            </a:xfrm>
            <a:prstGeom prst="rect">
              <a:avLst/>
            </a:prstGeom>
            <a:solidFill>
              <a:srgbClr val="B923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Rectangle 8"/>
            <p:cNvSpPr/>
            <p:nvPr/>
          </p:nvSpPr>
          <p:spPr>
            <a:xfrm>
              <a:off x="5867452" y="4001580"/>
              <a:ext cx="331200" cy="331158"/>
            </a:xfrm>
            <a:prstGeom prst="rect">
              <a:avLst/>
            </a:prstGeom>
            <a:solidFill>
              <a:srgbClr val="B9D8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0" name="Rectangle 9"/>
            <p:cNvSpPr/>
            <p:nvPr/>
          </p:nvSpPr>
          <p:spPr>
            <a:xfrm>
              <a:off x="6198652" y="3670422"/>
              <a:ext cx="331200" cy="331158"/>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11" name="TextBox 10"/>
          <p:cNvSpPr txBox="1"/>
          <p:nvPr userDrawn="1"/>
        </p:nvSpPr>
        <p:spPr>
          <a:xfrm>
            <a:off x="4480291" y="2755557"/>
            <a:ext cx="5399902" cy="830997"/>
          </a:xfrm>
          <a:prstGeom prst="rect">
            <a:avLst/>
          </a:prstGeom>
          <a:noFill/>
        </p:spPr>
        <p:txBody>
          <a:bodyPr wrap="square" rtlCol="0">
            <a:spAutoFit/>
          </a:bodyPr>
          <a:lstStyle/>
          <a:p>
            <a:r>
              <a:rPr lang="pt-PT" sz="4800" dirty="0" err="1" smtClean="0">
                <a:latin typeface="Segoe UI Light" panose="020B0502040204020203" pitchFamily="34" charset="0"/>
                <a:cs typeface="Segoe UI Light" panose="020B0502040204020203" pitchFamily="34" charset="0"/>
              </a:rPr>
              <a:t>Thank</a:t>
            </a:r>
            <a:r>
              <a:rPr lang="pt-PT" sz="4800" dirty="0" smtClean="0">
                <a:latin typeface="Segoe UI Light" panose="020B0502040204020203" pitchFamily="34" charset="0"/>
                <a:cs typeface="Segoe UI Light" panose="020B0502040204020203" pitchFamily="34" charset="0"/>
              </a:rPr>
              <a:t> </a:t>
            </a:r>
            <a:r>
              <a:rPr lang="pt-PT" sz="4800" dirty="0" err="1" smtClean="0">
                <a:latin typeface="Segoe UI Light" panose="020B0502040204020203" pitchFamily="34" charset="0"/>
                <a:cs typeface="Segoe UI Light" panose="020B0502040204020203" pitchFamily="34" charset="0"/>
              </a:rPr>
              <a:t>you</a:t>
            </a:r>
            <a:endParaRPr lang="pt-PT" sz="4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8374408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715297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817330"/>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65664" y="2084173"/>
            <a:ext cx="9860672" cy="1793104"/>
          </a:xfrm>
        </p:spPr>
        <p:txBody>
          <a:bodyPr/>
          <a:lstStyle>
            <a:lvl1pPr>
              <a:defRPr sz="4705" baseline="0"/>
            </a:lvl1pPr>
          </a:lstStyle>
          <a:p>
            <a:r>
              <a:rPr lang="en-US" smtClean="0"/>
              <a:t>Click to edit Master title style</a:t>
            </a:r>
            <a:endParaRPr lang="en-US" dirty="0"/>
          </a:p>
        </p:txBody>
      </p:sp>
    </p:spTree>
    <p:extLst>
      <p:ext uri="{BB962C8B-B14F-4D97-AF65-F5344CB8AC3E}">
        <p14:creationId xmlns:p14="http://schemas.microsoft.com/office/powerpoint/2010/main" val="421652978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5934383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24000" y="1122363"/>
            <a:ext cx="9144000" cy="2387600"/>
          </a:xfrm>
        </p:spPr>
        <p:txBody>
          <a:bodyPr anchor="b"/>
          <a:lstStyle>
            <a:lvl1pPr algn="ctr">
              <a:defRPr sz="6000">
                <a:solidFill>
                  <a:srgbClr val="1772C1"/>
                </a:solidFill>
                <a:latin typeface="Segoe UI Light" panose="020B0502040204020203" pitchFamily="34" charset="0"/>
                <a:cs typeface="Segoe UI Light" panose="020B0502040204020203" pitchFamily="34" charset="0"/>
              </a:defRPr>
            </a:lvl1pPr>
          </a:lstStyle>
          <a:p>
            <a:r>
              <a:rPr lang="en-US" dirty="0" smtClean="0"/>
              <a:t>Title</a:t>
            </a:r>
            <a:endParaRPr lang="pt-PT" dirty="0"/>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Tree>
    <p:extLst>
      <p:ext uri="{BB962C8B-B14F-4D97-AF65-F5344CB8AC3E}">
        <p14:creationId xmlns:p14="http://schemas.microsoft.com/office/powerpoint/2010/main" val="2272296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Content Placeholder 2"/>
          <p:cNvSpPr>
            <a:spLocks noGrp="1"/>
          </p:cNvSpPr>
          <p:nvPr>
            <p:ph idx="1"/>
          </p:nvPr>
        </p:nvSpPr>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44886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1850" y="1709738"/>
            <a:ext cx="10515600" cy="2852737"/>
          </a:xfrm>
        </p:spPr>
        <p:txBody>
          <a:bodyPr anchor="b"/>
          <a:lstStyle>
            <a:lvl1pPr>
              <a:defRPr sz="6000">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Segoe UI" panose="020B0502040204020203" pitchFamily="34" charset="0"/>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pt-PT"/>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3021227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solidFill>
                  <a:srgbClr val="1772C1"/>
                </a:solidFill>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Content Placeholder 2"/>
          <p:cNvSpPr>
            <a:spLocks noGrp="1"/>
          </p:cNvSpPr>
          <p:nvPr>
            <p:ph sz="half" idx="1"/>
          </p:nvPr>
        </p:nvSpPr>
        <p:spPr>
          <a:xfrm>
            <a:off x="838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Content Placeholder 3"/>
          <p:cNvSpPr>
            <a:spLocks noGrp="1"/>
          </p:cNvSpPr>
          <p:nvPr>
            <p:ph sz="half" idx="2"/>
          </p:nvPr>
        </p:nvSpPr>
        <p:spPr>
          <a:xfrm>
            <a:off x="6172200" y="1825625"/>
            <a:ext cx="5181600" cy="435133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4883987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7" name="Date Placeholder 6"/>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pt-PT"/>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95526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p:txBody>
          <a:bodyPr/>
          <a:lstStyle>
            <a:lvl1pPr>
              <a:defRPr>
                <a:latin typeface="Segoe UI Light" panose="020B0502040204020203" pitchFamily="34" charset="0"/>
                <a:cs typeface="Segoe UI Light" panose="020B0502040204020203" pitchFamily="34" charset="0"/>
              </a:defRPr>
            </a:lvl1pPr>
          </a:lstStyle>
          <a:p>
            <a:r>
              <a:rPr lang="en-US" smtClean="0"/>
              <a:t>Click to edit Master title style</a:t>
            </a:r>
            <a:endParaRPr lang="pt-PT"/>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pt-PT"/>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1802916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Date Placeholder 1"/>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pt-PT"/>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239616399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518320" y="5993296"/>
            <a:ext cx="2527906" cy="774886"/>
          </a:xfrm>
          <a:prstGeom prst="rect">
            <a:avLst/>
          </a:prstGeom>
        </p:spPr>
      </p:pic>
      <p:sp>
        <p:nvSpPr>
          <p:cNvPr id="2" name="Title 1"/>
          <p:cNvSpPr>
            <a:spLocks noGrp="1"/>
          </p:cNvSpPr>
          <p:nvPr>
            <p:ph type="title"/>
          </p:nvPr>
        </p:nvSpPr>
        <p:spPr>
          <a:xfrm>
            <a:off x="839788" y="457200"/>
            <a:ext cx="3932237" cy="1600200"/>
          </a:xfrm>
        </p:spPr>
        <p:txBody>
          <a:bodyPr anchor="b"/>
          <a:lstStyle>
            <a:lvl1pPr>
              <a:defRPr sz="3200">
                <a:latin typeface="Segoe UI" panose="020B0502040204020203" pitchFamily="34" charset="0"/>
                <a:cs typeface="Segoe UI" panose="020B0502040204020203" pitchFamily="34" charset="0"/>
              </a:defRPr>
            </a:lvl1pPr>
          </a:lstStyle>
          <a:p>
            <a:r>
              <a:rPr lang="en-US" smtClean="0"/>
              <a:t>Click to edit Master title style</a:t>
            </a:r>
            <a:endParaRPr lang="pt-PT"/>
          </a:p>
        </p:txBody>
      </p:sp>
      <p:sp>
        <p:nvSpPr>
          <p:cNvPr id="3" name="Content Placeholder 2"/>
          <p:cNvSpPr>
            <a:spLocks noGrp="1"/>
          </p:cNvSpPr>
          <p:nvPr>
            <p:ph idx="1"/>
          </p:nvPr>
        </p:nvSpPr>
        <p:spPr>
          <a:xfrm>
            <a:off x="5183188" y="987425"/>
            <a:ext cx="6172200" cy="4873625"/>
          </a:xfrm>
        </p:spPr>
        <p:txBody>
          <a:bodyPr/>
          <a:lstStyle>
            <a:lvl1pPr>
              <a:defRPr sz="3200">
                <a:latin typeface="Segoe UI" panose="020B0502040204020203" pitchFamily="34" charset="0"/>
                <a:cs typeface="Segoe UI" panose="020B0502040204020203" pitchFamily="34" charset="0"/>
              </a:defRPr>
            </a:lvl1pPr>
            <a:lvl2pPr>
              <a:defRPr sz="2800">
                <a:latin typeface="Segoe UI" panose="020B0502040204020203" pitchFamily="34" charset="0"/>
                <a:cs typeface="Segoe UI" panose="020B0502040204020203" pitchFamily="34" charset="0"/>
              </a:defRPr>
            </a:lvl2pPr>
            <a:lvl3pPr>
              <a:defRPr sz="2400">
                <a:latin typeface="Segoe UI" panose="020B0502040204020203" pitchFamily="34" charset="0"/>
                <a:cs typeface="Segoe UI" panose="020B0502040204020203" pitchFamily="34" charset="0"/>
              </a:defRPr>
            </a:lvl3pPr>
            <a:lvl4pPr>
              <a:defRPr sz="2000">
                <a:latin typeface="Segoe UI" panose="020B0502040204020203" pitchFamily="34" charset="0"/>
                <a:cs typeface="Segoe UI" panose="020B0502040204020203" pitchFamily="34" charset="0"/>
              </a:defRPr>
            </a:lvl4pPr>
            <a:lvl5pPr>
              <a:defRPr sz="2000">
                <a:latin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7CF1C19-C503-4369-B8CF-59236778BAAD}" type="datetimeFigureOut">
              <a:rPr lang="pt-PT" smtClean="0"/>
              <a:t>04/08/2015</a:t>
            </a:fld>
            <a:endParaRPr lang="pt-PT"/>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pt-PT"/>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7D03DFB-5D7D-4833-81C3-6A80F0C561F4}" type="slidenum">
              <a:rPr lang="pt-PT" smtClean="0"/>
              <a:t>‹#›</a:t>
            </a:fld>
            <a:endParaRPr lang="pt-PT"/>
          </a:p>
        </p:txBody>
      </p:sp>
    </p:spTree>
    <p:extLst>
      <p:ext uri="{BB962C8B-B14F-4D97-AF65-F5344CB8AC3E}">
        <p14:creationId xmlns:p14="http://schemas.microsoft.com/office/powerpoint/2010/main" val="142199892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pt-P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PT"/>
          </a:p>
        </p:txBody>
      </p:sp>
    </p:spTree>
    <p:extLst>
      <p:ext uri="{BB962C8B-B14F-4D97-AF65-F5344CB8AC3E}">
        <p14:creationId xmlns:p14="http://schemas.microsoft.com/office/powerpoint/2010/main" val="3453912987"/>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 id="2147483662" r:id="rId14"/>
    <p:sldLayoutId id="2147483663" r:id="rId15"/>
    <p:sldLayoutId id="2147483664" r:id="rId16"/>
    <p:sldLayoutId id="2147483665" r:id="rId1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Segoe UI Light" panose="020B0502040204020203" pitchFamily="34" charset="0"/>
          <a:ea typeface="+mj-ea"/>
          <a:cs typeface="Segoe UI Light"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jpeg"/><Relationship Id="rId9" Type="http://schemas.openxmlformats.org/officeDocument/2006/relationships/image" Target="../media/image29.png"/></Relationships>
</file>

<file path=ppt/slides/_rels/slide17.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emf"/><Relationship Id="rId3" Type="http://schemas.openxmlformats.org/officeDocument/2006/relationships/image" Target="../media/image34.png"/><Relationship Id="rId7" Type="http://schemas.openxmlformats.org/officeDocument/2006/relationships/image" Target="../media/image37.emf"/><Relationship Id="rId12"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6.emf"/><Relationship Id="rId11" Type="http://schemas.openxmlformats.org/officeDocument/2006/relationships/image" Target="../media/image41.png"/><Relationship Id="rId5" Type="http://schemas.microsoft.com/office/2007/relationships/hdphoto" Target="../media/hdphoto1.wdp"/><Relationship Id="rId10" Type="http://schemas.openxmlformats.org/officeDocument/2006/relationships/image" Target="../media/image40.png"/><Relationship Id="rId4" Type="http://schemas.openxmlformats.org/officeDocument/2006/relationships/image" Target="../media/image35.png"/><Relationship Id="rId9"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hyperlink" Target="http://bit.ly/1Tl3Uz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hyperlink" Target="http://channel9.msdn.com/Search?term=application%20insights#ch9Search" TargetMode="External"/><Relationship Id="rId2" Type="http://schemas.openxmlformats.org/officeDocument/2006/relationships/image" Target="../media/image45.png"/><Relationship Id="rId1" Type="http://schemas.openxmlformats.org/officeDocument/2006/relationships/slideLayout" Target="../slideLayouts/slideLayout8.xml"/><Relationship Id="rId6" Type="http://schemas.openxmlformats.org/officeDocument/2006/relationships/hyperlink" Target="https://www.microsoftvirtualacademy.com/en-US/training-courses/application-performance-monitoring-8528" TargetMode="External"/><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hyperlink" Target="http://aka.ms/downloadvscode" TargetMode="External"/><Relationship Id="rId2" Type="http://schemas.openxmlformats.org/officeDocument/2006/relationships/image" Target="../media/image49.emf"/><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hyperlink" Target="http://aka.ms/downloadvisualstudio2015" TargetMode="External"/><Relationship Id="rId4" Type="http://schemas.openxmlformats.org/officeDocument/2006/relationships/hyperlink" Target="http://aka.ms/tryazur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bit.ly/1D1eUet" TargetMode="External"/><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hyperlink" Target="http://bit.ly/1Tl3Uz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dirty="0"/>
              <a:t>Understand your end-users and your app with Application Insights</a:t>
            </a:r>
            <a:endParaRPr lang="pt-PT" dirty="0"/>
          </a:p>
        </p:txBody>
      </p:sp>
    </p:spTree>
    <p:extLst>
      <p:ext uri="{BB962C8B-B14F-4D97-AF65-F5344CB8AC3E}">
        <p14:creationId xmlns:p14="http://schemas.microsoft.com/office/powerpoint/2010/main" val="2308925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4"/>
            <a:ext cx="11147432" cy="2143296"/>
          </a:xfrm>
        </p:spPr>
        <p:txBody>
          <a:bodyPr/>
          <a:lstStyle/>
          <a:p>
            <a:pPr defTabSz="913376" fontAlgn="base">
              <a:lnSpc>
                <a:spcPct val="120000"/>
              </a:lnSpc>
              <a:spcBef>
                <a:spcPct val="0"/>
              </a:spcBef>
              <a:spcAft>
                <a:spcPct val="0"/>
              </a:spcAft>
            </a:pPr>
            <a:r>
              <a:rPr lang="en-US" sz="3200" dirty="0">
                <a:solidFill>
                  <a:srgbClr val="6B2A7A"/>
                </a:solidFill>
              </a:rPr>
              <a:t>Out of the box experience</a:t>
            </a: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Provides a summary of the application’s health - availability, performance and </a:t>
            </a:r>
            <a:r>
              <a:rPr lang="en-US" sz="2400" kern="0" dirty="0" smtClean="0">
                <a:solidFill>
                  <a:schemeClr val="tx1"/>
                </a:solidFill>
              </a:rPr>
              <a:t>usage</a:t>
            </a:r>
            <a:endParaRPr lang="en-US" sz="2400" kern="0" dirty="0">
              <a:solidFill>
                <a:schemeClr val="tx1"/>
              </a:solidFill>
            </a:endParaRPr>
          </a:p>
        </p:txBody>
      </p:sp>
      <p:sp>
        <p:nvSpPr>
          <p:cNvPr id="3" name="Title 2"/>
          <p:cNvSpPr>
            <a:spLocks noGrp="1"/>
          </p:cNvSpPr>
          <p:nvPr>
            <p:ph type="title"/>
          </p:nvPr>
        </p:nvSpPr>
        <p:spPr>
          <a:xfrm>
            <a:off x="521492" y="229055"/>
            <a:ext cx="11147432" cy="664702"/>
          </a:xfrm>
        </p:spPr>
        <p:txBody>
          <a:bodyPr>
            <a:normAutofit fontScale="90000"/>
          </a:bodyPr>
          <a:lstStyle/>
          <a:p>
            <a:r>
              <a:rPr lang="en-US" dirty="0" smtClean="0"/>
              <a:t>Overview Blade</a:t>
            </a:r>
            <a:endParaRPr lang="en-US" dirty="0"/>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sp>
        <p:nvSpPr>
          <p:cNvPr id="38" name="Freeform 5"/>
          <p:cNvSpPr>
            <a:spLocks/>
          </p:cNvSpPr>
          <p:nvPr/>
        </p:nvSpPr>
        <p:spPr bwMode="auto">
          <a:xfrm>
            <a:off x="8624661" y="5065209"/>
            <a:ext cx="3234035" cy="1126216"/>
          </a:xfrm>
          <a:custGeom>
            <a:avLst/>
            <a:gdLst>
              <a:gd name="T0" fmla="*/ 8 w 1476"/>
              <a:gd name="T1" fmla="*/ 514 h 514"/>
              <a:gd name="T2" fmla="*/ 0 w 1476"/>
              <a:gd name="T3" fmla="*/ 479 h 514"/>
              <a:gd name="T4" fmla="*/ 429 w 1476"/>
              <a:gd name="T5" fmla="*/ 374 h 514"/>
              <a:gd name="T6" fmla="*/ 780 w 1476"/>
              <a:gd name="T7" fmla="*/ 156 h 514"/>
              <a:gd name="T8" fmla="*/ 1213 w 1476"/>
              <a:gd name="T9" fmla="*/ 139 h 514"/>
              <a:gd name="T10" fmla="*/ 1476 w 1476"/>
              <a:gd name="T11" fmla="*/ 0 h 514"/>
              <a:gd name="T12" fmla="*/ 1476 w 1476"/>
              <a:gd name="T13" fmla="*/ 0 h 514"/>
              <a:gd name="T14" fmla="*/ 1476 w 1476"/>
              <a:gd name="T15" fmla="*/ 37 h 514"/>
              <a:gd name="T16" fmla="*/ 1476 w 1476"/>
              <a:gd name="T17" fmla="*/ 40 h 514"/>
              <a:gd name="T18" fmla="*/ 1222 w 1476"/>
              <a:gd name="T19" fmla="*/ 175 h 514"/>
              <a:gd name="T20" fmla="*/ 792 w 1476"/>
              <a:gd name="T21" fmla="*/ 191 h 514"/>
              <a:gd name="T22" fmla="*/ 443 w 1476"/>
              <a:gd name="T23" fmla="*/ 408 h 514"/>
              <a:gd name="T24" fmla="*/ 8 w 1476"/>
              <a:gd name="T25" fmla="*/ 51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514">
                <a:moveTo>
                  <a:pt x="8" y="514"/>
                </a:moveTo>
                <a:lnTo>
                  <a:pt x="0" y="479"/>
                </a:lnTo>
                <a:lnTo>
                  <a:pt x="429" y="374"/>
                </a:lnTo>
                <a:lnTo>
                  <a:pt x="780" y="156"/>
                </a:lnTo>
                <a:lnTo>
                  <a:pt x="1213" y="139"/>
                </a:lnTo>
                <a:lnTo>
                  <a:pt x="1476" y="0"/>
                </a:lnTo>
                <a:lnTo>
                  <a:pt x="1476" y="0"/>
                </a:lnTo>
                <a:lnTo>
                  <a:pt x="1476" y="37"/>
                </a:lnTo>
                <a:lnTo>
                  <a:pt x="1476" y="40"/>
                </a:lnTo>
                <a:lnTo>
                  <a:pt x="1222" y="175"/>
                </a:lnTo>
                <a:lnTo>
                  <a:pt x="792" y="191"/>
                </a:lnTo>
                <a:lnTo>
                  <a:pt x="443" y="408"/>
                </a:lnTo>
                <a:lnTo>
                  <a:pt x="8" y="51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39" name="Freeform 6"/>
          <p:cNvSpPr>
            <a:spLocks/>
          </p:cNvSpPr>
          <p:nvPr/>
        </p:nvSpPr>
        <p:spPr bwMode="auto">
          <a:xfrm>
            <a:off x="8633425" y="4206307"/>
            <a:ext cx="3266902" cy="1853654"/>
          </a:xfrm>
          <a:custGeom>
            <a:avLst/>
            <a:gdLst>
              <a:gd name="T0" fmla="*/ 14 w 1491"/>
              <a:gd name="T1" fmla="*/ 846 h 846"/>
              <a:gd name="T2" fmla="*/ 0 w 1491"/>
              <a:gd name="T3" fmla="*/ 814 h 846"/>
              <a:gd name="T4" fmla="*/ 348 w 1491"/>
              <a:gd name="T5" fmla="*/ 653 h 846"/>
              <a:gd name="T6" fmla="*/ 562 w 1491"/>
              <a:gd name="T7" fmla="*/ 402 h 846"/>
              <a:gd name="T8" fmla="*/ 915 w 1491"/>
              <a:gd name="T9" fmla="*/ 328 h 846"/>
              <a:gd name="T10" fmla="*/ 1128 w 1491"/>
              <a:gd name="T11" fmla="*/ 77 h 846"/>
              <a:gd name="T12" fmla="*/ 1491 w 1491"/>
              <a:gd name="T13" fmla="*/ 0 h 846"/>
              <a:gd name="T14" fmla="*/ 1491 w 1491"/>
              <a:gd name="T15" fmla="*/ 37 h 846"/>
              <a:gd name="T16" fmla="*/ 1147 w 1491"/>
              <a:gd name="T17" fmla="*/ 111 h 846"/>
              <a:gd name="T18" fmla="*/ 934 w 1491"/>
              <a:gd name="T19" fmla="*/ 360 h 846"/>
              <a:gd name="T20" fmla="*/ 582 w 1491"/>
              <a:gd name="T21" fmla="*/ 434 h 846"/>
              <a:gd name="T22" fmla="*/ 371 w 1491"/>
              <a:gd name="T23" fmla="*/ 682 h 846"/>
              <a:gd name="T24" fmla="*/ 14 w 1491"/>
              <a:gd name="T25"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1" h="846">
                <a:moveTo>
                  <a:pt x="14" y="846"/>
                </a:moveTo>
                <a:lnTo>
                  <a:pt x="0" y="814"/>
                </a:lnTo>
                <a:lnTo>
                  <a:pt x="348" y="653"/>
                </a:lnTo>
                <a:lnTo>
                  <a:pt x="562" y="402"/>
                </a:lnTo>
                <a:lnTo>
                  <a:pt x="915" y="328"/>
                </a:lnTo>
                <a:lnTo>
                  <a:pt x="1128" y="77"/>
                </a:lnTo>
                <a:lnTo>
                  <a:pt x="1491" y="0"/>
                </a:lnTo>
                <a:lnTo>
                  <a:pt x="1491" y="37"/>
                </a:lnTo>
                <a:lnTo>
                  <a:pt x="1147" y="111"/>
                </a:lnTo>
                <a:lnTo>
                  <a:pt x="934" y="360"/>
                </a:lnTo>
                <a:lnTo>
                  <a:pt x="582" y="434"/>
                </a:lnTo>
                <a:lnTo>
                  <a:pt x="371" y="682"/>
                </a:lnTo>
                <a:lnTo>
                  <a:pt x="14" y="846"/>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0" name="Freeform 7"/>
          <p:cNvSpPr>
            <a:spLocks/>
          </p:cNvSpPr>
          <p:nvPr/>
        </p:nvSpPr>
        <p:spPr bwMode="auto">
          <a:xfrm>
            <a:off x="8639998" y="5551631"/>
            <a:ext cx="3218697" cy="874241"/>
          </a:xfrm>
          <a:custGeom>
            <a:avLst/>
            <a:gdLst>
              <a:gd name="T0" fmla="*/ 6 w 1469"/>
              <a:gd name="T1" fmla="*/ 399 h 399"/>
              <a:gd name="T2" fmla="*/ 0 w 1469"/>
              <a:gd name="T3" fmla="*/ 362 h 399"/>
              <a:gd name="T4" fmla="*/ 340 w 1469"/>
              <a:gd name="T5" fmla="*/ 309 h 399"/>
              <a:gd name="T6" fmla="*/ 624 w 1469"/>
              <a:gd name="T7" fmla="*/ 137 h 399"/>
              <a:gd name="T8" fmla="*/ 968 w 1469"/>
              <a:gd name="T9" fmla="*/ 170 h 399"/>
              <a:gd name="T10" fmla="*/ 1249 w 1469"/>
              <a:gd name="T11" fmla="*/ 0 h 399"/>
              <a:gd name="T12" fmla="*/ 1469 w 1469"/>
              <a:gd name="T13" fmla="*/ 25 h 399"/>
              <a:gd name="T14" fmla="*/ 1469 w 1469"/>
              <a:gd name="T15" fmla="*/ 61 h 399"/>
              <a:gd name="T16" fmla="*/ 1257 w 1469"/>
              <a:gd name="T17" fmla="*/ 36 h 399"/>
              <a:gd name="T18" fmla="*/ 976 w 1469"/>
              <a:gd name="T19" fmla="*/ 208 h 399"/>
              <a:gd name="T20" fmla="*/ 632 w 1469"/>
              <a:gd name="T21" fmla="*/ 173 h 399"/>
              <a:gd name="T22" fmla="*/ 352 w 1469"/>
              <a:gd name="T23" fmla="*/ 344 h 399"/>
              <a:gd name="T24" fmla="*/ 6 w 1469"/>
              <a:gd name="T25"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399">
                <a:moveTo>
                  <a:pt x="6" y="399"/>
                </a:moveTo>
                <a:lnTo>
                  <a:pt x="0" y="362"/>
                </a:lnTo>
                <a:lnTo>
                  <a:pt x="340" y="309"/>
                </a:lnTo>
                <a:lnTo>
                  <a:pt x="624" y="137"/>
                </a:lnTo>
                <a:lnTo>
                  <a:pt x="968" y="170"/>
                </a:lnTo>
                <a:lnTo>
                  <a:pt x="1249" y="0"/>
                </a:lnTo>
                <a:lnTo>
                  <a:pt x="1469" y="25"/>
                </a:lnTo>
                <a:lnTo>
                  <a:pt x="1469" y="61"/>
                </a:lnTo>
                <a:lnTo>
                  <a:pt x="1257" y="36"/>
                </a:lnTo>
                <a:lnTo>
                  <a:pt x="976" y="208"/>
                </a:lnTo>
                <a:lnTo>
                  <a:pt x="632" y="173"/>
                </a:lnTo>
                <a:lnTo>
                  <a:pt x="352" y="344"/>
                </a:lnTo>
                <a:lnTo>
                  <a:pt x="6" y="39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3" name="Freeform 8"/>
          <p:cNvSpPr>
            <a:spLocks/>
          </p:cNvSpPr>
          <p:nvPr/>
        </p:nvSpPr>
        <p:spPr bwMode="auto">
          <a:xfrm>
            <a:off x="7432713" y="6296597"/>
            <a:ext cx="2401424" cy="560917"/>
          </a:xfrm>
          <a:custGeom>
            <a:avLst/>
            <a:gdLst>
              <a:gd name="T0" fmla="*/ 485 w 784"/>
              <a:gd name="T1" fmla="*/ 29 h 183"/>
              <a:gd name="T2" fmla="*/ 0 w 784"/>
              <a:gd name="T3" fmla="*/ 183 h 183"/>
              <a:gd name="T4" fmla="*/ 277 w 784"/>
              <a:gd name="T5" fmla="*/ 183 h 183"/>
              <a:gd name="T6" fmla="*/ 784 w 784"/>
              <a:gd name="T7" fmla="*/ 183 h 183"/>
              <a:gd name="T8" fmla="*/ 485 w 784"/>
              <a:gd name="T9" fmla="*/ 29 h 183"/>
            </a:gdLst>
            <a:ahLst/>
            <a:cxnLst>
              <a:cxn ang="0">
                <a:pos x="T0" y="T1"/>
              </a:cxn>
              <a:cxn ang="0">
                <a:pos x="T2" y="T3"/>
              </a:cxn>
              <a:cxn ang="0">
                <a:pos x="T4" y="T5"/>
              </a:cxn>
              <a:cxn ang="0">
                <a:pos x="T6" y="T7"/>
              </a:cxn>
              <a:cxn ang="0">
                <a:pos x="T8" y="T9"/>
              </a:cxn>
            </a:cxnLst>
            <a:rect l="0" t="0" r="r" b="b"/>
            <a:pathLst>
              <a:path w="784" h="183">
                <a:moveTo>
                  <a:pt x="485" y="29"/>
                </a:moveTo>
                <a:cubicBezTo>
                  <a:pt x="314" y="0"/>
                  <a:pt x="132" y="51"/>
                  <a:pt x="0" y="183"/>
                </a:cubicBezTo>
                <a:cubicBezTo>
                  <a:pt x="277" y="183"/>
                  <a:pt x="277" y="183"/>
                  <a:pt x="277" y="183"/>
                </a:cubicBezTo>
                <a:cubicBezTo>
                  <a:pt x="784" y="183"/>
                  <a:pt x="784" y="183"/>
                  <a:pt x="784" y="183"/>
                </a:cubicBezTo>
                <a:cubicBezTo>
                  <a:pt x="700" y="99"/>
                  <a:pt x="594" y="47"/>
                  <a:pt x="485" y="2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5" name="Freeform 9"/>
          <p:cNvSpPr>
            <a:spLocks/>
          </p:cNvSpPr>
          <p:nvPr/>
        </p:nvSpPr>
        <p:spPr bwMode="auto">
          <a:xfrm>
            <a:off x="8532635" y="6022711"/>
            <a:ext cx="3656914" cy="834801"/>
          </a:xfrm>
          <a:custGeom>
            <a:avLst/>
            <a:gdLst>
              <a:gd name="T0" fmla="*/ 858 w 1193"/>
              <a:gd name="T1" fmla="*/ 37 h 272"/>
              <a:gd name="T2" fmla="*/ 437 w 1193"/>
              <a:gd name="T3" fmla="*/ 31 h 272"/>
              <a:gd name="T4" fmla="*/ 0 w 1193"/>
              <a:gd name="T5" fmla="*/ 272 h 272"/>
              <a:gd name="T6" fmla="*/ 1193 w 1193"/>
              <a:gd name="T7" fmla="*/ 272 h 272"/>
              <a:gd name="T8" fmla="*/ 1193 w 1193"/>
              <a:gd name="T9" fmla="*/ 204 h 272"/>
              <a:gd name="T10" fmla="*/ 858 w 1193"/>
              <a:gd name="T11" fmla="*/ 37 h 272"/>
            </a:gdLst>
            <a:ahLst/>
            <a:cxnLst>
              <a:cxn ang="0">
                <a:pos x="T0" y="T1"/>
              </a:cxn>
              <a:cxn ang="0">
                <a:pos x="T2" y="T3"/>
              </a:cxn>
              <a:cxn ang="0">
                <a:pos x="T4" y="T5"/>
              </a:cxn>
              <a:cxn ang="0">
                <a:pos x="T6" y="T7"/>
              </a:cxn>
              <a:cxn ang="0">
                <a:pos x="T8" y="T9"/>
              </a:cxn>
              <a:cxn ang="0">
                <a:pos x="T10" y="T11"/>
              </a:cxn>
            </a:cxnLst>
            <a:rect l="0" t="0" r="r" b="b"/>
            <a:pathLst>
              <a:path w="1193" h="272">
                <a:moveTo>
                  <a:pt x="858" y="37"/>
                </a:moveTo>
                <a:cubicBezTo>
                  <a:pt x="720" y="2"/>
                  <a:pt x="575" y="0"/>
                  <a:pt x="437" y="31"/>
                </a:cubicBezTo>
                <a:cubicBezTo>
                  <a:pt x="277" y="68"/>
                  <a:pt x="125" y="148"/>
                  <a:pt x="0" y="272"/>
                </a:cubicBezTo>
                <a:cubicBezTo>
                  <a:pt x="1193" y="272"/>
                  <a:pt x="1193" y="272"/>
                  <a:pt x="1193" y="272"/>
                </a:cubicBezTo>
                <a:cubicBezTo>
                  <a:pt x="1193" y="204"/>
                  <a:pt x="1193" y="204"/>
                  <a:pt x="1193" y="204"/>
                </a:cubicBezTo>
                <a:cubicBezTo>
                  <a:pt x="1092" y="124"/>
                  <a:pt x="978" y="68"/>
                  <a:pt x="858" y="37"/>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6" name="Freeform 10"/>
          <p:cNvSpPr>
            <a:spLocks/>
          </p:cNvSpPr>
          <p:nvPr/>
        </p:nvSpPr>
        <p:spPr bwMode="auto">
          <a:xfrm>
            <a:off x="9871385" y="6022712"/>
            <a:ext cx="1290546" cy="681425"/>
          </a:xfrm>
          <a:custGeom>
            <a:avLst/>
            <a:gdLst>
              <a:gd name="T0" fmla="*/ 114 w 421"/>
              <a:gd name="T1" fmla="*/ 199 h 222"/>
              <a:gd name="T2" fmla="*/ 211 w 421"/>
              <a:gd name="T3" fmla="*/ 222 h 222"/>
              <a:gd name="T4" fmla="*/ 421 w 421"/>
              <a:gd name="T5" fmla="*/ 37 h 222"/>
              <a:gd name="T6" fmla="*/ 0 w 421"/>
              <a:gd name="T7" fmla="*/ 31 h 222"/>
              <a:gd name="T8" fmla="*/ 59 w 421"/>
              <a:gd name="T9" fmla="*/ 158 h 222"/>
              <a:gd name="T10" fmla="*/ 114 w 421"/>
              <a:gd name="T11" fmla="*/ 199 h 222"/>
            </a:gdLst>
            <a:ahLst/>
            <a:cxnLst>
              <a:cxn ang="0">
                <a:pos x="T0" y="T1"/>
              </a:cxn>
              <a:cxn ang="0">
                <a:pos x="T2" y="T3"/>
              </a:cxn>
              <a:cxn ang="0">
                <a:pos x="T4" y="T5"/>
              </a:cxn>
              <a:cxn ang="0">
                <a:pos x="T6" y="T7"/>
              </a:cxn>
              <a:cxn ang="0">
                <a:pos x="T8" y="T9"/>
              </a:cxn>
              <a:cxn ang="0">
                <a:pos x="T10" y="T11"/>
              </a:cxn>
            </a:cxnLst>
            <a:rect l="0" t="0" r="r" b="b"/>
            <a:pathLst>
              <a:path w="421" h="222">
                <a:moveTo>
                  <a:pt x="114" y="199"/>
                </a:moveTo>
                <a:cubicBezTo>
                  <a:pt x="143" y="213"/>
                  <a:pt x="176" y="222"/>
                  <a:pt x="211" y="222"/>
                </a:cubicBezTo>
                <a:cubicBezTo>
                  <a:pt x="318" y="222"/>
                  <a:pt x="407" y="141"/>
                  <a:pt x="421" y="37"/>
                </a:cubicBezTo>
                <a:cubicBezTo>
                  <a:pt x="283" y="2"/>
                  <a:pt x="138" y="0"/>
                  <a:pt x="0" y="31"/>
                </a:cubicBezTo>
                <a:cubicBezTo>
                  <a:pt x="5" y="81"/>
                  <a:pt x="27" y="125"/>
                  <a:pt x="59" y="158"/>
                </a:cubicBezTo>
                <a:cubicBezTo>
                  <a:pt x="75" y="174"/>
                  <a:pt x="94" y="188"/>
                  <a:pt x="114" y="19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7" name="Freeform 11"/>
          <p:cNvSpPr>
            <a:spLocks/>
          </p:cNvSpPr>
          <p:nvPr/>
        </p:nvSpPr>
        <p:spPr bwMode="auto">
          <a:xfrm>
            <a:off x="9939310" y="5400444"/>
            <a:ext cx="714293" cy="650751"/>
          </a:xfrm>
          <a:custGeom>
            <a:avLst/>
            <a:gdLst>
              <a:gd name="T0" fmla="*/ 233 w 233"/>
              <a:gd name="T1" fmla="*/ 55 h 212"/>
              <a:gd name="T2" fmla="*/ 90 w 233"/>
              <a:gd name="T3" fmla="*/ 0 h 212"/>
              <a:gd name="T4" fmla="*/ 0 w 233"/>
              <a:gd name="T5" fmla="*/ 20 h 212"/>
              <a:gd name="T6" fmla="*/ 90 w 233"/>
              <a:gd name="T7" fmla="*/ 212 h 212"/>
              <a:gd name="T8" fmla="*/ 233 w 233"/>
              <a:gd name="T9" fmla="*/ 55 h 212"/>
            </a:gdLst>
            <a:ahLst/>
            <a:cxnLst>
              <a:cxn ang="0">
                <a:pos x="T0" y="T1"/>
              </a:cxn>
              <a:cxn ang="0">
                <a:pos x="T2" y="T3"/>
              </a:cxn>
              <a:cxn ang="0">
                <a:pos x="T4" y="T5"/>
              </a:cxn>
              <a:cxn ang="0">
                <a:pos x="T6" y="T7"/>
              </a:cxn>
              <a:cxn ang="0">
                <a:pos x="T8" y="T9"/>
              </a:cxn>
            </a:cxnLst>
            <a:rect l="0" t="0" r="r" b="b"/>
            <a:pathLst>
              <a:path w="233" h="212">
                <a:moveTo>
                  <a:pt x="233" y="55"/>
                </a:moveTo>
                <a:cubicBezTo>
                  <a:pt x="195" y="21"/>
                  <a:pt x="145" y="0"/>
                  <a:pt x="90" y="0"/>
                </a:cubicBezTo>
                <a:cubicBezTo>
                  <a:pt x="58" y="0"/>
                  <a:pt x="27" y="7"/>
                  <a:pt x="0" y="20"/>
                </a:cubicBezTo>
                <a:cubicBezTo>
                  <a:pt x="90" y="212"/>
                  <a:pt x="90" y="212"/>
                  <a:pt x="90" y="212"/>
                </a:cubicBezTo>
                <a:lnTo>
                  <a:pt x="233" y="55"/>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8" name="Freeform 12"/>
          <p:cNvSpPr>
            <a:spLocks/>
          </p:cNvSpPr>
          <p:nvPr/>
        </p:nvSpPr>
        <p:spPr bwMode="auto">
          <a:xfrm>
            <a:off x="10215386" y="5569159"/>
            <a:ext cx="602547" cy="482037"/>
          </a:xfrm>
          <a:custGeom>
            <a:avLst/>
            <a:gdLst>
              <a:gd name="T0" fmla="*/ 197 w 197"/>
              <a:gd name="T1" fmla="*/ 77 h 157"/>
              <a:gd name="T2" fmla="*/ 143 w 197"/>
              <a:gd name="T3" fmla="*/ 0 h 157"/>
              <a:gd name="T4" fmla="*/ 0 w 197"/>
              <a:gd name="T5" fmla="*/ 157 h 157"/>
              <a:gd name="T6" fmla="*/ 197 w 197"/>
              <a:gd name="T7" fmla="*/ 77 h 157"/>
            </a:gdLst>
            <a:ahLst/>
            <a:cxnLst>
              <a:cxn ang="0">
                <a:pos x="T0" y="T1"/>
              </a:cxn>
              <a:cxn ang="0">
                <a:pos x="T2" y="T3"/>
              </a:cxn>
              <a:cxn ang="0">
                <a:pos x="T4" y="T5"/>
              </a:cxn>
              <a:cxn ang="0">
                <a:pos x="T6" y="T7"/>
              </a:cxn>
            </a:cxnLst>
            <a:rect l="0" t="0" r="r" b="b"/>
            <a:pathLst>
              <a:path w="197" h="157">
                <a:moveTo>
                  <a:pt x="197" y="77"/>
                </a:moveTo>
                <a:cubicBezTo>
                  <a:pt x="185" y="47"/>
                  <a:pt x="166" y="21"/>
                  <a:pt x="143" y="0"/>
                </a:cubicBezTo>
                <a:cubicBezTo>
                  <a:pt x="0" y="157"/>
                  <a:pt x="0" y="157"/>
                  <a:pt x="0" y="157"/>
                </a:cubicBezTo>
                <a:lnTo>
                  <a:pt x="197" y="77"/>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49" name="Freeform 13"/>
          <p:cNvSpPr>
            <a:spLocks/>
          </p:cNvSpPr>
          <p:nvPr/>
        </p:nvSpPr>
        <p:spPr bwMode="auto">
          <a:xfrm>
            <a:off x="9564635" y="5461794"/>
            <a:ext cx="650751" cy="1045145"/>
          </a:xfrm>
          <a:custGeom>
            <a:avLst/>
            <a:gdLst>
              <a:gd name="T0" fmla="*/ 122 w 212"/>
              <a:gd name="T1" fmla="*/ 0 h 341"/>
              <a:gd name="T2" fmla="*/ 0 w 212"/>
              <a:gd name="T3" fmla="*/ 192 h 341"/>
              <a:gd name="T4" fmla="*/ 61 w 212"/>
              <a:gd name="T5" fmla="*/ 341 h 341"/>
              <a:gd name="T6" fmla="*/ 212 w 212"/>
              <a:gd name="T7" fmla="*/ 192 h 341"/>
              <a:gd name="T8" fmla="*/ 122 w 212"/>
              <a:gd name="T9" fmla="*/ 0 h 341"/>
            </a:gdLst>
            <a:ahLst/>
            <a:cxnLst>
              <a:cxn ang="0">
                <a:pos x="T0" y="T1"/>
              </a:cxn>
              <a:cxn ang="0">
                <a:pos x="T2" y="T3"/>
              </a:cxn>
              <a:cxn ang="0">
                <a:pos x="T4" y="T5"/>
              </a:cxn>
              <a:cxn ang="0">
                <a:pos x="T6" y="T7"/>
              </a:cxn>
              <a:cxn ang="0">
                <a:pos x="T8" y="T9"/>
              </a:cxn>
            </a:cxnLst>
            <a:rect l="0" t="0" r="r" b="b"/>
            <a:pathLst>
              <a:path w="212" h="341">
                <a:moveTo>
                  <a:pt x="122" y="0"/>
                </a:moveTo>
                <a:cubicBezTo>
                  <a:pt x="50" y="34"/>
                  <a:pt x="0" y="107"/>
                  <a:pt x="0" y="192"/>
                </a:cubicBezTo>
                <a:cubicBezTo>
                  <a:pt x="0" y="250"/>
                  <a:pt x="23" y="303"/>
                  <a:pt x="61" y="341"/>
                </a:cubicBezTo>
                <a:cubicBezTo>
                  <a:pt x="212" y="192"/>
                  <a:pt x="212" y="192"/>
                  <a:pt x="212" y="192"/>
                </a:cubicBezTo>
                <a:lnTo>
                  <a:pt x="122"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0" name="Freeform 14"/>
          <p:cNvSpPr>
            <a:spLocks/>
          </p:cNvSpPr>
          <p:nvPr/>
        </p:nvSpPr>
        <p:spPr bwMode="auto">
          <a:xfrm>
            <a:off x="10215387" y="5805797"/>
            <a:ext cx="652942" cy="245400"/>
          </a:xfrm>
          <a:custGeom>
            <a:avLst/>
            <a:gdLst>
              <a:gd name="T0" fmla="*/ 0 w 213"/>
              <a:gd name="T1" fmla="*/ 80 h 80"/>
              <a:gd name="T2" fmla="*/ 213 w 213"/>
              <a:gd name="T3" fmla="*/ 80 h 80"/>
              <a:gd name="T4" fmla="*/ 197 w 213"/>
              <a:gd name="T5" fmla="*/ 0 h 80"/>
              <a:gd name="T6" fmla="*/ 0 w 213"/>
              <a:gd name="T7" fmla="*/ 80 h 80"/>
            </a:gdLst>
            <a:ahLst/>
            <a:cxnLst>
              <a:cxn ang="0">
                <a:pos x="T0" y="T1"/>
              </a:cxn>
              <a:cxn ang="0">
                <a:pos x="T2" y="T3"/>
              </a:cxn>
              <a:cxn ang="0">
                <a:pos x="T4" y="T5"/>
              </a:cxn>
              <a:cxn ang="0">
                <a:pos x="T6" y="T7"/>
              </a:cxn>
            </a:cxnLst>
            <a:rect l="0" t="0" r="r" b="b"/>
            <a:pathLst>
              <a:path w="213" h="80">
                <a:moveTo>
                  <a:pt x="0" y="80"/>
                </a:moveTo>
                <a:cubicBezTo>
                  <a:pt x="213" y="80"/>
                  <a:pt x="213" y="80"/>
                  <a:pt x="213" y="80"/>
                </a:cubicBezTo>
                <a:cubicBezTo>
                  <a:pt x="213" y="52"/>
                  <a:pt x="207" y="25"/>
                  <a:pt x="197" y="0"/>
                </a:cubicBezTo>
                <a:lnTo>
                  <a:pt x="0" y="8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1" name="Freeform 15"/>
          <p:cNvSpPr>
            <a:spLocks/>
          </p:cNvSpPr>
          <p:nvPr/>
        </p:nvSpPr>
        <p:spPr bwMode="auto">
          <a:xfrm>
            <a:off x="9753067" y="6051197"/>
            <a:ext cx="462318" cy="582827"/>
          </a:xfrm>
          <a:custGeom>
            <a:avLst/>
            <a:gdLst>
              <a:gd name="T0" fmla="*/ 0 w 151"/>
              <a:gd name="T1" fmla="*/ 149 h 190"/>
              <a:gd name="T2" fmla="*/ 55 w 151"/>
              <a:gd name="T3" fmla="*/ 190 h 190"/>
              <a:gd name="T4" fmla="*/ 151 w 151"/>
              <a:gd name="T5" fmla="*/ 0 h 190"/>
              <a:gd name="T6" fmla="*/ 0 w 151"/>
              <a:gd name="T7" fmla="*/ 149 h 190"/>
            </a:gdLst>
            <a:ahLst/>
            <a:cxnLst>
              <a:cxn ang="0">
                <a:pos x="T0" y="T1"/>
              </a:cxn>
              <a:cxn ang="0">
                <a:pos x="T2" y="T3"/>
              </a:cxn>
              <a:cxn ang="0">
                <a:pos x="T4" y="T5"/>
              </a:cxn>
              <a:cxn ang="0">
                <a:pos x="T6" y="T7"/>
              </a:cxn>
            </a:cxnLst>
            <a:rect l="0" t="0" r="r" b="b"/>
            <a:pathLst>
              <a:path w="151" h="190">
                <a:moveTo>
                  <a:pt x="0" y="149"/>
                </a:moveTo>
                <a:cubicBezTo>
                  <a:pt x="16" y="165"/>
                  <a:pt x="35" y="179"/>
                  <a:pt x="55" y="190"/>
                </a:cubicBezTo>
                <a:cubicBezTo>
                  <a:pt x="151" y="0"/>
                  <a:pt x="151" y="0"/>
                  <a:pt x="151" y="0"/>
                </a:cubicBezTo>
                <a:lnTo>
                  <a:pt x="0" y="14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2" name="Freeform 16"/>
          <p:cNvSpPr>
            <a:spLocks/>
          </p:cNvSpPr>
          <p:nvPr/>
        </p:nvSpPr>
        <p:spPr bwMode="auto">
          <a:xfrm>
            <a:off x="9921782" y="6051197"/>
            <a:ext cx="946547" cy="652942"/>
          </a:xfrm>
          <a:custGeom>
            <a:avLst/>
            <a:gdLst>
              <a:gd name="T0" fmla="*/ 0 w 309"/>
              <a:gd name="T1" fmla="*/ 190 h 213"/>
              <a:gd name="T2" fmla="*/ 96 w 309"/>
              <a:gd name="T3" fmla="*/ 213 h 213"/>
              <a:gd name="T4" fmla="*/ 309 w 309"/>
              <a:gd name="T5" fmla="*/ 0 h 213"/>
              <a:gd name="T6" fmla="*/ 96 w 309"/>
              <a:gd name="T7" fmla="*/ 0 h 213"/>
              <a:gd name="T8" fmla="*/ 0 w 309"/>
              <a:gd name="T9" fmla="*/ 190 h 213"/>
            </a:gdLst>
            <a:ahLst/>
            <a:cxnLst>
              <a:cxn ang="0">
                <a:pos x="T0" y="T1"/>
              </a:cxn>
              <a:cxn ang="0">
                <a:pos x="T2" y="T3"/>
              </a:cxn>
              <a:cxn ang="0">
                <a:pos x="T4" y="T5"/>
              </a:cxn>
              <a:cxn ang="0">
                <a:pos x="T6" y="T7"/>
              </a:cxn>
              <a:cxn ang="0">
                <a:pos x="T8" y="T9"/>
              </a:cxn>
            </a:cxnLst>
            <a:rect l="0" t="0" r="r" b="b"/>
            <a:pathLst>
              <a:path w="309" h="213">
                <a:moveTo>
                  <a:pt x="0" y="190"/>
                </a:moveTo>
                <a:cubicBezTo>
                  <a:pt x="29" y="204"/>
                  <a:pt x="62" y="213"/>
                  <a:pt x="96" y="213"/>
                </a:cubicBezTo>
                <a:cubicBezTo>
                  <a:pt x="214" y="213"/>
                  <a:pt x="309" y="118"/>
                  <a:pt x="309" y="0"/>
                </a:cubicBezTo>
                <a:cubicBezTo>
                  <a:pt x="96" y="0"/>
                  <a:pt x="96" y="0"/>
                  <a:pt x="96" y="0"/>
                </a:cubicBezTo>
                <a:lnTo>
                  <a:pt x="0" y="19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3" name="Freeform 17"/>
          <p:cNvSpPr>
            <a:spLocks/>
          </p:cNvSpPr>
          <p:nvPr/>
        </p:nvSpPr>
        <p:spPr bwMode="auto">
          <a:xfrm>
            <a:off x="9926163" y="6425872"/>
            <a:ext cx="2004839" cy="431642"/>
          </a:xfrm>
          <a:custGeom>
            <a:avLst/>
            <a:gdLst>
              <a:gd name="T0" fmla="*/ 511 w 654"/>
              <a:gd name="T1" fmla="*/ 44 h 141"/>
              <a:gd name="T2" fmla="*/ 404 w 654"/>
              <a:gd name="T3" fmla="*/ 12 h 141"/>
              <a:gd name="T4" fmla="*/ 349 w 654"/>
              <a:gd name="T5" fmla="*/ 6 h 141"/>
              <a:gd name="T6" fmla="*/ 0 w 654"/>
              <a:gd name="T7" fmla="*/ 141 h 141"/>
              <a:gd name="T8" fmla="*/ 231 w 654"/>
              <a:gd name="T9" fmla="*/ 141 h 141"/>
              <a:gd name="T10" fmla="*/ 654 w 654"/>
              <a:gd name="T11" fmla="*/ 141 h 141"/>
              <a:gd name="T12" fmla="*/ 511 w 654"/>
              <a:gd name="T13" fmla="*/ 44 h 141"/>
            </a:gdLst>
            <a:ahLst/>
            <a:cxnLst>
              <a:cxn ang="0">
                <a:pos x="T0" y="T1"/>
              </a:cxn>
              <a:cxn ang="0">
                <a:pos x="T2" y="T3"/>
              </a:cxn>
              <a:cxn ang="0">
                <a:pos x="T4" y="T5"/>
              </a:cxn>
              <a:cxn ang="0">
                <a:pos x="T6" y="T7"/>
              </a:cxn>
              <a:cxn ang="0">
                <a:pos x="T8" y="T9"/>
              </a:cxn>
              <a:cxn ang="0">
                <a:pos x="T10" y="T11"/>
              </a:cxn>
              <a:cxn ang="0">
                <a:pos x="T12" y="T13"/>
              </a:cxn>
            </a:cxnLst>
            <a:rect l="0" t="0" r="r" b="b"/>
            <a:pathLst>
              <a:path w="654" h="141">
                <a:moveTo>
                  <a:pt x="511" y="44"/>
                </a:moveTo>
                <a:cubicBezTo>
                  <a:pt x="477" y="29"/>
                  <a:pt x="441" y="18"/>
                  <a:pt x="404" y="12"/>
                </a:cubicBezTo>
                <a:cubicBezTo>
                  <a:pt x="386" y="9"/>
                  <a:pt x="367" y="7"/>
                  <a:pt x="349" y="6"/>
                </a:cubicBezTo>
                <a:cubicBezTo>
                  <a:pt x="223" y="0"/>
                  <a:pt x="96" y="45"/>
                  <a:pt x="0" y="141"/>
                </a:cubicBezTo>
                <a:cubicBezTo>
                  <a:pt x="231" y="141"/>
                  <a:pt x="231" y="141"/>
                  <a:pt x="231" y="141"/>
                </a:cubicBezTo>
                <a:cubicBezTo>
                  <a:pt x="654" y="141"/>
                  <a:pt x="654" y="141"/>
                  <a:pt x="654" y="141"/>
                </a:cubicBezTo>
                <a:cubicBezTo>
                  <a:pt x="612" y="99"/>
                  <a:pt x="563" y="67"/>
                  <a:pt x="511" y="44"/>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4" name="Rectangle 18"/>
          <p:cNvSpPr>
            <a:spLocks noChangeArrowheads="1"/>
          </p:cNvSpPr>
          <p:nvPr/>
        </p:nvSpPr>
        <p:spPr bwMode="auto">
          <a:xfrm>
            <a:off x="8725451" y="6353565"/>
            <a:ext cx="166522" cy="503949"/>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5" name="Freeform 19"/>
          <p:cNvSpPr>
            <a:spLocks/>
          </p:cNvSpPr>
          <p:nvPr/>
        </p:nvSpPr>
        <p:spPr bwMode="auto">
          <a:xfrm>
            <a:off x="8122902" y="6434635"/>
            <a:ext cx="166522" cy="422878"/>
          </a:xfrm>
          <a:custGeom>
            <a:avLst/>
            <a:gdLst>
              <a:gd name="T0" fmla="*/ 0 w 76"/>
              <a:gd name="T1" fmla="*/ 0 h 193"/>
              <a:gd name="T2" fmla="*/ 0 w 76"/>
              <a:gd name="T3" fmla="*/ 39 h 193"/>
              <a:gd name="T4" fmla="*/ 0 w 76"/>
              <a:gd name="T5" fmla="*/ 193 h 193"/>
              <a:gd name="T6" fmla="*/ 76 w 76"/>
              <a:gd name="T7" fmla="*/ 193 h 193"/>
              <a:gd name="T8" fmla="*/ 76 w 76"/>
              <a:gd name="T9" fmla="*/ 10 h 193"/>
              <a:gd name="T10" fmla="*/ 76 w 76"/>
              <a:gd name="T11" fmla="*/ 0 h 193"/>
              <a:gd name="T12" fmla="*/ 0 w 76"/>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76" h="193">
                <a:moveTo>
                  <a:pt x="0" y="0"/>
                </a:moveTo>
                <a:lnTo>
                  <a:pt x="0" y="39"/>
                </a:lnTo>
                <a:lnTo>
                  <a:pt x="0" y="193"/>
                </a:lnTo>
                <a:lnTo>
                  <a:pt x="76" y="193"/>
                </a:lnTo>
                <a:lnTo>
                  <a:pt x="76" y="10"/>
                </a:lnTo>
                <a:lnTo>
                  <a:pt x="76" y="0"/>
                </a:lnTo>
                <a:lnTo>
                  <a:pt x="0" y="0"/>
                </a:lnTo>
                <a:close/>
              </a:path>
            </a:pathLst>
          </a:custGeom>
          <a:solidFill>
            <a:srgbClr val="28C9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6" name="Freeform 20"/>
          <p:cNvSpPr>
            <a:spLocks/>
          </p:cNvSpPr>
          <p:nvPr/>
        </p:nvSpPr>
        <p:spPr bwMode="auto">
          <a:xfrm>
            <a:off x="8324483" y="6029285"/>
            <a:ext cx="164330" cy="828228"/>
          </a:xfrm>
          <a:custGeom>
            <a:avLst/>
            <a:gdLst>
              <a:gd name="T0" fmla="*/ 0 w 75"/>
              <a:gd name="T1" fmla="*/ 0 h 378"/>
              <a:gd name="T2" fmla="*/ 0 w 75"/>
              <a:gd name="T3" fmla="*/ 188 h 378"/>
              <a:gd name="T4" fmla="*/ 0 w 75"/>
              <a:gd name="T5" fmla="*/ 378 h 378"/>
              <a:gd name="T6" fmla="*/ 75 w 75"/>
              <a:gd name="T7" fmla="*/ 378 h 378"/>
              <a:gd name="T8" fmla="*/ 75 w 75"/>
              <a:gd name="T9" fmla="*/ 158 h 378"/>
              <a:gd name="T10" fmla="*/ 75 w 75"/>
              <a:gd name="T11" fmla="*/ 0 h 378"/>
              <a:gd name="T12" fmla="*/ 0 w 75"/>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 h="378">
                <a:moveTo>
                  <a:pt x="0" y="0"/>
                </a:moveTo>
                <a:lnTo>
                  <a:pt x="0" y="188"/>
                </a:lnTo>
                <a:lnTo>
                  <a:pt x="0" y="378"/>
                </a:lnTo>
                <a:lnTo>
                  <a:pt x="75" y="378"/>
                </a:lnTo>
                <a:lnTo>
                  <a:pt x="75" y="158"/>
                </a:lnTo>
                <a:lnTo>
                  <a:pt x="75" y="0"/>
                </a:lnTo>
                <a:lnTo>
                  <a:pt x="0" y="0"/>
                </a:lnTo>
                <a:close/>
              </a:path>
            </a:pathLst>
          </a:custGeom>
          <a:solidFill>
            <a:srgbClr val="1F4F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7" name="Freeform 21"/>
          <p:cNvSpPr>
            <a:spLocks/>
          </p:cNvSpPr>
          <p:nvPr/>
        </p:nvSpPr>
        <p:spPr bwMode="auto">
          <a:xfrm>
            <a:off x="8523871" y="5661184"/>
            <a:ext cx="168713" cy="1196330"/>
          </a:xfrm>
          <a:custGeom>
            <a:avLst/>
            <a:gdLst>
              <a:gd name="T0" fmla="*/ 0 w 77"/>
              <a:gd name="T1" fmla="*/ 0 h 546"/>
              <a:gd name="T2" fmla="*/ 0 w 77"/>
              <a:gd name="T3" fmla="*/ 319 h 546"/>
              <a:gd name="T4" fmla="*/ 0 w 77"/>
              <a:gd name="T5" fmla="*/ 546 h 546"/>
              <a:gd name="T6" fmla="*/ 77 w 77"/>
              <a:gd name="T7" fmla="*/ 546 h 546"/>
              <a:gd name="T8" fmla="*/ 77 w 77"/>
              <a:gd name="T9" fmla="*/ 290 h 546"/>
              <a:gd name="T10" fmla="*/ 77 w 77"/>
              <a:gd name="T11" fmla="*/ 0 h 546"/>
              <a:gd name="T12" fmla="*/ 0 w 77"/>
              <a:gd name="T13" fmla="*/ 0 h 546"/>
            </a:gdLst>
            <a:ahLst/>
            <a:cxnLst>
              <a:cxn ang="0">
                <a:pos x="T0" y="T1"/>
              </a:cxn>
              <a:cxn ang="0">
                <a:pos x="T2" y="T3"/>
              </a:cxn>
              <a:cxn ang="0">
                <a:pos x="T4" y="T5"/>
              </a:cxn>
              <a:cxn ang="0">
                <a:pos x="T6" y="T7"/>
              </a:cxn>
              <a:cxn ang="0">
                <a:pos x="T8" y="T9"/>
              </a:cxn>
              <a:cxn ang="0">
                <a:pos x="T10" y="T11"/>
              </a:cxn>
              <a:cxn ang="0">
                <a:pos x="T12" y="T13"/>
              </a:cxn>
            </a:cxnLst>
            <a:rect l="0" t="0" r="r" b="b"/>
            <a:pathLst>
              <a:path w="77" h="546">
                <a:moveTo>
                  <a:pt x="0" y="0"/>
                </a:moveTo>
                <a:lnTo>
                  <a:pt x="0" y="319"/>
                </a:lnTo>
                <a:lnTo>
                  <a:pt x="0" y="546"/>
                </a:lnTo>
                <a:lnTo>
                  <a:pt x="77" y="546"/>
                </a:lnTo>
                <a:lnTo>
                  <a:pt x="77" y="290"/>
                </a:lnTo>
                <a:lnTo>
                  <a:pt x="77"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8" name="Freeform 22"/>
          <p:cNvSpPr>
            <a:spLocks/>
          </p:cNvSpPr>
          <p:nvPr/>
        </p:nvSpPr>
        <p:spPr bwMode="auto">
          <a:xfrm>
            <a:off x="8927030" y="6042431"/>
            <a:ext cx="166522" cy="815082"/>
          </a:xfrm>
          <a:custGeom>
            <a:avLst/>
            <a:gdLst>
              <a:gd name="T0" fmla="*/ 0 w 76"/>
              <a:gd name="T1" fmla="*/ 0 h 372"/>
              <a:gd name="T2" fmla="*/ 0 w 76"/>
              <a:gd name="T3" fmla="*/ 74 h 372"/>
              <a:gd name="T4" fmla="*/ 0 w 76"/>
              <a:gd name="T5" fmla="*/ 372 h 372"/>
              <a:gd name="T6" fmla="*/ 76 w 76"/>
              <a:gd name="T7" fmla="*/ 372 h 372"/>
              <a:gd name="T8" fmla="*/ 76 w 76"/>
              <a:gd name="T9" fmla="*/ 43 h 372"/>
              <a:gd name="T10" fmla="*/ 76 w 76"/>
              <a:gd name="T11" fmla="*/ 0 h 372"/>
              <a:gd name="T12" fmla="*/ 0 w 7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76" h="372">
                <a:moveTo>
                  <a:pt x="0" y="0"/>
                </a:moveTo>
                <a:lnTo>
                  <a:pt x="0" y="74"/>
                </a:lnTo>
                <a:lnTo>
                  <a:pt x="0" y="372"/>
                </a:lnTo>
                <a:lnTo>
                  <a:pt x="76" y="372"/>
                </a:lnTo>
                <a:lnTo>
                  <a:pt x="76" y="43"/>
                </a:lnTo>
                <a:lnTo>
                  <a:pt x="76"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9" name="Freeform 23"/>
          <p:cNvSpPr>
            <a:spLocks/>
          </p:cNvSpPr>
          <p:nvPr/>
        </p:nvSpPr>
        <p:spPr bwMode="auto">
          <a:xfrm>
            <a:off x="7719745" y="6452163"/>
            <a:ext cx="168713" cy="405350"/>
          </a:xfrm>
          <a:custGeom>
            <a:avLst/>
            <a:gdLst>
              <a:gd name="T0" fmla="*/ 0 w 77"/>
              <a:gd name="T1" fmla="*/ 0 h 185"/>
              <a:gd name="T2" fmla="*/ 0 w 77"/>
              <a:gd name="T3" fmla="*/ 104 h 185"/>
              <a:gd name="T4" fmla="*/ 0 w 77"/>
              <a:gd name="T5" fmla="*/ 185 h 185"/>
              <a:gd name="T6" fmla="*/ 77 w 77"/>
              <a:gd name="T7" fmla="*/ 185 h 185"/>
              <a:gd name="T8" fmla="*/ 77 w 77"/>
              <a:gd name="T9" fmla="*/ 73 h 185"/>
              <a:gd name="T10" fmla="*/ 77 w 77"/>
              <a:gd name="T11" fmla="*/ 0 h 185"/>
              <a:gd name="T12" fmla="*/ 0 w 77"/>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77" h="185">
                <a:moveTo>
                  <a:pt x="0" y="0"/>
                </a:moveTo>
                <a:lnTo>
                  <a:pt x="0" y="104"/>
                </a:lnTo>
                <a:lnTo>
                  <a:pt x="0" y="185"/>
                </a:lnTo>
                <a:lnTo>
                  <a:pt x="77" y="185"/>
                </a:lnTo>
                <a:lnTo>
                  <a:pt x="77" y="73"/>
                </a:lnTo>
                <a:lnTo>
                  <a:pt x="77" y="0"/>
                </a:lnTo>
                <a:lnTo>
                  <a:pt x="0"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0" name="Freeform 24"/>
          <p:cNvSpPr>
            <a:spLocks/>
          </p:cNvSpPr>
          <p:nvPr/>
        </p:nvSpPr>
        <p:spPr bwMode="auto">
          <a:xfrm>
            <a:off x="7923516" y="5786074"/>
            <a:ext cx="164330" cy="1071438"/>
          </a:xfrm>
          <a:custGeom>
            <a:avLst/>
            <a:gdLst>
              <a:gd name="T0" fmla="*/ 0 w 75"/>
              <a:gd name="T1" fmla="*/ 0 h 489"/>
              <a:gd name="T2" fmla="*/ 0 w 75"/>
              <a:gd name="T3" fmla="*/ 371 h 489"/>
              <a:gd name="T4" fmla="*/ 0 w 75"/>
              <a:gd name="T5" fmla="*/ 489 h 489"/>
              <a:gd name="T6" fmla="*/ 75 w 75"/>
              <a:gd name="T7" fmla="*/ 489 h 489"/>
              <a:gd name="T8" fmla="*/ 75 w 75"/>
              <a:gd name="T9" fmla="*/ 341 h 489"/>
              <a:gd name="T10" fmla="*/ 75 w 75"/>
              <a:gd name="T11" fmla="*/ 0 h 489"/>
              <a:gd name="T12" fmla="*/ 0 w 75"/>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75" h="489">
                <a:moveTo>
                  <a:pt x="0" y="0"/>
                </a:moveTo>
                <a:lnTo>
                  <a:pt x="0" y="371"/>
                </a:lnTo>
                <a:lnTo>
                  <a:pt x="0" y="489"/>
                </a:lnTo>
                <a:lnTo>
                  <a:pt x="75" y="489"/>
                </a:lnTo>
                <a:lnTo>
                  <a:pt x="75" y="341"/>
                </a:lnTo>
                <a:lnTo>
                  <a:pt x="75" y="0"/>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pic>
        <p:nvPicPr>
          <p:cNvPr id="1026" name="Picture 2" descr="C:\Users\dalek\AppData\Local\Temp\SNAGHTML254967b7.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3382" y="2818378"/>
            <a:ext cx="8652706" cy="372616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13887632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4"/>
            <a:ext cx="6961617" cy="5646808"/>
          </a:xfrm>
        </p:spPr>
        <p:txBody>
          <a:bodyPr>
            <a:normAutofit lnSpcReduction="10000"/>
          </a:bodyPr>
          <a:lstStyle/>
          <a:p>
            <a:pPr defTabSz="913376" fontAlgn="base">
              <a:lnSpc>
                <a:spcPct val="120000"/>
              </a:lnSpc>
              <a:spcBef>
                <a:spcPct val="0"/>
              </a:spcBef>
              <a:spcAft>
                <a:spcPct val="0"/>
              </a:spcAft>
            </a:pPr>
            <a:r>
              <a:rPr lang="en-US" sz="3200" dirty="0">
                <a:solidFill>
                  <a:srgbClr val="6B2A7A"/>
                </a:solidFill>
              </a:rPr>
              <a:t>Detailed insights with the click of a button</a:t>
            </a: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Correlate performance and usage in a single view</a:t>
            </a:r>
          </a:p>
          <a:p>
            <a:pPr marL="342834" indent="-342834" defTabSz="913376" fontAlgn="base">
              <a:lnSpc>
                <a:spcPct val="120000"/>
              </a:lnSpc>
              <a:spcBef>
                <a:spcPct val="0"/>
              </a:spcBef>
              <a:spcAft>
                <a:spcPct val="0"/>
              </a:spcAft>
              <a:buFont typeface="Arial" panose="020B0604020202020204" pitchFamily="34" charset="0"/>
              <a:buChar char="•"/>
            </a:pPr>
            <a:endParaRPr lang="en-US" sz="8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r>
              <a:rPr lang="en-US" sz="2400" kern="0" spc="-30" dirty="0">
                <a:solidFill>
                  <a:schemeClr val="tx1"/>
                </a:solidFill>
              </a:rPr>
              <a:t>Pinpoint problems and investigate</a:t>
            </a:r>
            <a:r>
              <a:rPr lang="en-US" sz="2400" kern="0" dirty="0">
                <a:solidFill>
                  <a:schemeClr val="tx1"/>
                </a:solidFill>
              </a:rPr>
              <a:t/>
            </a:r>
            <a:br>
              <a:rPr lang="en-US" sz="2400" kern="0" dirty="0">
                <a:solidFill>
                  <a:schemeClr val="tx1"/>
                </a:solidFill>
              </a:rPr>
            </a:br>
            <a:r>
              <a:rPr lang="en-US" sz="2400" kern="0" dirty="0">
                <a:solidFill>
                  <a:schemeClr val="tx1"/>
                </a:solidFill>
              </a:rPr>
              <a:t>questions like “Do I have network</a:t>
            </a:r>
            <a:br>
              <a:rPr lang="en-US" sz="2400" kern="0" dirty="0">
                <a:solidFill>
                  <a:schemeClr val="tx1"/>
                </a:solidFill>
              </a:rPr>
            </a:br>
            <a:r>
              <a:rPr lang="en-US" sz="2400" kern="0" spc="-10" dirty="0">
                <a:solidFill>
                  <a:schemeClr val="tx1"/>
                </a:solidFill>
              </a:rPr>
              <a:t>performance issues that hurt user</a:t>
            </a:r>
            <a:r>
              <a:rPr lang="en-US" sz="2400" kern="0" dirty="0">
                <a:solidFill>
                  <a:schemeClr val="tx1"/>
                </a:solidFill>
              </a:rPr>
              <a:t/>
            </a:r>
            <a:br>
              <a:rPr lang="en-US" sz="2400" kern="0" dirty="0">
                <a:solidFill>
                  <a:schemeClr val="tx1"/>
                </a:solidFill>
              </a:rPr>
            </a:br>
            <a:r>
              <a:rPr lang="en-US" sz="2400" kern="0" dirty="0">
                <a:solidFill>
                  <a:schemeClr val="tx1"/>
                </a:solidFill>
              </a:rPr>
              <a:t>adoption?”</a:t>
            </a:r>
          </a:p>
          <a:p>
            <a:pPr marL="342834" indent="-342834" defTabSz="913376" fontAlgn="base">
              <a:lnSpc>
                <a:spcPct val="120000"/>
              </a:lnSpc>
              <a:spcBef>
                <a:spcPct val="0"/>
              </a:spcBef>
              <a:spcAft>
                <a:spcPct val="0"/>
              </a:spcAft>
              <a:buFont typeface="Arial" panose="020B0604020202020204" pitchFamily="34" charset="0"/>
              <a:buChar char="•"/>
            </a:pPr>
            <a:endParaRPr lang="en-US" sz="8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r>
              <a:rPr lang="en-US" sz="2400" kern="0" spc="-50" dirty="0">
                <a:solidFill>
                  <a:schemeClr val="tx1"/>
                </a:solidFill>
              </a:rPr>
              <a:t>Click on specific metric and drill into</a:t>
            </a:r>
            <a:r>
              <a:rPr lang="en-US" sz="2400" kern="0" dirty="0">
                <a:solidFill>
                  <a:schemeClr val="tx1"/>
                </a:solidFill>
              </a:rPr>
              <a:t/>
            </a:r>
            <a:br>
              <a:rPr lang="en-US" sz="2400" kern="0" dirty="0">
                <a:solidFill>
                  <a:schemeClr val="tx1"/>
                </a:solidFill>
              </a:rPr>
            </a:br>
            <a:r>
              <a:rPr lang="en-US" sz="2400" kern="0" spc="40" dirty="0">
                <a:solidFill>
                  <a:schemeClr val="tx1"/>
                </a:solidFill>
              </a:rPr>
              <a:t>detailed information and answer</a:t>
            </a:r>
            <a:r>
              <a:rPr lang="en-US" sz="2400" kern="0" dirty="0">
                <a:solidFill>
                  <a:schemeClr val="tx1"/>
                </a:solidFill>
              </a:rPr>
              <a:t/>
            </a:r>
            <a:br>
              <a:rPr lang="en-US" sz="2400" kern="0" dirty="0">
                <a:solidFill>
                  <a:schemeClr val="tx1"/>
                </a:solidFill>
              </a:rPr>
            </a:br>
            <a:r>
              <a:rPr lang="en-US" sz="2400" kern="0" spc="-20" dirty="0">
                <a:solidFill>
                  <a:schemeClr val="tx1"/>
                </a:solidFill>
              </a:rPr>
              <a:t>questions such as “what request is</a:t>
            </a:r>
            <a:r>
              <a:rPr lang="en-US" sz="2400" kern="0" dirty="0">
                <a:solidFill>
                  <a:schemeClr val="tx1"/>
                </a:solidFill>
              </a:rPr>
              <a:t/>
            </a:r>
            <a:br>
              <a:rPr lang="en-US" sz="2400" kern="0" dirty="0">
                <a:solidFill>
                  <a:schemeClr val="tx1"/>
                </a:solidFill>
              </a:rPr>
            </a:br>
            <a:r>
              <a:rPr lang="en-US" sz="2400" kern="0" dirty="0">
                <a:solidFill>
                  <a:schemeClr val="tx1"/>
                </a:solidFill>
              </a:rPr>
              <a:t>failing the most?”</a:t>
            </a:r>
          </a:p>
        </p:txBody>
      </p:sp>
      <p:sp>
        <p:nvSpPr>
          <p:cNvPr id="3" name="Title 2"/>
          <p:cNvSpPr>
            <a:spLocks noGrp="1"/>
          </p:cNvSpPr>
          <p:nvPr>
            <p:ph type="title"/>
          </p:nvPr>
        </p:nvSpPr>
        <p:spPr>
          <a:xfrm>
            <a:off x="521492" y="229055"/>
            <a:ext cx="11147432" cy="664702"/>
          </a:xfrm>
        </p:spPr>
        <p:txBody>
          <a:bodyPr>
            <a:normAutofit fontScale="90000"/>
          </a:bodyPr>
          <a:lstStyle/>
          <a:p>
            <a:r>
              <a:rPr lang="en-US" dirty="0" smtClean="0"/>
              <a:t>Drill down</a:t>
            </a:r>
            <a:endParaRPr lang="en-US" dirty="0"/>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74" name="Picture 73"/>
          <p:cNvPicPr>
            <a:picLocks noChangeAspect="1"/>
          </p:cNvPicPr>
          <p:nvPr/>
        </p:nvPicPr>
        <p:blipFill rotWithShape="1">
          <a:blip r:embed="rId2" cstate="email">
            <a:extLst>
              <a:ext uri="{28A0092B-C50C-407E-A947-70E740481C1C}">
                <a14:useLocalDpi xmlns:a14="http://schemas.microsoft.com/office/drawing/2010/main"/>
              </a:ext>
            </a:extLst>
          </a:blip>
          <a:srcRect l="-1"/>
          <a:stretch/>
        </p:blipFill>
        <p:spPr>
          <a:xfrm>
            <a:off x="5883763" y="2811181"/>
            <a:ext cx="6131643" cy="3886702"/>
          </a:xfrm>
          <a:prstGeom prst="rect">
            <a:avLst/>
          </a:prstGeom>
          <a:ln w="25400">
            <a:solidFill>
              <a:schemeClr val="tx1"/>
            </a:solidFill>
          </a:ln>
        </p:spPr>
      </p:pic>
      <p:sp>
        <p:nvSpPr>
          <p:cNvPr id="6" name="Rectangle 5"/>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28636410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4"/>
            <a:ext cx="11147432" cy="3615625"/>
          </a:xfrm>
        </p:spPr>
        <p:txBody>
          <a:bodyPr>
            <a:normAutofit fontScale="92500"/>
          </a:bodyPr>
          <a:lstStyle/>
          <a:p>
            <a:pPr defTabSz="913376" fontAlgn="base">
              <a:lnSpc>
                <a:spcPct val="120000"/>
              </a:lnSpc>
              <a:spcBef>
                <a:spcPct val="0"/>
              </a:spcBef>
              <a:spcAft>
                <a:spcPct val="0"/>
              </a:spcAft>
            </a:pPr>
            <a:r>
              <a:rPr lang="en-US" sz="3200" dirty="0">
                <a:solidFill>
                  <a:srgbClr val="6B2A7A"/>
                </a:solidFill>
              </a:rPr>
              <a:t>Powerful insights with Metrics Explorer and Diagnostic Search</a:t>
            </a:r>
          </a:p>
          <a:p>
            <a:pPr marL="342834" indent="-342834" defTabSz="913376" fontAlgn="base">
              <a:lnSpc>
                <a:spcPct val="120000"/>
              </a:lnSpc>
              <a:spcBef>
                <a:spcPct val="0"/>
              </a:spcBef>
              <a:spcAft>
                <a:spcPct val="0"/>
              </a:spcAft>
              <a:buFont typeface="Arial" panose="020B0604020202020204" pitchFamily="34" charset="0"/>
              <a:buChar char="•"/>
            </a:pPr>
            <a:r>
              <a:rPr lang="en-US" sz="2400" b="1" kern="0" dirty="0">
                <a:solidFill>
                  <a:schemeClr val="tx1"/>
                </a:solidFill>
                <a:latin typeface="+mn-lt"/>
              </a:rPr>
              <a:t>Metrics Explorer</a:t>
            </a:r>
            <a:r>
              <a:rPr lang="en-US" sz="2400" kern="0" dirty="0">
                <a:solidFill>
                  <a:schemeClr val="tx1"/>
                </a:solidFill>
              </a:rPr>
              <a:t> provides a flexible multi-dimensional UI over custom and</a:t>
            </a:r>
            <a:br>
              <a:rPr lang="en-US" sz="2400" kern="0" dirty="0">
                <a:solidFill>
                  <a:schemeClr val="tx1"/>
                </a:solidFill>
              </a:rPr>
            </a:br>
            <a:r>
              <a:rPr lang="en-US" sz="2400" kern="0" dirty="0">
                <a:solidFill>
                  <a:schemeClr val="tx1"/>
                </a:solidFill>
              </a:rPr>
              <a:t>out-of-the-box telemetry collected</a:t>
            </a:r>
          </a:p>
          <a:p>
            <a:pPr marL="342834" indent="-342834" defTabSz="913376" fontAlgn="base">
              <a:lnSpc>
                <a:spcPct val="120000"/>
              </a:lnSpc>
              <a:spcBef>
                <a:spcPct val="0"/>
              </a:spcBef>
              <a:spcAft>
                <a:spcPct val="0"/>
              </a:spcAft>
              <a:buFont typeface="Arial" panose="020B0604020202020204" pitchFamily="34" charset="0"/>
              <a:buChar char="•"/>
            </a:pPr>
            <a:endParaRPr lang="en-US" sz="10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r>
              <a:rPr lang="en-US" sz="2400" b="1" kern="0" spc="50" dirty="0">
                <a:solidFill>
                  <a:schemeClr val="tx1"/>
                </a:solidFill>
                <a:latin typeface="+mn-lt"/>
              </a:rPr>
              <a:t>Diagnostic Search</a:t>
            </a:r>
            <a:r>
              <a:rPr lang="en-US" sz="2400" kern="0" spc="50" dirty="0">
                <a:solidFill>
                  <a:schemeClr val="tx1"/>
                </a:solidFill>
              </a:rPr>
              <a:t> enables</a:t>
            </a:r>
            <a:r>
              <a:rPr lang="en-US" sz="2400" kern="0" dirty="0">
                <a:solidFill>
                  <a:schemeClr val="tx1"/>
                </a:solidFill>
              </a:rPr>
              <a:t/>
            </a:r>
            <a:br>
              <a:rPr lang="en-US" sz="2400" kern="0" dirty="0">
                <a:solidFill>
                  <a:schemeClr val="tx1"/>
                </a:solidFill>
              </a:rPr>
            </a:br>
            <a:r>
              <a:rPr lang="en-US" sz="2400" kern="0" dirty="0">
                <a:solidFill>
                  <a:schemeClr val="tx1"/>
                </a:solidFill>
              </a:rPr>
              <a:t>efficient search over large</a:t>
            </a:r>
            <a:br>
              <a:rPr lang="en-US" sz="2400" kern="0" dirty="0">
                <a:solidFill>
                  <a:schemeClr val="tx1"/>
                </a:solidFill>
              </a:rPr>
            </a:br>
            <a:r>
              <a:rPr lang="en-US" sz="2400" kern="0" spc="50" dirty="0">
                <a:solidFill>
                  <a:schemeClr val="tx1"/>
                </a:solidFill>
              </a:rPr>
              <a:t>sets of data using the</a:t>
            </a:r>
            <a:r>
              <a:rPr lang="en-US" sz="2400" kern="0" dirty="0">
                <a:solidFill>
                  <a:schemeClr val="tx1"/>
                </a:solidFill>
              </a:rPr>
              <a:t/>
            </a:r>
            <a:br>
              <a:rPr lang="en-US" sz="2400" kern="0" dirty="0">
                <a:solidFill>
                  <a:schemeClr val="tx1"/>
                </a:solidFill>
              </a:rPr>
            </a:br>
            <a:r>
              <a:rPr lang="en-US" sz="2400" kern="0" dirty="0">
                <a:solidFill>
                  <a:schemeClr val="tx1"/>
                </a:solidFill>
              </a:rPr>
              <a:t>query experience</a:t>
            </a:r>
          </a:p>
        </p:txBody>
      </p:sp>
      <p:sp>
        <p:nvSpPr>
          <p:cNvPr id="3" name="Title 2"/>
          <p:cNvSpPr>
            <a:spLocks noGrp="1"/>
          </p:cNvSpPr>
          <p:nvPr>
            <p:ph type="title"/>
          </p:nvPr>
        </p:nvSpPr>
        <p:spPr>
          <a:xfrm>
            <a:off x="521492" y="229055"/>
            <a:ext cx="11147432" cy="664702"/>
          </a:xfrm>
        </p:spPr>
        <p:txBody>
          <a:bodyPr>
            <a:normAutofit fontScale="90000"/>
          </a:bodyPr>
          <a:lstStyle/>
          <a:p>
            <a:r>
              <a:rPr lang="en-US" dirty="0" smtClean="0"/>
              <a:t>Drill down tools</a:t>
            </a:r>
            <a:endParaRPr lang="en-US" dirty="0"/>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02151" y="3320301"/>
            <a:ext cx="7621285" cy="3358459"/>
          </a:xfrm>
          <a:prstGeom prst="rect">
            <a:avLst/>
          </a:prstGeom>
          <a:ln w="25400">
            <a:solidFill>
              <a:srgbClr val="000000"/>
            </a:solidFill>
          </a:ln>
        </p:spPr>
      </p:pic>
      <p:sp>
        <p:nvSpPr>
          <p:cNvPr id="7" name="Rectangle 6"/>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399588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50472" y="1089315"/>
            <a:ext cx="8309505" cy="6976353"/>
          </a:xfrm>
        </p:spPr>
        <p:txBody>
          <a:bodyPr/>
          <a:lstStyle/>
          <a:p>
            <a:pPr defTabSz="913376" fontAlgn="base">
              <a:lnSpc>
                <a:spcPct val="120000"/>
              </a:lnSpc>
              <a:spcBef>
                <a:spcPct val="0"/>
              </a:spcBef>
              <a:spcAft>
                <a:spcPct val="0"/>
              </a:spcAft>
            </a:pPr>
            <a:r>
              <a:rPr lang="en-US" sz="3200" dirty="0">
                <a:solidFill>
                  <a:srgbClr val="6B2A7A"/>
                </a:solidFill>
              </a:rPr>
              <a:t>Identify &amp; triage availability issues</a:t>
            </a: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Monitor your web sites with simple pings to complex</a:t>
            </a:r>
            <a:br>
              <a:rPr lang="en-US" sz="2400" kern="0" dirty="0">
                <a:solidFill>
                  <a:schemeClr val="tx1"/>
                </a:solidFill>
              </a:rPr>
            </a:br>
            <a:r>
              <a:rPr lang="en-US" sz="2400" kern="0" dirty="0">
                <a:solidFill>
                  <a:schemeClr val="tx1"/>
                </a:solidFill>
              </a:rPr>
              <a:t>web tests from points around the world</a:t>
            </a:r>
          </a:p>
          <a:p>
            <a:pPr defTabSz="913376" fontAlgn="base">
              <a:lnSpc>
                <a:spcPct val="120000"/>
              </a:lnSpc>
              <a:spcBef>
                <a:spcPct val="0"/>
              </a:spcBef>
              <a:spcAft>
                <a:spcPct val="0"/>
              </a:spcAft>
            </a:pPr>
            <a:endParaRPr lang="en-US" sz="1765" kern="0" dirty="0">
              <a:solidFill>
                <a:schemeClr val="tx1"/>
              </a:solidFill>
            </a:endParaRPr>
          </a:p>
          <a:p>
            <a:pPr defTabSz="913376" fontAlgn="base">
              <a:lnSpc>
                <a:spcPct val="120000"/>
              </a:lnSpc>
              <a:spcBef>
                <a:spcPct val="0"/>
              </a:spcBef>
              <a:spcAft>
                <a:spcPct val="0"/>
              </a:spcAft>
            </a:pPr>
            <a:r>
              <a:rPr lang="en-US" sz="3200" dirty="0">
                <a:solidFill>
                  <a:srgbClr val="6B2A7A"/>
                </a:solidFill>
              </a:rPr>
              <a:t>Diagnose &amp; solve performance problems</a:t>
            </a: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Quickly diagnose issues by accessing rich </a:t>
            </a:r>
            <a:r>
              <a:rPr lang="en-US" sz="2400" kern="0" spc="30" dirty="0">
                <a:solidFill>
                  <a:schemeClr val="tx1"/>
                </a:solidFill>
              </a:rPr>
              <a:t>application performance data from the client view to dependencies</a:t>
            </a:r>
          </a:p>
          <a:p>
            <a:pPr defTabSz="913376" fontAlgn="base">
              <a:lnSpc>
                <a:spcPct val="120000"/>
              </a:lnSpc>
              <a:spcBef>
                <a:spcPct val="0"/>
              </a:spcBef>
              <a:spcAft>
                <a:spcPct val="0"/>
              </a:spcAft>
            </a:pPr>
            <a:r>
              <a:rPr lang="en-US" sz="2400" kern="0" spc="30" dirty="0">
                <a:solidFill>
                  <a:schemeClr val="tx1"/>
                </a:solidFill>
              </a:rPr>
              <a:t/>
            </a:r>
            <a:br>
              <a:rPr lang="en-US" sz="2400" kern="0" spc="30" dirty="0">
                <a:solidFill>
                  <a:schemeClr val="tx1"/>
                </a:solidFill>
              </a:rPr>
            </a:br>
            <a:r>
              <a:rPr lang="en-US" sz="3200" dirty="0">
                <a:solidFill>
                  <a:srgbClr val="6B2A7A"/>
                </a:solidFill>
              </a:rPr>
              <a:t>Mobile crash/sever exception analytics</a:t>
            </a: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Real time view of crashes happening on devices, allowing you to focus on fixing key issues with the biggest </a:t>
            </a:r>
            <a:br>
              <a:rPr lang="en-US" sz="2400" kern="0" dirty="0">
                <a:solidFill>
                  <a:schemeClr val="tx1"/>
                </a:solidFill>
              </a:rPr>
            </a:br>
            <a:r>
              <a:rPr lang="en-US" sz="2400" kern="0" dirty="0">
                <a:solidFill>
                  <a:schemeClr val="tx1"/>
                </a:solidFill>
              </a:rPr>
              <a:t>impact first</a:t>
            </a:r>
          </a:p>
          <a:p>
            <a:pPr defTabSz="913376" fontAlgn="base">
              <a:lnSpc>
                <a:spcPct val="120000"/>
              </a:lnSpc>
              <a:spcBef>
                <a:spcPct val="0"/>
              </a:spcBef>
              <a:spcAft>
                <a:spcPct val="0"/>
              </a:spcAft>
            </a:pPr>
            <a:endParaRPr lang="en-US" sz="2400" kern="0" spc="30" dirty="0">
              <a:solidFill>
                <a:schemeClr val="tx1"/>
              </a:solidFill>
            </a:endParaRPr>
          </a:p>
          <a:p>
            <a:pPr defTabSz="913376" fontAlgn="base">
              <a:lnSpc>
                <a:spcPct val="120000"/>
              </a:lnSpc>
              <a:spcBef>
                <a:spcPct val="0"/>
              </a:spcBef>
              <a:spcAft>
                <a:spcPct val="0"/>
              </a:spcAft>
            </a:pPr>
            <a:endParaRPr lang="en-US" sz="24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endParaRPr lang="en-US" sz="800" kern="0" dirty="0">
              <a:solidFill>
                <a:schemeClr val="tx1"/>
              </a:solidFill>
            </a:endParaRPr>
          </a:p>
        </p:txBody>
      </p:sp>
      <p:sp>
        <p:nvSpPr>
          <p:cNvPr id="3" name="Title 2"/>
          <p:cNvSpPr>
            <a:spLocks noGrp="1"/>
          </p:cNvSpPr>
          <p:nvPr>
            <p:ph type="title"/>
          </p:nvPr>
        </p:nvSpPr>
        <p:spPr>
          <a:xfrm>
            <a:off x="521492" y="229055"/>
            <a:ext cx="11147432" cy="664702"/>
          </a:xfrm>
        </p:spPr>
        <p:txBody>
          <a:bodyPr>
            <a:normAutofit fontScale="90000"/>
          </a:bodyPr>
          <a:lstStyle/>
          <a:p>
            <a:r>
              <a:rPr lang="en-US" dirty="0" smtClean="0"/>
              <a:t>Fast and powerful insights</a:t>
            </a:r>
            <a:endParaRPr lang="en-US" dirty="0"/>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1026" name="Picture 2" descr="C:\Users\dalek\AppData\Local\Temp\SNAGHTML2a512065.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534441" y="1016472"/>
            <a:ext cx="3451009" cy="2261412"/>
          </a:xfrm>
          <a:prstGeom prst="rect">
            <a:avLst/>
          </a:prstGeom>
          <a:noFill/>
          <a:ln w="25400">
            <a:solidFill>
              <a:srgbClr val="232832"/>
            </a:solidFill>
          </a:ln>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555345" y="3653107"/>
            <a:ext cx="3451009" cy="2504130"/>
          </a:xfrm>
          <a:prstGeom prst="rect">
            <a:avLst/>
          </a:prstGeom>
          <a:ln w="25400">
            <a:solidFill>
              <a:srgbClr val="000000"/>
            </a:solidFill>
          </a:ln>
        </p:spPr>
      </p:pic>
      <p:sp>
        <p:nvSpPr>
          <p:cNvPr id="7" name="Rectangle 6"/>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3441879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3"/>
            <a:ext cx="11147432" cy="4101889"/>
          </a:xfrm>
        </p:spPr>
        <p:txBody>
          <a:bodyPr/>
          <a:lstStyle/>
          <a:p>
            <a:pPr defTabSz="913376" fontAlgn="base">
              <a:lnSpc>
                <a:spcPct val="120000"/>
              </a:lnSpc>
              <a:spcBef>
                <a:spcPct val="0"/>
              </a:spcBef>
              <a:spcAft>
                <a:spcPct val="0"/>
              </a:spcAft>
            </a:pPr>
            <a:r>
              <a:rPr lang="en-US" sz="3200" dirty="0">
                <a:solidFill>
                  <a:srgbClr val="6B2A7A"/>
                </a:solidFill>
              </a:rPr>
              <a:t>Learn &amp; improve with usage insights</a:t>
            </a:r>
          </a:p>
          <a:p>
            <a:pPr marL="342834" indent="-342834" defTabSz="913376" fontAlgn="base">
              <a:lnSpc>
                <a:spcPct val="120000"/>
              </a:lnSpc>
              <a:spcBef>
                <a:spcPct val="0"/>
              </a:spcBef>
              <a:spcAft>
                <a:spcPct val="0"/>
              </a:spcAft>
              <a:buFont typeface="Arial" panose="020B0604020202020204" pitchFamily="34" charset="0"/>
              <a:buChar char="•"/>
            </a:pPr>
            <a:r>
              <a:rPr lang="en-US" sz="2400" kern="0" spc="50" dirty="0">
                <a:solidFill>
                  <a:schemeClr val="tx1"/>
                </a:solidFill>
              </a:rPr>
              <a:t>Understand where your users are</a:t>
            </a:r>
            <a:r>
              <a:rPr lang="en-US" sz="2400" kern="0" dirty="0">
                <a:solidFill>
                  <a:schemeClr val="tx1"/>
                </a:solidFill>
              </a:rPr>
              <a:t/>
            </a:r>
            <a:br>
              <a:rPr lang="en-US" sz="2400" kern="0" dirty="0">
                <a:solidFill>
                  <a:schemeClr val="tx1"/>
                </a:solidFill>
              </a:rPr>
            </a:br>
            <a:r>
              <a:rPr lang="en-US" sz="2400" kern="0" spc="-30" dirty="0">
                <a:solidFill>
                  <a:schemeClr val="tx1"/>
                </a:solidFill>
              </a:rPr>
              <a:t>coming from and where they spend</a:t>
            </a:r>
            <a:r>
              <a:rPr lang="en-US" sz="2400" kern="0" dirty="0">
                <a:solidFill>
                  <a:schemeClr val="tx1"/>
                </a:solidFill>
              </a:rPr>
              <a:t/>
            </a:r>
            <a:br>
              <a:rPr lang="en-US" sz="2400" kern="0" dirty="0">
                <a:solidFill>
                  <a:schemeClr val="tx1"/>
                </a:solidFill>
              </a:rPr>
            </a:br>
            <a:r>
              <a:rPr lang="en-US" sz="2400" kern="0" dirty="0">
                <a:solidFill>
                  <a:schemeClr val="tx1"/>
                </a:solidFill>
              </a:rPr>
              <a:t>most of their time</a:t>
            </a:r>
            <a:endParaRPr lang="en-US" sz="2400" kern="0" spc="-10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endParaRPr lang="en-US" sz="8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Prioritize future investments and</a:t>
            </a:r>
            <a:br>
              <a:rPr lang="en-US" sz="2400" kern="0" dirty="0">
                <a:solidFill>
                  <a:schemeClr val="tx1"/>
                </a:solidFill>
              </a:rPr>
            </a:br>
            <a:r>
              <a:rPr lang="en-US" sz="2400" kern="0" dirty="0">
                <a:solidFill>
                  <a:schemeClr val="tx1"/>
                </a:solidFill>
              </a:rPr>
              <a:t>continuously improve your app</a:t>
            </a:r>
            <a:br>
              <a:rPr lang="en-US" sz="2400" kern="0" dirty="0">
                <a:solidFill>
                  <a:schemeClr val="tx1"/>
                </a:solidFill>
              </a:rPr>
            </a:br>
            <a:r>
              <a:rPr lang="en-US" sz="2400" kern="0" spc="-40" dirty="0">
                <a:solidFill>
                  <a:schemeClr val="tx1"/>
                </a:solidFill>
              </a:rPr>
              <a:t>based on user activity and usage</a:t>
            </a:r>
            <a:r>
              <a:rPr lang="en-US" sz="2400" kern="0" dirty="0">
                <a:solidFill>
                  <a:schemeClr val="tx1"/>
                </a:solidFill>
              </a:rPr>
              <a:t/>
            </a:r>
            <a:br>
              <a:rPr lang="en-US" sz="2400" kern="0" dirty="0">
                <a:solidFill>
                  <a:schemeClr val="tx1"/>
                </a:solidFill>
              </a:rPr>
            </a:br>
            <a:r>
              <a:rPr lang="en-US" sz="2400" kern="0" dirty="0">
                <a:solidFill>
                  <a:schemeClr val="tx1"/>
                </a:solidFill>
              </a:rPr>
              <a:t>patterns and trends</a:t>
            </a:r>
          </a:p>
        </p:txBody>
      </p:sp>
      <p:sp>
        <p:nvSpPr>
          <p:cNvPr id="3" name="Title 2"/>
          <p:cNvSpPr>
            <a:spLocks noGrp="1"/>
          </p:cNvSpPr>
          <p:nvPr>
            <p:ph type="title"/>
          </p:nvPr>
        </p:nvSpPr>
        <p:spPr>
          <a:xfrm>
            <a:off x="521492" y="229055"/>
            <a:ext cx="11147432" cy="664702"/>
          </a:xfrm>
        </p:spPr>
        <p:txBody>
          <a:bodyPr>
            <a:normAutofit fontScale="90000"/>
          </a:bodyPr>
          <a:lstStyle/>
          <a:p>
            <a:r>
              <a:rPr lang="en-US" dirty="0"/>
              <a:t>Fast and powerful insights</a:t>
            </a:r>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69704" y="1860257"/>
            <a:ext cx="6327759" cy="4917976"/>
          </a:xfrm>
          <a:prstGeom prst="rect">
            <a:avLst/>
          </a:prstGeom>
          <a:ln w="25400">
            <a:solidFill>
              <a:srgbClr val="000000"/>
            </a:solidFill>
          </a:ln>
        </p:spPr>
      </p:pic>
      <p:sp>
        <p:nvSpPr>
          <p:cNvPr id="6" name="Rectangle 5"/>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322953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5"/>
            <a:ext cx="11147432" cy="3172464"/>
          </a:xfrm>
        </p:spPr>
        <p:txBody>
          <a:bodyPr/>
          <a:lstStyle/>
          <a:p>
            <a:pPr defTabSz="913376" fontAlgn="base">
              <a:lnSpc>
                <a:spcPct val="120000"/>
              </a:lnSpc>
              <a:spcBef>
                <a:spcPct val="0"/>
              </a:spcBef>
              <a:spcAft>
                <a:spcPct val="0"/>
              </a:spcAft>
            </a:pPr>
            <a:r>
              <a:rPr lang="en-US" sz="3200" dirty="0">
                <a:solidFill>
                  <a:srgbClr val="6B2A7A"/>
                </a:solidFill>
              </a:rPr>
              <a:t>Extend telemetry data</a:t>
            </a:r>
          </a:p>
          <a:p>
            <a:pPr marL="342834" indent="-342834" defTabSz="913376" fontAlgn="base">
              <a:lnSpc>
                <a:spcPct val="120000"/>
              </a:lnSpc>
              <a:spcBef>
                <a:spcPct val="0"/>
              </a:spcBef>
              <a:spcAft>
                <a:spcPct val="0"/>
              </a:spcAft>
              <a:buFont typeface="Arial" panose="020B0604020202020204" pitchFamily="34" charset="0"/>
              <a:buChar char="•"/>
            </a:pPr>
            <a:r>
              <a:rPr lang="en-US" sz="2400" kern="0" spc="50" dirty="0">
                <a:solidFill>
                  <a:schemeClr val="tx1"/>
                </a:solidFill>
              </a:rPr>
              <a:t>Add custom metrics and events to</a:t>
            </a:r>
            <a:r>
              <a:rPr lang="en-US" sz="2400" kern="0" dirty="0">
                <a:solidFill>
                  <a:schemeClr val="tx1"/>
                </a:solidFill>
              </a:rPr>
              <a:t/>
            </a:r>
            <a:br>
              <a:rPr lang="en-US" sz="2400" kern="0" dirty="0">
                <a:solidFill>
                  <a:schemeClr val="tx1"/>
                </a:solidFill>
              </a:rPr>
            </a:br>
            <a:r>
              <a:rPr lang="en-US" sz="2400" kern="0" dirty="0">
                <a:solidFill>
                  <a:schemeClr val="tx1"/>
                </a:solidFill>
              </a:rPr>
              <a:t>better track and analyze user activity</a:t>
            </a:r>
          </a:p>
          <a:p>
            <a:pPr marL="342834" indent="-342834" defTabSz="913376" fontAlgn="base">
              <a:lnSpc>
                <a:spcPct val="120000"/>
              </a:lnSpc>
              <a:spcBef>
                <a:spcPct val="0"/>
              </a:spcBef>
              <a:spcAft>
                <a:spcPct val="0"/>
              </a:spcAft>
              <a:buFont typeface="Arial" panose="020B0604020202020204" pitchFamily="34" charset="0"/>
              <a:buChar char="•"/>
            </a:pPr>
            <a:endParaRPr lang="en-US" sz="1000" kern="0" dirty="0">
              <a:solidFill>
                <a:schemeClr val="tx1"/>
              </a:solidFill>
            </a:endParaRPr>
          </a:p>
          <a:p>
            <a:pPr marL="342834" indent="-342834" defTabSz="913376" fontAlgn="base">
              <a:lnSpc>
                <a:spcPct val="120000"/>
              </a:lnSpc>
              <a:spcBef>
                <a:spcPct val="0"/>
              </a:spcBef>
              <a:spcAft>
                <a:spcPct val="0"/>
              </a:spcAft>
              <a:buFont typeface="Arial" panose="020B0604020202020204" pitchFamily="34" charset="0"/>
              <a:buChar char="•"/>
            </a:pPr>
            <a:r>
              <a:rPr lang="en-US" sz="2400" kern="0" dirty="0">
                <a:solidFill>
                  <a:schemeClr val="tx1"/>
                </a:solidFill>
              </a:rPr>
              <a:t>Continuously Export data to Azure Blob</a:t>
            </a:r>
            <a:br>
              <a:rPr lang="en-US" sz="2400" kern="0" dirty="0">
                <a:solidFill>
                  <a:schemeClr val="tx1"/>
                </a:solidFill>
              </a:rPr>
            </a:br>
            <a:r>
              <a:rPr lang="en-US" sz="2400" kern="0" spc="-40" dirty="0">
                <a:solidFill>
                  <a:schemeClr val="tx1"/>
                </a:solidFill>
              </a:rPr>
              <a:t>Storage for custom integration with other</a:t>
            </a:r>
            <a:r>
              <a:rPr lang="en-US" sz="2400" kern="0" dirty="0">
                <a:solidFill>
                  <a:schemeClr val="tx1"/>
                </a:solidFill>
              </a:rPr>
              <a:t/>
            </a:r>
            <a:br>
              <a:rPr lang="en-US" sz="2400" kern="0" dirty="0">
                <a:solidFill>
                  <a:schemeClr val="tx1"/>
                </a:solidFill>
              </a:rPr>
            </a:br>
            <a:r>
              <a:rPr lang="en-US" sz="2400" kern="0" dirty="0">
                <a:solidFill>
                  <a:schemeClr val="tx1"/>
                </a:solidFill>
              </a:rPr>
              <a:t>data sources and further analysis</a:t>
            </a:r>
          </a:p>
        </p:txBody>
      </p:sp>
      <p:sp>
        <p:nvSpPr>
          <p:cNvPr id="3" name="Title 2"/>
          <p:cNvSpPr>
            <a:spLocks noGrp="1"/>
          </p:cNvSpPr>
          <p:nvPr>
            <p:ph type="title"/>
          </p:nvPr>
        </p:nvSpPr>
        <p:spPr>
          <a:xfrm>
            <a:off x="521492" y="229055"/>
            <a:ext cx="11147432" cy="664702"/>
          </a:xfrm>
        </p:spPr>
        <p:txBody>
          <a:bodyPr>
            <a:normAutofit fontScale="90000"/>
          </a:bodyPr>
          <a:lstStyle/>
          <a:p>
            <a:r>
              <a:rPr lang="en-US" dirty="0"/>
              <a:t>Fast and powerful insights</a:t>
            </a:r>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80827" y="1746472"/>
            <a:ext cx="4684914" cy="4975700"/>
          </a:xfrm>
          <a:prstGeom prst="rect">
            <a:avLst/>
          </a:prstGeom>
          <a:ln>
            <a:noFill/>
          </a:ln>
        </p:spPr>
      </p:pic>
      <p:sp>
        <p:nvSpPr>
          <p:cNvPr id="6" name="Rectangle 5"/>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1190218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 Placeholder 103"/>
          <p:cNvSpPr>
            <a:spLocks noGrp="1"/>
          </p:cNvSpPr>
          <p:nvPr>
            <p:ph type="body" sz="quarter" idx="10"/>
          </p:nvPr>
        </p:nvSpPr>
        <p:spPr>
          <a:xfrm>
            <a:off x="521492" y="1089315"/>
            <a:ext cx="11147432" cy="2595279"/>
          </a:xfrm>
        </p:spPr>
        <p:txBody>
          <a:bodyPr/>
          <a:lstStyle/>
          <a:p>
            <a:pPr defTabSz="913376" fontAlgn="base">
              <a:lnSpc>
                <a:spcPct val="120000"/>
              </a:lnSpc>
              <a:spcBef>
                <a:spcPct val="0"/>
              </a:spcBef>
              <a:spcAft>
                <a:spcPct val="0"/>
              </a:spcAft>
            </a:pPr>
            <a:r>
              <a:rPr lang="en-US" sz="3200" dirty="0">
                <a:solidFill>
                  <a:srgbClr val="6B2A7A"/>
                </a:solidFill>
              </a:rPr>
              <a:t>Any app support</a:t>
            </a:r>
          </a:p>
          <a:p>
            <a:pPr marL="342834" indent="-342834" defTabSz="913376" fontAlgn="base">
              <a:lnSpc>
                <a:spcPct val="120000"/>
              </a:lnSpc>
              <a:spcBef>
                <a:spcPct val="0"/>
              </a:spcBef>
              <a:spcAft>
                <a:spcPct val="0"/>
              </a:spcAft>
              <a:buFont typeface="Arial" panose="020B0604020202020204" pitchFamily="34" charset="0"/>
              <a:buChar char="•"/>
            </a:pPr>
            <a:r>
              <a:rPr lang="en-US" sz="2400" kern="0" spc="50" dirty="0">
                <a:solidFill>
                  <a:schemeClr val="tx1"/>
                </a:solidFill>
              </a:rPr>
              <a:t>Easily add analytics across multiple platforms</a:t>
            </a:r>
            <a:br>
              <a:rPr lang="en-US" sz="2400" kern="0" spc="50" dirty="0">
                <a:solidFill>
                  <a:schemeClr val="tx1"/>
                </a:solidFill>
              </a:rPr>
            </a:br>
            <a:r>
              <a:rPr lang="en-US" sz="2400" kern="0" spc="50" dirty="0">
                <a:solidFill>
                  <a:schemeClr val="tx1"/>
                </a:solidFill>
              </a:rPr>
              <a:t>including: ASP.NET, Java/J2EE, iOS, Android,</a:t>
            </a:r>
            <a:br>
              <a:rPr lang="en-US" sz="2400" kern="0" spc="50" dirty="0">
                <a:solidFill>
                  <a:schemeClr val="tx1"/>
                </a:solidFill>
              </a:rPr>
            </a:br>
            <a:r>
              <a:rPr lang="en-US" sz="2400" kern="0" spc="50" dirty="0">
                <a:solidFill>
                  <a:schemeClr val="tx1"/>
                </a:solidFill>
              </a:rPr>
              <a:t>Windows, as well as OSS technologies such</a:t>
            </a:r>
            <a:br>
              <a:rPr lang="en-US" sz="2400" kern="0" spc="50" dirty="0">
                <a:solidFill>
                  <a:schemeClr val="tx1"/>
                </a:solidFill>
              </a:rPr>
            </a:br>
            <a:r>
              <a:rPr lang="en-US" sz="2400" kern="0" spc="50" dirty="0">
                <a:solidFill>
                  <a:schemeClr val="tx1"/>
                </a:solidFill>
              </a:rPr>
              <a:t>as Node.JS, PHP, Ruby, Python, etc.</a:t>
            </a:r>
          </a:p>
        </p:txBody>
      </p:sp>
      <p:sp>
        <p:nvSpPr>
          <p:cNvPr id="3" name="Title 2"/>
          <p:cNvSpPr>
            <a:spLocks noGrp="1"/>
          </p:cNvSpPr>
          <p:nvPr>
            <p:ph type="title"/>
          </p:nvPr>
        </p:nvSpPr>
        <p:spPr>
          <a:xfrm>
            <a:off x="521492" y="229055"/>
            <a:ext cx="11147432" cy="664702"/>
          </a:xfrm>
        </p:spPr>
        <p:txBody>
          <a:bodyPr>
            <a:normAutofit fontScale="90000"/>
          </a:bodyPr>
          <a:lstStyle/>
          <a:p>
            <a:r>
              <a:rPr lang="en-US" dirty="0" smtClean="0"/>
              <a:t>Built-in Analytics</a:t>
            </a:r>
            <a:endParaRPr lang="en-US" dirty="0"/>
          </a:p>
        </p:txBody>
      </p:sp>
      <p:sp>
        <p:nvSpPr>
          <p:cNvPr id="103" name="Rectangle 102"/>
          <p:cNvSpPr/>
          <p:nvPr/>
        </p:nvSpPr>
        <p:spPr>
          <a:xfrm>
            <a:off x="502854" y="1089315"/>
            <a:ext cx="10333703" cy="468972"/>
          </a:xfrm>
          <a:prstGeom prst="rect">
            <a:avLst/>
          </a:prstGeom>
        </p:spPr>
        <p:txBody>
          <a:bodyPr wrap="square">
            <a:spAutoFit/>
          </a:bodyPr>
          <a:lstStyle/>
          <a:p>
            <a:pPr defTabSz="913376" fontAlgn="base">
              <a:spcBef>
                <a:spcPct val="0"/>
              </a:spcBef>
              <a:spcAft>
                <a:spcPct val="0"/>
              </a:spcAft>
            </a:pPr>
            <a:endParaRPr lang="en-US" sz="2400" kern="0" dirty="0">
              <a:solidFill>
                <a:srgbClr val="969696"/>
              </a:solidFill>
              <a:latin typeface="Segoe UI Light"/>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67545" y="4685452"/>
            <a:ext cx="1458882" cy="1458882"/>
          </a:xfrm>
          <a:prstGeom prst="rect">
            <a:avLst/>
          </a:prstGeom>
        </p:spPr>
      </p:pic>
      <p:pic>
        <p:nvPicPr>
          <p:cNvPr id="10" name="Picture 9"/>
          <p:cNvPicPr>
            <a:picLocks noChangeAspect="1"/>
          </p:cNvPicPr>
          <p:nvPr/>
        </p:nvPicPr>
        <p:blipFill>
          <a:blip r:embed="rId4" cstate="email">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1006078" y="4912380"/>
            <a:ext cx="789537" cy="789537"/>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81483" y="5849180"/>
            <a:ext cx="1011520" cy="1011520"/>
          </a:xfrm>
          <a:prstGeom prst="rect">
            <a:avLst/>
          </a:prstGeom>
        </p:spPr>
      </p:pic>
      <p:pic>
        <p:nvPicPr>
          <p:cNvPr id="12" name="Picture 11" descr="http://thomasborzecki.ca/content/tutorials/images/php-logo.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06078" y="5932553"/>
            <a:ext cx="935518" cy="7016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774993" y="3941320"/>
            <a:ext cx="894711" cy="894711"/>
          </a:xfrm>
          <a:prstGeom prst="rect">
            <a:avLst/>
          </a:prstGeom>
        </p:spPr>
      </p:pic>
      <p:pic>
        <p:nvPicPr>
          <p:cNvPr id="14" name="Picture 2" descr="http://upload.wikimedia.org/wikipedia/commons/f/f1/Ruby_logo.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033257" y="4119596"/>
            <a:ext cx="565288" cy="5658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upload.wikimedia.org/wikipedia/commons/thumb/c/c3/Python-logo-notext.svg/2000px-Python-logo-notext.svg.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033256" y="5106769"/>
            <a:ext cx="616247" cy="61624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http://www.jetbus.io/images/logo-node.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037717" y="5925447"/>
            <a:ext cx="733374" cy="7333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43334" y="3989730"/>
            <a:ext cx="830840" cy="711753"/>
          </a:xfrm>
          <a:prstGeom prst="rect">
            <a:avLst/>
          </a:prstGeom>
        </p:spPr>
      </p:pic>
      <p:pic>
        <p:nvPicPr>
          <p:cNvPr id="5" name="Picture 4"/>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7368877" y="653238"/>
            <a:ext cx="4444217" cy="4182793"/>
          </a:xfrm>
          <a:prstGeom prst="rect">
            <a:avLst/>
          </a:prstGeom>
        </p:spPr>
      </p:pic>
      <p:pic>
        <p:nvPicPr>
          <p:cNvPr id="6" name="Picture 5"/>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7368878" y="4786931"/>
            <a:ext cx="4444217" cy="1731743"/>
          </a:xfrm>
          <a:prstGeom prst="rect">
            <a:avLst/>
          </a:prstGeom>
        </p:spPr>
      </p:pic>
      <p:sp>
        <p:nvSpPr>
          <p:cNvPr id="18" name="Rectangle 17"/>
          <p:cNvSpPr/>
          <p:nvPr/>
        </p:nvSpPr>
        <p:spPr>
          <a:xfrm>
            <a:off x="9251112" y="134808"/>
            <a:ext cx="2758897" cy="461665"/>
          </a:xfrm>
          <a:prstGeom prst="rect">
            <a:avLst/>
          </a:prstGeom>
        </p:spPr>
        <p:txBody>
          <a:bodyPr wrap="none">
            <a:spAutoFit/>
          </a:bodyPr>
          <a:lstStyle/>
          <a:p>
            <a:r>
              <a:rPr lang="en-GB" sz="2400" dirty="0"/>
              <a:t>http://bit.ly/1Tl3Uzg</a:t>
            </a:r>
          </a:p>
        </p:txBody>
      </p:sp>
    </p:spTree>
    <p:extLst>
      <p:ext uri="{BB962C8B-B14F-4D97-AF65-F5344CB8AC3E}">
        <p14:creationId xmlns:p14="http://schemas.microsoft.com/office/powerpoint/2010/main" val="3277400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804523" y="1000502"/>
            <a:ext cx="637486" cy="819957"/>
            <a:chOff x="5744168" y="721753"/>
            <a:chExt cx="637576" cy="820073"/>
          </a:xfrm>
        </p:grpSpPr>
        <p:sp>
          <p:nvSpPr>
            <p:cNvPr id="485" name="Oval 484"/>
            <p:cNvSpPr/>
            <p:nvPr/>
          </p:nvSpPr>
          <p:spPr bwMode="auto">
            <a:xfrm>
              <a:off x="5744168" y="779404"/>
              <a:ext cx="635252" cy="635252"/>
            </a:xfrm>
            <a:prstGeom prst="ellipse">
              <a:avLst/>
            </a:prstGeom>
            <a:solidFill>
              <a:schemeClr val="accent5"/>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5" fontAlgn="base">
                <a:lnSpc>
                  <a:spcPct val="90000"/>
                </a:lnSpc>
                <a:spcBef>
                  <a:spcPct val="0"/>
                </a:spcBef>
                <a:spcAft>
                  <a:spcPct val="0"/>
                </a:spcAft>
                <a:defRPr/>
              </a:pPr>
              <a:endParaRPr lang="en-US" sz="2448"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486" name="TextBox 485"/>
            <p:cNvSpPr txBox="1"/>
            <p:nvPr/>
          </p:nvSpPr>
          <p:spPr>
            <a:xfrm>
              <a:off x="5746744" y="721753"/>
              <a:ext cx="635000" cy="820073"/>
            </a:xfrm>
            <a:prstGeom prst="rect">
              <a:avLst/>
            </a:prstGeom>
            <a:noFill/>
          </p:spPr>
          <p:txBody>
            <a:bodyPr wrap="none" lIns="186494" tIns="149196" rIns="186494" bIns="149196" rtlCol="0">
              <a:spAutoFit/>
            </a:bodyPr>
            <a:lstStyle/>
            <a:p>
              <a:pPr defTabSz="932563">
                <a:lnSpc>
                  <a:spcPct val="90000"/>
                </a:lnSpc>
                <a:defRPr/>
              </a:pPr>
              <a:r>
                <a:rPr lang="en-US" sz="3671" kern="0" dirty="0">
                  <a:solidFill>
                    <a:srgbClr val="FFFFFF"/>
                  </a:solidFill>
                </a:rPr>
                <a:t>1</a:t>
              </a:r>
            </a:p>
          </p:txBody>
        </p:sp>
      </p:grpSp>
      <p:sp>
        <p:nvSpPr>
          <p:cNvPr id="2" name="Title 1"/>
          <p:cNvSpPr>
            <a:spLocks noGrp="1"/>
          </p:cNvSpPr>
          <p:nvPr>
            <p:ph type="title"/>
          </p:nvPr>
        </p:nvSpPr>
        <p:spPr/>
        <p:txBody>
          <a:bodyPr/>
          <a:lstStyle/>
          <a:p>
            <a:r>
              <a:rPr lang="en-US" dirty="0" smtClean="0"/>
              <a:t>Sources of Telemetry</a:t>
            </a:r>
            <a:endParaRPr lang="en-US" dirty="0"/>
          </a:p>
        </p:txBody>
      </p:sp>
      <p:sp>
        <p:nvSpPr>
          <p:cNvPr id="377" name="Rounded Rectangle 376"/>
          <p:cNvSpPr/>
          <p:nvPr/>
        </p:nvSpPr>
        <p:spPr bwMode="auto">
          <a:xfrm>
            <a:off x="3850512" y="5178205"/>
            <a:ext cx="2517571" cy="922476"/>
          </a:xfrm>
          <a:prstGeom prst="roundRect">
            <a:avLst>
              <a:gd name="adj" fmla="val 0"/>
            </a:avLst>
          </a:prstGeom>
          <a:solidFill>
            <a:schemeClr val="accent3"/>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5"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infrastructure</a:t>
            </a:r>
          </a:p>
        </p:txBody>
      </p:sp>
      <p:sp>
        <p:nvSpPr>
          <p:cNvPr id="378" name="Rectangle 377"/>
          <p:cNvSpPr/>
          <p:nvPr/>
        </p:nvSpPr>
        <p:spPr bwMode="auto">
          <a:xfrm>
            <a:off x="3850512" y="4542555"/>
            <a:ext cx="2517571" cy="554884"/>
          </a:xfrm>
          <a:prstGeom prst="rect">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5"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platform</a:t>
            </a:r>
          </a:p>
        </p:txBody>
      </p:sp>
      <p:sp>
        <p:nvSpPr>
          <p:cNvPr id="381" name="Rectangle 380"/>
          <p:cNvSpPr/>
          <p:nvPr/>
        </p:nvSpPr>
        <p:spPr bwMode="auto">
          <a:xfrm>
            <a:off x="3850511" y="3123893"/>
            <a:ext cx="2517570" cy="1337893"/>
          </a:xfrm>
          <a:prstGeom prst="rect">
            <a:avLst/>
          </a:prstGeom>
          <a:solidFill>
            <a:schemeClr val="accent1"/>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ctr" anchorCtr="0" forceAA="0" compatLnSpc="1">
            <a:prstTxWarp prst="textNoShape">
              <a:avLst/>
            </a:prstTxWarp>
            <a:noAutofit/>
          </a:bodyPr>
          <a:lstStyle/>
          <a:p>
            <a:pPr algn="ctr" defTabSz="950845"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app</a:t>
            </a:r>
          </a:p>
        </p:txBody>
      </p:sp>
      <p:grpSp>
        <p:nvGrpSpPr>
          <p:cNvPr id="11" name="Group 10"/>
          <p:cNvGrpSpPr/>
          <p:nvPr/>
        </p:nvGrpSpPr>
        <p:grpSpPr>
          <a:xfrm>
            <a:off x="7519961" y="870296"/>
            <a:ext cx="4415532" cy="5250773"/>
            <a:chOff x="7394750" y="455559"/>
            <a:chExt cx="4416159" cy="5251518"/>
          </a:xfrm>
        </p:grpSpPr>
        <p:grpSp>
          <p:nvGrpSpPr>
            <p:cNvPr id="4" name="Group 3"/>
            <p:cNvGrpSpPr/>
            <p:nvPr/>
          </p:nvGrpSpPr>
          <p:grpSpPr>
            <a:xfrm>
              <a:off x="7404275" y="455559"/>
              <a:ext cx="3290945" cy="1124799"/>
              <a:chOff x="7590294" y="801789"/>
              <a:chExt cx="3290945" cy="1124799"/>
            </a:xfrm>
          </p:grpSpPr>
          <p:sp>
            <p:nvSpPr>
              <p:cNvPr id="487" name="TextBox 486"/>
              <p:cNvSpPr txBox="1"/>
              <p:nvPr/>
            </p:nvSpPr>
            <p:spPr>
              <a:xfrm>
                <a:off x="7590294" y="801789"/>
                <a:ext cx="3290945" cy="640416"/>
              </a:xfrm>
              <a:prstGeom prst="rect">
                <a:avLst/>
              </a:prstGeom>
              <a:noFill/>
            </p:spPr>
            <p:txBody>
              <a:bodyPr wrap="none" lIns="186494" tIns="149196" rIns="186494" bIns="149196" rtlCol="0">
                <a:spAutoFit/>
              </a:bodyPr>
              <a:lstStyle/>
              <a:p>
                <a:pPr defTabSz="932563">
                  <a:lnSpc>
                    <a:spcPct val="90000"/>
                  </a:lnSpc>
                  <a:defRPr/>
                </a:pPr>
                <a:r>
                  <a:rPr lang="en-US" sz="2400" kern="0" dirty="0">
                    <a:solidFill>
                      <a:srgbClr val="11CCFF"/>
                    </a:solidFill>
                    <a:latin typeface="Segoe UI Light"/>
                  </a:rPr>
                  <a:t>Outside-in monitoring</a:t>
                </a:r>
              </a:p>
            </p:txBody>
          </p:sp>
          <p:sp>
            <p:nvSpPr>
              <p:cNvPr id="488" name="TextBox 487"/>
              <p:cNvSpPr txBox="1"/>
              <p:nvPr/>
            </p:nvSpPr>
            <p:spPr>
              <a:xfrm>
                <a:off x="7590294" y="1181979"/>
                <a:ext cx="3110192" cy="744609"/>
              </a:xfrm>
              <a:prstGeom prst="rect">
                <a:avLst/>
              </a:prstGeom>
              <a:noFill/>
            </p:spPr>
            <p:txBody>
              <a:bodyPr wrap="none" lIns="186494" tIns="149196" rIns="186494" bIns="149196" rtlCol="0">
                <a:spAutoFit/>
              </a:bodyPr>
              <a:lstStyle/>
              <a:p>
                <a:pPr defTabSz="932563">
                  <a:lnSpc>
                    <a:spcPct val="90000"/>
                  </a:lnSpc>
                  <a:defRPr/>
                </a:pPr>
                <a:r>
                  <a:rPr lang="en-US" sz="1600" kern="0" dirty="0">
                    <a:solidFill>
                      <a:srgbClr val="404040"/>
                    </a:solidFill>
                  </a:rPr>
                  <a:t>URL pings and web tests from 16</a:t>
                </a:r>
                <a:br>
                  <a:rPr lang="en-US" sz="1600" kern="0" dirty="0">
                    <a:solidFill>
                      <a:srgbClr val="404040"/>
                    </a:solidFill>
                  </a:rPr>
                </a:br>
                <a:r>
                  <a:rPr lang="en-US" sz="1600" kern="0" dirty="0">
                    <a:solidFill>
                      <a:srgbClr val="404040"/>
                    </a:solidFill>
                  </a:rPr>
                  <a:t>global points of presence</a:t>
                </a:r>
              </a:p>
            </p:txBody>
          </p:sp>
        </p:grpSp>
        <p:grpSp>
          <p:nvGrpSpPr>
            <p:cNvPr id="6" name="Group 5"/>
            <p:cNvGrpSpPr/>
            <p:nvPr/>
          </p:nvGrpSpPr>
          <p:grpSpPr>
            <a:xfrm>
              <a:off x="7404275" y="1612334"/>
              <a:ext cx="3526586" cy="903169"/>
              <a:chOff x="7590294" y="2161552"/>
              <a:chExt cx="3526586" cy="903169"/>
            </a:xfrm>
          </p:grpSpPr>
          <p:sp>
            <p:nvSpPr>
              <p:cNvPr id="499" name="TextBox 498"/>
              <p:cNvSpPr txBox="1"/>
              <p:nvPr/>
            </p:nvSpPr>
            <p:spPr>
              <a:xfrm>
                <a:off x="7590294" y="2161552"/>
                <a:ext cx="3526586" cy="640416"/>
              </a:xfrm>
              <a:prstGeom prst="rect">
                <a:avLst/>
              </a:prstGeom>
              <a:noFill/>
            </p:spPr>
            <p:txBody>
              <a:bodyPr wrap="none" lIns="186494" tIns="149196" rIns="186494" bIns="149196" rtlCol="0">
                <a:spAutoFit/>
              </a:bodyPr>
              <a:lstStyle/>
              <a:p>
                <a:pPr defTabSz="932563">
                  <a:lnSpc>
                    <a:spcPct val="90000"/>
                  </a:lnSpc>
                </a:pPr>
                <a:r>
                  <a:rPr lang="en-US" sz="2400" kern="0" dirty="0">
                    <a:solidFill>
                      <a:srgbClr val="11CCFF"/>
                    </a:solidFill>
                    <a:latin typeface="Segoe UI Light"/>
                  </a:rPr>
                  <a:t>Observed user behavior</a:t>
                </a:r>
              </a:p>
            </p:txBody>
          </p:sp>
          <p:sp>
            <p:nvSpPr>
              <p:cNvPr id="500" name="TextBox 499"/>
              <p:cNvSpPr txBox="1"/>
              <p:nvPr/>
            </p:nvSpPr>
            <p:spPr>
              <a:xfrm>
                <a:off x="7590294" y="2541742"/>
                <a:ext cx="3273722" cy="522979"/>
              </a:xfrm>
              <a:prstGeom prst="rect">
                <a:avLst/>
              </a:prstGeom>
              <a:noFill/>
            </p:spPr>
            <p:txBody>
              <a:bodyPr wrap="none" lIns="186494" tIns="149196" rIns="186494" bIns="149196" rtlCol="0">
                <a:spAutoFit/>
              </a:bodyPr>
              <a:lstStyle/>
              <a:p>
                <a:pPr defTabSz="932563">
                  <a:lnSpc>
                    <a:spcPct val="90000"/>
                  </a:lnSpc>
                </a:pPr>
                <a:r>
                  <a:rPr lang="en-US" sz="1600" kern="0" dirty="0">
                    <a:solidFill>
                      <a:srgbClr val="404040"/>
                    </a:solidFill>
                  </a:rPr>
                  <a:t>How is the application being used?</a:t>
                </a:r>
              </a:p>
            </p:txBody>
          </p:sp>
        </p:grpSp>
        <p:grpSp>
          <p:nvGrpSpPr>
            <p:cNvPr id="501" name="Group 500"/>
            <p:cNvGrpSpPr/>
            <p:nvPr/>
          </p:nvGrpSpPr>
          <p:grpSpPr>
            <a:xfrm>
              <a:off x="7404275" y="2547510"/>
              <a:ext cx="4103667" cy="1124799"/>
              <a:chOff x="7590294" y="2161552"/>
              <a:chExt cx="4103667" cy="1124799"/>
            </a:xfrm>
          </p:grpSpPr>
          <p:sp>
            <p:nvSpPr>
              <p:cNvPr id="502" name="TextBox 501"/>
              <p:cNvSpPr txBox="1"/>
              <p:nvPr/>
            </p:nvSpPr>
            <p:spPr>
              <a:xfrm>
                <a:off x="7590294" y="2161552"/>
                <a:ext cx="4103667" cy="640416"/>
              </a:xfrm>
              <a:prstGeom prst="rect">
                <a:avLst/>
              </a:prstGeom>
              <a:noFill/>
            </p:spPr>
            <p:txBody>
              <a:bodyPr wrap="none" lIns="186494" tIns="149196" rIns="186494" bIns="149196" rtlCol="0">
                <a:spAutoFit/>
              </a:bodyPr>
              <a:lstStyle/>
              <a:p>
                <a:pPr defTabSz="932563">
                  <a:lnSpc>
                    <a:spcPct val="90000"/>
                  </a:lnSpc>
                </a:pPr>
                <a:r>
                  <a:rPr lang="en-US" sz="2400" kern="0" dirty="0">
                    <a:solidFill>
                      <a:srgbClr val="11CCFF"/>
                    </a:solidFill>
                    <a:latin typeface="Segoe UI Light"/>
                  </a:rPr>
                  <a:t>Developer traces and events</a:t>
                </a:r>
              </a:p>
            </p:txBody>
          </p:sp>
          <p:sp>
            <p:nvSpPr>
              <p:cNvPr id="503" name="TextBox 502"/>
              <p:cNvSpPr txBox="1"/>
              <p:nvPr/>
            </p:nvSpPr>
            <p:spPr>
              <a:xfrm>
                <a:off x="7590294" y="2541742"/>
                <a:ext cx="3543065" cy="744609"/>
              </a:xfrm>
              <a:prstGeom prst="rect">
                <a:avLst/>
              </a:prstGeom>
              <a:noFill/>
            </p:spPr>
            <p:txBody>
              <a:bodyPr wrap="none" lIns="186494" tIns="149196" rIns="186494" bIns="149196" rtlCol="0">
                <a:spAutoFit/>
              </a:bodyPr>
              <a:lstStyle/>
              <a:p>
                <a:pPr defTabSz="932563">
                  <a:lnSpc>
                    <a:spcPct val="90000"/>
                  </a:lnSpc>
                </a:pPr>
                <a:r>
                  <a:rPr lang="en-US" sz="1600" kern="0" dirty="0">
                    <a:solidFill>
                      <a:srgbClr val="404040"/>
                    </a:solidFill>
                  </a:rPr>
                  <a:t>Whatever the developer would like to</a:t>
                </a:r>
                <a:br>
                  <a:rPr lang="en-US" sz="1600" kern="0" dirty="0">
                    <a:solidFill>
                      <a:srgbClr val="404040"/>
                    </a:solidFill>
                  </a:rPr>
                </a:br>
                <a:r>
                  <a:rPr lang="en-US" sz="1600" kern="0" dirty="0">
                    <a:solidFill>
                      <a:srgbClr val="404040"/>
                    </a:solidFill>
                  </a:rPr>
                  <a:t>send to Application Insights</a:t>
                </a:r>
              </a:p>
            </p:txBody>
          </p:sp>
        </p:grpSp>
        <p:grpSp>
          <p:nvGrpSpPr>
            <p:cNvPr id="504" name="Group 503"/>
            <p:cNvGrpSpPr/>
            <p:nvPr/>
          </p:nvGrpSpPr>
          <p:grpSpPr>
            <a:xfrm>
              <a:off x="7404275" y="3704285"/>
              <a:ext cx="4406634" cy="1124799"/>
              <a:chOff x="7590294" y="2161552"/>
              <a:chExt cx="4406634" cy="1124799"/>
            </a:xfrm>
          </p:grpSpPr>
          <p:sp>
            <p:nvSpPr>
              <p:cNvPr id="505" name="TextBox 504"/>
              <p:cNvSpPr txBox="1"/>
              <p:nvPr/>
            </p:nvSpPr>
            <p:spPr>
              <a:xfrm>
                <a:off x="7590294" y="2161552"/>
                <a:ext cx="4406634" cy="640416"/>
              </a:xfrm>
              <a:prstGeom prst="rect">
                <a:avLst/>
              </a:prstGeom>
              <a:noFill/>
            </p:spPr>
            <p:txBody>
              <a:bodyPr wrap="none" lIns="186494" tIns="149196" rIns="186494" bIns="149196" rtlCol="0">
                <a:spAutoFit/>
              </a:bodyPr>
              <a:lstStyle/>
              <a:p>
                <a:pPr defTabSz="932563">
                  <a:lnSpc>
                    <a:spcPct val="90000"/>
                  </a:lnSpc>
                </a:pPr>
                <a:r>
                  <a:rPr lang="en-US" sz="2400" kern="0" dirty="0">
                    <a:solidFill>
                      <a:srgbClr val="11CCFF"/>
                    </a:solidFill>
                    <a:latin typeface="Segoe UI Light"/>
                  </a:rPr>
                  <a:t>Observed application behavior</a:t>
                </a:r>
              </a:p>
            </p:txBody>
          </p:sp>
          <p:sp>
            <p:nvSpPr>
              <p:cNvPr id="506" name="TextBox 505"/>
              <p:cNvSpPr txBox="1"/>
              <p:nvPr/>
            </p:nvSpPr>
            <p:spPr>
              <a:xfrm>
                <a:off x="7590294" y="2541742"/>
                <a:ext cx="4117022" cy="744609"/>
              </a:xfrm>
              <a:prstGeom prst="rect">
                <a:avLst/>
              </a:prstGeom>
              <a:noFill/>
            </p:spPr>
            <p:txBody>
              <a:bodyPr wrap="none" lIns="186494" tIns="149196" rIns="186494" bIns="149196" rtlCol="0">
                <a:spAutoFit/>
              </a:bodyPr>
              <a:lstStyle/>
              <a:p>
                <a:pPr defTabSz="932563">
                  <a:lnSpc>
                    <a:spcPct val="90000"/>
                  </a:lnSpc>
                </a:pPr>
                <a:r>
                  <a:rPr lang="en-US" sz="1600" kern="0" dirty="0">
                    <a:solidFill>
                      <a:srgbClr val="404040"/>
                    </a:solidFill>
                  </a:rPr>
                  <a:t>No coding required – service dependencies,</a:t>
                </a:r>
                <a:br>
                  <a:rPr lang="en-US" sz="1600" kern="0" dirty="0">
                    <a:solidFill>
                      <a:srgbClr val="404040"/>
                    </a:solidFill>
                  </a:rPr>
                </a:br>
                <a:r>
                  <a:rPr lang="en-US" sz="1600" kern="0" dirty="0">
                    <a:solidFill>
                      <a:srgbClr val="404040"/>
                    </a:solidFill>
                  </a:rPr>
                  <a:t>queries, response time, exceptions, logs, etc.</a:t>
                </a:r>
              </a:p>
            </p:txBody>
          </p:sp>
        </p:grpSp>
        <p:grpSp>
          <p:nvGrpSpPr>
            <p:cNvPr id="507" name="Group 506"/>
            <p:cNvGrpSpPr/>
            <p:nvPr/>
          </p:nvGrpSpPr>
          <p:grpSpPr>
            <a:xfrm>
              <a:off x="7394750" y="4803908"/>
              <a:ext cx="3887261" cy="903169"/>
              <a:chOff x="7590294" y="2161552"/>
              <a:chExt cx="3887261" cy="903169"/>
            </a:xfrm>
          </p:grpSpPr>
          <p:sp>
            <p:nvSpPr>
              <p:cNvPr id="508" name="TextBox 507"/>
              <p:cNvSpPr txBox="1"/>
              <p:nvPr/>
            </p:nvSpPr>
            <p:spPr>
              <a:xfrm>
                <a:off x="7590294" y="2161552"/>
                <a:ext cx="3887261" cy="640416"/>
              </a:xfrm>
              <a:prstGeom prst="rect">
                <a:avLst/>
              </a:prstGeom>
              <a:noFill/>
            </p:spPr>
            <p:txBody>
              <a:bodyPr wrap="none" lIns="186494" tIns="149196" rIns="186494" bIns="149196" rtlCol="0">
                <a:spAutoFit/>
              </a:bodyPr>
              <a:lstStyle/>
              <a:p>
                <a:pPr defTabSz="932563">
                  <a:lnSpc>
                    <a:spcPct val="90000"/>
                  </a:lnSpc>
                </a:pPr>
                <a:r>
                  <a:rPr lang="en-US" sz="2400" kern="0" dirty="0">
                    <a:solidFill>
                      <a:srgbClr val="11CCFF"/>
                    </a:solidFill>
                    <a:latin typeface="Segoe UI Light"/>
                  </a:rPr>
                  <a:t>Infrastructure performance</a:t>
                </a:r>
              </a:p>
            </p:txBody>
          </p:sp>
          <p:sp>
            <p:nvSpPr>
              <p:cNvPr id="509" name="TextBox 508"/>
              <p:cNvSpPr txBox="1"/>
              <p:nvPr/>
            </p:nvSpPr>
            <p:spPr>
              <a:xfrm>
                <a:off x="7590294" y="2541742"/>
                <a:ext cx="2890549" cy="522979"/>
              </a:xfrm>
              <a:prstGeom prst="rect">
                <a:avLst/>
              </a:prstGeom>
              <a:noFill/>
            </p:spPr>
            <p:txBody>
              <a:bodyPr wrap="none" lIns="186494" tIns="149196" rIns="186494" bIns="149196" rtlCol="0">
                <a:spAutoFit/>
              </a:bodyPr>
              <a:lstStyle/>
              <a:p>
                <a:pPr defTabSz="932563">
                  <a:lnSpc>
                    <a:spcPct val="90000"/>
                  </a:lnSpc>
                </a:pPr>
                <a:r>
                  <a:rPr lang="en-US" sz="1600" kern="0" dirty="0">
                    <a:solidFill>
                      <a:srgbClr val="404040"/>
                    </a:solidFill>
                  </a:rPr>
                  <a:t>System performance counters</a:t>
                </a:r>
              </a:p>
            </p:txBody>
          </p:sp>
        </p:grpSp>
      </p:grpSp>
      <p:grpSp>
        <p:nvGrpSpPr>
          <p:cNvPr id="673" name="Group 672"/>
          <p:cNvGrpSpPr/>
          <p:nvPr/>
        </p:nvGrpSpPr>
        <p:grpSpPr>
          <a:xfrm>
            <a:off x="755019" y="1338334"/>
            <a:ext cx="2775388" cy="4743299"/>
            <a:chOff x="476448" y="1519013"/>
            <a:chExt cx="2775781" cy="4743972"/>
          </a:xfrm>
        </p:grpSpPr>
        <p:cxnSp>
          <p:nvCxnSpPr>
            <p:cNvPr id="672" name="Straight Connector 671"/>
            <p:cNvCxnSpPr/>
            <p:nvPr/>
          </p:nvCxnSpPr>
          <p:spPr>
            <a:xfrm>
              <a:off x="2397606" y="4815585"/>
              <a:ext cx="0" cy="667640"/>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0" name="Straight Connector 659"/>
            <p:cNvCxnSpPr/>
            <p:nvPr/>
          </p:nvCxnSpPr>
          <p:spPr>
            <a:xfrm>
              <a:off x="2486506" y="4145660"/>
              <a:ext cx="0" cy="667640"/>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4" name="Straight Connector 653"/>
            <p:cNvCxnSpPr/>
            <p:nvPr/>
          </p:nvCxnSpPr>
          <p:spPr>
            <a:xfrm>
              <a:off x="1241276" y="4145660"/>
              <a:ext cx="0" cy="1113939"/>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49" name="Right Arrow 648"/>
            <p:cNvSpPr/>
            <p:nvPr/>
          </p:nvSpPr>
          <p:spPr bwMode="auto">
            <a:xfrm>
              <a:off x="1266906" y="3320791"/>
              <a:ext cx="793996" cy="457252"/>
            </a:xfrm>
            <a:prstGeom prst="rightArrow">
              <a:avLst/>
            </a:prstGeom>
            <a:solidFill>
              <a:schemeClr val="bg2">
                <a:lumMod val="20000"/>
                <a:lumOff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4"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grpSp>
          <p:nvGrpSpPr>
            <p:cNvPr id="17" name="Group 16"/>
            <p:cNvGrpSpPr/>
            <p:nvPr/>
          </p:nvGrpSpPr>
          <p:grpSpPr>
            <a:xfrm>
              <a:off x="476448" y="1519013"/>
              <a:ext cx="2775781" cy="1071319"/>
              <a:chOff x="367590" y="2017942"/>
              <a:chExt cx="2775781" cy="1071319"/>
            </a:xfrm>
          </p:grpSpPr>
          <p:pic>
            <p:nvPicPr>
              <p:cNvPr id="594" name="Picture 593" descr="peopl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590" y="2017942"/>
                <a:ext cx="798391" cy="616938"/>
              </a:xfrm>
              <a:prstGeom prst="rect">
                <a:avLst/>
              </a:prstGeom>
            </p:spPr>
          </p:pic>
          <p:pic>
            <p:nvPicPr>
              <p:cNvPr id="16" name="Picture 15"/>
              <p:cNvPicPr>
                <a:picLocks noChangeAspect="1"/>
              </p:cNvPicPr>
              <p:nvPr/>
            </p:nvPicPr>
            <p:blipFill>
              <a:blip r:embed="rId4" cstate="email">
                <a:extLst>
                  <a:ext uri="{BEBA8EAE-BF5A-486C-A8C5-ECC9F3942E4B}">
                    <a14:imgProps xmlns:a14="http://schemas.microsoft.com/office/drawing/2010/main">
                      <a14:imgLayer r:embed="rId5">
                        <a14:imgEffect>
                          <a14:colorTemperature colorTemp="720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552144" y="2626016"/>
                <a:ext cx="424586" cy="353398"/>
              </a:xfrm>
              <a:prstGeom prst="rect">
                <a:avLst/>
              </a:prstGeom>
            </p:spPr>
          </p:pic>
          <p:grpSp>
            <p:nvGrpSpPr>
              <p:cNvPr id="602" name="Group 601"/>
              <p:cNvGrpSpPr/>
              <p:nvPr/>
            </p:nvGrpSpPr>
            <p:grpSpPr>
              <a:xfrm>
                <a:off x="1118303" y="2633636"/>
                <a:ext cx="1824166" cy="455625"/>
                <a:chOff x="336253" y="5273196"/>
                <a:chExt cx="1824166" cy="455625"/>
              </a:xfrm>
            </p:grpSpPr>
            <p:pic>
              <p:nvPicPr>
                <p:cNvPr id="603" name="Picture 602"/>
                <p:cNvPicPr>
                  <a:picLocks noChangeAspect="1"/>
                </p:cNvPicPr>
                <p:nvPr/>
              </p:nvPicPr>
              <p:blipFill>
                <a:blip r:embed="rId6"/>
                <a:stretch>
                  <a:fillRect/>
                </a:stretch>
              </p:blipFill>
              <p:spPr>
                <a:xfrm>
                  <a:off x="336253" y="5273196"/>
                  <a:ext cx="591185" cy="335005"/>
                </a:xfrm>
                <a:prstGeom prst="rect">
                  <a:avLst/>
                </a:prstGeom>
              </p:spPr>
            </p:pic>
            <p:pic>
              <p:nvPicPr>
                <p:cNvPr id="604" name="Picture 603"/>
                <p:cNvPicPr>
                  <a:picLocks noChangeAspect="1"/>
                </p:cNvPicPr>
                <p:nvPr/>
              </p:nvPicPr>
              <p:blipFill>
                <a:blip r:embed="rId7"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645731" y="5273196"/>
                  <a:ext cx="514688" cy="455625"/>
                </a:xfrm>
                <a:prstGeom prst="rect">
                  <a:avLst/>
                </a:prstGeom>
              </p:spPr>
            </p:pic>
            <p:pic>
              <p:nvPicPr>
                <p:cNvPr id="605" name="Picture 60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42531" y="5273196"/>
                  <a:ext cx="488108" cy="302162"/>
                </a:xfrm>
                <a:prstGeom prst="rect">
                  <a:avLst/>
                </a:prstGeom>
              </p:spPr>
            </p:pic>
          </p:grpSp>
          <p:pic>
            <p:nvPicPr>
              <p:cNvPr id="606" name="Picture 605" descr="peopl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6720" y="2017942"/>
                <a:ext cx="798391" cy="616938"/>
              </a:xfrm>
              <a:prstGeom prst="rect">
                <a:avLst/>
              </a:prstGeom>
            </p:spPr>
          </p:pic>
          <p:pic>
            <p:nvPicPr>
              <p:cNvPr id="607" name="Picture 606" descr="peopl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85850" y="2017942"/>
                <a:ext cx="798391" cy="616938"/>
              </a:xfrm>
              <a:prstGeom prst="rect">
                <a:avLst/>
              </a:prstGeom>
            </p:spPr>
          </p:pic>
          <p:pic>
            <p:nvPicPr>
              <p:cNvPr id="608" name="Picture 607" descr="peopl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44980" y="2017942"/>
                <a:ext cx="798391" cy="616938"/>
              </a:xfrm>
              <a:prstGeom prst="rect">
                <a:avLst/>
              </a:prstGeom>
            </p:spPr>
          </p:pic>
        </p:grpSp>
        <p:grpSp>
          <p:nvGrpSpPr>
            <p:cNvPr id="18" name="Group 17"/>
            <p:cNvGrpSpPr/>
            <p:nvPr/>
          </p:nvGrpSpPr>
          <p:grpSpPr>
            <a:xfrm>
              <a:off x="623494" y="4243960"/>
              <a:ext cx="2459456" cy="750294"/>
              <a:chOff x="661002" y="4082035"/>
              <a:chExt cx="2459456" cy="750294"/>
            </a:xfrm>
          </p:grpSpPr>
          <p:pic>
            <p:nvPicPr>
              <p:cNvPr id="610" name="Picture 60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61002" y="4082035"/>
                <a:ext cx="1213332" cy="750294"/>
              </a:xfrm>
              <a:prstGeom prst="rect">
                <a:avLst/>
              </a:prstGeom>
            </p:spPr>
          </p:pic>
          <p:pic>
            <p:nvPicPr>
              <p:cNvPr id="611" name="Picture 610"/>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07126" y="4082035"/>
                <a:ext cx="1213332" cy="750294"/>
              </a:xfrm>
              <a:prstGeom prst="rect">
                <a:avLst/>
              </a:prstGeom>
            </p:spPr>
          </p:pic>
        </p:grpSp>
        <p:pic>
          <p:nvPicPr>
            <p:cNvPr id="612" name="Picture 611"/>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797071" y="3085633"/>
              <a:ext cx="483988" cy="927568"/>
            </a:xfrm>
            <a:prstGeom prst="rect">
              <a:avLst/>
            </a:prstGeom>
          </p:spPr>
        </p:pic>
        <p:grpSp>
          <p:nvGrpSpPr>
            <p:cNvPr id="621" name="Group 620"/>
            <p:cNvGrpSpPr/>
            <p:nvPr/>
          </p:nvGrpSpPr>
          <p:grpSpPr>
            <a:xfrm>
              <a:off x="2118273" y="3231917"/>
              <a:ext cx="439738" cy="635000"/>
              <a:chOff x="2047875" y="3259138"/>
              <a:chExt cx="439738" cy="635000"/>
            </a:xfrm>
          </p:grpSpPr>
          <p:sp>
            <p:nvSpPr>
              <p:cNvPr id="20" name="AutoShape 3"/>
              <p:cNvSpPr>
                <a:spLocks noChangeAspect="1" noChangeArrowheads="1" noTextEdit="1"/>
              </p:cNvSpPr>
              <p:nvPr/>
            </p:nvSpPr>
            <p:spPr bwMode="auto">
              <a:xfrm>
                <a:off x="2047875" y="3259138"/>
                <a:ext cx="4397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 name="Freeform 5"/>
              <p:cNvSpPr>
                <a:spLocks noEditPoints="1"/>
              </p:cNvSpPr>
              <p:nvPr/>
            </p:nvSpPr>
            <p:spPr bwMode="auto">
              <a:xfrm>
                <a:off x="2047875" y="3259138"/>
                <a:ext cx="439738" cy="633413"/>
              </a:xfrm>
              <a:custGeom>
                <a:avLst/>
                <a:gdLst>
                  <a:gd name="T0" fmla="*/ 213 w 426"/>
                  <a:gd name="T1" fmla="*/ 0 h 617"/>
                  <a:gd name="T2" fmla="*/ 0 w 426"/>
                  <a:gd name="T3" fmla="*/ 124 h 617"/>
                  <a:gd name="T4" fmla="*/ 0 w 426"/>
                  <a:gd name="T5" fmla="*/ 479 h 617"/>
                  <a:gd name="T6" fmla="*/ 213 w 426"/>
                  <a:gd name="T7" fmla="*/ 617 h 617"/>
                  <a:gd name="T8" fmla="*/ 426 w 426"/>
                  <a:gd name="T9" fmla="*/ 482 h 617"/>
                  <a:gd name="T10" fmla="*/ 426 w 426"/>
                  <a:gd name="T11" fmla="*/ 127 h 617"/>
                  <a:gd name="T12" fmla="*/ 213 w 426"/>
                  <a:gd name="T13" fmla="*/ 0 h 617"/>
                  <a:gd name="T14" fmla="*/ 213 w 426"/>
                  <a:gd name="T15" fmla="*/ 25 h 617"/>
                  <a:gd name="T16" fmla="*/ 389 w 426"/>
                  <a:gd name="T17" fmla="*/ 112 h 617"/>
                  <a:gd name="T18" fmla="*/ 213 w 426"/>
                  <a:gd name="T19" fmla="*/ 199 h 617"/>
                  <a:gd name="T20" fmla="*/ 37 w 426"/>
                  <a:gd name="T21" fmla="*/ 112 h 617"/>
                  <a:gd name="T22" fmla="*/ 213 w 426"/>
                  <a:gd name="T23" fmla="*/ 2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617">
                    <a:moveTo>
                      <a:pt x="213" y="0"/>
                    </a:moveTo>
                    <a:cubicBezTo>
                      <a:pt x="96" y="0"/>
                      <a:pt x="0" y="52"/>
                      <a:pt x="0" y="124"/>
                    </a:cubicBezTo>
                    <a:cubicBezTo>
                      <a:pt x="0" y="129"/>
                      <a:pt x="0" y="474"/>
                      <a:pt x="0" y="479"/>
                    </a:cubicBezTo>
                    <a:cubicBezTo>
                      <a:pt x="0" y="550"/>
                      <a:pt x="96" y="617"/>
                      <a:pt x="213" y="617"/>
                    </a:cubicBezTo>
                    <a:cubicBezTo>
                      <a:pt x="331" y="617"/>
                      <a:pt x="426" y="553"/>
                      <a:pt x="426" y="482"/>
                    </a:cubicBezTo>
                    <a:cubicBezTo>
                      <a:pt x="426" y="477"/>
                      <a:pt x="426" y="132"/>
                      <a:pt x="426" y="127"/>
                    </a:cubicBezTo>
                    <a:cubicBezTo>
                      <a:pt x="426" y="56"/>
                      <a:pt x="331" y="0"/>
                      <a:pt x="213" y="0"/>
                    </a:cubicBezTo>
                    <a:close/>
                    <a:moveTo>
                      <a:pt x="213" y="25"/>
                    </a:moveTo>
                    <a:cubicBezTo>
                      <a:pt x="310" y="25"/>
                      <a:pt x="389" y="64"/>
                      <a:pt x="389" y="112"/>
                    </a:cubicBezTo>
                    <a:cubicBezTo>
                      <a:pt x="389" y="160"/>
                      <a:pt x="310" y="199"/>
                      <a:pt x="213" y="199"/>
                    </a:cubicBezTo>
                    <a:cubicBezTo>
                      <a:pt x="116" y="199"/>
                      <a:pt x="37" y="160"/>
                      <a:pt x="37" y="112"/>
                    </a:cubicBezTo>
                    <a:cubicBezTo>
                      <a:pt x="37" y="64"/>
                      <a:pt x="116" y="25"/>
                      <a:pt x="213" y="25"/>
                    </a:cubicBez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 name="Freeform 6"/>
              <p:cNvSpPr>
                <a:spLocks noEditPoints="1"/>
              </p:cNvSpPr>
              <p:nvPr/>
            </p:nvSpPr>
            <p:spPr bwMode="auto">
              <a:xfrm>
                <a:off x="2047875" y="3259138"/>
                <a:ext cx="439738" cy="633413"/>
              </a:xfrm>
              <a:custGeom>
                <a:avLst/>
                <a:gdLst>
                  <a:gd name="T0" fmla="*/ 213 w 426"/>
                  <a:gd name="T1" fmla="*/ 0 h 617"/>
                  <a:gd name="T2" fmla="*/ 0 w 426"/>
                  <a:gd name="T3" fmla="*/ 124 h 617"/>
                  <a:gd name="T4" fmla="*/ 0 w 426"/>
                  <a:gd name="T5" fmla="*/ 479 h 617"/>
                  <a:gd name="T6" fmla="*/ 213 w 426"/>
                  <a:gd name="T7" fmla="*/ 617 h 617"/>
                  <a:gd name="T8" fmla="*/ 426 w 426"/>
                  <a:gd name="T9" fmla="*/ 482 h 617"/>
                  <a:gd name="T10" fmla="*/ 426 w 426"/>
                  <a:gd name="T11" fmla="*/ 127 h 617"/>
                  <a:gd name="T12" fmla="*/ 213 w 426"/>
                  <a:gd name="T13" fmla="*/ 0 h 617"/>
                  <a:gd name="T14" fmla="*/ 213 w 426"/>
                  <a:gd name="T15" fmla="*/ 25 h 617"/>
                  <a:gd name="T16" fmla="*/ 389 w 426"/>
                  <a:gd name="T17" fmla="*/ 112 h 617"/>
                  <a:gd name="T18" fmla="*/ 213 w 426"/>
                  <a:gd name="T19" fmla="*/ 199 h 617"/>
                  <a:gd name="T20" fmla="*/ 37 w 426"/>
                  <a:gd name="T21" fmla="*/ 112 h 617"/>
                  <a:gd name="T22" fmla="*/ 213 w 426"/>
                  <a:gd name="T23" fmla="*/ 2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617">
                    <a:moveTo>
                      <a:pt x="213" y="0"/>
                    </a:moveTo>
                    <a:cubicBezTo>
                      <a:pt x="96" y="0"/>
                      <a:pt x="0" y="52"/>
                      <a:pt x="0" y="124"/>
                    </a:cubicBezTo>
                    <a:cubicBezTo>
                      <a:pt x="0" y="129"/>
                      <a:pt x="0" y="474"/>
                      <a:pt x="0" y="479"/>
                    </a:cubicBezTo>
                    <a:cubicBezTo>
                      <a:pt x="0" y="550"/>
                      <a:pt x="96" y="617"/>
                      <a:pt x="213" y="617"/>
                    </a:cubicBezTo>
                    <a:cubicBezTo>
                      <a:pt x="331" y="617"/>
                      <a:pt x="426" y="553"/>
                      <a:pt x="426" y="482"/>
                    </a:cubicBezTo>
                    <a:cubicBezTo>
                      <a:pt x="426" y="477"/>
                      <a:pt x="426" y="132"/>
                      <a:pt x="426" y="127"/>
                    </a:cubicBezTo>
                    <a:cubicBezTo>
                      <a:pt x="426" y="56"/>
                      <a:pt x="331" y="0"/>
                      <a:pt x="213" y="0"/>
                    </a:cubicBezTo>
                    <a:close/>
                    <a:moveTo>
                      <a:pt x="213" y="25"/>
                    </a:moveTo>
                    <a:cubicBezTo>
                      <a:pt x="310" y="25"/>
                      <a:pt x="389" y="64"/>
                      <a:pt x="389" y="112"/>
                    </a:cubicBezTo>
                    <a:cubicBezTo>
                      <a:pt x="389" y="160"/>
                      <a:pt x="310" y="199"/>
                      <a:pt x="213" y="199"/>
                    </a:cubicBezTo>
                    <a:cubicBezTo>
                      <a:pt x="116" y="199"/>
                      <a:pt x="37" y="160"/>
                      <a:pt x="37" y="112"/>
                    </a:cubicBezTo>
                    <a:cubicBezTo>
                      <a:pt x="37" y="64"/>
                      <a:pt x="116" y="25"/>
                      <a:pt x="213" y="25"/>
                    </a:cubicBez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 name="Oval 7"/>
              <p:cNvSpPr>
                <a:spLocks noChangeArrowheads="1"/>
              </p:cNvSpPr>
              <p:nvPr/>
            </p:nvSpPr>
            <p:spPr bwMode="auto">
              <a:xfrm>
                <a:off x="2051050" y="3259138"/>
                <a:ext cx="433388" cy="246063"/>
              </a:xfrm>
              <a:prstGeom prst="ellipse">
                <a:avLst/>
              </a:pr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 name="Freeform 8"/>
              <p:cNvSpPr>
                <a:spLocks/>
              </p:cNvSpPr>
              <p:nvPr/>
            </p:nvSpPr>
            <p:spPr bwMode="auto">
              <a:xfrm>
                <a:off x="2085975" y="3284538"/>
                <a:ext cx="363538" cy="114300"/>
              </a:xfrm>
              <a:custGeom>
                <a:avLst/>
                <a:gdLst>
                  <a:gd name="T0" fmla="*/ 176 w 352"/>
                  <a:gd name="T1" fmla="*/ 48 h 111"/>
                  <a:gd name="T2" fmla="*/ 345 w 352"/>
                  <a:gd name="T3" fmla="*/ 111 h 111"/>
                  <a:gd name="T4" fmla="*/ 352 w 352"/>
                  <a:gd name="T5" fmla="*/ 87 h 111"/>
                  <a:gd name="T6" fmla="*/ 176 w 352"/>
                  <a:gd name="T7" fmla="*/ 0 h 111"/>
                  <a:gd name="T8" fmla="*/ 0 w 352"/>
                  <a:gd name="T9" fmla="*/ 87 h 111"/>
                  <a:gd name="T10" fmla="*/ 7 w 352"/>
                  <a:gd name="T11" fmla="*/ 111 h 111"/>
                  <a:gd name="T12" fmla="*/ 176 w 352"/>
                  <a:gd name="T13" fmla="*/ 48 h 111"/>
                </a:gdLst>
                <a:ahLst/>
                <a:cxnLst>
                  <a:cxn ang="0">
                    <a:pos x="T0" y="T1"/>
                  </a:cxn>
                  <a:cxn ang="0">
                    <a:pos x="T2" y="T3"/>
                  </a:cxn>
                  <a:cxn ang="0">
                    <a:pos x="T4" y="T5"/>
                  </a:cxn>
                  <a:cxn ang="0">
                    <a:pos x="T6" y="T7"/>
                  </a:cxn>
                  <a:cxn ang="0">
                    <a:pos x="T8" y="T9"/>
                  </a:cxn>
                  <a:cxn ang="0">
                    <a:pos x="T10" y="T11"/>
                  </a:cxn>
                  <a:cxn ang="0">
                    <a:pos x="T12" y="T13"/>
                  </a:cxn>
                </a:cxnLst>
                <a:rect l="0" t="0" r="r" b="b"/>
                <a:pathLst>
                  <a:path w="352" h="111">
                    <a:moveTo>
                      <a:pt x="176" y="48"/>
                    </a:moveTo>
                    <a:cubicBezTo>
                      <a:pt x="256" y="48"/>
                      <a:pt x="324" y="75"/>
                      <a:pt x="345" y="111"/>
                    </a:cubicBezTo>
                    <a:cubicBezTo>
                      <a:pt x="349" y="104"/>
                      <a:pt x="352" y="96"/>
                      <a:pt x="352" y="87"/>
                    </a:cubicBezTo>
                    <a:cubicBezTo>
                      <a:pt x="352" y="39"/>
                      <a:pt x="273" y="0"/>
                      <a:pt x="176" y="0"/>
                    </a:cubicBezTo>
                    <a:cubicBezTo>
                      <a:pt x="79" y="0"/>
                      <a:pt x="0" y="39"/>
                      <a:pt x="0" y="87"/>
                    </a:cubicBezTo>
                    <a:cubicBezTo>
                      <a:pt x="0" y="96"/>
                      <a:pt x="3" y="104"/>
                      <a:pt x="7" y="111"/>
                    </a:cubicBezTo>
                    <a:cubicBezTo>
                      <a:pt x="28" y="75"/>
                      <a:pt x="96" y="48"/>
                      <a:pt x="176" y="48"/>
                    </a:cubicBezTo>
                    <a:close/>
                  </a:path>
                </a:pathLst>
              </a:custGeom>
              <a:solidFill>
                <a:srgbClr val="39B5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 name="Freeform 9"/>
              <p:cNvSpPr>
                <a:spLocks/>
              </p:cNvSpPr>
              <p:nvPr/>
            </p:nvSpPr>
            <p:spPr bwMode="auto">
              <a:xfrm>
                <a:off x="2093913" y="3333751"/>
                <a:ext cx="347663" cy="130175"/>
              </a:xfrm>
              <a:custGeom>
                <a:avLst/>
                <a:gdLst>
                  <a:gd name="T0" fmla="*/ 169 w 338"/>
                  <a:gd name="T1" fmla="*/ 126 h 126"/>
                  <a:gd name="T2" fmla="*/ 338 w 338"/>
                  <a:gd name="T3" fmla="*/ 63 h 126"/>
                  <a:gd name="T4" fmla="*/ 169 w 338"/>
                  <a:gd name="T5" fmla="*/ 0 h 126"/>
                  <a:gd name="T6" fmla="*/ 0 w 338"/>
                  <a:gd name="T7" fmla="*/ 63 h 126"/>
                  <a:gd name="T8" fmla="*/ 169 w 338"/>
                  <a:gd name="T9" fmla="*/ 126 h 126"/>
                </a:gdLst>
                <a:ahLst/>
                <a:cxnLst>
                  <a:cxn ang="0">
                    <a:pos x="T0" y="T1"/>
                  </a:cxn>
                  <a:cxn ang="0">
                    <a:pos x="T2" y="T3"/>
                  </a:cxn>
                  <a:cxn ang="0">
                    <a:pos x="T4" y="T5"/>
                  </a:cxn>
                  <a:cxn ang="0">
                    <a:pos x="T6" y="T7"/>
                  </a:cxn>
                  <a:cxn ang="0">
                    <a:pos x="T8" y="T9"/>
                  </a:cxn>
                </a:cxnLst>
                <a:rect l="0" t="0" r="r" b="b"/>
                <a:pathLst>
                  <a:path w="338" h="126">
                    <a:moveTo>
                      <a:pt x="169" y="126"/>
                    </a:moveTo>
                    <a:cubicBezTo>
                      <a:pt x="249" y="126"/>
                      <a:pt x="317" y="100"/>
                      <a:pt x="338" y="63"/>
                    </a:cubicBezTo>
                    <a:cubicBezTo>
                      <a:pt x="317" y="27"/>
                      <a:pt x="249" y="0"/>
                      <a:pt x="169" y="0"/>
                    </a:cubicBezTo>
                    <a:cubicBezTo>
                      <a:pt x="89" y="0"/>
                      <a:pt x="21" y="27"/>
                      <a:pt x="0" y="63"/>
                    </a:cubicBezTo>
                    <a:cubicBezTo>
                      <a:pt x="21" y="100"/>
                      <a:pt x="89" y="126"/>
                      <a:pt x="169" y="126"/>
                    </a:cubicBezTo>
                    <a:close/>
                  </a:path>
                </a:pathLst>
              </a:custGeom>
              <a:solidFill>
                <a:srgbClr val="8DC6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grpSp>
        <p:cxnSp>
          <p:nvCxnSpPr>
            <p:cNvPr id="629" name="Elbow Connector 628"/>
            <p:cNvCxnSpPr>
              <a:stCxn id="612" idx="0"/>
              <a:endCxn id="603" idx="2"/>
            </p:cNvCxnSpPr>
            <p:nvPr/>
          </p:nvCxnSpPr>
          <p:spPr>
            <a:xfrm rot="5400000" flipH="1" flipV="1">
              <a:off x="972949" y="2535829"/>
              <a:ext cx="615921" cy="483689"/>
            </a:xfrm>
            <a:prstGeom prst="bentConnector3">
              <a:avLst>
                <a:gd name="adj1" fmla="val 54330"/>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1" name="Elbow Connector 630"/>
            <p:cNvCxnSpPr>
              <a:stCxn id="16" idx="2"/>
            </p:cNvCxnSpPr>
            <p:nvPr/>
          </p:nvCxnSpPr>
          <p:spPr>
            <a:xfrm rot="16200000" flipH="1">
              <a:off x="793190" y="2560590"/>
              <a:ext cx="325981" cy="165770"/>
            </a:xfrm>
            <a:prstGeom prst="bentConnector3">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7" name="Straight Connector 636"/>
            <p:cNvCxnSpPr/>
            <p:nvPr/>
          </p:nvCxnSpPr>
          <p:spPr>
            <a:xfrm flipV="1">
              <a:off x="1522753" y="2737787"/>
              <a:ext cx="1271230" cy="8369"/>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9" name="Straight Connector 638"/>
            <p:cNvCxnSpPr/>
            <p:nvPr/>
          </p:nvCxnSpPr>
          <p:spPr>
            <a:xfrm flipV="1">
              <a:off x="2793983" y="2595526"/>
              <a:ext cx="0" cy="147455"/>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1" name="Straight Connector 640"/>
            <p:cNvCxnSpPr>
              <a:endCxn id="605" idx="2"/>
            </p:cNvCxnSpPr>
            <p:nvPr/>
          </p:nvCxnSpPr>
          <p:spPr>
            <a:xfrm flipV="1">
              <a:off x="2177493" y="2436869"/>
              <a:ext cx="0" cy="300918"/>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2" name="Elbow Connector 651"/>
            <p:cNvCxnSpPr>
              <a:stCxn id="612" idx="2"/>
            </p:cNvCxnSpPr>
            <p:nvPr/>
          </p:nvCxnSpPr>
          <p:spPr>
            <a:xfrm rot="16200000" flipH="1">
              <a:off x="1891214" y="3161051"/>
              <a:ext cx="131290" cy="1835589"/>
            </a:xfrm>
            <a:prstGeom prst="bentConnector2">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8" name="Straight Connector 657"/>
            <p:cNvCxnSpPr/>
            <p:nvPr/>
          </p:nvCxnSpPr>
          <p:spPr>
            <a:xfrm>
              <a:off x="1615440" y="4145660"/>
              <a:ext cx="0" cy="96398"/>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9" name="Straight Connector 658"/>
            <p:cNvCxnSpPr/>
            <p:nvPr/>
          </p:nvCxnSpPr>
          <p:spPr>
            <a:xfrm>
              <a:off x="2065020" y="4145660"/>
              <a:ext cx="0" cy="96398"/>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1" name="Straight Connector 660"/>
            <p:cNvCxnSpPr/>
            <p:nvPr/>
          </p:nvCxnSpPr>
          <p:spPr>
            <a:xfrm>
              <a:off x="2872274" y="4145660"/>
              <a:ext cx="0" cy="96398"/>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5" name="Straight Connector 664"/>
            <p:cNvCxnSpPr/>
            <p:nvPr/>
          </p:nvCxnSpPr>
          <p:spPr>
            <a:xfrm flipH="1">
              <a:off x="1851638" y="4143379"/>
              <a:ext cx="3426" cy="1095705"/>
            </a:xfrm>
            <a:prstGeom prst="line">
              <a:avLst/>
            </a:prstGeom>
            <a:ln w="12700">
              <a:solidFill>
                <a:schemeClr val="bg2">
                  <a:lumMod val="20000"/>
                  <a:lumOff val="80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609" name="Picture 60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013469" y="5226380"/>
              <a:ext cx="1676338" cy="1036605"/>
            </a:xfrm>
            <a:prstGeom prst="rect">
              <a:avLst/>
            </a:prstGeom>
          </p:spPr>
        </p:pic>
      </p:grpSp>
      <p:pic>
        <p:nvPicPr>
          <p:cNvPr id="682" name="Picture 681" descr="person.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179128" y="1669472"/>
            <a:ext cx="1860339" cy="1437534"/>
          </a:xfrm>
          <a:prstGeom prst="rect">
            <a:avLst/>
          </a:prstGeom>
        </p:spPr>
      </p:pic>
      <p:pic>
        <p:nvPicPr>
          <p:cNvPr id="683" name="Picture 682"/>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402484" y="2874319"/>
            <a:ext cx="731588" cy="964366"/>
          </a:xfrm>
          <a:prstGeom prst="rect">
            <a:avLst/>
          </a:prstGeom>
        </p:spPr>
      </p:pic>
      <p:grpSp>
        <p:nvGrpSpPr>
          <p:cNvPr id="76" name="Group 75"/>
          <p:cNvGrpSpPr/>
          <p:nvPr/>
        </p:nvGrpSpPr>
        <p:grpSpPr>
          <a:xfrm>
            <a:off x="6801148" y="2126937"/>
            <a:ext cx="637486" cy="819957"/>
            <a:chOff x="5744168" y="721753"/>
            <a:chExt cx="637576" cy="820073"/>
          </a:xfrm>
        </p:grpSpPr>
        <p:sp>
          <p:nvSpPr>
            <p:cNvPr id="77" name="Oval 76"/>
            <p:cNvSpPr/>
            <p:nvPr/>
          </p:nvSpPr>
          <p:spPr bwMode="auto">
            <a:xfrm>
              <a:off x="5744168" y="779404"/>
              <a:ext cx="635252" cy="635252"/>
            </a:xfrm>
            <a:prstGeom prst="ellipse">
              <a:avLst/>
            </a:prstGeom>
            <a:solidFill>
              <a:schemeClr val="accent5"/>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5" fontAlgn="base">
                <a:lnSpc>
                  <a:spcPct val="90000"/>
                </a:lnSpc>
                <a:spcBef>
                  <a:spcPct val="0"/>
                </a:spcBef>
                <a:spcAft>
                  <a:spcPct val="0"/>
                </a:spcAft>
                <a:defRPr/>
              </a:pPr>
              <a:endParaRPr lang="en-US" sz="2448"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78" name="TextBox 77"/>
            <p:cNvSpPr txBox="1"/>
            <p:nvPr/>
          </p:nvSpPr>
          <p:spPr>
            <a:xfrm>
              <a:off x="5746744" y="721753"/>
              <a:ext cx="635000" cy="820073"/>
            </a:xfrm>
            <a:prstGeom prst="rect">
              <a:avLst/>
            </a:prstGeom>
            <a:noFill/>
          </p:spPr>
          <p:txBody>
            <a:bodyPr wrap="none" lIns="186494" tIns="149196" rIns="186494" bIns="149196" rtlCol="0">
              <a:spAutoFit/>
            </a:bodyPr>
            <a:lstStyle/>
            <a:p>
              <a:pPr defTabSz="932563">
                <a:lnSpc>
                  <a:spcPct val="90000"/>
                </a:lnSpc>
                <a:defRPr/>
              </a:pPr>
              <a:r>
                <a:rPr lang="en-US" sz="3671" kern="0" dirty="0">
                  <a:solidFill>
                    <a:srgbClr val="FFFFFF"/>
                  </a:solidFill>
                </a:rPr>
                <a:t>2</a:t>
              </a:r>
            </a:p>
          </p:txBody>
        </p:sp>
      </p:grpSp>
      <p:grpSp>
        <p:nvGrpSpPr>
          <p:cNvPr id="79" name="Group 78"/>
          <p:cNvGrpSpPr/>
          <p:nvPr/>
        </p:nvGrpSpPr>
        <p:grpSpPr>
          <a:xfrm>
            <a:off x="6798824" y="3079284"/>
            <a:ext cx="637486" cy="819957"/>
            <a:chOff x="5744168" y="721753"/>
            <a:chExt cx="637576" cy="820073"/>
          </a:xfrm>
        </p:grpSpPr>
        <p:sp>
          <p:nvSpPr>
            <p:cNvPr id="80" name="Oval 79"/>
            <p:cNvSpPr/>
            <p:nvPr/>
          </p:nvSpPr>
          <p:spPr bwMode="auto">
            <a:xfrm>
              <a:off x="5744168" y="779404"/>
              <a:ext cx="635252" cy="635252"/>
            </a:xfrm>
            <a:prstGeom prst="ellipse">
              <a:avLst/>
            </a:prstGeom>
            <a:solidFill>
              <a:schemeClr val="accent5"/>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5" fontAlgn="base">
                <a:lnSpc>
                  <a:spcPct val="90000"/>
                </a:lnSpc>
                <a:spcBef>
                  <a:spcPct val="0"/>
                </a:spcBef>
                <a:spcAft>
                  <a:spcPct val="0"/>
                </a:spcAft>
                <a:defRPr/>
              </a:pPr>
              <a:endParaRPr lang="en-US" sz="2448"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1" name="TextBox 80"/>
            <p:cNvSpPr txBox="1"/>
            <p:nvPr/>
          </p:nvSpPr>
          <p:spPr>
            <a:xfrm>
              <a:off x="5746744" y="721753"/>
              <a:ext cx="635000" cy="820073"/>
            </a:xfrm>
            <a:prstGeom prst="rect">
              <a:avLst/>
            </a:prstGeom>
            <a:noFill/>
          </p:spPr>
          <p:txBody>
            <a:bodyPr wrap="none" lIns="186494" tIns="149196" rIns="186494" bIns="149196" rtlCol="0">
              <a:spAutoFit/>
            </a:bodyPr>
            <a:lstStyle/>
            <a:p>
              <a:pPr defTabSz="932563">
                <a:lnSpc>
                  <a:spcPct val="90000"/>
                </a:lnSpc>
                <a:defRPr/>
              </a:pPr>
              <a:r>
                <a:rPr lang="en-US" sz="3671" kern="0" dirty="0">
                  <a:solidFill>
                    <a:srgbClr val="FFFFFF"/>
                  </a:solidFill>
                </a:rPr>
                <a:t>3</a:t>
              </a:r>
            </a:p>
          </p:txBody>
        </p:sp>
      </p:grpSp>
      <p:grpSp>
        <p:nvGrpSpPr>
          <p:cNvPr id="82" name="Group 81"/>
          <p:cNvGrpSpPr/>
          <p:nvPr/>
        </p:nvGrpSpPr>
        <p:grpSpPr>
          <a:xfrm>
            <a:off x="6796501" y="4193940"/>
            <a:ext cx="637486" cy="819957"/>
            <a:chOff x="5744168" y="721753"/>
            <a:chExt cx="637576" cy="820073"/>
          </a:xfrm>
        </p:grpSpPr>
        <p:sp>
          <p:nvSpPr>
            <p:cNvPr id="83" name="Oval 82"/>
            <p:cNvSpPr/>
            <p:nvPr/>
          </p:nvSpPr>
          <p:spPr bwMode="auto">
            <a:xfrm>
              <a:off x="5744168" y="779404"/>
              <a:ext cx="635252" cy="635252"/>
            </a:xfrm>
            <a:prstGeom prst="ellipse">
              <a:avLst/>
            </a:prstGeom>
            <a:solidFill>
              <a:schemeClr val="accent5"/>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5" fontAlgn="base">
                <a:lnSpc>
                  <a:spcPct val="90000"/>
                </a:lnSpc>
                <a:spcBef>
                  <a:spcPct val="0"/>
                </a:spcBef>
                <a:spcAft>
                  <a:spcPct val="0"/>
                </a:spcAft>
                <a:defRPr/>
              </a:pPr>
              <a:endParaRPr lang="en-US" sz="2448"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4" name="TextBox 83"/>
            <p:cNvSpPr txBox="1"/>
            <p:nvPr/>
          </p:nvSpPr>
          <p:spPr>
            <a:xfrm>
              <a:off x="5746744" y="721753"/>
              <a:ext cx="635000" cy="820073"/>
            </a:xfrm>
            <a:prstGeom prst="rect">
              <a:avLst/>
            </a:prstGeom>
            <a:noFill/>
          </p:spPr>
          <p:txBody>
            <a:bodyPr wrap="none" lIns="186494" tIns="149196" rIns="186494" bIns="149196" rtlCol="0">
              <a:spAutoFit/>
            </a:bodyPr>
            <a:lstStyle/>
            <a:p>
              <a:pPr defTabSz="932563">
                <a:lnSpc>
                  <a:spcPct val="90000"/>
                </a:lnSpc>
                <a:defRPr/>
              </a:pPr>
              <a:r>
                <a:rPr lang="en-US" sz="3671" kern="0" dirty="0">
                  <a:solidFill>
                    <a:srgbClr val="FFFFFF"/>
                  </a:solidFill>
                </a:rPr>
                <a:t>4</a:t>
              </a:r>
            </a:p>
          </p:txBody>
        </p:sp>
      </p:grpSp>
      <p:grpSp>
        <p:nvGrpSpPr>
          <p:cNvPr id="85" name="Group 84"/>
          <p:cNvGrpSpPr/>
          <p:nvPr/>
        </p:nvGrpSpPr>
        <p:grpSpPr>
          <a:xfrm>
            <a:off x="6797994" y="5325435"/>
            <a:ext cx="637486" cy="819957"/>
            <a:chOff x="5744168" y="721753"/>
            <a:chExt cx="637576" cy="820073"/>
          </a:xfrm>
        </p:grpSpPr>
        <p:sp>
          <p:nvSpPr>
            <p:cNvPr id="86" name="Oval 85"/>
            <p:cNvSpPr/>
            <p:nvPr/>
          </p:nvSpPr>
          <p:spPr bwMode="auto">
            <a:xfrm>
              <a:off x="5744168" y="779404"/>
              <a:ext cx="635252" cy="635252"/>
            </a:xfrm>
            <a:prstGeom prst="ellipse">
              <a:avLst/>
            </a:prstGeom>
            <a:solidFill>
              <a:schemeClr val="accent5"/>
            </a:solidFill>
            <a:ln w="9525" cap="flat" cmpd="sng" algn="ctr">
              <a:noFill/>
              <a:prstDash val="solid"/>
              <a:headEnd type="none" w="med" len="med"/>
              <a:tailEnd type="none" w="med" len="med"/>
            </a:ln>
            <a:effectLst/>
          </p:spPr>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algn="ctr" defTabSz="950845" fontAlgn="base">
                <a:lnSpc>
                  <a:spcPct val="90000"/>
                </a:lnSpc>
                <a:spcBef>
                  <a:spcPct val="0"/>
                </a:spcBef>
                <a:spcAft>
                  <a:spcPct val="0"/>
                </a:spcAft>
                <a:defRPr/>
              </a:pPr>
              <a:endParaRPr lang="en-US" sz="2448"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87" name="TextBox 86"/>
            <p:cNvSpPr txBox="1"/>
            <p:nvPr/>
          </p:nvSpPr>
          <p:spPr>
            <a:xfrm>
              <a:off x="5746744" y="721753"/>
              <a:ext cx="635000" cy="820073"/>
            </a:xfrm>
            <a:prstGeom prst="rect">
              <a:avLst/>
            </a:prstGeom>
            <a:noFill/>
          </p:spPr>
          <p:txBody>
            <a:bodyPr wrap="none" lIns="186494" tIns="149196" rIns="186494" bIns="149196" rtlCol="0">
              <a:spAutoFit/>
            </a:bodyPr>
            <a:lstStyle/>
            <a:p>
              <a:pPr defTabSz="932563">
                <a:lnSpc>
                  <a:spcPct val="90000"/>
                </a:lnSpc>
                <a:defRPr/>
              </a:pPr>
              <a:r>
                <a:rPr lang="en-US" sz="3671" kern="0" dirty="0">
                  <a:solidFill>
                    <a:srgbClr val="FFFFFF"/>
                  </a:solidFill>
                </a:rPr>
                <a:t>5</a:t>
              </a:r>
            </a:p>
          </p:txBody>
        </p:sp>
      </p:grpSp>
    </p:spTree>
    <p:extLst>
      <p:ext uri="{BB962C8B-B14F-4D97-AF65-F5344CB8AC3E}">
        <p14:creationId xmlns:p14="http://schemas.microsoft.com/office/powerpoint/2010/main" val="2018772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t-PT" dirty="0" smtClean="0"/>
              <a:t>DEMO</a:t>
            </a:r>
            <a:endParaRPr lang="pt-PT" dirty="0"/>
          </a:p>
        </p:txBody>
      </p:sp>
      <p:sp>
        <p:nvSpPr>
          <p:cNvPr id="3" name="Rectangle 2"/>
          <p:cNvSpPr/>
          <p:nvPr/>
        </p:nvSpPr>
        <p:spPr>
          <a:xfrm>
            <a:off x="3855739" y="4771354"/>
            <a:ext cx="4595938" cy="707886"/>
          </a:xfrm>
          <a:prstGeom prst="rect">
            <a:avLst/>
          </a:prstGeom>
        </p:spPr>
        <p:txBody>
          <a:bodyPr wrap="none">
            <a:spAutoFit/>
          </a:bodyPr>
          <a:lstStyle/>
          <a:p>
            <a:r>
              <a:rPr lang="en-GB" sz="4000" dirty="0">
                <a:hlinkClick r:id="rId2"/>
              </a:rPr>
              <a:t>http://</a:t>
            </a:r>
            <a:r>
              <a:rPr lang="en-GB" sz="4000" dirty="0" smtClean="0">
                <a:hlinkClick r:id="rId2"/>
              </a:rPr>
              <a:t>bit.ly/1Tl3Uzg</a:t>
            </a:r>
            <a:endParaRPr lang="en-GB" sz="4000" dirty="0"/>
          </a:p>
        </p:txBody>
      </p:sp>
    </p:spTree>
    <p:extLst>
      <p:ext uri="{BB962C8B-B14F-4D97-AF65-F5344CB8AC3E}">
        <p14:creationId xmlns:p14="http://schemas.microsoft.com/office/powerpoint/2010/main" val="29964974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9240" y="151499"/>
            <a:ext cx="10515600" cy="1325563"/>
          </a:xfrm>
        </p:spPr>
        <p:txBody>
          <a:bodyPr/>
          <a:lstStyle/>
          <a:p>
            <a:r>
              <a:rPr lang="en-US" dirty="0" smtClean="0"/>
              <a:t>Public Preview</a:t>
            </a:r>
            <a:endParaRPr lang="en-US" dirty="0"/>
          </a:p>
        </p:txBody>
      </p:sp>
      <p:sp>
        <p:nvSpPr>
          <p:cNvPr id="2" name="Text Placeholder 1"/>
          <p:cNvSpPr>
            <a:spLocks noGrp="1"/>
          </p:cNvSpPr>
          <p:nvPr>
            <p:ph type="body" sz="quarter" idx="10"/>
          </p:nvPr>
        </p:nvSpPr>
        <p:spPr>
          <a:xfrm>
            <a:off x="269240" y="1477062"/>
            <a:ext cx="5602654" cy="4043133"/>
          </a:xfrm>
        </p:spPr>
        <p:txBody>
          <a:bodyPr/>
          <a:lstStyle/>
          <a:p>
            <a:r>
              <a:rPr lang="en-US" sz="3137" dirty="0"/>
              <a:t>Available in Free, Standard, </a:t>
            </a:r>
            <a:br>
              <a:rPr lang="en-US" sz="3137" dirty="0"/>
            </a:br>
            <a:r>
              <a:rPr lang="en-US" sz="3137" dirty="0"/>
              <a:t>and Premium tiers</a:t>
            </a:r>
          </a:p>
          <a:p>
            <a:endParaRPr lang="en-US" sz="3137" dirty="0"/>
          </a:p>
          <a:p>
            <a:r>
              <a:rPr lang="en-US" sz="3137" dirty="0"/>
              <a:t>Differentiated mainly on data volume and retention limits</a:t>
            </a:r>
          </a:p>
          <a:p>
            <a:endParaRPr lang="en-US" sz="3137" dirty="0"/>
          </a:p>
          <a:p>
            <a:r>
              <a:rPr lang="en-US" sz="3137" dirty="0"/>
              <a:t>50% discounted pricing </a:t>
            </a:r>
            <a:br>
              <a:rPr lang="en-US" sz="3137" dirty="0"/>
            </a:br>
            <a:r>
              <a:rPr lang="en-US" sz="3137" dirty="0"/>
              <a:t>during preview</a:t>
            </a:r>
          </a:p>
        </p:txBody>
      </p:sp>
      <p:pic>
        <p:nvPicPr>
          <p:cNvPr id="4" name="Picture Placeholder 3"/>
          <p:cNvPicPr preferRelativeResize="0">
            <a:picLocks noChangeAspect="1"/>
          </p:cNvPicPr>
          <p:nvPr/>
        </p:nvPicPr>
        <p:blipFill rotWithShape="1">
          <a:blip r:embed="rId2" cstate="email">
            <a:extLst>
              <a:ext uri="{28A0092B-C50C-407E-A947-70E740481C1C}">
                <a14:useLocalDpi xmlns:a14="http://schemas.microsoft.com/office/drawing/2010/main"/>
              </a:ext>
            </a:extLst>
          </a:blip>
          <a:srcRect b="-114"/>
          <a:stretch/>
        </p:blipFill>
        <p:spPr>
          <a:xfrm>
            <a:off x="6021298" y="2387"/>
            <a:ext cx="6192245" cy="6855127"/>
          </a:xfrm>
          <a:prstGeom prst="rect">
            <a:avLst/>
          </a:prstGeom>
        </p:spPr>
      </p:pic>
    </p:spTree>
    <p:extLst>
      <p:ext uri="{BB962C8B-B14F-4D97-AF65-F5344CB8AC3E}">
        <p14:creationId xmlns:p14="http://schemas.microsoft.com/office/powerpoint/2010/main" val="30400622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452" y="1372096"/>
            <a:ext cx="12187096" cy="2318969"/>
          </a:xfrm>
          <a:prstGeom prst="rect">
            <a:avLst/>
          </a:prstGeom>
          <a:solidFill>
            <a:schemeClr val="accent1"/>
          </a:solidFill>
          <a:ln w="25400" cap="flat" cmpd="sng" algn="ctr">
            <a:noFill/>
            <a:prstDash val="solid"/>
          </a:ln>
          <a:effectLst/>
        </p:spPr>
        <p:txBody>
          <a:bodyPr rot="0" spcFirstLastPara="0" vertOverflow="overflow" horzOverflow="overflow" vert="horz" wrap="square" lIns="91427" tIns="91427" rIns="91427" bIns="91427" numCol="1" spcCol="0" rtlCol="0" fromWordArt="0" anchor="b" anchorCtr="0" forceAA="0" compatLnSpc="1">
            <a:prstTxWarp prst="textNoShape">
              <a:avLst/>
            </a:prstTxWarp>
            <a:noAutofit/>
          </a:bodyPr>
          <a:lstStyle/>
          <a:p>
            <a:pPr algn="r" defTabSz="1087896">
              <a:defRPr/>
            </a:pPr>
            <a:endParaRPr lang="en-US" sz="1200" kern="0" dirty="0" err="1">
              <a:solidFill>
                <a:prstClr val="white"/>
              </a:solidFill>
            </a:endParaRPr>
          </a:p>
        </p:txBody>
      </p:sp>
      <p:sp>
        <p:nvSpPr>
          <p:cNvPr id="29" name="Rectangle 28"/>
          <p:cNvSpPr/>
          <p:nvPr/>
        </p:nvSpPr>
        <p:spPr>
          <a:xfrm>
            <a:off x="521490" y="3590499"/>
            <a:ext cx="9843821" cy="2987091"/>
          </a:xfrm>
          <a:prstGeom prst="rect">
            <a:avLst/>
          </a:prstGeom>
        </p:spPr>
        <p:txBody>
          <a:bodyPr wrap="none">
            <a:spAutoFit/>
          </a:bodyPr>
          <a:lstStyle/>
          <a:p>
            <a:pPr defTabSz="913376" fontAlgn="base">
              <a:lnSpc>
                <a:spcPct val="120000"/>
              </a:lnSpc>
              <a:spcBef>
                <a:spcPct val="0"/>
              </a:spcBef>
              <a:spcAft>
                <a:spcPct val="0"/>
              </a:spcAft>
            </a:pPr>
            <a:r>
              <a:rPr lang="en-US" sz="3921" kern="0" dirty="0">
                <a:solidFill>
                  <a:srgbClr val="47D8FF"/>
                </a:solidFill>
                <a:latin typeface="Segoe UI Light"/>
              </a:rPr>
              <a:t>Building successful apps is hard!</a:t>
            </a:r>
          </a:p>
          <a:p>
            <a:pPr marL="336145" indent="-336145" defTabSz="913376" fontAlgn="base">
              <a:lnSpc>
                <a:spcPct val="120000"/>
              </a:lnSpc>
              <a:spcBef>
                <a:spcPct val="0"/>
              </a:spcBef>
              <a:spcAft>
                <a:spcPct val="0"/>
              </a:spcAft>
              <a:buFont typeface="Arial" panose="020B0604020202020204" pitchFamily="34" charset="0"/>
              <a:buChar char="•"/>
            </a:pPr>
            <a:r>
              <a:rPr lang="en-US" sz="1961" kern="0" spc="-30" dirty="0">
                <a:solidFill>
                  <a:srgbClr val="404040"/>
                </a:solidFill>
                <a:latin typeface="Segoe UI Light"/>
              </a:rPr>
              <a:t>Need for Speed - User retention requires constant improvement in performance &amp; reliability</a:t>
            </a:r>
          </a:p>
          <a:p>
            <a:pPr marL="336145" indent="-336145" defTabSz="913376" fontAlgn="base">
              <a:lnSpc>
                <a:spcPct val="120000"/>
              </a:lnSpc>
              <a:spcBef>
                <a:spcPct val="0"/>
              </a:spcBef>
              <a:spcAft>
                <a:spcPct val="0"/>
              </a:spcAft>
              <a:buFont typeface="Arial" panose="020B0604020202020204" pitchFamily="34" charset="0"/>
              <a:buChar char="•"/>
            </a:pPr>
            <a:r>
              <a:rPr lang="en-US" sz="1961" kern="0" spc="-30" dirty="0">
                <a:solidFill>
                  <a:srgbClr val="404040"/>
                </a:solidFill>
                <a:latin typeface="Segoe UI Light"/>
              </a:rPr>
              <a:t>Constant Evolution - Services &amp; mobile apps need to evolve rapidly to survive &amp; grow</a:t>
            </a:r>
          </a:p>
          <a:p>
            <a:pPr marL="336145" indent="-336145" defTabSz="913376" fontAlgn="base">
              <a:lnSpc>
                <a:spcPct val="120000"/>
              </a:lnSpc>
              <a:spcBef>
                <a:spcPct val="0"/>
              </a:spcBef>
              <a:spcAft>
                <a:spcPct val="0"/>
              </a:spcAft>
              <a:buFont typeface="Arial" panose="020B0604020202020204" pitchFamily="34" charset="0"/>
              <a:buChar char="•"/>
            </a:pPr>
            <a:r>
              <a:rPr lang="en-US" sz="1961" kern="0" spc="-30" dirty="0">
                <a:solidFill>
                  <a:srgbClr val="404040"/>
                </a:solidFill>
                <a:latin typeface="Segoe UI Light"/>
              </a:rPr>
              <a:t>Continuous Delivery - Most major services push update as often as every day</a:t>
            </a:r>
          </a:p>
          <a:p>
            <a:pPr defTabSz="913376" fontAlgn="base">
              <a:lnSpc>
                <a:spcPct val="120000"/>
              </a:lnSpc>
              <a:spcBef>
                <a:spcPct val="0"/>
              </a:spcBef>
              <a:spcAft>
                <a:spcPct val="0"/>
              </a:spcAft>
            </a:pPr>
            <a:r>
              <a:rPr lang="en-US" sz="3921" kern="0" dirty="0">
                <a:solidFill>
                  <a:srgbClr val="47D8FF"/>
                </a:solidFill>
                <a:latin typeface="Segoe UI Light"/>
              </a:rPr>
              <a:t>Success requires data-driven decision making</a:t>
            </a:r>
          </a:p>
          <a:p>
            <a:pPr marL="336145" indent="-336145" defTabSz="913376" fontAlgn="base">
              <a:lnSpc>
                <a:spcPct val="120000"/>
              </a:lnSpc>
              <a:spcBef>
                <a:spcPct val="0"/>
              </a:spcBef>
              <a:spcAft>
                <a:spcPct val="0"/>
              </a:spcAft>
              <a:buFont typeface="Arial" panose="020B0604020202020204" pitchFamily="34" charset="0"/>
              <a:buChar char="•"/>
            </a:pPr>
            <a:r>
              <a:rPr lang="en-US" sz="1961" dirty="0">
                <a:solidFill>
                  <a:srgbClr val="404040"/>
                </a:solidFill>
                <a:latin typeface="Segoe UI Light"/>
              </a:rPr>
              <a:t>Making the right investments requires deep understanding of user behavior and habits</a:t>
            </a:r>
          </a:p>
        </p:txBody>
      </p:sp>
      <p:sp>
        <p:nvSpPr>
          <p:cNvPr id="31" name="TextBox 30"/>
          <p:cNvSpPr txBox="1"/>
          <p:nvPr/>
        </p:nvSpPr>
        <p:spPr>
          <a:xfrm>
            <a:off x="521492" y="1707102"/>
            <a:ext cx="11326568" cy="1648956"/>
          </a:xfrm>
          <a:prstGeom prst="rect">
            <a:avLst/>
          </a:prstGeom>
        </p:spPr>
        <p:txBody>
          <a:bodyPr vert="horz" wrap="square" lIns="91379" tIns="91379" rIns="143980" bIns="91379" rtlCol="0" anchor="ctr">
            <a:noAutofit/>
          </a:bodyPr>
          <a:lstStyle/>
          <a:p>
            <a:pPr defTabSz="1087244">
              <a:lnSpc>
                <a:spcPts val="4500"/>
              </a:lnSpc>
            </a:pPr>
            <a:r>
              <a:rPr lang="en-US" sz="2745" spc="-100" dirty="0">
                <a:solidFill>
                  <a:prstClr val="white"/>
                </a:solidFill>
                <a:latin typeface="Segoe UI Light"/>
                <a:ea typeface="Segoe UI" pitchFamily="34" charset="0"/>
                <a:cs typeface="Segoe UI" pitchFamily="34" charset="0"/>
              </a:rPr>
              <a:t>"If you can't measure something, you can't understand it. If you can't understand it, you can't control it. If you can't control it, you can't improve it."</a:t>
            </a:r>
            <a:endParaRPr lang="en-US" sz="3200" spc="-100" dirty="0">
              <a:solidFill>
                <a:prstClr val="white"/>
              </a:solidFill>
              <a:latin typeface="Segoe UI Light"/>
              <a:ea typeface="Segoe UI" pitchFamily="34" charset="0"/>
              <a:cs typeface="Segoe UI" pitchFamily="34" charset="0"/>
            </a:endParaRPr>
          </a:p>
          <a:p>
            <a:pPr algn="r" defTabSz="1087244">
              <a:lnSpc>
                <a:spcPts val="4500"/>
              </a:lnSpc>
            </a:pPr>
            <a:r>
              <a:rPr lang="en-US" sz="2402" spc="-100" dirty="0">
                <a:solidFill>
                  <a:prstClr val="white"/>
                </a:solidFill>
                <a:latin typeface="Segoe UI Light"/>
                <a:ea typeface="Segoe UI" pitchFamily="34" charset="0"/>
                <a:cs typeface="Segoe UI" pitchFamily="34" charset="0"/>
              </a:rPr>
              <a:t>H. James Harrington</a:t>
            </a:r>
            <a:endParaRPr lang="en-US" sz="2400" spc="-100" dirty="0">
              <a:solidFill>
                <a:prstClr val="white"/>
              </a:solidFill>
              <a:latin typeface="Segoe UI Light"/>
              <a:ea typeface="Segoe UI" pitchFamily="34" charset="0"/>
              <a:cs typeface="Segoe UI" pitchFamily="34" charset="0"/>
            </a:endParaRPr>
          </a:p>
        </p:txBody>
      </p:sp>
      <p:sp>
        <p:nvSpPr>
          <p:cNvPr id="49" name="Title 3"/>
          <p:cNvSpPr>
            <a:spLocks noGrp="1"/>
          </p:cNvSpPr>
          <p:nvPr>
            <p:ph type="title"/>
          </p:nvPr>
        </p:nvSpPr>
        <p:spPr/>
        <p:txBody>
          <a:bodyPr/>
          <a:lstStyle/>
          <a:p>
            <a:r>
              <a:rPr lang="en-US" dirty="0" smtClean="0"/>
              <a:t>Situation</a:t>
            </a:r>
            <a:endParaRPr lang="en-US" dirty="0"/>
          </a:p>
        </p:txBody>
      </p:sp>
    </p:spTree>
    <p:extLst>
      <p:ext uri="{BB962C8B-B14F-4D97-AF65-F5344CB8AC3E}">
        <p14:creationId xmlns:p14="http://schemas.microsoft.com/office/powerpoint/2010/main" val="1080282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3762" y="580768"/>
            <a:ext cx="1408670" cy="1408670"/>
          </a:xfrm>
          <a:prstGeom prst="rect">
            <a:avLst/>
          </a:prstGeom>
        </p:spPr>
      </p:pic>
      <p:sp>
        <p:nvSpPr>
          <p:cNvPr id="8" name="TextBox 7"/>
          <p:cNvSpPr txBox="1"/>
          <p:nvPr/>
        </p:nvSpPr>
        <p:spPr>
          <a:xfrm>
            <a:off x="5944656" y="3539357"/>
            <a:ext cx="4758978" cy="830997"/>
          </a:xfrm>
          <a:prstGeom prst="rect">
            <a:avLst/>
          </a:prstGeom>
          <a:noFill/>
        </p:spPr>
        <p:txBody>
          <a:bodyPr wrap="square" rtlCol="0">
            <a:spAutoFit/>
          </a:bodyPr>
          <a:lstStyle/>
          <a:p>
            <a:r>
              <a:rPr lang="en-GB" sz="2400" b="1" dirty="0"/>
              <a:t>Application Performance Monitoring</a:t>
            </a:r>
            <a:endParaRPr lang="pt-PT" sz="2400" b="1" dirty="0">
              <a:solidFill>
                <a:srgbClr val="FF0000"/>
              </a:solidFill>
              <a:latin typeface="Segoe UI" panose="020B0502040204020203" pitchFamily="34" charset="0"/>
              <a:cs typeface="Segoe UI" panose="020B0502040204020203" pitchFamily="34" charset="0"/>
            </a:endParaRPr>
          </a:p>
        </p:txBody>
      </p:sp>
      <p:sp>
        <p:nvSpPr>
          <p:cNvPr id="9" name="TextBox 8"/>
          <p:cNvSpPr txBox="1"/>
          <p:nvPr/>
        </p:nvSpPr>
        <p:spPr>
          <a:xfrm>
            <a:off x="5944656" y="4519660"/>
            <a:ext cx="4758978" cy="461665"/>
          </a:xfrm>
          <a:prstGeom prst="rect">
            <a:avLst/>
          </a:prstGeom>
          <a:noFill/>
        </p:spPr>
        <p:txBody>
          <a:bodyPr wrap="square" rtlCol="0">
            <a:spAutoFit/>
          </a:bodyPr>
          <a:lstStyle/>
          <a:p>
            <a:r>
              <a:rPr lang="pt-PT" sz="2400" b="1" dirty="0" err="1" smtClean="0">
                <a:latin typeface="Segoe UI" panose="020B0502040204020203" pitchFamily="34" charset="0"/>
                <a:cs typeface="Segoe UI" panose="020B0502040204020203" pitchFamily="34" charset="0"/>
              </a:rPr>
              <a:t>Channel</a:t>
            </a:r>
            <a:r>
              <a:rPr lang="pt-PT" sz="2400" b="1" dirty="0" smtClean="0">
                <a:latin typeface="Segoe UI" panose="020B0502040204020203" pitchFamily="34" charset="0"/>
                <a:cs typeface="Segoe UI" panose="020B0502040204020203" pitchFamily="34" charset="0"/>
              </a:rPr>
              <a:t> 9 </a:t>
            </a:r>
            <a:r>
              <a:rPr lang="pt-PT" sz="2400" b="1" dirty="0" err="1" smtClean="0">
                <a:latin typeface="Segoe UI" panose="020B0502040204020203" pitchFamily="34" charset="0"/>
                <a:cs typeface="Segoe UI" panose="020B0502040204020203" pitchFamily="34" charset="0"/>
              </a:rPr>
              <a:t>Videos</a:t>
            </a:r>
            <a:endParaRPr lang="pt-PT" sz="2400" b="1" dirty="0">
              <a:latin typeface="Segoe UI" panose="020B0502040204020203" pitchFamily="34" charset="0"/>
              <a:cs typeface="Segoe UI" panose="020B0502040204020203" pitchFamily="34" charset="0"/>
            </a:endParaRPr>
          </a:p>
        </p:txBody>
      </p:sp>
      <p:sp>
        <p:nvSpPr>
          <p:cNvPr id="10" name="TextBox 9"/>
          <p:cNvSpPr txBox="1"/>
          <p:nvPr/>
        </p:nvSpPr>
        <p:spPr>
          <a:xfrm>
            <a:off x="2390861" y="666942"/>
            <a:ext cx="9801139" cy="861774"/>
          </a:xfrm>
          <a:prstGeom prst="rect">
            <a:avLst/>
          </a:prstGeom>
          <a:noFill/>
        </p:spPr>
        <p:txBody>
          <a:bodyPr wrap="square" rtlCol="0">
            <a:spAutoFit/>
          </a:bodyPr>
          <a:lstStyle/>
          <a:p>
            <a:r>
              <a:rPr lang="pt-PT" sz="5000" dirty="0" smtClean="0">
                <a:solidFill>
                  <a:srgbClr val="00BBF0"/>
                </a:solidFill>
                <a:latin typeface="Segoe UI Light" panose="020B0502040204020203" pitchFamily="34" charset="0"/>
                <a:cs typeface="Segoe UI Light" panose="020B0502040204020203" pitchFamily="34" charset="0"/>
              </a:rPr>
              <a:t>Microsoft Virtual Academy</a:t>
            </a:r>
            <a:endParaRPr lang="pt-PT" sz="5000" dirty="0">
              <a:solidFill>
                <a:srgbClr val="00BBF0"/>
              </a:solidFill>
              <a:latin typeface="Segoe UI Light" panose="020B0502040204020203" pitchFamily="34" charset="0"/>
              <a:cs typeface="Segoe UI Light" panose="020B0502040204020203" pitchFamily="34" charset="0"/>
            </a:endParaRPr>
          </a:p>
        </p:txBody>
      </p:sp>
      <p:sp>
        <p:nvSpPr>
          <p:cNvPr id="11" name="TextBox 10"/>
          <p:cNvSpPr txBox="1"/>
          <p:nvPr/>
        </p:nvSpPr>
        <p:spPr>
          <a:xfrm>
            <a:off x="2422784" y="1365760"/>
            <a:ext cx="6148328" cy="584775"/>
          </a:xfrm>
          <a:prstGeom prst="rect">
            <a:avLst/>
          </a:prstGeom>
          <a:noFill/>
        </p:spPr>
        <p:txBody>
          <a:bodyPr wrap="square" rtlCol="0">
            <a:spAutoFit/>
          </a:bodyPr>
          <a:lstStyle/>
          <a:p>
            <a:r>
              <a:rPr lang="pt-PT" sz="3200" dirty="0" smtClean="0">
                <a:latin typeface="Segoe UI Light" panose="020B0502040204020203" pitchFamily="34" charset="0"/>
                <a:cs typeface="Segoe UI Light" panose="020B0502040204020203" pitchFamily="34" charset="0"/>
              </a:rPr>
              <a:t>www.microsoftvirtualacademy.com</a:t>
            </a:r>
            <a:endParaRPr lang="pt-PT" sz="3200" dirty="0">
              <a:latin typeface="Segoe UI Light" panose="020B0502040204020203" pitchFamily="34" charset="0"/>
              <a:cs typeface="Segoe UI Light" panose="020B0502040204020203" pitchFamily="34" charset="0"/>
            </a:endParaRPr>
          </a:p>
        </p:txBody>
      </p:sp>
      <p:grpSp>
        <p:nvGrpSpPr>
          <p:cNvPr id="14" name="Group 13"/>
          <p:cNvGrpSpPr/>
          <p:nvPr/>
        </p:nvGrpSpPr>
        <p:grpSpPr>
          <a:xfrm>
            <a:off x="882515" y="2485058"/>
            <a:ext cx="4899000" cy="3804532"/>
            <a:chOff x="882515" y="2485058"/>
            <a:chExt cx="4899000" cy="3804532"/>
          </a:xfrm>
        </p:grpSpPr>
        <p:grpSp>
          <p:nvGrpSpPr>
            <p:cNvPr id="5" name="Group 4"/>
            <p:cNvGrpSpPr/>
            <p:nvPr/>
          </p:nvGrpSpPr>
          <p:grpSpPr>
            <a:xfrm>
              <a:off x="882515" y="2485058"/>
              <a:ext cx="4899000" cy="3804532"/>
              <a:chOff x="7539865" y="-155411"/>
              <a:chExt cx="3718580" cy="2887826"/>
            </a:xfrm>
          </p:grpSpPr>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t="-2578"/>
              <a:stretch/>
            </p:blipFill>
            <p:spPr>
              <a:xfrm>
                <a:off x="7539865" y="-155411"/>
                <a:ext cx="3718580" cy="2887826"/>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20013" y="408800"/>
                <a:ext cx="2691530" cy="1610919"/>
              </a:xfrm>
              <a:prstGeom prst="rect">
                <a:avLst/>
              </a:prstGeom>
            </p:spPr>
          </p:pic>
        </p:grpSp>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19881" y="3328908"/>
              <a:ext cx="3541124" cy="2021749"/>
            </a:xfrm>
            <a:prstGeom prst="rect">
              <a:avLst/>
            </a:prstGeom>
          </p:spPr>
        </p:pic>
      </p:grpSp>
      <p:sp>
        <p:nvSpPr>
          <p:cNvPr id="15" name="Freeform 9">
            <a:hlinkClick r:id="rId6"/>
          </p:cNvPr>
          <p:cNvSpPr>
            <a:spLocks noEditPoints="1"/>
          </p:cNvSpPr>
          <p:nvPr/>
        </p:nvSpPr>
        <p:spPr bwMode="black">
          <a:xfrm>
            <a:off x="10630613" y="3684475"/>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
            <a:hlinkClick r:id="rId7"/>
          </p:cNvPr>
          <p:cNvSpPr>
            <a:spLocks noEditPoints="1"/>
          </p:cNvSpPr>
          <p:nvPr/>
        </p:nvSpPr>
        <p:spPr bwMode="black">
          <a:xfrm>
            <a:off x="10630613" y="4664778"/>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Tree>
    <p:extLst>
      <p:ext uri="{BB962C8B-B14F-4D97-AF65-F5344CB8AC3E}">
        <p14:creationId xmlns:p14="http://schemas.microsoft.com/office/powerpoint/2010/main" val="3576227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2617" y="1034738"/>
            <a:ext cx="3150973" cy="4610873"/>
          </a:xfrm>
          <a:prstGeom prst="rect">
            <a:avLst/>
          </a:prstGeom>
          <a:solidFill>
            <a:srgbClr val="28B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4400" dirty="0" smtClean="0">
                <a:latin typeface="Segoe UI Light" panose="020B0502040204020203" pitchFamily="34" charset="0"/>
                <a:cs typeface="Segoe UI Light" panose="020B0502040204020203" pitchFamily="34" charset="0"/>
              </a:rPr>
              <a:t>Try Azure for Free</a:t>
            </a:r>
            <a:endParaRPr lang="pt-PT" sz="4400" dirty="0">
              <a:latin typeface="Segoe UI Light" panose="020B0502040204020203" pitchFamily="34" charset="0"/>
              <a:cs typeface="Segoe UI Light" panose="020B0502040204020203" pitchFamily="34" charset="0"/>
            </a:endParaRPr>
          </a:p>
        </p:txBody>
      </p:sp>
      <p:pic>
        <p:nvPicPr>
          <p:cNvPr id="15" name="Pictur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41641" y="1422054"/>
            <a:ext cx="1465494" cy="931271"/>
          </a:xfrm>
          <a:prstGeom prst="rect">
            <a:avLst/>
          </a:prstGeom>
        </p:spPr>
      </p:pic>
      <p:pic>
        <p:nvPicPr>
          <p:cNvPr id="16" name="Picture 15"/>
          <p:cNvPicPr>
            <a:picLocks noChangeAspect="1"/>
          </p:cNvPicPr>
          <p:nvPr/>
        </p:nvPicPr>
        <p:blipFill>
          <a:blip r:embed="rId2" cstate="email">
            <a:lum bright="70000" contrast="-70000"/>
            <a:extLst>
              <a:ext uri="{28A0092B-C50C-407E-A947-70E740481C1C}">
                <a14:useLocalDpi xmlns:a14="http://schemas.microsoft.com/office/drawing/2010/main"/>
              </a:ext>
            </a:extLst>
          </a:blip>
          <a:stretch>
            <a:fillRect/>
          </a:stretch>
        </p:blipFill>
        <p:spPr>
          <a:xfrm>
            <a:off x="2249772" y="1917156"/>
            <a:ext cx="1010774" cy="642312"/>
          </a:xfrm>
          <a:prstGeom prst="rect">
            <a:avLst/>
          </a:prstGeom>
        </p:spPr>
      </p:pic>
      <p:sp>
        <p:nvSpPr>
          <p:cNvPr id="17" name="Rectangle 16"/>
          <p:cNvSpPr/>
          <p:nvPr/>
        </p:nvSpPr>
        <p:spPr>
          <a:xfrm>
            <a:off x="4279557" y="1034739"/>
            <a:ext cx="7360507" cy="2187146"/>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PT" sz="4400" dirty="0">
              <a:latin typeface="Segoe UI Light" panose="020B0502040204020203" pitchFamily="34" charset="0"/>
              <a:cs typeface="Segoe UI Light" panose="020B0502040204020203" pitchFamily="34" charset="0"/>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1206" y="1356915"/>
            <a:ext cx="1676453" cy="1556706"/>
          </a:xfrm>
          <a:prstGeom prst="rect">
            <a:avLst/>
          </a:prstGeom>
        </p:spPr>
      </p:pic>
      <p:sp>
        <p:nvSpPr>
          <p:cNvPr id="4" name="Rectangle 3"/>
          <p:cNvSpPr/>
          <p:nvPr/>
        </p:nvSpPr>
        <p:spPr>
          <a:xfrm>
            <a:off x="6699077" y="1482250"/>
            <a:ext cx="4713622" cy="1077218"/>
          </a:xfrm>
          <a:prstGeom prst="rect">
            <a:avLst/>
          </a:prstGeom>
        </p:spPr>
        <p:txBody>
          <a:bodyPr wrap="square">
            <a:spAutoFit/>
          </a:bodyPr>
          <a:lstStyle/>
          <a:p>
            <a:r>
              <a:rPr lang="pt-PT" sz="3200" dirty="0" smtClean="0">
                <a:solidFill>
                  <a:schemeClr val="bg1"/>
                </a:solidFill>
                <a:latin typeface="Segoe UI Light" panose="020B0502040204020203" pitchFamily="34" charset="0"/>
                <a:cs typeface="Segoe UI Light" panose="020B0502040204020203" pitchFamily="34" charset="0"/>
              </a:rPr>
              <a:t>Download </a:t>
            </a:r>
          </a:p>
          <a:p>
            <a:r>
              <a:rPr lang="pt-PT" sz="3200" dirty="0" smtClean="0">
                <a:solidFill>
                  <a:schemeClr val="bg1"/>
                </a:solidFill>
                <a:latin typeface="Segoe UI Light" panose="020B0502040204020203" pitchFamily="34" charset="0"/>
                <a:cs typeface="Segoe UI Light" panose="020B0502040204020203" pitchFamily="34" charset="0"/>
              </a:rPr>
              <a:t>Visual Studio 2015 RC</a:t>
            </a:r>
            <a:endParaRPr lang="pt-PT" sz="3200" dirty="0">
              <a:solidFill>
                <a:schemeClr val="bg1"/>
              </a:solidFill>
              <a:latin typeface="Segoe UI Light" panose="020B0502040204020203" pitchFamily="34" charset="0"/>
              <a:cs typeface="Segoe UI Light" panose="020B0502040204020203" pitchFamily="34" charset="0"/>
            </a:endParaRPr>
          </a:p>
        </p:txBody>
      </p:sp>
      <p:sp>
        <p:nvSpPr>
          <p:cNvPr id="23" name="Rectangle 22"/>
          <p:cNvSpPr/>
          <p:nvPr/>
        </p:nvSpPr>
        <p:spPr>
          <a:xfrm>
            <a:off x="6727501" y="2491225"/>
            <a:ext cx="4713622"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http://aka.ms/downloadvisualstudio2015</a:t>
            </a:r>
            <a:endParaRPr lang="pt-PT" sz="1600" b="1" dirty="0">
              <a:solidFill>
                <a:schemeClr val="bg1"/>
              </a:solidFill>
              <a:latin typeface="Segoe UI" panose="020B0502040204020203" pitchFamily="34" charset="0"/>
              <a:cs typeface="Segoe UI" panose="020B0502040204020203" pitchFamily="34" charset="0"/>
            </a:endParaRPr>
          </a:p>
        </p:txBody>
      </p:sp>
      <p:sp>
        <p:nvSpPr>
          <p:cNvPr id="24" name="Rectangle 23"/>
          <p:cNvSpPr/>
          <p:nvPr/>
        </p:nvSpPr>
        <p:spPr>
          <a:xfrm>
            <a:off x="4279557" y="3458465"/>
            <a:ext cx="7360507" cy="2187146"/>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PT" sz="4400" dirty="0">
              <a:latin typeface="Segoe UI Light" panose="020B0502040204020203" pitchFamily="34" charset="0"/>
              <a:cs typeface="Segoe UI Light" panose="020B0502040204020203" pitchFamily="34" charset="0"/>
            </a:endParaRPr>
          </a:p>
        </p:txBody>
      </p:sp>
      <p:sp>
        <p:nvSpPr>
          <p:cNvPr id="25" name="Freeform 9">
            <a:hlinkClick r:id="rId4"/>
          </p:cNvPr>
          <p:cNvSpPr>
            <a:spLocks noEditPoints="1"/>
          </p:cNvSpPr>
          <p:nvPr/>
        </p:nvSpPr>
        <p:spPr bwMode="black">
          <a:xfrm>
            <a:off x="2155204" y="4806777"/>
            <a:ext cx="538570" cy="540759"/>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5"/>
          <p:cNvSpPr/>
          <p:nvPr/>
        </p:nvSpPr>
        <p:spPr>
          <a:xfrm>
            <a:off x="1233335" y="4169631"/>
            <a:ext cx="2510763"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http://aka.ms/tryazure</a:t>
            </a:r>
            <a:endParaRPr lang="pt-PT" sz="1600" b="1" dirty="0">
              <a:solidFill>
                <a:schemeClr val="bg1"/>
              </a:solidFill>
              <a:latin typeface="Segoe UI" panose="020B0502040204020203" pitchFamily="34" charset="0"/>
              <a:cs typeface="Segoe UI" panose="020B0502040204020203" pitchFamily="34" charset="0"/>
            </a:endParaRPr>
          </a:p>
        </p:txBody>
      </p:sp>
      <p:sp>
        <p:nvSpPr>
          <p:cNvPr id="27" name="Freeform 9">
            <a:hlinkClick r:id="rId5"/>
          </p:cNvPr>
          <p:cNvSpPr>
            <a:spLocks noEditPoints="1"/>
          </p:cNvSpPr>
          <p:nvPr/>
        </p:nvSpPr>
        <p:spPr bwMode="black">
          <a:xfrm>
            <a:off x="10661823" y="1897310"/>
            <a:ext cx="550286" cy="55252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7"/>
          <p:cNvSpPr/>
          <p:nvPr/>
        </p:nvSpPr>
        <p:spPr>
          <a:xfrm>
            <a:off x="6759811" y="3666701"/>
            <a:ext cx="3902012" cy="1384995"/>
          </a:xfrm>
          <a:prstGeom prst="rect">
            <a:avLst/>
          </a:prstGeom>
        </p:spPr>
        <p:txBody>
          <a:bodyPr wrap="square">
            <a:spAutoFit/>
          </a:bodyPr>
          <a:lstStyle/>
          <a:p>
            <a:r>
              <a:rPr lang="pt-PT" sz="3200" dirty="0" smtClean="0">
                <a:solidFill>
                  <a:schemeClr val="bg1"/>
                </a:solidFill>
                <a:latin typeface="Segoe UI Light" panose="020B0502040204020203" pitchFamily="34" charset="0"/>
                <a:cs typeface="Segoe UI Light" panose="020B0502040204020203" pitchFamily="34" charset="0"/>
              </a:rPr>
              <a:t>Download </a:t>
            </a:r>
          </a:p>
          <a:p>
            <a:r>
              <a:rPr lang="pt-PT" sz="3200" dirty="0" smtClean="0">
                <a:solidFill>
                  <a:schemeClr val="bg1"/>
                </a:solidFill>
                <a:latin typeface="Segoe UI Light" panose="020B0502040204020203" pitchFamily="34" charset="0"/>
                <a:cs typeface="Segoe UI Light" panose="020B0502040204020203" pitchFamily="34" charset="0"/>
              </a:rPr>
              <a:t>Visual Studio </a:t>
            </a:r>
            <a:r>
              <a:rPr lang="pt-PT" sz="3200" dirty="0" err="1" smtClean="0">
                <a:solidFill>
                  <a:schemeClr val="bg1"/>
                </a:solidFill>
                <a:latin typeface="Segoe UI Light" panose="020B0502040204020203" pitchFamily="34" charset="0"/>
                <a:cs typeface="Segoe UI Light" panose="020B0502040204020203" pitchFamily="34" charset="0"/>
              </a:rPr>
              <a:t>Code</a:t>
            </a:r>
            <a:r>
              <a:rPr lang="pt-PT" sz="3200" dirty="0" smtClean="0">
                <a:solidFill>
                  <a:schemeClr val="bg1"/>
                </a:solidFill>
                <a:latin typeface="Segoe UI Light" panose="020B0502040204020203" pitchFamily="34" charset="0"/>
                <a:cs typeface="Segoe UI Light" panose="020B0502040204020203" pitchFamily="34" charset="0"/>
              </a:rPr>
              <a:t> </a:t>
            </a:r>
            <a:r>
              <a:rPr lang="pt-PT" sz="2000" dirty="0" err="1" smtClean="0">
                <a:solidFill>
                  <a:schemeClr val="bg1"/>
                </a:solidFill>
                <a:latin typeface="Segoe UI Light" panose="020B0502040204020203" pitchFamily="34" charset="0"/>
                <a:cs typeface="Segoe UI Light" panose="020B0502040204020203" pitchFamily="34" charset="0"/>
              </a:rPr>
              <a:t>Preview</a:t>
            </a:r>
            <a:endParaRPr lang="pt-PT" sz="2000" dirty="0">
              <a:solidFill>
                <a:schemeClr val="bg1"/>
              </a:solidFill>
              <a:latin typeface="Segoe UI Light" panose="020B0502040204020203" pitchFamily="34" charset="0"/>
              <a:cs typeface="Segoe UI Light" panose="020B0502040204020203" pitchFamily="34" charset="0"/>
            </a:endParaRPr>
          </a:p>
        </p:txBody>
      </p:sp>
      <p:pic>
        <p:nvPicPr>
          <p:cNvPr id="29" name="Picture 2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17318" y="3506629"/>
            <a:ext cx="2204732" cy="2017161"/>
          </a:xfrm>
          <a:prstGeom prst="rect">
            <a:avLst/>
          </a:prstGeom>
        </p:spPr>
      </p:pic>
      <p:sp>
        <p:nvSpPr>
          <p:cNvPr id="30" name="Freeform 9">
            <a:hlinkClick r:id="rId7"/>
          </p:cNvPr>
          <p:cNvSpPr>
            <a:spLocks noEditPoints="1"/>
          </p:cNvSpPr>
          <p:nvPr/>
        </p:nvSpPr>
        <p:spPr bwMode="black">
          <a:xfrm>
            <a:off x="10661823" y="4381598"/>
            <a:ext cx="550286" cy="55252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30"/>
          <p:cNvSpPr/>
          <p:nvPr/>
        </p:nvSpPr>
        <p:spPr>
          <a:xfrm>
            <a:off x="6813375" y="5126164"/>
            <a:ext cx="4713622" cy="338554"/>
          </a:xfrm>
          <a:prstGeom prst="rect">
            <a:avLst/>
          </a:prstGeom>
        </p:spPr>
        <p:txBody>
          <a:bodyPr wrap="square">
            <a:spAutoFit/>
          </a:bodyPr>
          <a:lstStyle/>
          <a:p>
            <a:r>
              <a:rPr lang="pt-PT" sz="1600" b="1" dirty="0" smtClean="0">
                <a:solidFill>
                  <a:schemeClr val="bg1"/>
                </a:solidFill>
                <a:latin typeface="Segoe UI" panose="020B0502040204020203" pitchFamily="34" charset="0"/>
                <a:cs typeface="Segoe UI" panose="020B0502040204020203" pitchFamily="34" charset="0"/>
              </a:rPr>
              <a:t>http://aka.ms/downloadvscode</a:t>
            </a:r>
            <a:endParaRPr lang="pt-PT" sz="1600" b="1"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657101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Action</a:t>
            </a:r>
            <a:endParaRPr lang="en-IN" dirty="0"/>
          </a:p>
        </p:txBody>
      </p:sp>
      <p:sp>
        <p:nvSpPr>
          <p:cNvPr id="6" name="Rectangle 5"/>
          <p:cNvSpPr/>
          <p:nvPr/>
        </p:nvSpPr>
        <p:spPr>
          <a:xfrm>
            <a:off x="6170702" y="1189494"/>
            <a:ext cx="6021298" cy="4928780"/>
          </a:xfrm>
          <a:prstGeom prst="rect">
            <a:avLst/>
          </a:prstGeom>
          <a:solidFill>
            <a:schemeClr val="accent4"/>
          </a:solidFill>
          <a:ln w="25400" cap="flat" cmpd="sng" algn="ctr">
            <a:noFill/>
            <a:prstDash val="solid"/>
          </a:ln>
          <a:effectLst/>
        </p:spPr>
        <p:txBody>
          <a:bodyPr rot="0" spcFirstLastPara="0" vertOverflow="overflow" horzOverflow="overflow" vert="horz" wrap="square" lIns="91427" tIns="91427" rIns="91427" bIns="91427" numCol="1" spcCol="0" rtlCol="0" fromWordArt="0" anchor="b" anchorCtr="0" forceAA="0" compatLnSpc="1">
            <a:prstTxWarp prst="textNoShape">
              <a:avLst/>
            </a:prstTxWarp>
            <a:noAutofit/>
          </a:bodyPr>
          <a:lstStyle/>
          <a:p>
            <a:pPr algn="r" defTabSz="1087896">
              <a:defRPr/>
            </a:pPr>
            <a:endParaRPr lang="en-US" sz="1200" kern="0" dirty="0" err="1">
              <a:solidFill>
                <a:prstClr val="white"/>
              </a:solidFill>
            </a:endParaRPr>
          </a:p>
        </p:txBody>
      </p:sp>
      <p:sp>
        <p:nvSpPr>
          <p:cNvPr id="7" name="TextBox 6"/>
          <p:cNvSpPr txBox="1"/>
          <p:nvPr/>
        </p:nvSpPr>
        <p:spPr>
          <a:xfrm>
            <a:off x="6544212" y="1561449"/>
            <a:ext cx="5046254" cy="4183315"/>
          </a:xfrm>
          <a:prstGeom prst="rect">
            <a:avLst/>
          </a:prstGeom>
        </p:spPr>
        <p:txBody>
          <a:bodyPr vert="horz" wrap="square" lIns="91379" tIns="91379" rIns="143980" bIns="91379" rtlCol="0" anchor="ctr">
            <a:noAutofit/>
          </a:bodyPr>
          <a:lstStyle/>
          <a:p>
            <a:pPr defTabSz="1087244">
              <a:spcBef>
                <a:spcPts val="588"/>
              </a:spcBef>
              <a:spcAft>
                <a:spcPts val="588"/>
              </a:spcAft>
            </a:pPr>
            <a:r>
              <a:rPr lang="en-US" sz="3200" spc="-100" dirty="0">
                <a:solidFill>
                  <a:srgbClr val="FFFFFF"/>
                </a:solidFill>
                <a:latin typeface="Segoe UI Light"/>
                <a:ea typeface="Segoe UI" pitchFamily="34" charset="0"/>
                <a:cs typeface="Segoe UI" pitchFamily="34" charset="0"/>
              </a:rPr>
              <a:t>360° views across Availability, Performance &amp; Usage</a:t>
            </a:r>
          </a:p>
          <a:p>
            <a:pPr defTabSz="1087244">
              <a:spcBef>
                <a:spcPts val="588"/>
              </a:spcBef>
              <a:spcAft>
                <a:spcPts val="588"/>
              </a:spcAft>
            </a:pPr>
            <a:r>
              <a:rPr lang="en-US" sz="3200" spc="-100" dirty="0">
                <a:solidFill>
                  <a:srgbClr val="FFFFFF"/>
                </a:solidFill>
                <a:latin typeface="Segoe UI Light"/>
                <a:ea typeface="Segoe UI" pitchFamily="34" charset="0"/>
                <a:cs typeface="Segoe UI" pitchFamily="34" charset="0"/>
              </a:rPr>
              <a:t>Fast &amp; Powerful Diagnostics &amp; Usage Insights</a:t>
            </a:r>
          </a:p>
          <a:p>
            <a:pPr defTabSz="1087244">
              <a:spcBef>
                <a:spcPts val="588"/>
              </a:spcBef>
              <a:spcAft>
                <a:spcPts val="588"/>
              </a:spcAft>
            </a:pPr>
            <a:r>
              <a:rPr lang="en-US" sz="3200" spc="-100" dirty="0">
                <a:solidFill>
                  <a:srgbClr val="FFFFFF"/>
                </a:solidFill>
                <a:latin typeface="Segoe UI Light"/>
                <a:ea typeface="Segoe UI" pitchFamily="34" charset="0"/>
                <a:cs typeface="Segoe UI" pitchFamily="34" charset="0"/>
              </a:rPr>
              <a:t>Built-in Analytics for ‘almost’ any App or Service</a:t>
            </a:r>
          </a:p>
        </p:txBody>
      </p:sp>
      <p:sp>
        <p:nvSpPr>
          <p:cNvPr id="8" name="Rectangle 7"/>
          <p:cNvSpPr/>
          <p:nvPr/>
        </p:nvSpPr>
        <p:spPr>
          <a:xfrm>
            <a:off x="542041" y="5296552"/>
            <a:ext cx="6094444" cy="995697"/>
          </a:xfrm>
          <a:prstGeom prst="rect">
            <a:avLst/>
          </a:prstGeom>
        </p:spPr>
        <p:txBody>
          <a:bodyPr>
            <a:spAutoFit/>
          </a:bodyPr>
          <a:lstStyle/>
          <a:p>
            <a:r>
              <a:rPr lang="en-US" sz="3529" dirty="0">
                <a:solidFill>
                  <a:srgbClr val="11CCFF"/>
                </a:solidFill>
              </a:rPr>
              <a:t>Questions? </a:t>
            </a:r>
            <a:br>
              <a:rPr lang="en-US" sz="3529" dirty="0">
                <a:solidFill>
                  <a:srgbClr val="11CCFF"/>
                </a:solidFill>
              </a:rPr>
            </a:br>
            <a:r>
              <a:rPr lang="en-US" sz="2353" dirty="0">
                <a:solidFill>
                  <a:srgbClr val="11CCFF"/>
                </a:solidFill>
              </a:rPr>
              <a:t>Email: </a:t>
            </a:r>
            <a:r>
              <a:rPr lang="en-US" sz="2353" dirty="0" smtClean="0">
                <a:solidFill>
                  <a:srgbClr val="11CCFF"/>
                </a:solidFill>
              </a:rPr>
              <a:t>madasi@microsoft.com</a:t>
            </a:r>
            <a:endParaRPr lang="en-US" sz="2353" dirty="0">
              <a:solidFill>
                <a:srgbClr val="11CCFF"/>
              </a:solidFill>
            </a:endParaRPr>
          </a:p>
        </p:txBody>
      </p:sp>
      <p:sp>
        <p:nvSpPr>
          <p:cNvPr id="9" name="Rectangle 8"/>
          <p:cNvSpPr/>
          <p:nvPr/>
        </p:nvSpPr>
        <p:spPr>
          <a:xfrm>
            <a:off x="553441" y="1312887"/>
            <a:ext cx="5617261" cy="2264915"/>
          </a:xfrm>
          <a:prstGeom prst="rect">
            <a:avLst/>
          </a:prstGeom>
        </p:spPr>
        <p:txBody>
          <a:bodyPr wrap="square">
            <a:spAutoFit/>
          </a:bodyPr>
          <a:lstStyle/>
          <a:p>
            <a:pPr marL="448193" indent="-448193">
              <a:buFont typeface="+mj-lt"/>
              <a:buAutoNum type="arabicPeriod"/>
            </a:pPr>
            <a:r>
              <a:rPr lang="en-US" sz="1961" b="1" dirty="0">
                <a:solidFill>
                  <a:srgbClr val="404040"/>
                </a:solidFill>
              </a:rPr>
              <a:t>Try</a:t>
            </a:r>
            <a:r>
              <a:rPr lang="en-US" sz="1961" dirty="0">
                <a:solidFill>
                  <a:srgbClr val="404040"/>
                </a:solidFill>
              </a:rPr>
              <a:t> Application Insights today!</a:t>
            </a:r>
            <a:br>
              <a:rPr lang="en-US" sz="1961" dirty="0">
                <a:solidFill>
                  <a:srgbClr val="404040"/>
                </a:solidFill>
              </a:rPr>
            </a:br>
            <a:r>
              <a:rPr lang="en-US" sz="1961" dirty="0">
                <a:solidFill>
                  <a:srgbClr val="11CCFF"/>
                </a:solidFill>
                <a:hlinkClick r:id="rId3"/>
              </a:rPr>
              <a:t>http://</a:t>
            </a:r>
            <a:r>
              <a:rPr lang="en-US" sz="1961" dirty="0" smtClean="0">
                <a:solidFill>
                  <a:srgbClr val="11CCFF"/>
                </a:solidFill>
                <a:hlinkClick r:id="rId3"/>
              </a:rPr>
              <a:t>bit.ly/1D1eUet</a:t>
            </a:r>
            <a:r>
              <a:rPr lang="en-US" sz="1961" dirty="0" smtClean="0">
                <a:solidFill>
                  <a:srgbClr val="11CCFF"/>
                </a:solidFill>
              </a:rPr>
              <a:t> </a:t>
            </a:r>
            <a:r>
              <a:rPr lang="en-US" sz="1961" dirty="0">
                <a:solidFill>
                  <a:srgbClr val="11CCFF"/>
                </a:solidFill>
              </a:rPr>
              <a:t/>
            </a:r>
            <a:br>
              <a:rPr lang="en-US" sz="1961" dirty="0">
                <a:solidFill>
                  <a:srgbClr val="11CCFF"/>
                </a:solidFill>
              </a:rPr>
            </a:br>
            <a:endParaRPr lang="en-US" sz="2353" dirty="0">
              <a:solidFill>
                <a:srgbClr val="11CCFF"/>
              </a:solidFill>
            </a:endParaRPr>
          </a:p>
          <a:p>
            <a:pPr marL="448193" indent="-448193">
              <a:buFont typeface="+mj-lt"/>
              <a:buAutoNum type="arabicPeriod"/>
            </a:pPr>
            <a:r>
              <a:rPr lang="en-US" sz="1961" b="1" dirty="0" smtClean="0">
                <a:solidFill>
                  <a:srgbClr val="404040"/>
                </a:solidFill>
              </a:rPr>
              <a:t>Do</a:t>
            </a:r>
            <a:r>
              <a:rPr lang="en-US" sz="1961" dirty="0" smtClean="0">
                <a:solidFill>
                  <a:srgbClr val="404040"/>
                </a:solidFill>
              </a:rPr>
              <a:t> the </a:t>
            </a:r>
            <a:r>
              <a:rPr lang="en-US" sz="1961" b="1" dirty="0" err="1" smtClean="0">
                <a:solidFill>
                  <a:srgbClr val="404040"/>
                </a:solidFill>
              </a:rPr>
              <a:t>Micosoft</a:t>
            </a:r>
            <a:r>
              <a:rPr lang="en-US" sz="1961" b="1" dirty="0" smtClean="0">
                <a:solidFill>
                  <a:srgbClr val="404040"/>
                </a:solidFill>
              </a:rPr>
              <a:t> </a:t>
            </a:r>
            <a:r>
              <a:rPr lang="en-US" sz="1961" b="1" dirty="0" err="1" smtClean="0">
                <a:solidFill>
                  <a:srgbClr val="404040"/>
                </a:solidFill>
              </a:rPr>
              <a:t>Vitual</a:t>
            </a:r>
            <a:r>
              <a:rPr lang="en-US" sz="1961" b="1" dirty="0" smtClean="0">
                <a:solidFill>
                  <a:srgbClr val="404040"/>
                </a:solidFill>
              </a:rPr>
              <a:t> Academy </a:t>
            </a:r>
            <a:r>
              <a:rPr lang="en-US" sz="1961" dirty="0" smtClean="0">
                <a:solidFill>
                  <a:srgbClr val="404040"/>
                </a:solidFill>
              </a:rPr>
              <a:t>Courses</a:t>
            </a:r>
          </a:p>
          <a:p>
            <a:pPr marL="448193" indent="-448193">
              <a:buFont typeface="+mj-lt"/>
              <a:buAutoNum type="arabicPeriod"/>
            </a:pPr>
            <a:endParaRPr lang="en-US" sz="1961" dirty="0" smtClean="0">
              <a:solidFill>
                <a:srgbClr val="404040"/>
              </a:solidFill>
            </a:endParaRPr>
          </a:p>
          <a:p>
            <a:pPr marL="448193" indent="-448193">
              <a:buFont typeface="+mj-lt"/>
              <a:buAutoNum type="arabicPeriod"/>
            </a:pPr>
            <a:r>
              <a:rPr lang="en-US" sz="1961" b="1" dirty="0" smtClean="0">
                <a:solidFill>
                  <a:srgbClr val="404040"/>
                </a:solidFill>
              </a:rPr>
              <a:t>View</a:t>
            </a:r>
            <a:r>
              <a:rPr lang="en-US" sz="1961" dirty="0" smtClean="0">
                <a:solidFill>
                  <a:srgbClr val="404040"/>
                </a:solidFill>
              </a:rPr>
              <a:t> Channel9 Videos </a:t>
            </a:r>
            <a:endParaRPr lang="en-US" sz="1961" dirty="0">
              <a:solidFill>
                <a:srgbClr val="404040"/>
              </a:solidFill>
            </a:endParaRPr>
          </a:p>
          <a:p>
            <a:endParaRPr lang="en-US" sz="1961" dirty="0">
              <a:solidFill>
                <a:srgbClr val="404040"/>
              </a:solidFill>
            </a:endParaRPr>
          </a:p>
        </p:txBody>
      </p:sp>
    </p:spTree>
    <p:extLst>
      <p:ext uri="{BB962C8B-B14F-4D97-AF65-F5344CB8AC3E}">
        <p14:creationId xmlns:p14="http://schemas.microsoft.com/office/powerpoint/2010/main" val="421317027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509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Modern Lifecycle Management</a:t>
            </a:r>
            <a:endParaRPr lang="en-US" dirty="0"/>
          </a:p>
        </p:txBody>
      </p:sp>
      <p:sp>
        <p:nvSpPr>
          <p:cNvPr id="39" name="TextBox 38"/>
          <p:cNvSpPr txBox="1"/>
          <p:nvPr/>
        </p:nvSpPr>
        <p:spPr>
          <a:xfrm>
            <a:off x="2991834" y="1596427"/>
            <a:ext cx="1325346" cy="332399"/>
          </a:xfrm>
          <a:prstGeom prst="rect">
            <a:avLst/>
          </a:prstGeom>
          <a:noFill/>
        </p:spPr>
        <p:txBody>
          <a:bodyPr wrap="square" lIns="0" tIns="0" rIns="0" bIns="0" rtlCol="0">
            <a:spAutoFit/>
          </a:bodyPr>
          <a:lstStyle/>
          <a:p>
            <a:pPr algn="r" defTabSz="1267656">
              <a:lnSpc>
                <a:spcPct val="90000"/>
              </a:lnSpc>
              <a:defRPr/>
            </a:pPr>
            <a:r>
              <a:rPr lang="en-US" sz="2400" dirty="0">
                <a:solidFill>
                  <a:srgbClr val="FFFFFF"/>
                </a:solidFill>
                <a:latin typeface="Segoe UI Light" panose="020B0502040204020203" pitchFamily="34" charset="0"/>
                <a:cs typeface="Segoe UI Light" panose="020B0502040204020203" pitchFamily="34" charset="0"/>
              </a:rPr>
              <a:t>Plan</a:t>
            </a:r>
          </a:p>
        </p:txBody>
      </p:sp>
      <p:sp>
        <p:nvSpPr>
          <p:cNvPr id="40" name="TextBox 39"/>
          <p:cNvSpPr txBox="1"/>
          <p:nvPr/>
        </p:nvSpPr>
        <p:spPr>
          <a:xfrm>
            <a:off x="7960515" y="1580719"/>
            <a:ext cx="3498977" cy="332399"/>
          </a:xfrm>
          <a:prstGeom prst="rect">
            <a:avLst/>
          </a:prstGeom>
          <a:noFill/>
        </p:spPr>
        <p:txBody>
          <a:bodyPr wrap="square" lIns="0" tIns="0" rIns="0" bIns="0" rtlCol="0">
            <a:spAutoFit/>
          </a:bodyPr>
          <a:lstStyle/>
          <a:p>
            <a:pPr defTabSz="1267656">
              <a:lnSpc>
                <a:spcPct val="90000"/>
              </a:lnSpc>
              <a:defRPr/>
            </a:pPr>
            <a:r>
              <a:rPr lang="en-US" sz="2400" dirty="0">
                <a:solidFill>
                  <a:srgbClr val="FFFFFF"/>
                </a:solidFill>
                <a:latin typeface="Segoe UI Light" panose="020B0502040204020203" pitchFamily="34" charset="0"/>
                <a:cs typeface="Segoe UI Light" panose="020B0502040204020203" pitchFamily="34" charset="0"/>
              </a:rPr>
              <a:t>Monitor + Learn</a:t>
            </a:r>
          </a:p>
        </p:txBody>
      </p:sp>
      <p:sp>
        <p:nvSpPr>
          <p:cNvPr id="41" name="TextBox 40"/>
          <p:cNvSpPr txBox="1"/>
          <p:nvPr/>
        </p:nvSpPr>
        <p:spPr>
          <a:xfrm>
            <a:off x="940732" y="3702393"/>
            <a:ext cx="2913595" cy="443198"/>
          </a:xfrm>
          <a:prstGeom prst="rect">
            <a:avLst/>
          </a:prstGeom>
          <a:noFill/>
        </p:spPr>
        <p:txBody>
          <a:bodyPr wrap="square" lIns="0" tIns="0" rIns="0" bIns="0" rtlCol="0">
            <a:spAutoFit/>
          </a:bodyPr>
          <a:lstStyle/>
          <a:p>
            <a:pPr algn="r" defTabSz="1267656">
              <a:lnSpc>
                <a:spcPct val="90000"/>
              </a:lnSpc>
              <a:defRPr/>
            </a:pPr>
            <a:r>
              <a:rPr lang="en-US" sz="3200" dirty="0">
                <a:solidFill>
                  <a:srgbClr val="11CCFF"/>
                </a:solidFill>
                <a:latin typeface="Segoe UI Semilight" panose="020B0402040204020203" pitchFamily="34" charset="0"/>
                <a:cs typeface="Segoe UI Semilight" panose="020B0402040204020203" pitchFamily="34" charset="0"/>
              </a:rPr>
              <a:t>Development</a:t>
            </a:r>
          </a:p>
        </p:txBody>
      </p:sp>
      <p:sp>
        <p:nvSpPr>
          <p:cNvPr id="42" name="TextBox 41"/>
          <p:cNvSpPr txBox="1"/>
          <p:nvPr/>
        </p:nvSpPr>
        <p:spPr>
          <a:xfrm>
            <a:off x="7960515" y="5845426"/>
            <a:ext cx="1451311" cy="332399"/>
          </a:xfrm>
          <a:prstGeom prst="rect">
            <a:avLst/>
          </a:prstGeom>
          <a:noFill/>
        </p:spPr>
        <p:txBody>
          <a:bodyPr wrap="square" lIns="0" tIns="0" rIns="0" bIns="0" rtlCol="0">
            <a:spAutoFit/>
          </a:bodyPr>
          <a:lstStyle/>
          <a:p>
            <a:pPr defTabSz="1267656">
              <a:lnSpc>
                <a:spcPct val="90000"/>
              </a:lnSpc>
              <a:defRPr/>
            </a:pPr>
            <a:r>
              <a:rPr lang="en-US" sz="2400" dirty="0">
                <a:solidFill>
                  <a:srgbClr val="FFFFFF"/>
                </a:solidFill>
                <a:latin typeface="Segoe UI Light" panose="020B0502040204020203" pitchFamily="34" charset="0"/>
                <a:cs typeface="Segoe UI Light" panose="020B0502040204020203" pitchFamily="34" charset="0"/>
              </a:rPr>
              <a:t>Release</a:t>
            </a:r>
          </a:p>
        </p:txBody>
      </p:sp>
      <p:sp>
        <p:nvSpPr>
          <p:cNvPr id="43" name="TextBox 42"/>
          <p:cNvSpPr txBox="1"/>
          <p:nvPr/>
        </p:nvSpPr>
        <p:spPr>
          <a:xfrm>
            <a:off x="8401592" y="3702393"/>
            <a:ext cx="2366836" cy="443198"/>
          </a:xfrm>
          <a:prstGeom prst="rect">
            <a:avLst/>
          </a:prstGeom>
          <a:noFill/>
        </p:spPr>
        <p:txBody>
          <a:bodyPr wrap="square" lIns="0" tIns="0" rIns="0" bIns="0" rtlCol="0">
            <a:spAutoFit/>
          </a:bodyPr>
          <a:lstStyle/>
          <a:p>
            <a:pPr defTabSz="1267656">
              <a:lnSpc>
                <a:spcPct val="90000"/>
              </a:lnSpc>
              <a:defRPr/>
            </a:pPr>
            <a:r>
              <a:rPr lang="en-US" sz="3200" dirty="0">
                <a:solidFill>
                  <a:srgbClr val="11CCFF"/>
                </a:solidFill>
                <a:latin typeface="Segoe UI Semilight" panose="020B0402040204020203" pitchFamily="34" charset="0"/>
                <a:cs typeface="Segoe UI Semilight" panose="020B0402040204020203" pitchFamily="34" charset="0"/>
              </a:rPr>
              <a:t>Operations</a:t>
            </a:r>
          </a:p>
        </p:txBody>
      </p:sp>
      <p:sp>
        <p:nvSpPr>
          <p:cNvPr id="44" name="TextBox 43"/>
          <p:cNvSpPr txBox="1"/>
          <p:nvPr/>
        </p:nvSpPr>
        <p:spPr>
          <a:xfrm>
            <a:off x="1480714" y="5828589"/>
            <a:ext cx="2836467" cy="332399"/>
          </a:xfrm>
          <a:prstGeom prst="rect">
            <a:avLst/>
          </a:prstGeom>
          <a:noFill/>
        </p:spPr>
        <p:txBody>
          <a:bodyPr wrap="square" lIns="0" tIns="0" rIns="0" bIns="0" rtlCol="0">
            <a:spAutoFit/>
          </a:bodyPr>
          <a:lstStyle/>
          <a:p>
            <a:pPr algn="r" defTabSz="1267656">
              <a:lnSpc>
                <a:spcPct val="90000"/>
              </a:lnSpc>
              <a:defRPr/>
            </a:pPr>
            <a:r>
              <a:rPr lang="en-US" sz="2400" dirty="0">
                <a:solidFill>
                  <a:srgbClr val="FFFFFF"/>
                </a:solidFill>
                <a:latin typeface="Segoe UI Light" panose="020B0502040204020203" pitchFamily="34" charset="0"/>
                <a:cs typeface="Segoe UI Light" panose="020B0502040204020203" pitchFamily="34" charset="0"/>
              </a:rPr>
              <a:t>Develop + Test</a:t>
            </a:r>
          </a:p>
        </p:txBody>
      </p:sp>
      <p:sp>
        <p:nvSpPr>
          <p:cNvPr id="51" name="Oval 50"/>
          <p:cNvSpPr/>
          <p:nvPr/>
        </p:nvSpPr>
        <p:spPr>
          <a:xfrm>
            <a:off x="4930149" y="2898564"/>
            <a:ext cx="2393726" cy="2393726"/>
          </a:xfrm>
          <a:prstGeom prst="ellipse">
            <a:avLst/>
          </a:prstGeom>
          <a:solidFill>
            <a:srgbClr val="FFFFFF"/>
          </a:solid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52" name="Oval 51"/>
          <p:cNvSpPr/>
          <p:nvPr/>
        </p:nvSpPr>
        <p:spPr>
          <a:xfrm>
            <a:off x="4930149" y="2898564"/>
            <a:ext cx="2393726" cy="2393726"/>
          </a:xfrm>
          <a:prstGeom prst="ellipse">
            <a:avLst/>
          </a:prstGeom>
          <a:solidFill>
            <a:srgbClr val="FFFFFF"/>
          </a:solid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pic>
        <p:nvPicPr>
          <p:cNvPr id="53" name="Picture 5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73956" y="3099058"/>
            <a:ext cx="1322061" cy="1195205"/>
          </a:xfrm>
          <a:prstGeom prst="rect">
            <a:avLst/>
          </a:prstGeom>
        </p:spPr>
      </p:pic>
      <p:pic>
        <p:nvPicPr>
          <p:cNvPr id="54" name="Picture 5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66174" y="3101493"/>
            <a:ext cx="1398481" cy="1270095"/>
          </a:xfrm>
          <a:prstGeom prst="rect">
            <a:avLst/>
          </a:prstGeom>
        </p:spPr>
      </p:pic>
      <p:pic>
        <p:nvPicPr>
          <p:cNvPr id="55" name="Picture 5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55898" y="3848718"/>
            <a:ext cx="248659" cy="204611"/>
          </a:xfrm>
          <a:prstGeom prst="rect">
            <a:avLst/>
          </a:prstGeom>
        </p:spPr>
      </p:pic>
      <p:pic>
        <p:nvPicPr>
          <p:cNvPr id="17" name="Picture 16"/>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8562" y="2124129"/>
            <a:ext cx="3565064" cy="3556512"/>
          </a:xfrm>
          <a:prstGeom prst="rect">
            <a:avLst/>
          </a:prstGeom>
        </p:spPr>
      </p:pic>
    </p:spTree>
    <p:extLst>
      <p:ext uri="{BB962C8B-B14F-4D97-AF65-F5344CB8AC3E}">
        <p14:creationId xmlns:p14="http://schemas.microsoft.com/office/powerpoint/2010/main" val="4248528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and blockers</a:t>
            </a:r>
            <a:endParaRPr lang="en-US" dirty="0"/>
          </a:p>
        </p:txBody>
      </p:sp>
      <p:sp>
        <p:nvSpPr>
          <p:cNvPr id="3" name="Rectangle 2"/>
          <p:cNvSpPr/>
          <p:nvPr/>
        </p:nvSpPr>
        <p:spPr>
          <a:xfrm>
            <a:off x="5706527" y="2132205"/>
            <a:ext cx="6483022" cy="1304829"/>
          </a:xfrm>
          <a:prstGeom prst="rect">
            <a:avLst/>
          </a:prstGeom>
          <a:pattFill prst="dkUpDiag">
            <a:fgClr>
              <a:srgbClr val="FFFFFF"/>
            </a:fgClr>
            <a:bgClr>
              <a:srgbClr val="FFE6E6"/>
            </a:bgClr>
          </a:patt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4" name="TextBox 3"/>
          <p:cNvSpPr txBox="1"/>
          <p:nvPr/>
        </p:nvSpPr>
        <p:spPr>
          <a:xfrm>
            <a:off x="8306011" y="2132212"/>
            <a:ext cx="3743858" cy="1268384"/>
          </a:xfrm>
          <a:prstGeom prst="rect">
            <a:avLst/>
          </a:prstGeom>
          <a:noFill/>
        </p:spPr>
        <p:txBody>
          <a:bodyPr wrap="square" tIns="0" bIns="0" rtlCol="0" anchor="ctr" anchorCtr="0">
            <a:noAutofit/>
          </a:bodyPr>
          <a:lstStyle/>
          <a:p>
            <a:pPr marL="285695" indent="-285695" defTabSz="932289">
              <a:lnSpc>
                <a:spcPct val="90000"/>
              </a:lnSpc>
              <a:spcAft>
                <a:spcPts val="816"/>
              </a:spcAft>
              <a:buFont typeface="Arial" panose="020B0604020202020204" pitchFamily="34" charset="0"/>
              <a:buChar char="•"/>
              <a:defRPr/>
            </a:pPr>
            <a:r>
              <a:rPr lang="en-US" sz="1600" kern="0" dirty="0">
                <a:solidFill>
                  <a:srgbClr val="B4A0FF"/>
                </a:solidFill>
                <a:cs typeface="Segoe UI" panose="020B0502040204020203" pitchFamily="34" charset="0"/>
              </a:rPr>
              <a:t>Lack of actionable and contextual</a:t>
            </a:r>
            <a:br>
              <a:rPr lang="en-US" sz="1600" kern="0" dirty="0">
                <a:solidFill>
                  <a:srgbClr val="B4A0FF"/>
                </a:solidFill>
                <a:cs typeface="Segoe UI" panose="020B0502040204020203" pitchFamily="34" charset="0"/>
              </a:rPr>
            </a:br>
            <a:r>
              <a:rPr lang="en-US" sz="1600" kern="0" dirty="0">
                <a:solidFill>
                  <a:srgbClr val="B4A0FF"/>
                </a:solidFill>
                <a:cs typeface="Segoe UI" panose="020B0502040204020203" pitchFamily="34" charset="0"/>
              </a:rPr>
              <a:t>information to resolve incidents</a:t>
            </a:r>
          </a:p>
        </p:txBody>
      </p:sp>
      <p:sp>
        <p:nvSpPr>
          <p:cNvPr id="5" name="Rectangle 4"/>
          <p:cNvSpPr/>
          <p:nvPr/>
        </p:nvSpPr>
        <p:spPr>
          <a:xfrm>
            <a:off x="5816012" y="4355490"/>
            <a:ext cx="6373537" cy="1304829"/>
          </a:xfrm>
          <a:prstGeom prst="rect">
            <a:avLst/>
          </a:prstGeom>
          <a:pattFill prst="dkUpDiag">
            <a:fgClr>
              <a:srgbClr val="FFFFFF"/>
            </a:fgClr>
            <a:bgClr>
              <a:srgbClr val="FFE6E6"/>
            </a:bgClr>
          </a:patt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6" name="TextBox 5"/>
          <p:cNvSpPr txBox="1"/>
          <p:nvPr/>
        </p:nvSpPr>
        <p:spPr>
          <a:xfrm>
            <a:off x="8306012" y="4355498"/>
            <a:ext cx="3639098" cy="1268384"/>
          </a:xfrm>
          <a:prstGeom prst="rect">
            <a:avLst/>
          </a:prstGeom>
          <a:noFill/>
        </p:spPr>
        <p:txBody>
          <a:bodyPr wrap="square" tIns="0" bIns="0" rtlCol="0" anchor="ctr" anchorCtr="0">
            <a:noAutofit/>
          </a:bodyPr>
          <a:lstStyle/>
          <a:p>
            <a:pPr marL="285695" indent="-285695" defTabSz="932289">
              <a:lnSpc>
                <a:spcPct val="90000"/>
              </a:lnSpc>
              <a:spcAft>
                <a:spcPts val="816"/>
              </a:spcAft>
              <a:buFont typeface="Arial" panose="020B0604020202020204" pitchFamily="34" charset="0"/>
              <a:buChar char="•"/>
              <a:defRPr/>
            </a:pPr>
            <a:r>
              <a:rPr lang="en-US" sz="1600" kern="0" dirty="0">
                <a:solidFill>
                  <a:srgbClr val="B4A0FF"/>
                </a:solidFill>
                <a:cs typeface="Segoe UI" panose="020B0502040204020203" pitchFamily="34" charset="0"/>
              </a:rPr>
              <a:t>Inability to quickly detect, diagnose</a:t>
            </a:r>
            <a:br>
              <a:rPr lang="en-US" sz="1600" kern="0" dirty="0">
                <a:solidFill>
                  <a:srgbClr val="B4A0FF"/>
                </a:solidFill>
                <a:cs typeface="Segoe UI" panose="020B0502040204020203" pitchFamily="34" charset="0"/>
              </a:rPr>
            </a:br>
            <a:r>
              <a:rPr lang="en-US" sz="1600" kern="0" dirty="0">
                <a:solidFill>
                  <a:srgbClr val="B4A0FF"/>
                </a:solidFill>
                <a:cs typeface="Segoe UI" panose="020B0502040204020203" pitchFamily="34" charset="0"/>
              </a:rPr>
              <a:t>and triage application issues</a:t>
            </a:r>
          </a:p>
        </p:txBody>
      </p:sp>
      <p:sp>
        <p:nvSpPr>
          <p:cNvPr id="7" name="Rectangle 6"/>
          <p:cNvSpPr/>
          <p:nvPr/>
        </p:nvSpPr>
        <p:spPr>
          <a:xfrm>
            <a:off x="2453" y="4355490"/>
            <a:ext cx="6679930" cy="1304829"/>
          </a:xfrm>
          <a:prstGeom prst="rect">
            <a:avLst/>
          </a:prstGeom>
          <a:pattFill prst="dkUpDiag">
            <a:fgClr>
              <a:srgbClr val="FFFFFF"/>
            </a:fgClr>
            <a:bgClr>
              <a:srgbClr val="FFE6E6"/>
            </a:bgClr>
          </a:patt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8" name="TextBox 7"/>
          <p:cNvSpPr txBox="1"/>
          <p:nvPr/>
        </p:nvSpPr>
        <p:spPr>
          <a:xfrm>
            <a:off x="647426" y="4355498"/>
            <a:ext cx="3936925" cy="1268384"/>
          </a:xfrm>
          <a:prstGeom prst="rect">
            <a:avLst/>
          </a:prstGeom>
          <a:noFill/>
        </p:spPr>
        <p:txBody>
          <a:bodyPr wrap="square" tIns="0" bIns="0" rtlCol="0" anchor="ctr" anchorCtr="0">
            <a:noAutofit/>
          </a:bodyPr>
          <a:lstStyle/>
          <a:p>
            <a:pPr marL="285695" indent="-285695" defTabSz="932289">
              <a:buFont typeface="Arial" panose="020B0604020202020204" pitchFamily="34" charset="0"/>
              <a:buChar char="•"/>
              <a:defRPr/>
            </a:pPr>
            <a:r>
              <a:rPr lang="en-US" sz="1600" kern="0" dirty="0">
                <a:solidFill>
                  <a:srgbClr val="B4A0FF"/>
                </a:solidFill>
                <a:cs typeface="Segoe UI" panose="020B0502040204020203" pitchFamily="34" charset="0"/>
              </a:rPr>
              <a:t>Lack of collaboration between development and operations</a:t>
            </a:r>
          </a:p>
        </p:txBody>
      </p:sp>
      <p:sp>
        <p:nvSpPr>
          <p:cNvPr id="9" name="Rectangle 8"/>
          <p:cNvSpPr/>
          <p:nvPr/>
        </p:nvSpPr>
        <p:spPr>
          <a:xfrm>
            <a:off x="2452" y="2132205"/>
            <a:ext cx="6704293" cy="1304834"/>
          </a:xfrm>
          <a:prstGeom prst="rect">
            <a:avLst/>
          </a:prstGeom>
          <a:pattFill prst="dkUpDiag">
            <a:fgClr>
              <a:srgbClr val="FFFFFF"/>
            </a:fgClr>
            <a:bgClr>
              <a:srgbClr val="FFE6E6"/>
            </a:bgClr>
          </a:patt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10" name="TextBox 9"/>
          <p:cNvSpPr txBox="1"/>
          <p:nvPr/>
        </p:nvSpPr>
        <p:spPr>
          <a:xfrm>
            <a:off x="647426" y="2150429"/>
            <a:ext cx="3952432" cy="1268383"/>
          </a:xfrm>
          <a:prstGeom prst="rect">
            <a:avLst/>
          </a:prstGeom>
          <a:noFill/>
        </p:spPr>
        <p:txBody>
          <a:bodyPr wrap="square" tIns="0" bIns="0" rtlCol="0" anchor="ctr" anchorCtr="0">
            <a:noAutofit/>
          </a:bodyPr>
          <a:lstStyle/>
          <a:p>
            <a:pPr marL="285695" indent="-285695" defTabSz="932289">
              <a:buFont typeface="Arial" panose="020B0604020202020204" pitchFamily="34" charset="0"/>
              <a:buChar char="•"/>
              <a:defRPr/>
            </a:pPr>
            <a:r>
              <a:rPr lang="en-US" sz="1600" kern="0" dirty="0">
                <a:solidFill>
                  <a:srgbClr val="B4A0FF"/>
                </a:solidFill>
                <a:cs typeface="Segoe UI" panose="020B0502040204020203" pitchFamily="34" charset="0"/>
              </a:rPr>
              <a:t>Prioritization and validation of investments not based on real data</a:t>
            </a:r>
          </a:p>
        </p:txBody>
      </p:sp>
      <p:sp>
        <p:nvSpPr>
          <p:cNvPr id="11" name="TextBox 10"/>
          <p:cNvSpPr txBox="1"/>
          <p:nvPr/>
        </p:nvSpPr>
        <p:spPr>
          <a:xfrm>
            <a:off x="2991834" y="1596427"/>
            <a:ext cx="1325346" cy="332399"/>
          </a:xfrm>
          <a:prstGeom prst="rect">
            <a:avLst/>
          </a:prstGeom>
          <a:noFill/>
        </p:spPr>
        <p:txBody>
          <a:bodyPr wrap="square" lIns="0" tIns="0" rIns="0" bIns="0" rtlCol="0">
            <a:spAutoFit/>
          </a:bodyPr>
          <a:lstStyle/>
          <a:p>
            <a:pPr algn="r" defTabSz="1267656">
              <a:lnSpc>
                <a:spcPct val="90000"/>
              </a:lnSpc>
              <a:defRPr/>
            </a:pPr>
            <a:r>
              <a:rPr lang="en-US" sz="2400" dirty="0">
                <a:solidFill>
                  <a:srgbClr val="404040"/>
                </a:solidFill>
                <a:latin typeface="Segoe UI Light" panose="020B0502040204020203" pitchFamily="34" charset="0"/>
                <a:cs typeface="Segoe UI Light" panose="020B0502040204020203" pitchFamily="34" charset="0"/>
              </a:rPr>
              <a:t>Plan</a:t>
            </a:r>
          </a:p>
        </p:txBody>
      </p:sp>
      <p:sp>
        <p:nvSpPr>
          <p:cNvPr id="12" name="TextBox 11"/>
          <p:cNvSpPr txBox="1"/>
          <p:nvPr/>
        </p:nvSpPr>
        <p:spPr>
          <a:xfrm>
            <a:off x="7960515" y="1580719"/>
            <a:ext cx="3498977" cy="332399"/>
          </a:xfrm>
          <a:prstGeom prst="rect">
            <a:avLst/>
          </a:prstGeom>
          <a:noFill/>
        </p:spPr>
        <p:txBody>
          <a:bodyPr wrap="square" lIns="0" tIns="0" rIns="0" bIns="0" rtlCol="0">
            <a:spAutoFit/>
          </a:bodyPr>
          <a:lstStyle/>
          <a:p>
            <a:pPr defTabSz="1267656">
              <a:lnSpc>
                <a:spcPct val="90000"/>
              </a:lnSpc>
              <a:defRPr/>
            </a:pPr>
            <a:r>
              <a:rPr lang="en-US" sz="2400" dirty="0">
                <a:solidFill>
                  <a:srgbClr val="404040"/>
                </a:solidFill>
                <a:latin typeface="Segoe UI Light" panose="020B0502040204020203" pitchFamily="34" charset="0"/>
                <a:cs typeface="Segoe UI Light" panose="020B0502040204020203" pitchFamily="34" charset="0"/>
              </a:rPr>
              <a:t>Monitor + Learn</a:t>
            </a:r>
          </a:p>
        </p:txBody>
      </p:sp>
      <p:sp>
        <p:nvSpPr>
          <p:cNvPr id="13" name="TextBox 12"/>
          <p:cNvSpPr txBox="1"/>
          <p:nvPr/>
        </p:nvSpPr>
        <p:spPr>
          <a:xfrm>
            <a:off x="940732" y="3702393"/>
            <a:ext cx="2913595" cy="443198"/>
          </a:xfrm>
          <a:prstGeom prst="rect">
            <a:avLst/>
          </a:prstGeom>
          <a:noFill/>
        </p:spPr>
        <p:txBody>
          <a:bodyPr wrap="square" lIns="0" tIns="0" rIns="0" bIns="0" rtlCol="0">
            <a:spAutoFit/>
          </a:bodyPr>
          <a:lstStyle/>
          <a:p>
            <a:pPr algn="r" defTabSz="1267656">
              <a:lnSpc>
                <a:spcPct val="90000"/>
              </a:lnSpc>
              <a:defRPr/>
            </a:pPr>
            <a:r>
              <a:rPr lang="en-US" sz="3200" dirty="0">
                <a:solidFill>
                  <a:srgbClr val="11CCFF"/>
                </a:solidFill>
                <a:latin typeface="Segoe UI Semilight" panose="020B0402040204020203" pitchFamily="34" charset="0"/>
                <a:cs typeface="Segoe UI Semilight" panose="020B0402040204020203" pitchFamily="34" charset="0"/>
              </a:rPr>
              <a:t>Development</a:t>
            </a:r>
          </a:p>
        </p:txBody>
      </p:sp>
      <p:sp>
        <p:nvSpPr>
          <p:cNvPr id="14" name="TextBox 13"/>
          <p:cNvSpPr txBox="1"/>
          <p:nvPr/>
        </p:nvSpPr>
        <p:spPr>
          <a:xfrm>
            <a:off x="7960515" y="5845426"/>
            <a:ext cx="1451311" cy="332399"/>
          </a:xfrm>
          <a:prstGeom prst="rect">
            <a:avLst/>
          </a:prstGeom>
          <a:noFill/>
        </p:spPr>
        <p:txBody>
          <a:bodyPr wrap="square" lIns="0" tIns="0" rIns="0" bIns="0" rtlCol="0">
            <a:spAutoFit/>
          </a:bodyPr>
          <a:lstStyle/>
          <a:p>
            <a:pPr defTabSz="1267656">
              <a:lnSpc>
                <a:spcPct val="90000"/>
              </a:lnSpc>
              <a:defRPr/>
            </a:pPr>
            <a:r>
              <a:rPr lang="en-US" sz="2400" dirty="0">
                <a:solidFill>
                  <a:srgbClr val="404040"/>
                </a:solidFill>
                <a:latin typeface="Segoe UI Light" panose="020B0502040204020203" pitchFamily="34" charset="0"/>
                <a:cs typeface="Segoe UI Light" panose="020B0502040204020203" pitchFamily="34" charset="0"/>
              </a:rPr>
              <a:t>Release</a:t>
            </a:r>
          </a:p>
        </p:txBody>
      </p:sp>
      <p:sp>
        <p:nvSpPr>
          <p:cNvPr id="15" name="TextBox 14"/>
          <p:cNvSpPr txBox="1"/>
          <p:nvPr/>
        </p:nvSpPr>
        <p:spPr>
          <a:xfrm>
            <a:off x="8401592" y="3702393"/>
            <a:ext cx="2366836" cy="443198"/>
          </a:xfrm>
          <a:prstGeom prst="rect">
            <a:avLst/>
          </a:prstGeom>
          <a:noFill/>
        </p:spPr>
        <p:txBody>
          <a:bodyPr wrap="square" lIns="0" tIns="0" rIns="0" bIns="0" rtlCol="0">
            <a:spAutoFit/>
          </a:bodyPr>
          <a:lstStyle/>
          <a:p>
            <a:pPr defTabSz="1267656">
              <a:lnSpc>
                <a:spcPct val="90000"/>
              </a:lnSpc>
              <a:defRPr/>
            </a:pPr>
            <a:r>
              <a:rPr lang="en-US" sz="3200" dirty="0">
                <a:solidFill>
                  <a:srgbClr val="11CCFF"/>
                </a:solidFill>
                <a:latin typeface="Segoe UI Semilight" panose="020B0402040204020203" pitchFamily="34" charset="0"/>
                <a:cs typeface="Segoe UI Semilight" panose="020B0402040204020203" pitchFamily="34" charset="0"/>
              </a:rPr>
              <a:t>Operations</a:t>
            </a:r>
          </a:p>
        </p:txBody>
      </p:sp>
      <p:sp>
        <p:nvSpPr>
          <p:cNvPr id="16" name="TextBox 15"/>
          <p:cNvSpPr txBox="1"/>
          <p:nvPr/>
        </p:nvSpPr>
        <p:spPr>
          <a:xfrm>
            <a:off x="1480714" y="5828589"/>
            <a:ext cx="2836467" cy="332399"/>
          </a:xfrm>
          <a:prstGeom prst="rect">
            <a:avLst/>
          </a:prstGeom>
          <a:noFill/>
        </p:spPr>
        <p:txBody>
          <a:bodyPr wrap="square" lIns="0" tIns="0" rIns="0" bIns="0" rtlCol="0">
            <a:spAutoFit/>
          </a:bodyPr>
          <a:lstStyle/>
          <a:p>
            <a:pPr algn="r" defTabSz="1267656">
              <a:lnSpc>
                <a:spcPct val="90000"/>
              </a:lnSpc>
              <a:defRPr/>
            </a:pPr>
            <a:r>
              <a:rPr lang="en-US" sz="2400" dirty="0">
                <a:solidFill>
                  <a:srgbClr val="404040"/>
                </a:solidFill>
                <a:latin typeface="Segoe UI Light" panose="020B0502040204020203" pitchFamily="34" charset="0"/>
                <a:cs typeface="Segoe UI Light" panose="020B0502040204020203" pitchFamily="34" charset="0"/>
              </a:rPr>
              <a:t>Develop + Test</a:t>
            </a:r>
          </a:p>
        </p:txBody>
      </p:sp>
      <p:sp>
        <p:nvSpPr>
          <p:cNvPr id="17" name="Oval 16"/>
          <p:cNvSpPr/>
          <p:nvPr/>
        </p:nvSpPr>
        <p:spPr>
          <a:xfrm>
            <a:off x="4930149" y="2898564"/>
            <a:ext cx="2393726" cy="2393726"/>
          </a:xfrm>
          <a:prstGeom prst="ellipse">
            <a:avLst/>
          </a:prstGeom>
          <a:solidFill>
            <a:srgbClr val="FFFFFF"/>
          </a:solid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sp>
        <p:nvSpPr>
          <p:cNvPr id="18" name="Oval 17"/>
          <p:cNvSpPr/>
          <p:nvPr/>
        </p:nvSpPr>
        <p:spPr>
          <a:xfrm>
            <a:off x="4930149" y="2898564"/>
            <a:ext cx="2393726" cy="2393726"/>
          </a:xfrm>
          <a:prstGeom prst="ellipse">
            <a:avLst/>
          </a:prstGeom>
          <a:solidFill>
            <a:srgbClr val="FFFFFF"/>
          </a:solidFill>
          <a:ln w="25400" cap="flat" cmpd="sng" algn="ctr">
            <a:noFill/>
            <a:prstDash val="solid"/>
            <a:headEnd type="none" w="med" len="med"/>
            <a:tailEnd type="none" w="med" len="med"/>
          </a:ln>
          <a:effectLst/>
        </p:spPr>
        <p:txBody>
          <a:bodyPr rot="0" spcFirstLastPara="0" vertOverflow="overflow" horzOverflow="overflow" vert="horz" wrap="square" lIns="243707" tIns="194967" rIns="243707" bIns="194967" numCol="1" spcCol="0" rtlCol="0" fromWordArt="0" anchor="t" anchorCtr="0" forceAA="0" compatLnSpc="1">
            <a:prstTxWarp prst="textNoShape">
              <a:avLst/>
            </a:prstTxWarp>
            <a:noAutofit/>
          </a:bodyPr>
          <a:lstStyle/>
          <a:p>
            <a:pPr defTabSz="1218111" fontAlgn="base">
              <a:lnSpc>
                <a:spcPct val="90000"/>
              </a:lnSpc>
              <a:spcBef>
                <a:spcPct val="0"/>
              </a:spcBef>
              <a:spcAft>
                <a:spcPct val="0"/>
              </a:spcAft>
              <a:defRPr/>
            </a:pPr>
            <a:endParaRPr lang="en-US" sz="5863" kern="0" spc="-67">
              <a:gradFill>
                <a:gsLst>
                  <a:gs pos="36283">
                    <a:srgbClr val="00188F"/>
                  </a:gs>
                  <a:gs pos="28000">
                    <a:srgbClr val="00188F"/>
                  </a:gs>
                </a:gsLst>
                <a:lin ang="5400000" scaled="0"/>
              </a:gradFill>
              <a:latin typeface="Segoe UI Light"/>
            </a:endParaRPr>
          </a:p>
        </p:txBody>
      </p:sp>
      <p:pic>
        <p:nvPicPr>
          <p:cNvPr id="19" name="Picture 1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73956" y="3099058"/>
            <a:ext cx="1322061" cy="1195205"/>
          </a:xfrm>
          <a:prstGeom prst="rect">
            <a:avLst/>
          </a:prstGeom>
        </p:spPr>
      </p:pic>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66174" y="3101493"/>
            <a:ext cx="1398481" cy="1270095"/>
          </a:xfrm>
          <a:prstGeom prst="rect">
            <a:avLst/>
          </a:prstGeom>
        </p:spPr>
      </p:pic>
      <p:pic>
        <p:nvPicPr>
          <p:cNvPr id="21" name="Picture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55898" y="3848718"/>
            <a:ext cx="248659" cy="204611"/>
          </a:xfrm>
          <a:prstGeom prst="rect">
            <a:avLst/>
          </a:prstGeom>
        </p:spPr>
      </p:pic>
      <p:pic>
        <p:nvPicPr>
          <p:cNvPr id="22" name="Picture 21"/>
          <p:cNvPicPr>
            <a:picLocks noChangeAspect="1"/>
          </p:cNvPicPr>
          <p:nvPr/>
        </p:nvPicPr>
        <p:blipFill>
          <a:blip r:embed="rId5"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8562" y="2124129"/>
            <a:ext cx="3565064" cy="3556512"/>
          </a:xfrm>
          <a:prstGeom prst="rect">
            <a:avLst/>
          </a:prstGeom>
        </p:spPr>
      </p:pic>
      <p:grpSp>
        <p:nvGrpSpPr>
          <p:cNvPr id="23" name="Group 22"/>
          <p:cNvGrpSpPr/>
          <p:nvPr/>
        </p:nvGrpSpPr>
        <p:grpSpPr>
          <a:xfrm>
            <a:off x="486460" y="2574370"/>
            <a:ext cx="469366" cy="2692786"/>
            <a:chOff x="493601" y="2564724"/>
            <a:chExt cx="469433" cy="2693168"/>
          </a:xfrm>
        </p:grpSpPr>
        <p:pic>
          <p:nvPicPr>
            <p:cNvPr id="24" name="Picture 23"/>
            <p:cNvPicPr>
              <a:picLocks noChangeAspect="1"/>
            </p:cNvPicPr>
            <p:nvPr/>
          </p:nvPicPr>
          <p:blipFill>
            <a:blip r:embed="rId6"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3601" y="2564724"/>
              <a:ext cx="469433" cy="536494"/>
            </a:xfrm>
            <a:prstGeom prst="rect">
              <a:avLst/>
            </a:prstGeom>
          </p:spPr>
        </p:pic>
        <p:pic>
          <p:nvPicPr>
            <p:cNvPr id="25" name="Picture 24"/>
            <p:cNvPicPr>
              <a:picLocks noChangeAspect="1"/>
            </p:cNvPicPr>
            <p:nvPr/>
          </p:nvPicPr>
          <p:blipFill>
            <a:blip r:embed="rId6"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3601" y="4721398"/>
              <a:ext cx="469433" cy="536494"/>
            </a:xfrm>
            <a:prstGeom prst="rect">
              <a:avLst/>
            </a:prstGeom>
          </p:spPr>
        </p:pic>
      </p:grpSp>
      <p:grpSp>
        <p:nvGrpSpPr>
          <p:cNvPr id="26" name="Group 25"/>
          <p:cNvGrpSpPr/>
          <p:nvPr/>
        </p:nvGrpSpPr>
        <p:grpSpPr>
          <a:xfrm>
            <a:off x="8163748" y="2564847"/>
            <a:ext cx="469366" cy="2692786"/>
            <a:chOff x="493601" y="2564724"/>
            <a:chExt cx="469433" cy="2693168"/>
          </a:xfrm>
        </p:grpSpPr>
        <p:pic>
          <p:nvPicPr>
            <p:cNvPr id="27" name="Picture 26"/>
            <p:cNvPicPr>
              <a:picLocks noChangeAspect="1"/>
            </p:cNvPicPr>
            <p:nvPr/>
          </p:nvPicPr>
          <p:blipFill>
            <a:blip r:embed="rId6"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3601" y="2564724"/>
              <a:ext cx="469433" cy="536494"/>
            </a:xfrm>
            <a:prstGeom prst="rect">
              <a:avLst/>
            </a:prstGeom>
          </p:spPr>
        </p:pic>
        <p:pic>
          <p:nvPicPr>
            <p:cNvPr id="28" name="Picture 27"/>
            <p:cNvPicPr>
              <a:picLocks noChangeAspect="1"/>
            </p:cNvPicPr>
            <p:nvPr/>
          </p:nvPicPr>
          <p:blipFill>
            <a:blip r:embed="rId6"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93601" y="4721398"/>
              <a:ext cx="469433" cy="536494"/>
            </a:xfrm>
            <a:prstGeom prst="rect">
              <a:avLst/>
            </a:prstGeom>
          </p:spPr>
        </p:pic>
      </p:grpSp>
    </p:spTree>
    <p:extLst>
      <p:ext uri="{BB962C8B-B14F-4D97-AF65-F5344CB8AC3E}">
        <p14:creationId xmlns:p14="http://schemas.microsoft.com/office/powerpoint/2010/main" val="1923468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22858"/>
            <a:ext cx="12192000" cy="6880372"/>
          </a:xfrm>
          <a:prstGeom prst="rect">
            <a:avLst/>
          </a:prstGeom>
        </p:spPr>
      </p:pic>
      <p:sp>
        <p:nvSpPr>
          <p:cNvPr id="3" name="Rectangle 2"/>
          <p:cNvSpPr/>
          <p:nvPr/>
        </p:nvSpPr>
        <p:spPr>
          <a:xfrm>
            <a:off x="2136790" y="1438931"/>
            <a:ext cx="4258018"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Am I meeting my service KPIs?</a:t>
            </a:r>
          </a:p>
        </p:txBody>
      </p:sp>
      <p:sp>
        <p:nvSpPr>
          <p:cNvPr id="4" name="Rectangle 3"/>
          <p:cNvSpPr/>
          <p:nvPr/>
        </p:nvSpPr>
        <p:spPr>
          <a:xfrm>
            <a:off x="5722491" y="2894481"/>
            <a:ext cx="3286891"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What is the root cause?</a:t>
            </a:r>
          </a:p>
        </p:txBody>
      </p:sp>
      <p:sp>
        <p:nvSpPr>
          <p:cNvPr id="5" name="Rectangle 4"/>
          <p:cNvSpPr/>
          <p:nvPr/>
        </p:nvSpPr>
        <p:spPr>
          <a:xfrm>
            <a:off x="733765" y="3876016"/>
            <a:ext cx="5362235"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Is my application loading fast enough?</a:t>
            </a:r>
          </a:p>
        </p:txBody>
      </p:sp>
      <p:sp>
        <p:nvSpPr>
          <p:cNvPr id="6" name="Rectangle 5"/>
          <p:cNvSpPr/>
          <p:nvPr/>
        </p:nvSpPr>
        <p:spPr>
          <a:xfrm>
            <a:off x="7291234" y="5699703"/>
            <a:ext cx="4407422"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Is my application UP or DOWN?</a:t>
            </a:r>
          </a:p>
        </p:txBody>
      </p:sp>
      <p:sp>
        <p:nvSpPr>
          <p:cNvPr id="7" name="Rectangle 6"/>
          <p:cNvSpPr/>
          <p:nvPr/>
        </p:nvSpPr>
        <p:spPr>
          <a:xfrm>
            <a:off x="194538" y="2463964"/>
            <a:ext cx="4556826"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How many people are impacted?</a:t>
            </a:r>
          </a:p>
        </p:txBody>
      </p:sp>
      <p:sp>
        <p:nvSpPr>
          <p:cNvPr id="8" name="Rectangle 7"/>
          <p:cNvSpPr/>
          <p:nvPr/>
        </p:nvSpPr>
        <p:spPr>
          <a:xfrm>
            <a:off x="7590044" y="1798047"/>
            <a:ext cx="3884507"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Is my application crashing?</a:t>
            </a:r>
          </a:p>
        </p:txBody>
      </p:sp>
      <p:sp>
        <p:nvSpPr>
          <p:cNvPr id="9" name="Rectangle 8"/>
          <p:cNvSpPr/>
          <p:nvPr/>
        </p:nvSpPr>
        <p:spPr>
          <a:xfrm>
            <a:off x="6693617" y="4102310"/>
            <a:ext cx="5378550"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What features are my customers using?</a:t>
            </a:r>
          </a:p>
        </p:txBody>
      </p:sp>
      <p:sp>
        <p:nvSpPr>
          <p:cNvPr id="10" name="Rectangle 9"/>
          <p:cNvSpPr/>
          <p:nvPr/>
        </p:nvSpPr>
        <p:spPr>
          <a:xfrm>
            <a:off x="2883812" y="4873042"/>
            <a:ext cx="5752059"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How responsive are my dependency calls?</a:t>
            </a:r>
          </a:p>
        </p:txBody>
      </p:sp>
      <p:sp>
        <p:nvSpPr>
          <p:cNvPr id="11" name="Rectangle 10"/>
          <p:cNvSpPr/>
          <p:nvPr/>
        </p:nvSpPr>
        <p:spPr>
          <a:xfrm>
            <a:off x="866856" y="6043573"/>
            <a:ext cx="5378548" cy="452590"/>
          </a:xfrm>
          <a:prstGeom prst="rect">
            <a:avLst/>
          </a:prstGeom>
          <a:solidFill>
            <a:srgbClr val="292929">
              <a:alpha val="60000"/>
            </a:srgbClr>
          </a:solidFill>
        </p:spPr>
        <p:txBody>
          <a:bodyPr wrap="square">
            <a:spAutoFit/>
          </a:bodyPr>
          <a:lstStyle/>
          <a:p>
            <a:pPr defTabSz="699029"/>
            <a:r>
              <a:rPr lang="en-US" sz="2353" kern="0" dirty="0">
                <a:solidFill>
                  <a:srgbClr val="FFFFFF"/>
                </a:solidFill>
              </a:rPr>
              <a:t>How good is the end user experience?</a:t>
            </a:r>
          </a:p>
        </p:txBody>
      </p:sp>
      <p:sp>
        <p:nvSpPr>
          <p:cNvPr id="12" name="Title 1"/>
          <p:cNvSpPr txBox="1">
            <a:spLocks/>
          </p:cNvSpPr>
          <p:nvPr/>
        </p:nvSpPr>
        <p:spPr>
          <a:xfrm>
            <a:off x="269241" y="289958"/>
            <a:ext cx="11655840" cy="899537"/>
          </a:xfrm>
          <a:prstGeom prst="rect">
            <a:avLst/>
          </a:prstGeom>
        </p:spPr>
        <p:txBody>
          <a:bodyPr/>
          <a:lst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IN" sz="4705" b="1">
                <a:solidFill>
                  <a:srgbClr val="FFFFFF"/>
                </a:solidFill>
              </a:rPr>
              <a:t>Faced these questions?</a:t>
            </a:r>
          </a:p>
        </p:txBody>
      </p:sp>
    </p:spTree>
    <p:extLst>
      <p:ext uri="{BB962C8B-B14F-4D97-AF65-F5344CB8AC3E}">
        <p14:creationId xmlns:p14="http://schemas.microsoft.com/office/powerpoint/2010/main" val="3072296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1+#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0-#ppt_w/2"/>
                                          </p:val>
                                        </p:tav>
                                        <p:tav tm="100000">
                                          <p:val>
                                            <p:strVal val="#ppt_x"/>
                                          </p:val>
                                        </p:tav>
                                      </p:tavLst>
                                    </p:anim>
                                    <p:anim calcmode="lin" valueType="num">
                                      <p:cBhvr additive="base">
                                        <p:cTn id="18" dur="10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1+#ppt_w/2"/>
                                          </p:val>
                                        </p:tav>
                                        <p:tav tm="100000">
                                          <p:val>
                                            <p:strVal val="#ppt_x"/>
                                          </p:val>
                                        </p:tav>
                                      </p:tavLst>
                                    </p:anim>
                                    <p:anim calcmode="lin" valueType="num">
                                      <p:cBhvr additive="base">
                                        <p:cTn id="23" dur="10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ID="2" presetClass="entr" presetSubtype="2"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000" fill="hold"/>
                                        <p:tgtEl>
                                          <p:spTgt spid="9"/>
                                        </p:tgtEl>
                                        <p:attrNameLst>
                                          <p:attrName>ppt_x</p:attrName>
                                        </p:attrNameLst>
                                      </p:cBhvr>
                                      <p:tavLst>
                                        <p:tav tm="0">
                                          <p:val>
                                            <p:strVal val="1+#ppt_w/2"/>
                                          </p:val>
                                        </p:tav>
                                        <p:tav tm="100000">
                                          <p:val>
                                            <p:strVal val="#ppt_x"/>
                                          </p:val>
                                        </p:tav>
                                      </p:tavLst>
                                    </p:anim>
                                    <p:anim calcmode="lin" valueType="num">
                                      <p:cBhvr additive="base">
                                        <p:cTn id="33" dur="1000" fill="hold"/>
                                        <p:tgtEl>
                                          <p:spTgt spid="9"/>
                                        </p:tgtEl>
                                        <p:attrNameLst>
                                          <p:attrName>ppt_y</p:attrName>
                                        </p:attrNameLst>
                                      </p:cBhvr>
                                      <p:tavLst>
                                        <p:tav tm="0">
                                          <p:val>
                                            <p:strVal val="#ppt_y"/>
                                          </p:val>
                                        </p:tav>
                                        <p:tav tm="100000">
                                          <p:val>
                                            <p:strVal val="#ppt_y"/>
                                          </p:val>
                                        </p:tav>
                                      </p:tavLst>
                                    </p:anim>
                                  </p:childTnLst>
                                </p:cTn>
                              </p:par>
                            </p:childTnLst>
                          </p:cTn>
                        </p:par>
                        <p:par>
                          <p:cTn id="34" fill="hold">
                            <p:stCondLst>
                              <p:cond delay="6000"/>
                            </p:stCondLst>
                            <p:childTnLst>
                              <p:par>
                                <p:cTn id="35" presetID="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0-#ppt_w/2"/>
                                          </p:val>
                                        </p:tav>
                                        <p:tav tm="100000">
                                          <p:val>
                                            <p:strVal val="#ppt_x"/>
                                          </p:val>
                                        </p:tav>
                                      </p:tavLst>
                                    </p:anim>
                                    <p:anim calcmode="lin" valueType="num">
                                      <p:cBhvr additive="base">
                                        <p:cTn id="38" dur="10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7000"/>
                            </p:stCondLst>
                            <p:childTnLst>
                              <p:par>
                                <p:cTn id="40" presetID="2" presetClass="entr" presetSubtype="2"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1000" fill="hold"/>
                                        <p:tgtEl>
                                          <p:spTgt spid="6"/>
                                        </p:tgtEl>
                                        <p:attrNameLst>
                                          <p:attrName>ppt_x</p:attrName>
                                        </p:attrNameLst>
                                      </p:cBhvr>
                                      <p:tavLst>
                                        <p:tav tm="0">
                                          <p:val>
                                            <p:strVal val="1+#ppt_w/2"/>
                                          </p:val>
                                        </p:tav>
                                        <p:tav tm="100000">
                                          <p:val>
                                            <p:strVal val="#ppt_x"/>
                                          </p:val>
                                        </p:tav>
                                      </p:tavLst>
                                    </p:anim>
                                    <p:anim calcmode="lin" valueType="num">
                                      <p:cBhvr additive="base">
                                        <p:cTn id="43" dur="10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8000"/>
                            </p:stCondLst>
                            <p:childTnLst>
                              <p:par>
                                <p:cTn id="45" presetID="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1000" fill="hold"/>
                                        <p:tgtEl>
                                          <p:spTgt spid="11"/>
                                        </p:tgtEl>
                                        <p:attrNameLst>
                                          <p:attrName>ppt_x</p:attrName>
                                        </p:attrNameLst>
                                      </p:cBhvr>
                                      <p:tavLst>
                                        <p:tav tm="0">
                                          <p:val>
                                            <p:strVal val="0-#ppt_w/2"/>
                                          </p:val>
                                        </p:tav>
                                        <p:tav tm="100000">
                                          <p:val>
                                            <p:strVal val="#ppt_x"/>
                                          </p:val>
                                        </p:tav>
                                      </p:tavLst>
                                    </p:anim>
                                    <p:anim calcmode="lin" valueType="num">
                                      <p:cBhvr additive="base">
                                        <p:cTn id="4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What is Application Insights?</a:t>
            </a:r>
            <a:endParaRPr lang="en-US" dirty="0"/>
          </a:p>
        </p:txBody>
      </p:sp>
    </p:spTree>
    <p:extLst>
      <p:ext uri="{BB962C8B-B14F-4D97-AF65-F5344CB8AC3E}">
        <p14:creationId xmlns:p14="http://schemas.microsoft.com/office/powerpoint/2010/main" val="307367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2454" y="487"/>
            <a:ext cx="12187096" cy="6857027"/>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4"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pic>
        <p:nvPicPr>
          <p:cNvPr id="289" name="Picture 28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16506" y="5611485"/>
            <a:ext cx="2016197" cy="1246765"/>
          </a:xfrm>
          <a:prstGeom prst="rect">
            <a:avLst/>
          </a:prstGeom>
        </p:spPr>
      </p:pic>
      <p:sp>
        <p:nvSpPr>
          <p:cNvPr id="74" name="Bent Arrow 73"/>
          <p:cNvSpPr/>
          <p:nvPr/>
        </p:nvSpPr>
        <p:spPr bwMode="auto">
          <a:xfrm>
            <a:off x="1001800" y="2559035"/>
            <a:ext cx="2779785" cy="3374686"/>
          </a:xfrm>
          <a:prstGeom prst="bentArrow">
            <a:avLst/>
          </a:prstGeom>
          <a:solidFill>
            <a:schemeClr val="bg1">
              <a:alpha val="2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4"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solidFill>
                  <a:schemeClr val="bg1"/>
                </a:solidFill>
              </a:rPr>
              <a:t>Application Insights</a:t>
            </a:r>
            <a:endParaRPr lang="en-US" dirty="0">
              <a:solidFill>
                <a:schemeClr val="bg1"/>
              </a:solidFill>
            </a:endParaRPr>
          </a:p>
        </p:txBody>
      </p:sp>
      <p:sp>
        <p:nvSpPr>
          <p:cNvPr id="38" name="Freeform 95"/>
          <p:cNvSpPr>
            <a:spLocks/>
          </p:cNvSpPr>
          <p:nvPr/>
        </p:nvSpPr>
        <p:spPr bwMode="auto">
          <a:xfrm flipH="1">
            <a:off x="3559787" y="3095673"/>
            <a:ext cx="1493240" cy="969742"/>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rgbClr val="27DCF2">
              <a:alpha val="95000"/>
            </a:srgbClr>
          </a:solidFill>
          <a:ln>
            <a:noFill/>
          </a:ln>
          <a:extLst/>
        </p:spPr>
        <p:txBody>
          <a:bodyPr vert="horz" wrap="square" lIns="93233" tIns="46616" rIns="93233" bIns="46616" numCol="1" anchor="t" anchorCtr="0" compatLnSpc="1">
            <a:prstTxWarp prst="textNoShape">
              <a:avLst/>
            </a:prstTxWarp>
          </a:bodyPr>
          <a:lstStyle/>
          <a:p>
            <a:pPr defTabSz="932239">
              <a:defRPr/>
            </a:pPr>
            <a:endParaRPr lang="en-US" sz="2800" kern="0">
              <a:solidFill>
                <a:srgbClr val="000000"/>
              </a:solidFill>
            </a:endParaRPr>
          </a:p>
        </p:txBody>
      </p:sp>
      <p:sp>
        <p:nvSpPr>
          <p:cNvPr id="39" name="Freeform 95"/>
          <p:cNvSpPr>
            <a:spLocks/>
          </p:cNvSpPr>
          <p:nvPr/>
        </p:nvSpPr>
        <p:spPr bwMode="auto">
          <a:xfrm flipH="1">
            <a:off x="4732002" y="3422362"/>
            <a:ext cx="1318013" cy="855945"/>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chemeClr val="bg1">
              <a:alpha val="90000"/>
            </a:schemeClr>
          </a:solidFill>
          <a:ln>
            <a:noFill/>
          </a:ln>
          <a:extLst/>
        </p:spPr>
        <p:txBody>
          <a:bodyPr vert="horz" wrap="square" lIns="93233" tIns="46616" rIns="93233" bIns="46616" numCol="1" anchor="t" anchorCtr="0" compatLnSpc="1">
            <a:prstTxWarp prst="textNoShape">
              <a:avLst/>
            </a:prstTxWarp>
          </a:bodyPr>
          <a:lstStyle/>
          <a:p>
            <a:pPr defTabSz="932239">
              <a:defRPr/>
            </a:pPr>
            <a:endParaRPr lang="en-US" sz="2800" kern="0">
              <a:solidFill>
                <a:srgbClr val="000000"/>
              </a:solidFill>
            </a:endParaRPr>
          </a:p>
        </p:txBody>
      </p:sp>
      <p:pic>
        <p:nvPicPr>
          <p:cNvPr id="72" name="Picture 7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452" y="3971848"/>
            <a:ext cx="4441732" cy="2885665"/>
          </a:xfrm>
          <a:prstGeom prst="rect">
            <a:avLst/>
          </a:prstGeom>
        </p:spPr>
      </p:pic>
      <p:sp>
        <p:nvSpPr>
          <p:cNvPr id="73" name="Rectangle 72"/>
          <p:cNvSpPr/>
          <p:nvPr/>
        </p:nvSpPr>
        <p:spPr>
          <a:xfrm>
            <a:off x="1591591" y="1550798"/>
            <a:ext cx="3009473" cy="976839"/>
          </a:xfrm>
          <a:prstGeom prst="rect">
            <a:avLst/>
          </a:prstGeom>
        </p:spPr>
        <p:txBody>
          <a:bodyPr wrap="square">
            <a:spAutoFit/>
          </a:bodyPr>
          <a:lstStyle/>
          <a:p>
            <a:pPr>
              <a:lnSpc>
                <a:spcPct val="120000"/>
              </a:lnSpc>
            </a:pPr>
            <a:r>
              <a:rPr lang="en-US" sz="1600" spc="30" dirty="0">
                <a:solidFill>
                  <a:schemeClr val="bg1"/>
                </a:solidFill>
              </a:rPr>
              <a:t>Telemetry is collected at each</a:t>
            </a:r>
            <a:r>
              <a:rPr lang="en-US" sz="1600" dirty="0">
                <a:solidFill>
                  <a:schemeClr val="bg1"/>
                </a:solidFill>
              </a:rPr>
              <a:t> </a:t>
            </a:r>
            <a:r>
              <a:rPr lang="en-US" sz="1600" spc="-30" dirty="0">
                <a:solidFill>
                  <a:schemeClr val="bg1"/>
                </a:solidFill>
              </a:rPr>
              <a:t>tier: mobile applications, server</a:t>
            </a:r>
            <a:r>
              <a:rPr lang="en-US" sz="1600" dirty="0">
                <a:solidFill>
                  <a:schemeClr val="bg1"/>
                </a:solidFill>
              </a:rPr>
              <a:t> applications and browser </a:t>
            </a:r>
          </a:p>
        </p:txBody>
      </p:sp>
      <p:sp>
        <p:nvSpPr>
          <p:cNvPr id="75" name="Rectangle 74"/>
          <p:cNvSpPr/>
          <p:nvPr/>
        </p:nvSpPr>
        <p:spPr>
          <a:xfrm>
            <a:off x="821487" y="1078676"/>
            <a:ext cx="904545" cy="1828595"/>
          </a:xfrm>
          <a:prstGeom prst="rect">
            <a:avLst/>
          </a:prstGeom>
        </p:spPr>
        <p:txBody>
          <a:bodyPr wrap="none">
            <a:noAutofit/>
          </a:bodyPr>
          <a:lstStyle/>
          <a:p>
            <a:pPr defTabSz="913376" fontAlgn="base">
              <a:lnSpc>
                <a:spcPct val="120000"/>
              </a:lnSpc>
              <a:spcBef>
                <a:spcPct val="0"/>
              </a:spcBef>
              <a:spcAft>
                <a:spcPct val="0"/>
              </a:spcAft>
            </a:pPr>
            <a:r>
              <a:rPr lang="en-US" sz="9998" b="1" kern="0" dirty="0">
                <a:solidFill>
                  <a:schemeClr val="bg1">
                    <a:alpha val="50000"/>
                  </a:schemeClr>
                </a:solidFill>
              </a:rPr>
              <a:t>1</a:t>
            </a:r>
          </a:p>
        </p:txBody>
      </p:sp>
      <p:sp>
        <p:nvSpPr>
          <p:cNvPr id="77" name="Rectangle 76"/>
          <p:cNvSpPr/>
          <p:nvPr/>
        </p:nvSpPr>
        <p:spPr>
          <a:xfrm>
            <a:off x="5726979" y="4440812"/>
            <a:ext cx="3360093" cy="976839"/>
          </a:xfrm>
          <a:prstGeom prst="rect">
            <a:avLst/>
          </a:prstGeom>
        </p:spPr>
        <p:txBody>
          <a:bodyPr wrap="square">
            <a:spAutoFit/>
          </a:bodyPr>
          <a:lstStyle/>
          <a:p>
            <a:pPr defTabSz="932563">
              <a:lnSpc>
                <a:spcPct val="120000"/>
              </a:lnSpc>
            </a:pPr>
            <a:r>
              <a:rPr lang="en-US" sz="1600" dirty="0">
                <a:solidFill>
                  <a:srgbClr val="FFFFFF"/>
                </a:solidFill>
              </a:rPr>
              <a:t>Telemetry arrives in the Application Insights service in the cloud where it is processed &amp; stored</a:t>
            </a:r>
            <a:endParaRPr lang="en-US" sz="1600" dirty="0">
              <a:solidFill>
                <a:prstClr val="black"/>
              </a:solidFill>
            </a:endParaRPr>
          </a:p>
        </p:txBody>
      </p:sp>
      <p:sp>
        <p:nvSpPr>
          <p:cNvPr id="109" name="Rectangle 108"/>
          <p:cNvSpPr/>
          <p:nvPr/>
        </p:nvSpPr>
        <p:spPr>
          <a:xfrm>
            <a:off x="8269608" y="678502"/>
            <a:ext cx="3382208" cy="856388"/>
          </a:xfrm>
          <a:prstGeom prst="rect">
            <a:avLst/>
          </a:prstGeom>
        </p:spPr>
        <p:txBody>
          <a:bodyPr wrap="square">
            <a:spAutoFit/>
          </a:bodyPr>
          <a:lstStyle/>
          <a:p>
            <a:r>
              <a:rPr lang="en-US" sz="1600" dirty="0">
                <a:solidFill>
                  <a:schemeClr val="bg1"/>
                </a:solidFill>
              </a:rPr>
              <a:t>Get a </a:t>
            </a:r>
            <a:r>
              <a:rPr lang="en-US" sz="1765" dirty="0">
                <a:solidFill>
                  <a:schemeClr val="bg1"/>
                </a:solidFill>
              </a:rPr>
              <a:t>360° view </a:t>
            </a:r>
            <a:r>
              <a:rPr lang="en-US" sz="1600" dirty="0">
                <a:solidFill>
                  <a:schemeClr val="bg1"/>
                </a:solidFill>
              </a:rPr>
              <a:t>of the application including availability, performance and usage patterns</a:t>
            </a:r>
          </a:p>
        </p:txBody>
      </p:sp>
      <p:sp>
        <p:nvSpPr>
          <p:cNvPr id="110" name="Rectangle 109"/>
          <p:cNvSpPr/>
          <p:nvPr/>
        </p:nvSpPr>
        <p:spPr>
          <a:xfrm>
            <a:off x="7432840" y="82575"/>
            <a:ext cx="904545" cy="1828595"/>
          </a:xfrm>
          <a:prstGeom prst="rect">
            <a:avLst/>
          </a:prstGeom>
        </p:spPr>
        <p:txBody>
          <a:bodyPr wrap="none">
            <a:noAutofit/>
          </a:bodyPr>
          <a:lstStyle/>
          <a:p>
            <a:pPr defTabSz="913376" fontAlgn="base">
              <a:lnSpc>
                <a:spcPct val="120000"/>
              </a:lnSpc>
              <a:spcBef>
                <a:spcPct val="0"/>
              </a:spcBef>
              <a:spcAft>
                <a:spcPct val="0"/>
              </a:spcAft>
            </a:pPr>
            <a:r>
              <a:rPr lang="en-US" sz="9998" b="1" kern="0" dirty="0">
                <a:solidFill>
                  <a:schemeClr val="bg1">
                    <a:alpha val="51000"/>
                  </a:schemeClr>
                </a:solidFill>
              </a:rPr>
              <a:t>3</a:t>
            </a:r>
          </a:p>
        </p:txBody>
      </p:sp>
      <p:sp>
        <p:nvSpPr>
          <p:cNvPr id="115" name="Right Arrow 114"/>
          <p:cNvSpPr/>
          <p:nvPr/>
        </p:nvSpPr>
        <p:spPr bwMode="auto">
          <a:xfrm>
            <a:off x="6008314" y="2625374"/>
            <a:ext cx="2162499" cy="1245354"/>
          </a:xfrm>
          <a:prstGeom prst="rightArrow">
            <a:avLst/>
          </a:prstGeom>
          <a:solidFill>
            <a:schemeClr val="bg1">
              <a:alpha val="5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4"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40" name="Freeform 95"/>
          <p:cNvSpPr>
            <a:spLocks/>
          </p:cNvSpPr>
          <p:nvPr/>
        </p:nvSpPr>
        <p:spPr bwMode="auto">
          <a:xfrm flipH="1">
            <a:off x="4192757" y="2060384"/>
            <a:ext cx="2542915" cy="1651422"/>
          </a:xfrm>
          <a:custGeom>
            <a:avLst/>
            <a:gdLst>
              <a:gd name="T0" fmla="*/ 618 w 736"/>
              <a:gd name="T1" fmla="*/ 213 h 484"/>
              <a:gd name="T2" fmla="*/ 618 w 736"/>
              <a:gd name="T3" fmla="*/ 203 h 484"/>
              <a:gd name="T4" fmla="*/ 415 w 736"/>
              <a:gd name="T5" fmla="*/ 0 h 484"/>
              <a:gd name="T6" fmla="*/ 246 w 736"/>
              <a:gd name="T7" fmla="*/ 91 h 484"/>
              <a:gd name="T8" fmla="*/ 191 w 736"/>
              <a:gd name="T9" fmla="*/ 76 h 484"/>
              <a:gd name="T10" fmla="*/ 125 w 736"/>
              <a:gd name="T11" fmla="*/ 96 h 484"/>
              <a:gd name="T12" fmla="*/ 73 w 736"/>
              <a:gd name="T13" fmla="*/ 191 h 484"/>
              <a:gd name="T14" fmla="*/ 0 w 736"/>
              <a:gd name="T15" fmla="*/ 325 h 484"/>
              <a:gd name="T16" fmla="*/ 142 w 736"/>
              <a:gd name="T17" fmla="*/ 484 h 484"/>
              <a:gd name="T18" fmla="*/ 160 w 736"/>
              <a:gd name="T19" fmla="*/ 484 h 484"/>
              <a:gd name="T20" fmla="*/ 176 w 736"/>
              <a:gd name="T21" fmla="*/ 484 h 484"/>
              <a:gd name="T22" fmla="*/ 507 w 736"/>
              <a:gd name="T23" fmla="*/ 484 h 484"/>
              <a:gd name="T24" fmla="*/ 514 w 736"/>
              <a:gd name="T25" fmla="*/ 484 h 484"/>
              <a:gd name="T26" fmla="*/ 522 w 736"/>
              <a:gd name="T27" fmla="*/ 484 h 484"/>
              <a:gd name="T28" fmla="*/ 546 w 736"/>
              <a:gd name="T29" fmla="*/ 484 h 484"/>
              <a:gd name="T30" fmla="*/ 599 w 736"/>
              <a:gd name="T31" fmla="*/ 484 h 484"/>
              <a:gd name="T32" fmla="*/ 736 w 736"/>
              <a:gd name="T33" fmla="*/ 348 h 484"/>
              <a:gd name="T34" fmla="*/ 618 w 736"/>
              <a:gd name="T35" fmla="*/ 21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6" h="484">
                <a:moveTo>
                  <a:pt x="618" y="213"/>
                </a:moveTo>
                <a:cubicBezTo>
                  <a:pt x="618" y="210"/>
                  <a:pt x="618" y="206"/>
                  <a:pt x="618" y="203"/>
                </a:cubicBezTo>
                <a:cubicBezTo>
                  <a:pt x="618" y="91"/>
                  <a:pt x="527" y="0"/>
                  <a:pt x="415" y="0"/>
                </a:cubicBezTo>
                <a:cubicBezTo>
                  <a:pt x="345" y="0"/>
                  <a:pt x="283" y="37"/>
                  <a:pt x="246" y="91"/>
                </a:cubicBezTo>
                <a:cubicBezTo>
                  <a:pt x="230" y="82"/>
                  <a:pt x="211" y="76"/>
                  <a:pt x="191" y="76"/>
                </a:cubicBezTo>
                <a:cubicBezTo>
                  <a:pt x="167" y="76"/>
                  <a:pt x="144" y="83"/>
                  <a:pt x="125" y="96"/>
                </a:cubicBezTo>
                <a:cubicBezTo>
                  <a:pt x="94" y="116"/>
                  <a:pt x="74" y="151"/>
                  <a:pt x="73" y="191"/>
                </a:cubicBezTo>
                <a:cubicBezTo>
                  <a:pt x="30" y="219"/>
                  <a:pt x="0" y="269"/>
                  <a:pt x="0" y="325"/>
                </a:cubicBezTo>
                <a:cubicBezTo>
                  <a:pt x="0" y="407"/>
                  <a:pt x="62" y="475"/>
                  <a:pt x="142" y="484"/>
                </a:cubicBezTo>
                <a:cubicBezTo>
                  <a:pt x="148" y="484"/>
                  <a:pt x="154" y="484"/>
                  <a:pt x="160" y="484"/>
                </a:cubicBezTo>
                <a:cubicBezTo>
                  <a:pt x="165" y="484"/>
                  <a:pt x="171" y="484"/>
                  <a:pt x="176" y="484"/>
                </a:cubicBezTo>
                <a:cubicBezTo>
                  <a:pt x="250" y="484"/>
                  <a:pt x="425" y="484"/>
                  <a:pt x="507" y="484"/>
                </a:cubicBezTo>
                <a:cubicBezTo>
                  <a:pt x="510" y="484"/>
                  <a:pt x="512" y="484"/>
                  <a:pt x="514" y="484"/>
                </a:cubicBezTo>
                <a:cubicBezTo>
                  <a:pt x="522" y="484"/>
                  <a:pt x="522" y="484"/>
                  <a:pt x="522" y="484"/>
                </a:cubicBezTo>
                <a:cubicBezTo>
                  <a:pt x="526" y="484"/>
                  <a:pt x="538" y="484"/>
                  <a:pt x="546" y="484"/>
                </a:cubicBezTo>
                <a:cubicBezTo>
                  <a:pt x="599" y="484"/>
                  <a:pt x="599" y="484"/>
                  <a:pt x="599" y="484"/>
                </a:cubicBezTo>
                <a:cubicBezTo>
                  <a:pt x="675" y="483"/>
                  <a:pt x="736" y="422"/>
                  <a:pt x="736" y="348"/>
                </a:cubicBezTo>
                <a:cubicBezTo>
                  <a:pt x="736" y="279"/>
                  <a:pt x="684" y="222"/>
                  <a:pt x="618" y="213"/>
                </a:cubicBezTo>
                <a:close/>
              </a:path>
            </a:pathLst>
          </a:custGeom>
          <a:solidFill>
            <a:srgbClr val="4EC1EA">
              <a:alpha val="95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3233" tIns="46616" rIns="93233" bIns="46616" numCol="1" anchor="ctr" anchorCtr="0" compatLnSpc="1">
            <a:prstTxWarp prst="textNoShape">
              <a:avLst/>
            </a:prstTxWarp>
          </a:bodyPr>
          <a:lstStyle/>
          <a:p>
            <a:pPr algn="ctr" defTabSz="932239">
              <a:defRPr/>
            </a:pPr>
            <a:endParaRPr lang="en-US" sz="2400" kern="0" dirty="0">
              <a:solidFill>
                <a:srgbClr val="692B7B"/>
              </a:solidFill>
            </a:endParaRPr>
          </a:p>
        </p:txBody>
      </p:sp>
      <p:grpSp>
        <p:nvGrpSpPr>
          <p:cNvPr id="51" name="Group 50"/>
          <p:cNvGrpSpPr/>
          <p:nvPr/>
        </p:nvGrpSpPr>
        <p:grpSpPr>
          <a:xfrm>
            <a:off x="7983556" y="4513316"/>
            <a:ext cx="4205993" cy="2344198"/>
            <a:chOff x="7982235" y="4513470"/>
            <a:chExt cx="4206590" cy="2344530"/>
          </a:xfrm>
        </p:grpSpPr>
        <p:sp>
          <p:nvSpPr>
            <p:cNvPr id="52" name="Freeform 6"/>
            <p:cNvSpPr>
              <a:spLocks/>
            </p:cNvSpPr>
            <p:nvPr/>
          </p:nvSpPr>
          <p:spPr bwMode="auto">
            <a:xfrm>
              <a:off x="9044055" y="4513470"/>
              <a:ext cx="2889003" cy="1639233"/>
            </a:xfrm>
            <a:custGeom>
              <a:avLst/>
              <a:gdLst>
                <a:gd name="T0" fmla="*/ 14 w 1491"/>
                <a:gd name="T1" fmla="*/ 846 h 846"/>
                <a:gd name="T2" fmla="*/ 0 w 1491"/>
                <a:gd name="T3" fmla="*/ 814 h 846"/>
                <a:gd name="T4" fmla="*/ 348 w 1491"/>
                <a:gd name="T5" fmla="*/ 653 h 846"/>
                <a:gd name="T6" fmla="*/ 562 w 1491"/>
                <a:gd name="T7" fmla="*/ 402 h 846"/>
                <a:gd name="T8" fmla="*/ 915 w 1491"/>
                <a:gd name="T9" fmla="*/ 328 h 846"/>
                <a:gd name="T10" fmla="*/ 1128 w 1491"/>
                <a:gd name="T11" fmla="*/ 77 h 846"/>
                <a:gd name="T12" fmla="*/ 1491 w 1491"/>
                <a:gd name="T13" fmla="*/ 0 h 846"/>
                <a:gd name="T14" fmla="*/ 1491 w 1491"/>
                <a:gd name="T15" fmla="*/ 37 h 846"/>
                <a:gd name="T16" fmla="*/ 1147 w 1491"/>
                <a:gd name="T17" fmla="*/ 111 h 846"/>
                <a:gd name="T18" fmla="*/ 934 w 1491"/>
                <a:gd name="T19" fmla="*/ 360 h 846"/>
                <a:gd name="T20" fmla="*/ 582 w 1491"/>
                <a:gd name="T21" fmla="*/ 434 h 846"/>
                <a:gd name="T22" fmla="*/ 371 w 1491"/>
                <a:gd name="T23" fmla="*/ 682 h 846"/>
                <a:gd name="T24" fmla="*/ 14 w 1491"/>
                <a:gd name="T25"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1" h="846">
                  <a:moveTo>
                    <a:pt x="14" y="846"/>
                  </a:moveTo>
                  <a:lnTo>
                    <a:pt x="0" y="814"/>
                  </a:lnTo>
                  <a:lnTo>
                    <a:pt x="348" y="653"/>
                  </a:lnTo>
                  <a:lnTo>
                    <a:pt x="562" y="402"/>
                  </a:lnTo>
                  <a:lnTo>
                    <a:pt x="915" y="328"/>
                  </a:lnTo>
                  <a:lnTo>
                    <a:pt x="1128" y="77"/>
                  </a:lnTo>
                  <a:lnTo>
                    <a:pt x="1491" y="0"/>
                  </a:lnTo>
                  <a:lnTo>
                    <a:pt x="1491" y="37"/>
                  </a:lnTo>
                  <a:lnTo>
                    <a:pt x="1147" y="111"/>
                  </a:lnTo>
                  <a:lnTo>
                    <a:pt x="934" y="360"/>
                  </a:lnTo>
                  <a:lnTo>
                    <a:pt x="582" y="434"/>
                  </a:lnTo>
                  <a:lnTo>
                    <a:pt x="371" y="682"/>
                  </a:lnTo>
                  <a:lnTo>
                    <a:pt x="14" y="846"/>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4" name="Freeform 5"/>
            <p:cNvSpPr>
              <a:spLocks/>
            </p:cNvSpPr>
            <p:nvPr/>
          </p:nvSpPr>
          <p:spPr bwMode="auto">
            <a:xfrm>
              <a:off x="9036305" y="5273020"/>
              <a:ext cx="2859939" cy="995941"/>
            </a:xfrm>
            <a:custGeom>
              <a:avLst/>
              <a:gdLst>
                <a:gd name="T0" fmla="*/ 8 w 1476"/>
                <a:gd name="T1" fmla="*/ 514 h 514"/>
                <a:gd name="T2" fmla="*/ 0 w 1476"/>
                <a:gd name="T3" fmla="*/ 479 h 514"/>
                <a:gd name="T4" fmla="*/ 429 w 1476"/>
                <a:gd name="T5" fmla="*/ 374 h 514"/>
                <a:gd name="T6" fmla="*/ 780 w 1476"/>
                <a:gd name="T7" fmla="*/ 156 h 514"/>
                <a:gd name="T8" fmla="*/ 1213 w 1476"/>
                <a:gd name="T9" fmla="*/ 139 h 514"/>
                <a:gd name="T10" fmla="*/ 1476 w 1476"/>
                <a:gd name="T11" fmla="*/ 0 h 514"/>
                <a:gd name="T12" fmla="*/ 1476 w 1476"/>
                <a:gd name="T13" fmla="*/ 0 h 514"/>
                <a:gd name="T14" fmla="*/ 1476 w 1476"/>
                <a:gd name="T15" fmla="*/ 37 h 514"/>
                <a:gd name="T16" fmla="*/ 1476 w 1476"/>
                <a:gd name="T17" fmla="*/ 40 h 514"/>
                <a:gd name="T18" fmla="*/ 1222 w 1476"/>
                <a:gd name="T19" fmla="*/ 175 h 514"/>
                <a:gd name="T20" fmla="*/ 792 w 1476"/>
                <a:gd name="T21" fmla="*/ 191 h 514"/>
                <a:gd name="T22" fmla="*/ 443 w 1476"/>
                <a:gd name="T23" fmla="*/ 408 h 514"/>
                <a:gd name="T24" fmla="*/ 8 w 1476"/>
                <a:gd name="T25" fmla="*/ 51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514">
                  <a:moveTo>
                    <a:pt x="8" y="514"/>
                  </a:moveTo>
                  <a:lnTo>
                    <a:pt x="0" y="479"/>
                  </a:lnTo>
                  <a:lnTo>
                    <a:pt x="429" y="374"/>
                  </a:lnTo>
                  <a:lnTo>
                    <a:pt x="780" y="156"/>
                  </a:lnTo>
                  <a:lnTo>
                    <a:pt x="1213" y="139"/>
                  </a:lnTo>
                  <a:lnTo>
                    <a:pt x="1476" y="0"/>
                  </a:lnTo>
                  <a:lnTo>
                    <a:pt x="1476" y="0"/>
                  </a:lnTo>
                  <a:lnTo>
                    <a:pt x="1476" y="37"/>
                  </a:lnTo>
                  <a:lnTo>
                    <a:pt x="1476" y="40"/>
                  </a:lnTo>
                  <a:lnTo>
                    <a:pt x="1222" y="175"/>
                  </a:lnTo>
                  <a:lnTo>
                    <a:pt x="792" y="191"/>
                  </a:lnTo>
                  <a:lnTo>
                    <a:pt x="443" y="408"/>
                  </a:lnTo>
                  <a:lnTo>
                    <a:pt x="8" y="51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5" name="Freeform 7"/>
            <p:cNvSpPr>
              <a:spLocks/>
            </p:cNvSpPr>
            <p:nvPr/>
          </p:nvSpPr>
          <p:spPr bwMode="auto">
            <a:xfrm>
              <a:off x="9049867" y="5703174"/>
              <a:ext cx="2846375" cy="773113"/>
            </a:xfrm>
            <a:custGeom>
              <a:avLst/>
              <a:gdLst>
                <a:gd name="T0" fmla="*/ 6 w 1469"/>
                <a:gd name="T1" fmla="*/ 399 h 399"/>
                <a:gd name="T2" fmla="*/ 0 w 1469"/>
                <a:gd name="T3" fmla="*/ 362 h 399"/>
                <a:gd name="T4" fmla="*/ 340 w 1469"/>
                <a:gd name="T5" fmla="*/ 309 h 399"/>
                <a:gd name="T6" fmla="*/ 624 w 1469"/>
                <a:gd name="T7" fmla="*/ 137 h 399"/>
                <a:gd name="T8" fmla="*/ 968 w 1469"/>
                <a:gd name="T9" fmla="*/ 170 h 399"/>
                <a:gd name="T10" fmla="*/ 1249 w 1469"/>
                <a:gd name="T11" fmla="*/ 0 h 399"/>
                <a:gd name="T12" fmla="*/ 1469 w 1469"/>
                <a:gd name="T13" fmla="*/ 25 h 399"/>
                <a:gd name="T14" fmla="*/ 1469 w 1469"/>
                <a:gd name="T15" fmla="*/ 61 h 399"/>
                <a:gd name="T16" fmla="*/ 1257 w 1469"/>
                <a:gd name="T17" fmla="*/ 36 h 399"/>
                <a:gd name="T18" fmla="*/ 976 w 1469"/>
                <a:gd name="T19" fmla="*/ 208 h 399"/>
                <a:gd name="T20" fmla="*/ 632 w 1469"/>
                <a:gd name="T21" fmla="*/ 173 h 399"/>
                <a:gd name="T22" fmla="*/ 352 w 1469"/>
                <a:gd name="T23" fmla="*/ 344 h 399"/>
                <a:gd name="T24" fmla="*/ 6 w 1469"/>
                <a:gd name="T25"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399">
                  <a:moveTo>
                    <a:pt x="6" y="399"/>
                  </a:moveTo>
                  <a:lnTo>
                    <a:pt x="0" y="362"/>
                  </a:lnTo>
                  <a:lnTo>
                    <a:pt x="340" y="309"/>
                  </a:lnTo>
                  <a:lnTo>
                    <a:pt x="624" y="137"/>
                  </a:lnTo>
                  <a:lnTo>
                    <a:pt x="968" y="170"/>
                  </a:lnTo>
                  <a:lnTo>
                    <a:pt x="1249" y="0"/>
                  </a:lnTo>
                  <a:lnTo>
                    <a:pt x="1469" y="25"/>
                  </a:lnTo>
                  <a:lnTo>
                    <a:pt x="1469" y="61"/>
                  </a:lnTo>
                  <a:lnTo>
                    <a:pt x="1257" y="36"/>
                  </a:lnTo>
                  <a:lnTo>
                    <a:pt x="976" y="208"/>
                  </a:lnTo>
                  <a:lnTo>
                    <a:pt x="632" y="173"/>
                  </a:lnTo>
                  <a:lnTo>
                    <a:pt x="352" y="344"/>
                  </a:lnTo>
                  <a:lnTo>
                    <a:pt x="6" y="39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6" name="Freeform 8"/>
            <p:cNvSpPr>
              <a:spLocks/>
            </p:cNvSpPr>
            <p:nvPr/>
          </p:nvSpPr>
          <p:spPr bwMode="auto">
            <a:xfrm>
              <a:off x="7982235" y="6361967"/>
              <a:ext cx="2123640" cy="496033"/>
            </a:xfrm>
            <a:custGeom>
              <a:avLst/>
              <a:gdLst>
                <a:gd name="T0" fmla="*/ 485 w 784"/>
                <a:gd name="T1" fmla="*/ 29 h 183"/>
                <a:gd name="T2" fmla="*/ 0 w 784"/>
                <a:gd name="T3" fmla="*/ 183 h 183"/>
                <a:gd name="T4" fmla="*/ 277 w 784"/>
                <a:gd name="T5" fmla="*/ 183 h 183"/>
                <a:gd name="T6" fmla="*/ 784 w 784"/>
                <a:gd name="T7" fmla="*/ 183 h 183"/>
                <a:gd name="T8" fmla="*/ 485 w 784"/>
                <a:gd name="T9" fmla="*/ 29 h 183"/>
              </a:gdLst>
              <a:ahLst/>
              <a:cxnLst>
                <a:cxn ang="0">
                  <a:pos x="T0" y="T1"/>
                </a:cxn>
                <a:cxn ang="0">
                  <a:pos x="T2" y="T3"/>
                </a:cxn>
                <a:cxn ang="0">
                  <a:pos x="T4" y="T5"/>
                </a:cxn>
                <a:cxn ang="0">
                  <a:pos x="T6" y="T7"/>
                </a:cxn>
                <a:cxn ang="0">
                  <a:pos x="T8" y="T9"/>
                </a:cxn>
              </a:cxnLst>
              <a:rect l="0" t="0" r="r" b="b"/>
              <a:pathLst>
                <a:path w="784" h="183">
                  <a:moveTo>
                    <a:pt x="485" y="29"/>
                  </a:moveTo>
                  <a:cubicBezTo>
                    <a:pt x="314" y="0"/>
                    <a:pt x="132" y="51"/>
                    <a:pt x="0" y="183"/>
                  </a:cubicBezTo>
                  <a:cubicBezTo>
                    <a:pt x="277" y="183"/>
                    <a:pt x="277" y="183"/>
                    <a:pt x="277" y="183"/>
                  </a:cubicBezTo>
                  <a:cubicBezTo>
                    <a:pt x="784" y="183"/>
                    <a:pt x="784" y="183"/>
                    <a:pt x="784" y="183"/>
                  </a:cubicBezTo>
                  <a:cubicBezTo>
                    <a:pt x="700" y="99"/>
                    <a:pt x="594" y="47"/>
                    <a:pt x="485" y="2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7" name="Freeform 9"/>
            <p:cNvSpPr>
              <a:spLocks/>
            </p:cNvSpPr>
            <p:nvPr/>
          </p:nvSpPr>
          <p:spPr bwMode="auto">
            <a:xfrm>
              <a:off x="8954924" y="6119764"/>
              <a:ext cx="3233901" cy="738236"/>
            </a:xfrm>
            <a:custGeom>
              <a:avLst/>
              <a:gdLst>
                <a:gd name="T0" fmla="*/ 858 w 1193"/>
                <a:gd name="T1" fmla="*/ 37 h 272"/>
                <a:gd name="T2" fmla="*/ 437 w 1193"/>
                <a:gd name="T3" fmla="*/ 31 h 272"/>
                <a:gd name="T4" fmla="*/ 0 w 1193"/>
                <a:gd name="T5" fmla="*/ 272 h 272"/>
                <a:gd name="T6" fmla="*/ 1193 w 1193"/>
                <a:gd name="T7" fmla="*/ 272 h 272"/>
                <a:gd name="T8" fmla="*/ 1193 w 1193"/>
                <a:gd name="T9" fmla="*/ 204 h 272"/>
                <a:gd name="T10" fmla="*/ 858 w 1193"/>
                <a:gd name="T11" fmla="*/ 37 h 272"/>
              </a:gdLst>
              <a:ahLst/>
              <a:cxnLst>
                <a:cxn ang="0">
                  <a:pos x="T0" y="T1"/>
                </a:cxn>
                <a:cxn ang="0">
                  <a:pos x="T2" y="T3"/>
                </a:cxn>
                <a:cxn ang="0">
                  <a:pos x="T4" y="T5"/>
                </a:cxn>
                <a:cxn ang="0">
                  <a:pos x="T6" y="T7"/>
                </a:cxn>
                <a:cxn ang="0">
                  <a:pos x="T8" y="T9"/>
                </a:cxn>
                <a:cxn ang="0">
                  <a:pos x="T10" y="T11"/>
                </a:cxn>
              </a:cxnLst>
              <a:rect l="0" t="0" r="r" b="b"/>
              <a:pathLst>
                <a:path w="1193" h="272">
                  <a:moveTo>
                    <a:pt x="858" y="37"/>
                  </a:moveTo>
                  <a:cubicBezTo>
                    <a:pt x="720" y="2"/>
                    <a:pt x="575" y="0"/>
                    <a:pt x="437" y="31"/>
                  </a:cubicBezTo>
                  <a:cubicBezTo>
                    <a:pt x="277" y="68"/>
                    <a:pt x="125" y="148"/>
                    <a:pt x="0" y="272"/>
                  </a:cubicBezTo>
                  <a:cubicBezTo>
                    <a:pt x="1193" y="272"/>
                    <a:pt x="1193" y="272"/>
                    <a:pt x="1193" y="272"/>
                  </a:cubicBezTo>
                  <a:cubicBezTo>
                    <a:pt x="1193" y="204"/>
                    <a:pt x="1193" y="204"/>
                    <a:pt x="1193" y="204"/>
                  </a:cubicBezTo>
                  <a:cubicBezTo>
                    <a:pt x="1092" y="124"/>
                    <a:pt x="978" y="68"/>
                    <a:pt x="858" y="37"/>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8" name="Freeform 10"/>
            <p:cNvSpPr>
              <a:spLocks/>
            </p:cNvSpPr>
            <p:nvPr/>
          </p:nvSpPr>
          <p:spPr bwMode="auto">
            <a:xfrm>
              <a:off x="10138814" y="6119763"/>
              <a:ext cx="1141262" cy="602602"/>
            </a:xfrm>
            <a:custGeom>
              <a:avLst/>
              <a:gdLst>
                <a:gd name="T0" fmla="*/ 114 w 421"/>
                <a:gd name="T1" fmla="*/ 199 h 222"/>
                <a:gd name="T2" fmla="*/ 211 w 421"/>
                <a:gd name="T3" fmla="*/ 222 h 222"/>
                <a:gd name="T4" fmla="*/ 421 w 421"/>
                <a:gd name="T5" fmla="*/ 37 h 222"/>
                <a:gd name="T6" fmla="*/ 0 w 421"/>
                <a:gd name="T7" fmla="*/ 31 h 222"/>
                <a:gd name="T8" fmla="*/ 59 w 421"/>
                <a:gd name="T9" fmla="*/ 158 h 222"/>
                <a:gd name="T10" fmla="*/ 114 w 421"/>
                <a:gd name="T11" fmla="*/ 199 h 222"/>
              </a:gdLst>
              <a:ahLst/>
              <a:cxnLst>
                <a:cxn ang="0">
                  <a:pos x="T0" y="T1"/>
                </a:cxn>
                <a:cxn ang="0">
                  <a:pos x="T2" y="T3"/>
                </a:cxn>
                <a:cxn ang="0">
                  <a:pos x="T4" y="T5"/>
                </a:cxn>
                <a:cxn ang="0">
                  <a:pos x="T6" y="T7"/>
                </a:cxn>
                <a:cxn ang="0">
                  <a:pos x="T8" y="T9"/>
                </a:cxn>
                <a:cxn ang="0">
                  <a:pos x="T10" y="T11"/>
                </a:cxn>
              </a:cxnLst>
              <a:rect l="0" t="0" r="r" b="b"/>
              <a:pathLst>
                <a:path w="421" h="222">
                  <a:moveTo>
                    <a:pt x="114" y="199"/>
                  </a:moveTo>
                  <a:cubicBezTo>
                    <a:pt x="143" y="213"/>
                    <a:pt x="176" y="222"/>
                    <a:pt x="211" y="222"/>
                  </a:cubicBezTo>
                  <a:cubicBezTo>
                    <a:pt x="318" y="222"/>
                    <a:pt x="407" y="141"/>
                    <a:pt x="421" y="37"/>
                  </a:cubicBezTo>
                  <a:cubicBezTo>
                    <a:pt x="283" y="2"/>
                    <a:pt x="138" y="0"/>
                    <a:pt x="0" y="31"/>
                  </a:cubicBezTo>
                  <a:cubicBezTo>
                    <a:pt x="5" y="81"/>
                    <a:pt x="27" y="125"/>
                    <a:pt x="59" y="158"/>
                  </a:cubicBezTo>
                  <a:cubicBezTo>
                    <a:pt x="75" y="174"/>
                    <a:pt x="94" y="188"/>
                    <a:pt x="114" y="19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59" name="Freeform 11"/>
            <p:cNvSpPr>
              <a:spLocks/>
            </p:cNvSpPr>
            <p:nvPr/>
          </p:nvSpPr>
          <p:spPr bwMode="auto">
            <a:xfrm>
              <a:off x="10198882" y="5569477"/>
              <a:ext cx="631667" cy="575475"/>
            </a:xfrm>
            <a:custGeom>
              <a:avLst/>
              <a:gdLst>
                <a:gd name="T0" fmla="*/ 233 w 233"/>
                <a:gd name="T1" fmla="*/ 55 h 212"/>
                <a:gd name="T2" fmla="*/ 90 w 233"/>
                <a:gd name="T3" fmla="*/ 0 h 212"/>
                <a:gd name="T4" fmla="*/ 0 w 233"/>
                <a:gd name="T5" fmla="*/ 20 h 212"/>
                <a:gd name="T6" fmla="*/ 90 w 233"/>
                <a:gd name="T7" fmla="*/ 212 h 212"/>
                <a:gd name="T8" fmla="*/ 233 w 233"/>
                <a:gd name="T9" fmla="*/ 55 h 212"/>
              </a:gdLst>
              <a:ahLst/>
              <a:cxnLst>
                <a:cxn ang="0">
                  <a:pos x="T0" y="T1"/>
                </a:cxn>
                <a:cxn ang="0">
                  <a:pos x="T2" y="T3"/>
                </a:cxn>
                <a:cxn ang="0">
                  <a:pos x="T4" y="T5"/>
                </a:cxn>
                <a:cxn ang="0">
                  <a:pos x="T6" y="T7"/>
                </a:cxn>
                <a:cxn ang="0">
                  <a:pos x="T8" y="T9"/>
                </a:cxn>
              </a:cxnLst>
              <a:rect l="0" t="0" r="r" b="b"/>
              <a:pathLst>
                <a:path w="233" h="212">
                  <a:moveTo>
                    <a:pt x="233" y="55"/>
                  </a:moveTo>
                  <a:cubicBezTo>
                    <a:pt x="195" y="21"/>
                    <a:pt x="145" y="0"/>
                    <a:pt x="90" y="0"/>
                  </a:cubicBezTo>
                  <a:cubicBezTo>
                    <a:pt x="58" y="0"/>
                    <a:pt x="27" y="7"/>
                    <a:pt x="0" y="20"/>
                  </a:cubicBezTo>
                  <a:cubicBezTo>
                    <a:pt x="90" y="212"/>
                    <a:pt x="90" y="212"/>
                    <a:pt x="90" y="212"/>
                  </a:cubicBezTo>
                  <a:lnTo>
                    <a:pt x="233" y="55"/>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0" name="Freeform 12"/>
            <p:cNvSpPr>
              <a:spLocks/>
            </p:cNvSpPr>
            <p:nvPr/>
          </p:nvSpPr>
          <p:spPr bwMode="auto">
            <a:xfrm>
              <a:off x="10443023" y="5718675"/>
              <a:ext cx="532847" cy="426278"/>
            </a:xfrm>
            <a:custGeom>
              <a:avLst/>
              <a:gdLst>
                <a:gd name="T0" fmla="*/ 197 w 197"/>
                <a:gd name="T1" fmla="*/ 77 h 157"/>
                <a:gd name="T2" fmla="*/ 143 w 197"/>
                <a:gd name="T3" fmla="*/ 0 h 157"/>
                <a:gd name="T4" fmla="*/ 0 w 197"/>
                <a:gd name="T5" fmla="*/ 157 h 157"/>
                <a:gd name="T6" fmla="*/ 197 w 197"/>
                <a:gd name="T7" fmla="*/ 77 h 157"/>
              </a:gdLst>
              <a:ahLst/>
              <a:cxnLst>
                <a:cxn ang="0">
                  <a:pos x="T0" y="T1"/>
                </a:cxn>
                <a:cxn ang="0">
                  <a:pos x="T2" y="T3"/>
                </a:cxn>
                <a:cxn ang="0">
                  <a:pos x="T4" y="T5"/>
                </a:cxn>
                <a:cxn ang="0">
                  <a:pos x="T6" y="T7"/>
                </a:cxn>
              </a:cxnLst>
              <a:rect l="0" t="0" r="r" b="b"/>
              <a:pathLst>
                <a:path w="197" h="157">
                  <a:moveTo>
                    <a:pt x="197" y="77"/>
                  </a:moveTo>
                  <a:cubicBezTo>
                    <a:pt x="185" y="47"/>
                    <a:pt x="166" y="21"/>
                    <a:pt x="143" y="0"/>
                  </a:cubicBezTo>
                  <a:cubicBezTo>
                    <a:pt x="0" y="157"/>
                    <a:pt x="0" y="157"/>
                    <a:pt x="0" y="157"/>
                  </a:cubicBezTo>
                  <a:lnTo>
                    <a:pt x="197" y="77"/>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1" name="Freeform 13"/>
            <p:cNvSpPr>
              <a:spLocks/>
            </p:cNvSpPr>
            <p:nvPr/>
          </p:nvSpPr>
          <p:spPr bwMode="auto">
            <a:xfrm>
              <a:off x="9867547" y="5623730"/>
              <a:ext cx="575475" cy="924248"/>
            </a:xfrm>
            <a:custGeom>
              <a:avLst/>
              <a:gdLst>
                <a:gd name="T0" fmla="*/ 122 w 212"/>
                <a:gd name="T1" fmla="*/ 0 h 341"/>
                <a:gd name="T2" fmla="*/ 0 w 212"/>
                <a:gd name="T3" fmla="*/ 192 h 341"/>
                <a:gd name="T4" fmla="*/ 61 w 212"/>
                <a:gd name="T5" fmla="*/ 341 h 341"/>
                <a:gd name="T6" fmla="*/ 212 w 212"/>
                <a:gd name="T7" fmla="*/ 192 h 341"/>
                <a:gd name="T8" fmla="*/ 122 w 212"/>
                <a:gd name="T9" fmla="*/ 0 h 341"/>
              </a:gdLst>
              <a:ahLst/>
              <a:cxnLst>
                <a:cxn ang="0">
                  <a:pos x="T0" y="T1"/>
                </a:cxn>
                <a:cxn ang="0">
                  <a:pos x="T2" y="T3"/>
                </a:cxn>
                <a:cxn ang="0">
                  <a:pos x="T4" y="T5"/>
                </a:cxn>
                <a:cxn ang="0">
                  <a:pos x="T6" y="T7"/>
                </a:cxn>
                <a:cxn ang="0">
                  <a:pos x="T8" y="T9"/>
                </a:cxn>
              </a:cxnLst>
              <a:rect l="0" t="0" r="r" b="b"/>
              <a:pathLst>
                <a:path w="212" h="341">
                  <a:moveTo>
                    <a:pt x="122" y="0"/>
                  </a:moveTo>
                  <a:cubicBezTo>
                    <a:pt x="50" y="34"/>
                    <a:pt x="0" y="107"/>
                    <a:pt x="0" y="192"/>
                  </a:cubicBezTo>
                  <a:cubicBezTo>
                    <a:pt x="0" y="250"/>
                    <a:pt x="23" y="303"/>
                    <a:pt x="61" y="341"/>
                  </a:cubicBezTo>
                  <a:cubicBezTo>
                    <a:pt x="212" y="192"/>
                    <a:pt x="212" y="192"/>
                    <a:pt x="212" y="192"/>
                  </a:cubicBezTo>
                  <a:lnTo>
                    <a:pt x="122"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2" name="Freeform 14"/>
            <p:cNvSpPr>
              <a:spLocks/>
            </p:cNvSpPr>
            <p:nvPr/>
          </p:nvSpPr>
          <p:spPr bwMode="auto">
            <a:xfrm>
              <a:off x="10443023" y="5927939"/>
              <a:ext cx="577413" cy="217014"/>
            </a:xfrm>
            <a:custGeom>
              <a:avLst/>
              <a:gdLst>
                <a:gd name="T0" fmla="*/ 0 w 213"/>
                <a:gd name="T1" fmla="*/ 80 h 80"/>
                <a:gd name="T2" fmla="*/ 213 w 213"/>
                <a:gd name="T3" fmla="*/ 80 h 80"/>
                <a:gd name="T4" fmla="*/ 197 w 213"/>
                <a:gd name="T5" fmla="*/ 0 h 80"/>
                <a:gd name="T6" fmla="*/ 0 w 213"/>
                <a:gd name="T7" fmla="*/ 80 h 80"/>
              </a:gdLst>
              <a:ahLst/>
              <a:cxnLst>
                <a:cxn ang="0">
                  <a:pos x="T0" y="T1"/>
                </a:cxn>
                <a:cxn ang="0">
                  <a:pos x="T2" y="T3"/>
                </a:cxn>
                <a:cxn ang="0">
                  <a:pos x="T4" y="T5"/>
                </a:cxn>
                <a:cxn ang="0">
                  <a:pos x="T6" y="T7"/>
                </a:cxn>
              </a:cxnLst>
              <a:rect l="0" t="0" r="r" b="b"/>
              <a:pathLst>
                <a:path w="213" h="80">
                  <a:moveTo>
                    <a:pt x="0" y="80"/>
                  </a:moveTo>
                  <a:cubicBezTo>
                    <a:pt x="213" y="80"/>
                    <a:pt x="213" y="80"/>
                    <a:pt x="213" y="80"/>
                  </a:cubicBezTo>
                  <a:cubicBezTo>
                    <a:pt x="213" y="52"/>
                    <a:pt x="207" y="25"/>
                    <a:pt x="197" y="0"/>
                  </a:cubicBezTo>
                  <a:lnTo>
                    <a:pt x="0" y="8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3" name="Freeform 15"/>
            <p:cNvSpPr>
              <a:spLocks/>
            </p:cNvSpPr>
            <p:nvPr/>
          </p:nvSpPr>
          <p:spPr bwMode="auto">
            <a:xfrm>
              <a:off x="10034183" y="6144953"/>
              <a:ext cx="408839" cy="515409"/>
            </a:xfrm>
            <a:custGeom>
              <a:avLst/>
              <a:gdLst>
                <a:gd name="T0" fmla="*/ 0 w 151"/>
                <a:gd name="T1" fmla="*/ 149 h 190"/>
                <a:gd name="T2" fmla="*/ 55 w 151"/>
                <a:gd name="T3" fmla="*/ 190 h 190"/>
                <a:gd name="T4" fmla="*/ 151 w 151"/>
                <a:gd name="T5" fmla="*/ 0 h 190"/>
                <a:gd name="T6" fmla="*/ 0 w 151"/>
                <a:gd name="T7" fmla="*/ 149 h 190"/>
              </a:gdLst>
              <a:ahLst/>
              <a:cxnLst>
                <a:cxn ang="0">
                  <a:pos x="T0" y="T1"/>
                </a:cxn>
                <a:cxn ang="0">
                  <a:pos x="T2" y="T3"/>
                </a:cxn>
                <a:cxn ang="0">
                  <a:pos x="T4" y="T5"/>
                </a:cxn>
                <a:cxn ang="0">
                  <a:pos x="T6" y="T7"/>
                </a:cxn>
              </a:cxnLst>
              <a:rect l="0" t="0" r="r" b="b"/>
              <a:pathLst>
                <a:path w="151" h="190">
                  <a:moveTo>
                    <a:pt x="0" y="149"/>
                  </a:moveTo>
                  <a:cubicBezTo>
                    <a:pt x="16" y="165"/>
                    <a:pt x="35" y="179"/>
                    <a:pt x="55" y="190"/>
                  </a:cubicBezTo>
                  <a:cubicBezTo>
                    <a:pt x="151" y="0"/>
                    <a:pt x="151" y="0"/>
                    <a:pt x="151" y="0"/>
                  </a:cubicBezTo>
                  <a:lnTo>
                    <a:pt x="0" y="14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4" name="Freeform 16"/>
            <p:cNvSpPr>
              <a:spLocks/>
            </p:cNvSpPr>
            <p:nvPr/>
          </p:nvSpPr>
          <p:spPr bwMode="auto">
            <a:xfrm>
              <a:off x="10183381" y="6144953"/>
              <a:ext cx="837055" cy="577413"/>
            </a:xfrm>
            <a:custGeom>
              <a:avLst/>
              <a:gdLst>
                <a:gd name="T0" fmla="*/ 0 w 309"/>
                <a:gd name="T1" fmla="*/ 190 h 213"/>
                <a:gd name="T2" fmla="*/ 96 w 309"/>
                <a:gd name="T3" fmla="*/ 213 h 213"/>
                <a:gd name="T4" fmla="*/ 309 w 309"/>
                <a:gd name="T5" fmla="*/ 0 h 213"/>
                <a:gd name="T6" fmla="*/ 96 w 309"/>
                <a:gd name="T7" fmla="*/ 0 h 213"/>
                <a:gd name="T8" fmla="*/ 0 w 309"/>
                <a:gd name="T9" fmla="*/ 190 h 213"/>
              </a:gdLst>
              <a:ahLst/>
              <a:cxnLst>
                <a:cxn ang="0">
                  <a:pos x="T0" y="T1"/>
                </a:cxn>
                <a:cxn ang="0">
                  <a:pos x="T2" y="T3"/>
                </a:cxn>
                <a:cxn ang="0">
                  <a:pos x="T4" y="T5"/>
                </a:cxn>
                <a:cxn ang="0">
                  <a:pos x="T6" y="T7"/>
                </a:cxn>
                <a:cxn ang="0">
                  <a:pos x="T8" y="T9"/>
                </a:cxn>
              </a:cxnLst>
              <a:rect l="0" t="0" r="r" b="b"/>
              <a:pathLst>
                <a:path w="309" h="213">
                  <a:moveTo>
                    <a:pt x="0" y="190"/>
                  </a:moveTo>
                  <a:cubicBezTo>
                    <a:pt x="29" y="204"/>
                    <a:pt x="62" y="213"/>
                    <a:pt x="96" y="213"/>
                  </a:cubicBezTo>
                  <a:cubicBezTo>
                    <a:pt x="214" y="213"/>
                    <a:pt x="309" y="118"/>
                    <a:pt x="309" y="0"/>
                  </a:cubicBezTo>
                  <a:cubicBezTo>
                    <a:pt x="96" y="0"/>
                    <a:pt x="96" y="0"/>
                    <a:pt x="96" y="0"/>
                  </a:cubicBezTo>
                  <a:lnTo>
                    <a:pt x="0" y="19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5" name="Freeform 17"/>
            <p:cNvSpPr>
              <a:spLocks/>
            </p:cNvSpPr>
            <p:nvPr/>
          </p:nvSpPr>
          <p:spPr bwMode="auto">
            <a:xfrm>
              <a:off x="10187256" y="6476288"/>
              <a:ext cx="1772929" cy="381712"/>
            </a:xfrm>
            <a:custGeom>
              <a:avLst/>
              <a:gdLst>
                <a:gd name="T0" fmla="*/ 511 w 654"/>
                <a:gd name="T1" fmla="*/ 44 h 141"/>
                <a:gd name="T2" fmla="*/ 404 w 654"/>
                <a:gd name="T3" fmla="*/ 12 h 141"/>
                <a:gd name="T4" fmla="*/ 349 w 654"/>
                <a:gd name="T5" fmla="*/ 6 h 141"/>
                <a:gd name="T6" fmla="*/ 0 w 654"/>
                <a:gd name="T7" fmla="*/ 141 h 141"/>
                <a:gd name="T8" fmla="*/ 231 w 654"/>
                <a:gd name="T9" fmla="*/ 141 h 141"/>
                <a:gd name="T10" fmla="*/ 654 w 654"/>
                <a:gd name="T11" fmla="*/ 141 h 141"/>
                <a:gd name="T12" fmla="*/ 511 w 654"/>
                <a:gd name="T13" fmla="*/ 44 h 141"/>
              </a:gdLst>
              <a:ahLst/>
              <a:cxnLst>
                <a:cxn ang="0">
                  <a:pos x="T0" y="T1"/>
                </a:cxn>
                <a:cxn ang="0">
                  <a:pos x="T2" y="T3"/>
                </a:cxn>
                <a:cxn ang="0">
                  <a:pos x="T4" y="T5"/>
                </a:cxn>
                <a:cxn ang="0">
                  <a:pos x="T6" y="T7"/>
                </a:cxn>
                <a:cxn ang="0">
                  <a:pos x="T8" y="T9"/>
                </a:cxn>
                <a:cxn ang="0">
                  <a:pos x="T10" y="T11"/>
                </a:cxn>
                <a:cxn ang="0">
                  <a:pos x="T12" y="T13"/>
                </a:cxn>
              </a:cxnLst>
              <a:rect l="0" t="0" r="r" b="b"/>
              <a:pathLst>
                <a:path w="654" h="141">
                  <a:moveTo>
                    <a:pt x="511" y="44"/>
                  </a:moveTo>
                  <a:cubicBezTo>
                    <a:pt x="477" y="29"/>
                    <a:pt x="441" y="18"/>
                    <a:pt x="404" y="12"/>
                  </a:cubicBezTo>
                  <a:cubicBezTo>
                    <a:pt x="386" y="9"/>
                    <a:pt x="367" y="7"/>
                    <a:pt x="349" y="6"/>
                  </a:cubicBezTo>
                  <a:cubicBezTo>
                    <a:pt x="223" y="0"/>
                    <a:pt x="96" y="45"/>
                    <a:pt x="0" y="141"/>
                  </a:cubicBezTo>
                  <a:cubicBezTo>
                    <a:pt x="231" y="141"/>
                    <a:pt x="231" y="141"/>
                    <a:pt x="231" y="141"/>
                  </a:cubicBezTo>
                  <a:cubicBezTo>
                    <a:pt x="654" y="141"/>
                    <a:pt x="654" y="141"/>
                    <a:pt x="654" y="141"/>
                  </a:cubicBezTo>
                  <a:cubicBezTo>
                    <a:pt x="612" y="99"/>
                    <a:pt x="563" y="67"/>
                    <a:pt x="511" y="44"/>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6" name="Rectangle 18"/>
            <p:cNvSpPr>
              <a:spLocks noChangeArrowheads="1"/>
            </p:cNvSpPr>
            <p:nvPr/>
          </p:nvSpPr>
          <p:spPr bwMode="auto">
            <a:xfrm>
              <a:off x="9125436" y="6412346"/>
              <a:ext cx="147260" cy="445654"/>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7" name="Freeform 19"/>
            <p:cNvSpPr>
              <a:spLocks/>
            </p:cNvSpPr>
            <p:nvPr/>
          </p:nvSpPr>
          <p:spPr bwMode="auto">
            <a:xfrm>
              <a:off x="8592587" y="6484037"/>
              <a:ext cx="147260" cy="373962"/>
            </a:xfrm>
            <a:custGeom>
              <a:avLst/>
              <a:gdLst>
                <a:gd name="T0" fmla="*/ 0 w 76"/>
                <a:gd name="T1" fmla="*/ 0 h 193"/>
                <a:gd name="T2" fmla="*/ 0 w 76"/>
                <a:gd name="T3" fmla="*/ 39 h 193"/>
                <a:gd name="T4" fmla="*/ 0 w 76"/>
                <a:gd name="T5" fmla="*/ 193 h 193"/>
                <a:gd name="T6" fmla="*/ 76 w 76"/>
                <a:gd name="T7" fmla="*/ 193 h 193"/>
                <a:gd name="T8" fmla="*/ 76 w 76"/>
                <a:gd name="T9" fmla="*/ 10 h 193"/>
                <a:gd name="T10" fmla="*/ 76 w 76"/>
                <a:gd name="T11" fmla="*/ 0 h 193"/>
                <a:gd name="T12" fmla="*/ 0 w 76"/>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76" h="193">
                  <a:moveTo>
                    <a:pt x="0" y="0"/>
                  </a:moveTo>
                  <a:lnTo>
                    <a:pt x="0" y="39"/>
                  </a:lnTo>
                  <a:lnTo>
                    <a:pt x="0" y="193"/>
                  </a:lnTo>
                  <a:lnTo>
                    <a:pt x="76" y="193"/>
                  </a:lnTo>
                  <a:lnTo>
                    <a:pt x="76" y="10"/>
                  </a:lnTo>
                  <a:lnTo>
                    <a:pt x="76" y="0"/>
                  </a:lnTo>
                  <a:lnTo>
                    <a:pt x="0" y="0"/>
                  </a:lnTo>
                  <a:close/>
                </a:path>
              </a:pathLst>
            </a:custGeom>
            <a:solidFill>
              <a:srgbClr val="28C9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8" name="Freeform 20"/>
            <p:cNvSpPr>
              <a:spLocks/>
            </p:cNvSpPr>
            <p:nvPr/>
          </p:nvSpPr>
          <p:spPr bwMode="auto">
            <a:xfrm>
              <a:off x="8770849" y="6125577"/>
              <a:ext cx="145321" cy="732423"/>
            </a:xfrm>
            <a:custGeom>
              <a:avLst/>
              <a:gdLst>
                <a:gd name="T0" fmla="*/ 0 w 75"/>
                <a:gd name="T1" fmla="*/ 0 h 378"/>
                <a:gd name="T2" fmla="*/ 0 w 75"/>
                <a:gd name="T3" fmla="*/ 188 h 378"/>
                <a:gd name="T4" fmla="*/ 0 w 75"/>
                <a:gd name="T5" fmla="*/ 378 h 378"/>
                <a:gd name="T6" fmla="*/ 75 w 75"/>
                <a:gd name="T7" fmla="*/ 378 h 378"/>
                <a:gd name="T8" fmla="*/ 75 w 75"/>
                <a:gd name="T9" fmla="*/ 158 h 378"/>
                <a:gd name="T10" fmla="*/ 75 w 75"/>
                <a:gd name="T11" fmla="*/ 0 h 378"/>
                <a:gd name="T12" fmla="*/ 0 w 75"/>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 h="378">
                  <a:moveTo>
                    <a:pt x="0" y="0"/>
                  </a:moveTo>
                  <a:lnTo>
                    <a:pt x="0" y="188"/>
                  </a:lnTo>
                  <a:lnTo>
                    <a:pt x="0" y="378"/>
                  </a:lnTo>
                  <a:lnTo>
                    <a:pt x="75" y="378"/>
                  </a:lnTo>
                  <a:lnTo>
                    <a:pt x="75" y="158"/>
                  </a:lnTo>
                  <a:lnTo>
                    <a:pt x="75" y="0"/>
                  </a:lnTo>
                  <a:lnTo>
                    <a:pt x="0" y="0"/>
                  </a:lnTo>
                  <a:close/>
                </a:path>
              </a:pathLst>
            </a:custGeom>
            <a:solidFill>
              <a:srgbClr val="1F4F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69" name="Freeform 21"/>
            <p:cNvSpPr>
              <a:spLocks/>
            </p:cNvSpPr>
            <p:nvPr/>
          </p:nvSpPr>
          <p:spPr bwMode="auto">
            <a:xfrm>
              <a:off x="8947174" y="5800055"/>
              <a:ext cx="149197" cy="1057945"/>
            </a:xfrm>
            <a:custGeom>
              <a:avLst/>
              <a:gdLst>
                <a:gd name="T0" fmla="*/ 0 w 77"/>
                <a:gd name="T1" fmla="*/ 0 h 546"/>
                <a:gd name="T2" fmla="*/ 0 w 77"/>
                <a:gd name="T3" fmla="*/ 319 h 546"/>
                <a:gd name="T4" fmla="*/ 0 w 77"/>
                <a:gd name="T5" fmla="*/ 546 h 546"/>
                <a:gd name="T6" fmla="*/ 77 w 77"/>
                <a:gd name="T7" fmla="*/ 546 h 546"/>
                <a:gd name="T8" fmla="*/ 77 w 77"/>
                <a:gd name="T9" fmla="*/ 290 h 546"/>
                <a:gd name="T10" fmla="*/ 77 w 77"/>
                <a:gd name="T11" fmla="*/ 0 h 546"/>
                <a:gd name="T12" fmla="*/ 0 w 77"/>
                <a:gd name="T13" fmla="*/ 0 h 546"/>
              </a:gdLst>
              <a:ahLst/>
              <a:cxnLst>
                <a:cxn ang="0">
                  <a:pos x="T0" y="T1"/>
                </a:cxn>
                <a:cxn ang="0">
                  <a:pos x="T2" y="T3"/>
                </a:cxn>
                <a:cxn ang="0">
                  <a:pos x="T4" y="T5"/>
                </a:cxn>
                <a:cxn ang="0">
                  <a:pos x="T6" y="T7"/>
                </a:cxn>
                <a:cxn ang="0">
                  <a:pos x="T8" y="T9"/>
                </a:cxn>
                <a:cxn ang="0">
                  <a:pos x="T10" y="T11"/>
                </a:cxn>
                <a:cxn ang="0">
                  <a:pos x="T12" y="T13"/>
                </a:cxn>
              </a:cxnLst>
              <a:rect l="0" t="0" r="r" b="b"/>
              <a:pathLst>
                <a:path w="77" h="546">
                  <a:moveTo>
                    <a:pt x="0" y="0"/>
                  </a:moveTo>
                  <a:lnTo>
                    <a:pt x="0" y="319"/>
                  </a:lnTo>
                  <a:lnTo>
                    <a:pt x="0" y="546"/>
                  </a:lnTo>
                  <a:lnTo>
                    <a:pt x="77" y="546"/>
                  </a:lnTo>
                  <a:lnTo>
                    <a:pt x="77" y="290"/>
                  </a:lnTo>
                  <a:lnTo>
                    <a:pt x="77"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70" name="Freeform 22"/>
            <p:cNvSpPr>
              <a:spLocks/>
            </p:cNvSpPr>
            <p:nvPr/>
          </p:nvSpPr>
          <p:spPr bwMode="auto">
            <a:xfrm>
              <a:off x="9303697" y="6137202"/>
              <a:ext cx="147260" cy="720798"/>
            </a:xfrm>
            <a:custGeom>
              <a:avLst/>
              <a:gdLst>
                <a:gd name="T0" fmla="*/ 0 w 76"/>
                <a:gd name="T1" fmla="*/ 0 h 372"/>
                <a:gd name="T2" fmla="*/ 0 w 76"/>
                <a:gd name="T3" fmla="*/ 74 h 372"/>
                <a:gd name="T4" fmla="*/ 0 w 76"/>
                <a:gd name="T5" fmla="*/ 372 h 372"/>
                <a:gd name="T6" fmla="*/ 76 w 76"/>
                <a:gd name="T7" fmla="*/ 372 h 372"/>
                <a:gd name="T8" fmla="*/ 76 w 76"/>
                <a:gd name="T9" fmla="*/ 43 h 372"/>
                <a:gd name="T10" fmla="*/ 76 w 76"/>
                <a:gd name="T11" fmla="*/ 0 h 372"/>
                <a:gd name="T12" fmla="*/ 0 w 7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76" h="372">
                  <a:moveTo>
                    <a:pt x="0" y="0"/>
                  </a:moveTo>
                  <a:lnTo>
                    <a:pt x="0" y="74"/>
                  </a:lnTo>
                  <a:lnTo>
                    <a:pt x="0" y="372"/>
                  </a:lnTo>
                  <a:lnTo>
                    <a:pt x="76" y="372"/>
                  </a:lnTo>
                  <a:lnTo>
                    <a:pt x="76" y="43"/>
                  </a:lnTo>
                  <a:lnTo>
                    <a:pt x="76"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71" name="Freeform 23"/>
            <p:cNvSpPr>
              <a:spLocks/>
            </p:cNvSpPr>
            <p:nvPr/>
          </p:nvSpPr>
          <p:spPr bwMode="auto">
            <a:xfrm>
              <a:off x="8236064" y="6499538"/>
              <a:ext cx="149197" cy="358461"/>
            </a:xfrm>
            <a:custGeom>
              <a:avLst/>
              <a:gdLst>
                <a:gd name="T0" fmla="*/ 0 w 77"/>
                <a:gd name="T1" fmla="*/ 0 h 185"/>
                <a:gd name="T2" fmla="*/ 0 w 77"/>
                <a:gd name="T3" fmla="*/ 104 h 185"/>
                <a:gd name="T4" fmla="*/ 0 w 77"/>
                <a:gd name="T5" fmla="*/ 185 h 185"/>
                <a:gd name="T6" fmla="*/ 77 w 77"/>
                <a:gd name="T7" fmla="*/ 185 h 185"/>
                <a:gd name="T8" fmla="*/ 77 w 77"/>
                <a:gd name="T9" fmla="*/ 73 h 185"/>
                <a:gd name="T10" fmla="*/ 77 w 77"/>
                <a:gd name="T11" fmla="*/ 0 h 185"/>
                <a:gd name="T12" fmla="*/ 0 w 77"/>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77" h="185">
                  <a:moveTo>
                    <a:pt x="0" y="0"/>
                  </a:moveTo>
                  <a:lnTo>
                    <a:pt x="0" y="104"/>
                  </a:lnTo>
                  <a:lnTo>
                    <a:pt x="0" y="185"/>
                  </a:lnTo>
                  <a:lnTo>
                    <a:pt x="77" y="185"/>
                  </a:lnTo>
                  <a:lnTo>
                    <a:pt x="77" y="73"/>
                  </a:lnTo>
                  <a:lnTo>
                    <a:pt x="77" y="0"/>
                  </a:lnTo>
                  <a:lnTo>
                    <a:pt x="0"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sp>
          <p:nvSpPr>
            <p:cNvPr id="76" name="Freeform 24"/>
            <p:cNvSpPr>
              <a:spLocks/>
            </p:cNvSpPr>
            <p:nvPr/>
          </p:nvSpPr>
          <p:spPr bwMode="auto">
            <a:xfrm>
              <a:off x="8416264" y="5910499"/>
              <a:ext cx="145321" cy="947500"/>
            </a:xfrm>
            <a:custGeom>
              <a:avLst/>
              <a:gdLst>
                <a:gd name="T0" fmla="*/ 0 w 75"/>
                <a:gd name="T1" fmla="*/ 0 h 489"/>
                <a:gd name="T2" fmla="*/ 0 w 75"/>
                <a:gd name="T3" fmla="*/ 371 h 489"/>
                <a:gd name="T4" fmla="*/ 0 w 75"/>
                <a:gd name="T5" fmla="*/ 489 h 489"/>
                <a:gd name="T6" fmla="*/ 75 w 75"/>
                <a:gd name="T7" fmla="*/ 489 h 489"/>
                <a:gd name="T8" fmla="*/ 75 w 75"/>
                <a:gd name="T9" fmla="*/ 341 h 489"/>
                <a:gd name="T10" fmla="*/ 75 w 75"/>
                <a:gd name="T11" fmla="*/ 0 h 489"/>
                <a:gd name="T12" fmla="*/ 0 w 75"/>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75" h="489">
                  <a:moveTo>
                    <a:pt x="0" y="0"/>
                  </a:moveTo>
                  <a:lnTo>
                    <a:pt x="0" y="371"/>
                  </a:lnTo>
                  <a:lnTo>
                    <a:pt x="0" y="489"/>
                  </a:lnTo>
                  <a:lnTo>
                    <a:pt x="75" y="489"/>
                  </a:lnTo>
                  <a:lnTo>
                    <a:pt x="75" y="341"/>
                  </a:lnTo>
                  <a:lnTo>
                    <a:pt x="75" y="0"/>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p>
          </p:txBody>
        </p:sp>
      </p:grpSp>
      <p:sp>
        <p:nvSpPr>
          <p:cNvPr id="78" name="Rectangle 77"/>
          <p:cNvSpPr/>
          <p:nvPr/>
        </p:nvSpPr>
        <p:spPr>
          <a:xfrm>
            <a:off x="4899733" y="3959167"/>
            <a:ext cx="904545" cy="1828595"/>
          </a:xfrm>
          <a:prstGeom prst="rect">
            <a:avLst/>
          </a:prstGeom>
        </p:spPr>
        <p:txBody>
          <a:bodyPr wrap="none">
            <a:noAutofit/>
          </a:bodyPr>
          <a:lstStyle/>
          <a:p>
            <a:pPr defTabSz="913376" fontAlgn="base">
              <a:lnSpc>
                <a:spcPct val="120000"/>
              </a:lnSpc>
              <a:spcBef>
                <a:spcPct val="0"/>
              </a:spcBef>
              <a:spcAft>
                <a:spcPct val="0"/>
              </a:spcAft>
            </a:pPr>
            <a:r>
              <a:rPr lang="en-US" sz="9998" b="1" kern="0" dirty="0">
                <a:solidFill>
                  <a:schemeClr val="bg1">
                    <a:alpha val="51000"/>
                  </a:schemeClr>
                </a:solidFill>
              </a:rPr>
              <a:t>2</a:t>
            </a:r>
          </a:p>
        </p:txBody>
      </p:sp>
      <p:pic>
        <p:nvPicPr>
          <p:cNvPr id="53" name="Picture 5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88455" y="2570083"/>
            <a:ext cx="2172803" cy="1715370"/>
          </a:xfrm>
          <a:prstGeom prst="rect">
            <a:avLst/>
          </a:prstGeom>
        </p:spPr>
      </p:pic>
      <p:grpSp>
        <p:nvGrpSpPr>
          <p:cNvPr id="114" name="Group 113"/>
          <p:cNvGrpSpPr/>
          <p:nvPr/>
        </p:nvGrpSpPr>
        <p:grpSpPr>
          <a:xfrm>
            <a:off x="8271957" y="1781181"/>
            <a:ext cx="3675680" cy="2929626"/>
            <a:chOff x="8238220" y="2114321"/>
            <a:chExt cx="3676201" cy="2930041"/>
          </a:xfrm>
        </p:grpSpPr>
        <p:pic>
          <p:nvPicPr>
            <p:cNvPr id="113" name="Picture 1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98181" y="2736060"/>
              <a:ext cx="1416240" cy="2308302"/>
            </a:xfrm>
            <a:prstGeom prst="rect">
              <a:avLst/>
            </a:prstGeom>
          </p:spPr>
        </p:pic>
        <p:pic>
          <p:nvPicPr>
            <p:cNvPr id="112" name="Picture 1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69661" y="2425191"/>
              <a:ext cx="1406394" cy="2300288"/>
            </a:xfrm>
            <a:prstGeom prst="rect">
              <a:avLst/>
            </a:prstGeom>
          </p:spPr>
        </p:pic>
        <p:pic>
          <p:nvPicPr>
            <p:cNvPr id="111" name="Picture 11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38220" y="2114321"/>
              <a:ext cx="1409315" cy="2300288"/>
            </a:xfrm>
            <a:prstGeom prst="rect">
              <a:avLst/>
            </a:prstGeom>
          </p:spPr>
        </p:pic>
      </p:grpSp>
      <p:sp>
        <p:nvSpPr>
          <p:cNvPr id="3" name="Explosion 1 2"/>
          <p:cNvSpPr/>
          <p:nvPr/>
        </p:nvSpPr>
        <p:spPr bwMode="auto">
          <a:xfrm rot="20387464">
            <a:off x="-314254" y="2232007"/>
            <a:ext cx="2665446" cy="2223703"/>
          </a:xfrm>
          <a:prstGeom prst="irregularSeal1">
            <a:avLst/>
          </a:prstGeom>
          <a:solidFill>
            <a:srgbClr val="FFFF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89642" tIns="89642" rIns="33620" bIns="33620" rtlCol="0" anchor="b" anchorCtr="0"/>
          <a:lstStyle/>
          <a:p>
            <a:pPr algn="ctr" defTabSz="914038"/>
            <a:r>
              <a:rPr lang="en-US" sz="1372" i="1" dirty="0">
                <a:solidFill>
                  <a:schemeClr val="tx1"/>
                </a:solidFill>
                <a:ea typeface="Segoe UI" pitchFamily="34" charset="0"/>
                <a:cs typeface="Segoe UI" pitchFamily="34" charset="0"/>
              </a:rPr>
              <a:t>Works with server apps hosted anywhere!</a:t>
            </a:r>
          </a:p>
        </p:txBody>
      </p:sp>
    </p:spTree>
    <p:extLst>
      <p:ext uri="{BB962C8B-B14F-4D97-AF65-F5344CB8AC3E}">
        <p14:creationId xmlns:p14="http://schemas.microsoft.com/office/powerpoint/2010/main" val="2928988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bwMode="auto">
          <a:xfrm>
            <a:off x="2454" y="487"/>
            <a:ext cx="12187096" cy="6857027"/>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23" tIns="45711" rIns="91423" bIns="45711" numCol="1" rtlCol="0" anchor="ctr" anchorCtr="0" compatLnSpc="1">
            <a:prstTxWarp prst="textNoShape">
              <a:avLst/>
            </a:prstTxWarp>
          </a:bodyPr>
          <a:lstStyle/>
          <a:p>
            <a:pPr algn="ctr" defTabSz="913924"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solidFill>
                  <a:schemeClr val="bg1"/>
                </a:solidFill>
              </a:rPr>
              <a:t>Key features</a:t>
            </a:r>
            <a:endParaRPr lang="en-US" dirty="0">
              <a:solidFill>
                <a:schemeClr val="bg1"/>
              </a:solidFill>
            </a:endParaRPr>
          </a:p>
        </p:txBody>
      </p:sp>
      <p:sp>
        <p:nvSpPr>
          <p:cNvPr id="75" name="Rectangle 74"/>
          <p:cNvSpPr/>
          <p:nvPr/>
        </p:nvSpPr>
        <p:spPr>
          <a:xfrm>
            <a:off x="821487" y="1078676"/>
            <a:ext cx="904545" cy="1828595"/>
          </a:xfrm>
          <a:prstGeom prst="rect">
            <a:avLst/>
          </a:prstGeom>
        </p:spPr>
        <p:txBody>
          <a:bodyPr wrap="none">
            <a:noAutofit/>
          </a:bodyPr>
          <a:lstStyle/>
          <a:p>
            <a:pPr defTabSz="913376" fontAlgn="base">
              <a:lnSpc>
                <a:spcPct val="120000"/>
              </a:lnSpc>
              <a:spcBef>
                <a:spcPct val="0"/>
              </a:spcBef>
              <a:spcAft>
                <a:spcPct val="0"/>
              </a:spcAft>
            </a:pPr>
            <a:endParaRPr lang="en-US" sz="9998" b="1" kern="0" dirty="0">
              <a:solidFill>
                <a:srgbClr val="FFFFFF">
                  <a:alpha val="15000"/>
                </a:srgbClr>
              </a:solidFill>
            </a:endParaRPr>
          </a:p>
        </p:txBody>
      </p:sp>
      <p:grpSp>
        <p:nvGrpSpPr>
          <p:cNvPr id="51" name="Group 50"/>
          <p:cNvGrpSpPr/>
          <p:nvPr/>
        </p:nvGrpSpPr>
        <p:grpSpPr>
          <a:xfrm>
            <a:off x="7983556" y="4513316"/>
            <a:ext cx="4205993" cy="2344198"/>
            <a:chOff x="7982235" y="4513470"/>
            <a:chExt cx="4206590" cy="2344530"/>
          </a:xfrm>
        </p:grpSpPr>
        <p:sp>
          <p:nvSpPr>
            <p:cNvPr id="52" name="Freeform 6"/>
            <p:cNvSpPr>
              <a:spLocks/>
            </p:cNvSpPr>
            <p:nvPr/>
          </p:nvSpPr>
          <p:spPr bwMode="auto">
            <a:xfrm>
              <a:off x="9044055" y="4513470"/>
              <a:ext cx="2889003" cy="1639233"/>
            </a:xfrm>
            <a:custGeom>
              <a:avLst/>
              <a:gdLst>
                <a:gd name="T0" fmla="*/ 14 w 1491"/>
                <a:gd name="T1" fmla="*/ 846 h 846"/>
                <a:gd name="T2" fmla="*/ 0 w 1491"/>
                <a:gd name="T3" fmla="*/ 814 h 846"/>
                <a:gd name="T4" fmla="*/ 348 w 1491"/>
                <a:gd name="T5" fmla="*/ 653 h 846"/>
                <a:gd name="T6" fmla="*/ 562 w 1491"/>
                <a:gd name="T7" fmla="*/ 402 h 846"/>
                <a:gd name="T8" fmla="*/ 915 w 1491"/>
                <a:gd name="T9" fmla="*/ 328 h 846"/>
                <a:gd name="T10" fmla="*/ 1128 w 1491"/>
                <a:gd name="T11" fmla="*/ 77 h 846"/>
                <a:gd name="T12" fmla="*/ 1491 w 1491"/>
                <a:gd name="T13" fmla="*/ 0 h 846"/>
                <a:gd name="T14" fmla="*/ 1491 w 1491"/>
                <a:gd name="T15" fmla="*/ 37 h 846"/>
                <a:gd name="T16" fmla="*/ 1147 w 1491"/>
                <a:gd name="T17" fmla="*/ 111 h 846"/>
                <a:gd name="T18" fmla="*/ 934 w 1491"/>
                <a:gd name="T19" fmla="*/ 360 h 846"/>
                <a:gd name="T20" fmla="*/ 582 w 1491"/>
                <a:gd name="T21" fmla="*/ 434 h 846"/>
                <a:gd name="T22" fmla="*/ 371 w 1491"/>
                <a:gd name="T23" fmla="*/ 682 h 846"/>
                <a:gd name="T24" fmla="*/ 14 w 1491"/>
                <a:gd name="T25"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1" h="846">
                  <a:moveTo>
                    <a:pt x="14" y="846"/>
                  </a:moveTo>
                  <a:lnTo>
                    <a:pt x="0" y="814"/>
                  </a:lnTo>
                  <a:lnTo>
                    <a:pt x="348" y="653"/>
                  </a:lnTo>
                  <a:lnTo>
                    <a:pt x="562" y="402"/>
                  </a:lnTo>
                  <a:lnTo>
                    <a:pt x="915" y="328"/>
                  </a:lnTo>
                  <a:lnTo>
                    <a:pt x="1128" y="77"/>
                  </a:lnTo>
                  <a:lnTo>
                    <a:pt x="1491" y="0"/>
                  </a:lnTo>
                  <a:lnTo>
                    <a:pt x="1491" y="37"/>
                  </a:lnTo>
                  <a:lnTo>
                    <a:pt x="1147" y="111"/>
                  </a:lnTo>
                  <a:lnTo>
                    <a:pt x="934" y="360"/>
                  </a:lnTo>
                  <a:lnTo>
                    <a:pt x="582" y="434"/>
                  </a:lnTo>
                  <a:lnTo>
                    <a:pt x="371" y="682"/>
                  </a:lnTo>
                  <a:lnTo>
                    <a:pt x="14" y="846"/>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4" name="Freeform 5"/>
            <p:cNvSpPr>
              <a:spLocks/>
            </p:cNvSpPr>
            <p:nvPr/>
          </p:nvSpPr>
          <p:spPr bwMode="auto">
            <a:xfrm>
              <a:off x="9036305" y="5273020"/>
              <a:ext cx="2859939" cy="995941"/>
            </a:xfrm>
            <a:custGeom>
              <a:avLst/>
              <a:gdLst>
                <a:gd name="T0" fmla="*/ 8 w 1476"/>
                <a:gd name="T1" fmla="*/ 514 h 514"/>
                <a:gd name="T2" fmla="*/ 0 w 1476"/>
                <a:gd name="T3" fmla="*/ 479 h 514"/>
                <a:gd name="T4" fmla="*/ 429 w 1476"/>
                <a:gd name="T5" fmla="*/ 374 h 514"/>
                <a:gd name="T6" fmla="*/ 780 w 1476"/>
                <a:gd name="T7" fmla="*/ 156 h 514"/>
                <a:gd name="T8" fmla="*/ 1213 w 1476"/>
                <a:gd name="T9" fmla="*/ 139 h 514"/>
                <a:gd name="T10" fmla="*/ 1476 w 1476"/>
                <a:gd name="T11" fmla="*/ 0 h 514"/>
                <a:gd name="T12" fmla="*/ 1476 w 1476"/>
                <a:gd name="T13" fmla="*/ 0 h 514"/>
                <a:gd name="T14" fmla="*/ 1476 w 1476"/>
                <a:gd name="T15" fmla="*/ 37 h 514"/>
                <a:gd name="T16" fmla="*/ 1476 w 1476"/>
                <a:gd name="T17" fmla="*/ 40 h 514"/>
                <a:gd name="T18" fmla="*/ 1222 w 1476"/>
                <a:gd name="T19" fmla="*/ 175 h 514"/>
                <a:gd name="T20" fmla="*/ 792 w 1476"/>
                <a:gd name="T21" fmla="*/ 191 h 514"/>
                <a:gd name="T22" fmla="*/ 443 w 1476"/>
                <a:gd name="T23" fmla="*/ 408 h 514"/>
                <a:gd name="T24" fmla="*/ 8 w 1476"/>
                <a:gd name="T25" fmla="*/ 51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6" h="514">
                  <a:moveTo>
                    <a:pt x="8" y="514"/>
                  </a:moveTo>
                  <a:lnTo>
                    <a:pt x="0" y="479"/>
                  </a:lnTo>
                  <a:lnTo>
                    <a:pt x="429" y="374"/>
                  </a:lnTo>
                  <a:lnTo>
                    <a:pt x="780" y="156"/>
                  </a:lnTo>
                  <a:lnTo>
                    <a:pt x="1213" y="139"/>
                  </a:lnTo>
                  <a:lnTo>
                    <a:pt x="1476" y="0"/>
                  </a:lnTo>
                  <a:lnTo>
                    <a:pt x="1476" y="0"/>
                  </a:lnTo>
                  <a:lnTo>
                    <a:pt x="1476" y="37"/>
                  </a:lnTo>
                  <a:lnTo>
                    <a:pt x="1476" y="40"/>
                  </a:lnTo>
                  <a:lnTo>
                    <a:pt x="1222" y="175"/>
                  </a:lnTo>
                  <a:lnTo>
                    <a:pt x="792" y="191"/>
                  </a:lnTo>
                  <a:lnTo>
                    <a:pt x="443" y="408"/>
                  </a:lnTo>
                  <a:lnTo>
                    <a:pt x="8" y="514"/>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5" name="Freeform 7"/>
            <p:cNvSpPr>
              <a:spLocks/>
            </p:cNvSpPr>
            <p:nvPr/>
          </p:nvSpPr>
          <p:spPr bwMode="auto">
            <a:xfrm>
              <a:off x="9049867" y="5703174"/>
              <a:ext cx="2846375" cy="773113"/>
            </a:xfrm>
            <a:custGeom>
              <a:avLst/>
              <a:gdLst>
                <a:gd name="T0" fmla="*/ 6 w 1469"/>
                <a:gd name="T1" fmla="*/ 399 h 399"/>
                <a:gd name="T2" fmla="*/ 0 w 1469"/>
                <a:gd name="T3" fmla="*/ 362 h 399"/>
                <a:gd name="T4" fmla="*/ 340 w 1469"/>
                <a:gd name="T5" fmla="*/ 309 h 399"/>
                <a:gd name="T6" fmla="*/ 624 w 1469"/>
                <a:gd name="T7" fmla="*/ 137 h 399"/>
                <a:gd name="T8" fmla="*/ 968 w 1469"/>
                <a:gd name="T9" fmla="*/ 170 h 399"/>
                <a:gd name="T10" fmla="*/ 1249 w 1469"/>
                <a:gd name="T11" fmla="*/ 0 h 399"/>
                <a:gd name="T12" fmla="*/ 1469 w 1469"/>
                <a:gd name="T13" fmla="*/ 25 h 399"/>
                <a:gd name="T14" fmla="*/ 1469 w 1469"/>
                <a:gd name="T15" fmla="*/ 61 h 399"/>
                <a:gd name="T16" fmla="*/ 1257 w 1469"/>
                <a:gd name="T17" fmla="*/ 36 h 399"/>
                <a:gd name="T18" fmla="*/ 976 w 1469"/>
                <a:gd name="T19" fmla="*/ 208 h 399"/>
                <a:gd name="T20" fmla="*/ 632 w 1469"/>
                <a:gd name="T21" fmla="*/ 173 h 399"/>
                <a:gd name="T22" fmla="*/ 352 w 1469"/>
                <a:gd name="T23" fmla="*/ 344 h 399"/>
                <a:gd name="T24" fmla="*/ 6 w 1469"/>
                <a:gd name="T25"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9" h="399">
                  <a:moveTo>
                    <a:pt x="6" y="399"/>
                  </a:moveTo>
                  <a:lnTo>
                    <a:pt x="0" y="362"/>
                  </a:lnTo>
                  <a:lnTo>
                    <a:pt x="340" y="309"/>
                  </a:lnTo>
                  <a:lnTo>
                    <a:pt x="624" y="137"/>
                  </a:lnTo>
                  <a:lnTo>
                    <a:pt x="968" y="170"/>
                  </a:lnTo>
                  <a:lnTo>
                    <a:pt x="1249" y="0"/>
                  </a:lnTo>
                  <a:lnTo>
                    <a:pt x="1469" y="25"/>
                  </a:lnTo>
                  <a:lnTo>
                    <a:pt x="1469" y="61"/>
                  </a:lnTo>
                  <a:lnTo>
                    <a:pt x="1257" y="36"/>
                  </a:lnTo>
                  <a:lnTo>
                    <a:pt x="976" y="208"/>
                  </a:lnTo>
                  <a:lnTo>
                    <a:pt x="632" y="173"/>
                  </a:lnTo>
                  <a:lnTo>
                    <a:pt x="352" y="344"/>
                  </a:lnTo>
                  <a:lnTo>
                    <a:pt x="6" y="39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6" name="Freeform 8"/>
            <p:cNvSpPr>
              <a:spLocks/>
            </p:cNvSpPr>
            <p:nvPr/>
          </p:nvSpPr>
          <p:spPr bwMode="auto">
            <a:xfrm>
              <a:off x="7982235" y="6361967"/>
              <a:ext cx="2123640" cy="496033"/>
            </a:xfrm>
            <a:custGeom>
              <a:avLst/>
              <a:gdLst>
                <a:gd name="T0" fmla="*/ 485 w 784"/>
                <a:gd name="T1" fmla="*/ 29 h 183"/>
                <a:gd name="T2" fmla="*/ 0 w 784"/>
                <a:gd name="T3" fmla="*/ 183 h 183"/>
                <a:gd name="T4" fmla="*/ 277 w 784"/>
                <a:gd name="T5" fmla="*/ 183 h 183"/>
                <a:gd name="T6" fmla="*/ 784 w 784"/>
                <a:gd name="T7" fmla="*/ 183 h 183"/>
                <a:gd name="T8" fmla="*/ 485 w 784"/>
                <a:gd name="T9" fmla="*/ 29 h 183"/>
              </a:gdLst>
              <a:ahLst/>
              <a:cxnLst>
                <a:cxn ang="0">
                  <a:pos x="T0" y="T1"/>
                </a:cxn>
                <a:cxn ang="0">
                  <a:pos x="T2" y="T3"/>
                </a:cxn>
                <a:cxn ang="0">
                  <a:pos x="T4" y="T5"/>
                </a:cxn>
                <a:cxn ang="0">
                  <a:pos x="T6" y="T7"/>
                </a:cxn>
                <a:cxn ang="0">
                  <a:pos x="T8" y="T9"/>
                </a:cxn>
              </a:cxnLst>
              <a:rect l="0" t="0" r="r" b="b"/>
              <a:pathLst>
                <a:path w="784" h="183">
                  <a:moveTo>
                    <a:pt x="485" y="29"/>
                  </a:moveTo>
                  <a:cubicBezTo>
                    <a:pt x="314" y="0"/>
                    <a:pt x="132" y="51"/>
                    <a:pt x="0" y="183"/>
                  </a:cubicBezTo>
                  <a:cubicBezTo>
                    <a:pt x="277" y="183"/>
                    <a:pt x="277" y="183"/>
                    <a:pt x="277" y="183"/>
                  </a:cubicBezTo>
                  <a:cubicBezTo>
                    <a:pt x="784" y="183"/>
                    <a:pt x="784" y="183"/>
                    <a:pt x="784" y="183"/>
                  </a:cubicBezTo>
                  <a:cubicBezTo>
                    <a:pt x="700" y="99"/>
                    <a:pt x="594" y="47"/>
                    <a:pt x="485" y="2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7" name="Freeform 9"/>
            <p:cNvSpPr>
              <a:spLocks/>
            </p:cNvSpPr>
            <p:nvPr/>
          </p:nvSpPr>
          <p:spPr bwMode="auto">
            <a:xfrm>
              <a:off x="8954924" y="6119764"/>
              <a:ext cx="3233901" cy="738236"/>
            </a:xfrm>
            <a:custGeom>
              <a:avLst/>
              <a:gdLst>
                <a:gd name="T0" fmla="*/ 858 w 1193"/>
                <a:gd name="T1" fmla="*/ 37 h 272"/>
                <a:gd name="T2" fmla="*/ 437 w 1193"/>
                <a:gd name="T3" fmla="*/ 31 h 272"/>
                <a:gd name="T4" fmla="*/ 0 w 1193"/>
                <a:gd name="T5" fmla="*/ 272 h 272"/>
                <a:gd name="T6" fmla="*/ 1193 w 1193"/>
                <a:gd name="T7" fmla="*/ 272 h 272"/>
                <a:gd name="T8" fmla="*/ 1193 w 1193"/>
                <a:gd name="T9" fmla="*/ 204 h 272"/>
                <a:gd name="T10" fmla="*/ 858 w 1193"/>
                <a:gd name="T11" fmla="*/ 37 h 272"/>
              </a:gdLst>
              <a:ahLst/>
              <a:cxnLst>
                <a:cxn ang="0">
                  <a:pos x="T0" y="T1"/>
                </a:cxn>
                <a:cxn ang="0">
                  <a:pos x="T2" y="T3"/>
                </a:cxn>
                <a:cxn ang="0">
                  <a:pos x="T4" y="T5"/>
                </a:cxn>
                <a:cxn ang="0">
                  <a:pos x="T6" y="T7"/>
                </a:cxn>
                <a:cxn ang="0">
                  <a:pos x="T8" y="T9"/>
                </a:cxn>
                <a:cxn ang="0">
                  <a:pos x="T10" y="T11"/>
                </a:cxn>
              </a:cxnLst>
              <a:rect l="0" t="0" r="r" b="b"/>
              <a:pathLst>
                <a:path w="1193" h="272">
                  <a:moveTo>
                    <a:pt x="858" y="37"/>
                  </a:moveTo>
                  <a:cubicBezTo>
                    <a:pt x="720" y="2"/>
                    <a:pt x="575" y="0"/>
                    <a:pt x="437" y="31"/>
                  </a:cubicBezTo>
                  <a:cubicBezTo>
                    <a:pt x="277" y="68"/>
                    <a:pt x="125" y="148"/>
                    <a:pt x="0" y="272"/>
                  </a:cubicBezTo>
                  <a:cubicBezTo>
                    <a:pt x="1193" y="272"/>
                    <a:pt x="1193" y="272"/>
                    <a:pt x="1193" y="272"/>
                  </a:cubicBezTo>
                  <a:cubicBezTo>
                    <a:pt x="1193" y="204"/>
                    <a:pt x="1193" y="204"/>
                    <a:pt x="1193" y="204"/>
                  </a:cubicBezTo>
                  <a:cubicBezTo>
                    <a:pt x="1092" y="124"/>
                    <a:pt x="978" y="68"/>
                    <a:pt x="858" y="37"/>
                  </a:cubicBezTo>
                  <a:close/>
                </a:path>
              </a:pathLst>
            </a:custGeom>
            <a:solidFill>
              <a:srgbClr val="7FB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8" name="Freeform 10"/>
            <p:cNvSpPr>
              <a:spLocks/>
            </p:cNvSpPr>
            <p:nvPr/>
          </p:nvSpPr>
          <p:spPr bwMode="auto">
            <a:xfrm>
              <a:off x="10138814" y="6119763"/>
              <a:ext cx="1141262" cy="602602"/>
            </a:xfrm>
            <a:custGeom>
              <a:avLst/>
              <a:gdLst>
                <a:gd name="T0" fmla="*/ 114 w 421"/>
                <a:gd name="T1" fmla="*/ 199 h 222"/>
                <a:gd name="T2" fmla="*/ 211 w 421"/>
                <a:gd name="T3" fmla="*/ 222 h 222"/>
                <a:gd name="T4" fmla="*/ 421 w 421"/>
                <a:gd name="T5" fmla="*/ 37 h 222"/>
                <a:gd name="T6" fmla="*/ 0 w 421"/>
                <a:gd name="T7" fmla="*/ 31 h 222"/>
                <a:gd name="T8" fmla="*/ 59 w 421"/>
                <a:gd name="T9" fmla="*/ 158 h 222"/>
                <a:gd name="T10" fmla="*/ 114 w 421"/>
                <a:gd name="T11" fmla="*/ 199 h 222"/>
              </a:gdLst>
              <a:ahLst/>
              <a:cxnLst>
                <a:cxn ang="0">
                  <a:pos x="T0" y="T1"/>
                </a:cxn>
                <a:cxn ang="0">
                  <a:pos x="T2" y="T3"/>
                </a:cxn>
                <a:cxn ang="0">
                  <a:pos x="T4" y="T5"/>
                </a:cxn>
                <a:cxn ang="0">
                  <a:pos x="T6" y="T7"/>
                </a:cxn>
                <a:cxn ang="0">
                  <a:pos x="T8" y="T9"/>
                </a:cxn>
                <a:cxn ang="0">
                  <a:pos x="T10" y="T11"/>
                </a:cxn>
              </a:cxnLst>
              <a:rect l="0" t="0" r="r" b="b"/>
              <a:pathLst>
                <a:path w="421" h="222">
                  <a:moveTo>
                    <a:pt x="114" y="199"/>
                  </a:moveTo>
                  <a:cubicBezTo>
                    <a:pt x="143" y="213"/>
                    <a:pt x="176" y="222"/>
                    <a:pt x="211" y="222"/>
                  </a:cubicBezTo>
                  <a:cubicBezTo>
                    <a:pt x="318" y="222"/>
                    <a:pt x="407" y="141"/>
                    <a:pt x="421" y="37"/>
                  </a:cubicBezTo>
                  <a:cubicBezTo>
                    <a:pt x="283" y="2"/>
                    <a:pt x="138" y="0"/>
                    <a:pt x="0" y="31"/>
                  </a:cubicBezTo>
                  <a:cubicBezTo>
                    <a:pt x="5" y="81"/>
                    <a:pt x="27" y="125"/>
                    <a:pt x="59" y="158"/>
                  </a:cubicBezTo>
                  <a:cubicBezTo>
                    <a:pt x="75" y="174"/>
                    <a:pt x="94" y="188"/>
                    <a:pt x="114" y="199"/>
                  </a:cubicBezTo>
                  <a:close/>
                </a:path>
              </a:pathLst>
            </a:custGeom>
            <a:solidFill>
              <a:srgbClr val="79A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59" name="Freeform 11"/>
            <p:cNvSpPr>
              <a:spLocks/>
            </p:cNvSpPr>
            <p:nvPr/>
          </p:nvSpPr>
          <p:spPr bwMode="auto">
            <a:xfrm>
              <a:off x="10198882" y="5569477"/>
              <a:ext cx="631667" cy="575475"/>
            </a:xfrm>
            <a:custGeom>
              <a:avLst/>
              <a:gdLst>
                <a:gd name="T0" fmla="*/ 233 w 233"/>
                <a:gd name="T1" fmla="*/ 55 h 212"/>
                <a:gd name="T2" fmla="*/ 90 w 233"/>
                <a:gd name="T3" fmla="*/ 0 h 212"/>
                <a:gd name="T4" fmla="*/ 0 w 233"/>
                <a:gd name="T5" fmla="*/ 20 h 212"/>
                <a:gd name="T6" fmla="*/ 90 w 233"/>
                <a:gd name="T7" fmla="*/ 212 h 212"/>
                <a:gd name="T8" fmla="*/ 233 w 233"/>
                <a:gd name="T9" fmla="*/ 55 h 212"/>
              </a:gdLst>
              <a:ahLst/>
              <a:cxnLst>
                <a:cxn ang="0">
                  <a:pos x="T0" y="T1"/>
                </a:cxn>
                <a:cxn ang="0">
                  <a:pos x="T2" y="T3"/>
                </a:cxn>
                <a:cxn ang="0">
                  <a:pos x="T4" y="T5"/>
                </a:cxn>
                <a:cxn ang="0">
                  <a:pos x="T6" y="T7"/>
                </a:cxn>
                <a:cxn ang="0">
                  <a:pos x="T8" y="T9"/>
                </a:cxn>
              </a:cxnLst>
              <a:rect l="0" t="0" r="r" b="b"/>
              <a:pathLst>
                <a:path w="233" h="212">
                  <a:moveTo>
                    <a:pt x="233" y="55"/>
                  </a:moveTo>
                  <a:cubicBezTo>
                    <a:pt x="195" y="21"/>
                    <a:pt x="145" y="0"/>
                    <a:pt x="90" y="0"/>
                  </a:cubicBezTo>
                  <a:cubicBezTo>
                    <a:pt x="58" y="0"/>
                    <a:pt x="27" y="7"/>
                    <a:pt x="0" y="20"/>
                  </a:cubicBezTo>
                  <a:cubicBezTo>
                    <a:pt x="90" y="212"/>
                    <a:pt x="90" y="212"/>
                    <a:pt x="90" y="212"/>
                  </a:cubicBezTo>
                  <a:lnTo>
                    <a:pt x="233" y="55"/>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0" name="Freeform 12"/>
            <p:cNvSpPr>
              <a:spLocks/>
            </p:cNvSpPr>
            <p:nvPr/>
          </p:nvSpPr>
          <p:spPr bwMode="auto">
            <a:xfrm>
              <a:off x="10443023" y="5718675"/>
              <a:ext cx="532847" cy="426278"/>
            </a:xfrm>
            <a:custGeom>
              <a:avLst/>
              <a:gdLst>
                <a:gd name="T0" fmla="*/ 197 w 197"/>
                <a:gd name="T1" fmla="*/ 77 h 157"/>
                <a:gd name="T2" fmla="*/ 143 w 197"/>
                <a:gd name="T3" fmla="*/ 0 h 157"/>
                <a:gd name="T4" fmla="*/ 0 w 197"/>
                <a:gd name="T5" fmla="*/ 157 h 157"/>
                <a:gd name="T6" fmla="*/ 197 w 197"/>
                <a:gd name="T7" fmla="*/ 77 h 157"/>
              </a:gdLst>
              <a:ahLst/>
              <a:cxnLst>
                <a:cxn ang="0">
                  <a:pos x="T0" y="T1"/>
                </a:cxn>
                <a:cxn ang="0">
                  <a:pos x="T2" y="T3"/>
                </a:cxn>
                <a:cxn ang="0">
                  <a:pos x="T4" y="T5"/>
                </a:cxn>
                <a:cxn ang="0">
                  <a:pos x="T6" y="T7"/>
                </a:cxn>
              </a:cxnLst>
              <a:rect l="0" t="0" r="r" b="b"/>
              <a:pathLst>
                <a:path w="197" h="157">
                  <a:moveTo>
                    <a:pt x="197" y="77"/>
                  </a:moveTo>
                  <a:cubicBezTo>
                    <a:pt x="185" y="47"/>
                    <a:pt x="166" y="21"/>
                    <a:pt x="143" y="0"/>
                  </a:cubicBezTo>
                  <a:cubicBezTo>
                    <a:pt x="0" y="157"/>
                    <a:pt x="0" y="157"/>
                    <a:pt x="0" y="157"/>
                  </a:cubicBezTo>
                  <a:lnTo>
                    <a:pt x="197" y="77"/>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1" name="Freeform 13"/>
            <p:cNvSpPr>
              <a:spLocks/>
            </p:cNvSpPr>
            <p:nvPr/>
          </p:nvSpPr>
          <p:spPr bwMode="auto">
            <a:xfrm>
              <a:off x="9867547" y="5623730"/>
              <a:ext cx="575475" cy="924248"/>
            </a:xfrm>
            <a:custGeom>
              <a:avLst/>
              <a:gdLst>
                <a:gd name="T0" fmla="*/ 122 w 212"/>
                <a:gd name="T1" fmla="*/ 0 h 341"/>
                <a:gd name="T2" fmla="*/ 0 w 212"/>
                <a:gd name="T3" fmla="*/ 192 h 341"/>
                <a:gd name="T4" fmla="*/ 61 w 212"/>
                <a:gd name="T5" fmla="*/ 341 h 341"/>
                <a:gd name="T6" fmla="*/ 212 w 212"/>
                <a:gd name="T7" fmla="*/ 192 h 341"/>
                <a:gd name="T8" fmla="*/ 122 w 212"/>
                <a:gd name="T9" fmla="*/ 0 h 341"/>
              </a:gdLst>
              <a:ahLst/>
              <a:cxnLst>
                <a:cxn ang="0">
                  <a:pos x="T0" y="T1"/>
                </a:cxn>
                <a:cxn ang="0">
                  <a:pos x="T2" y="T3"/>
                </a:cxn>
                <a:cxn ang="0">
                  <a:pos x="T4" y="T5"/>
                </a:cxn>
                <a:cxn ang="0">
                  <a:pos x="T6" y="T7"/>
                </a:cxn>
                <a:cxn ang="0">
                  <a:pos x="T8" y="T9"/>
                </a:cxn>
              </a:cxnLst>
              <a:rect l="0" t="0" r="r" b="b"/>
              <a:pathLst>
                <a:path w="212" h="341">
                  <a:moveTo>
                    <a:pt x="122" y="0"/>
                  </a:moveTo>
                  <a:cubicBezTo>
                    <a:pt x="50" y="34"/>
                    <a:pt x="0" y="107"/>
                    <a:pt x="0" y="192"/>
                  </a:cubicBezTo>
                  <a:cubicBezTo>
                    <a:pt x="0" y="250"/>
                    <a:pt x="23" y="303"/>
                    <a:pt x="61" y="341"/>
                  </a:cubicBezTo>
                  <a:cubicBezTo>
                    <a:pt x="212" y="192"/>
                    <a:pt x="212" y="192"/>
                    <a:pt x="212" y="192"/>
                  </a:cubicBezTo>
                  <a:lnTo>
                    <a:pt x="122"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2" name="Freeform 14"/>
            <p:cNvSpPr>
              <a:spLocks/>
            </p:cNvSpPr>
            <p:nvPr/>
          </p:nvSpPr>
          <p:spPr bwMode="auto">
            <a:xfrm>
              <a:off x="10443023" y="5927939"/>
              <a:ext cx="577413" cy="217014"/>
            </a:xfrm>
            <a:custGeom>
              <a:avLst/>
              <a:gdLst>
                <a:gd name="T0" fmla="*/ 0 w 213"/>
                <a:gd name="T1" fmla="*/ 80 h 80"/>
                <a:gd name="T2" fmla="*/ 213 w 213"/>
                <a:gd name="T3" fmla="*/ 80 h 80"/>
                <a:gd name="T4" fmla="*/ 197 w 213"/>
                <a:gd name="T5" fmla="*/ 0 h 80"/>
                <a:gd name="T6" fmla="*/ 0 w 213"/>
                <a:gd name="T7" fmla="*/ 80 h 80"/>
              </a:gdLst>
              <a:ahLst/>
              <a:cxnLst>
                <a:cxn ang="0">
                  <a:pos x="T0" y="T1"/>
                </a:cxn>
                <a:cxn ang="0">
                  <a:pos x="T2" y="T3"/>
                </a:cxn>
                <a:cxn ang="0">
                  <a:pos x="T4" y="T5"/>
                </a:cxn>
                <a:cxn ang="0">
                  <a:pos x="T6" y="T7"/>
                </a:cxn>
              </a:cxnLst>
              <a:rect l="0" t="0" r="r" b="b"/>
              <a:pathLst>
                <a:path w="213" h="80">
                  <a:moveTo>
                    <a:pt x="0" y="80"/>
                  </a:moveTo>
                  <a:cubicBezTo>
                    <a:pt x="213" y="80"/>
                    <a:pt x="213" y="80"/>
                    <a:pt x="213" y="80"/>
                  </a:cubicBezTo>
                  <a:cubicBezTo>
                    <a:pt x="213" y="52"/>
                    <a:pt x="207" y="25"/>
                    <a:pt x="197" y="0"/>
                  </a:cubicBezTo>
                  <a:lnTo>
                    <a:pt x="0" y="8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3" name="Freeform 15"/>
            <p:cNvSpPr>
              <a:spLocks/>
            </p:cNvSpPr>
            <p:nvPr/>
          </p:nvSpPr>
          <p:spPr bwMode="auto">
            <a:xfrm>
              <a:off x="10034183" y="6144953"/>
              <a:ext cx="408839" cy="515409"/>
            </a:xfrm>
            <a:custGeom>
              <a:avLst/>
              <a:gdLst>
                <a:gd name="T0" fmla="*/ 0 w 151"/>
                <a:gd name="T1" fmla="*/ 149 h 190"/>
                <a:gd name="T2" fmla="*/ 55 w 151"/>
                <a:gd name="T3" fmla="*/ 190 h 190"/>
                <a:gd name="T4" fmla="*/ 151 w 151"/>
                <a:gd name="T5" fmla="*/ 0 h 190"/>
                <a:gd name="T6" fmla="*/ 0 w 151"/>
                <a:gd name="T7" fmla="*/ 149 h 190"/>
              </a:gdLst>
              <a:ahLst/>
              <a:cxnLst>
                <a:cxn ang="0">
                  <a:pos x="T0" y="T1"/>
                </a:cxn>
                <a:cxn ang="0">
                  <a:pos x="T2" y="T3"/>
                </a:cxn>
                <a:cxn ang="0">
                  <a:pos x="T4" y="T5"/>
                </a:cxn>
                <a:cxn ang="0">
                  <a:pos x="T6" y="T7"/>
                </a:cxn>
              </a:cxnLst>
              <a:rect l="0" t="0" r="r" b="b"/>
              <a:pathLst>
                <a:path w="151" h="190">
                  <a:moveTo>
                    <a:pt x="0" y="149"/>
                  </a:moveTo>
                  <a:cubicBezTo>
                    <a:pt x="16" y="165"/>
                    <a:pt x="35" y="179"/>
                    <a:pt x="55" y="190"/>
                  </a:cubicBezTo>
                  <a:cubicBezTo>
                    <a:pt x="151" y="0"/>
                    <a:pt x="151" y="0"/>
                    <a:pt x="151" y="0"/>
                  </a:cubicBezTo>
                  <a:lnTo>
                    <a:pt x="0" y="149"/>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4" name="Freeform 16"/>
            <p:cNvSpPr>
              <a:spLocks/>
            </p:cNvSpPr>
            <p:nvPr/>
          </p:nvSpPr>
          <p:spPr bwMode="auto">
            <a:xfrm>
              <a:off x="10183381" y="6144953"/>
              <a:ext cx="837055" cy="577413"/>
            </a:xfrm>
            <a:custGeom>
              <a:avLst/>
              <a:gdLst>
                <a:gd name="T0" fmla="*/ 0 w 309"/>
                <a:gd name="T1" fmla="*/ 190 h 213"/>
                <a:gd name="T2" fmla="*/ 96 w 309"/>
                <a:gd name="T3" fmla="*/ 213 h 213"/>
                <a:gd name="T4" fmla="*/ 309 w 309"/>
                <a:gd name="T5" fmla="*/ 0 h 213"/>
                <a:gd name="T6" fmla="*/ 96 w 309"/>
                <a:gd name="T7" fmla="*/ 0 h 213"/>
                <a:gd name="T8" fmla="*/ 0 w 309"/>
                <a:gd name="T9" fmla="*/ 190 h 213"/>
              </a:gdLst>
              <a:ahLst/>
              <a:cxnLst>
                <a:cxn ang="0">
                  <a:pos x="T0" y="T1"/>
                </a:cxn>
                <a:cxn ang="0">
                  <a:pos x="T2" y="T3"/>
                </a:cxn>
                <a:cxn ang="0">
                  <a:pos x="T4" y="T5"/>
                </a:cxn>
                <a:cxn ang="0">
                  <a:pos x="T6" y="T7"/>
                </a:cxn>
                <a:cxn ang="0">
                  <a:pos x="T8" y="T9"/>
                </a:cxn>
              </a:cxnLst>
              <a:rect l="0" t="0" r="r" b="b"/>
              <a:pathLst>
                <a:path w="309" h="213">
                  <a:moveTo>
                    <a:pt x="0" y="190"/>
                  </a:moveTo>
                  <a:cubicBezTo>
                    <a:pt x="29" y="204"/>
                    <a:pt x="62" y="213"/>
                    <a:pt x="96" y="213"/>
                  </a:cubicBezTo>
                  <a:cubicBezTo>
                    <a:pt x="214" y="213"/>
                    <a:pt x="309" y="118"/>
                    <a:pt x="309" y="0"/>
                  </a:cubicBezTo>
                  <a:cubicBezTo>
                    <a:pt x="96" y="0"/>
                    <a:pt x="96" y="0"/>
                    <a:pt x="96" y="0"/>
                  </a:cubicBezTo>
                  <a:lnTo>
                    <a:pt x="0" y="19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5" name="Freeform 17"/>
            <p:cNvSpPr>
              <a:spLocks/>
            </p:cNvSpPr>
            <p:nvPr/>
          </p:nvSpPr>
          <p:spPr bwMode="auto">
            <a:xfrm>
              <a:off x="10187256" y="6476288"/>
              <a:ext cx="1772929" cy="381712"/>
            </a:xfrm>
            <a:custGeom>
              <a:avLst/>
              <a:gdLst>
                <a:gd name="T0" fmla="*/ 511 w 654"/>
                <a:gd name="T1" fmla="*/ 44 h 141"/>
                <a:gd name="T2" fmla="*/ 404 w 654"/>
                <a:gd name="T3" fmla="*/ 12 h 141"/>
                <a:gd name="T4" fmla="*/ 349 w 654"/>
                <a:gd name="T5" fmla="*/ 6 h 141"/>
                <a:gd name="T6" fmla="*/ 0 w 654"/>
                <a:gd name="T7" fmla="*/ 141 h 141"/>
                <a:gd name="T8" fmla="*/ 231 w 654"/>
                <a:gd name="T9" fmla="*/ 141 h 141"/>
                <a:gd name="T10" fmla="*/ 654 w 654"/>
                <a:gd name="T11" fmla="*/ 141 h 141"/>
                <a:gd name="T12" fmla="*/ 511 w 654"/>
                <a:gd name="T13" fmla="*/ 44 h 141"/>
              </a:gdLst>
              <a:ahLst/>
              <a:cxnLst>
                <a:cxn ang="0">
                  <a:pos x="T0" y="T1"/>
                </a:cxn>
                <a:cxn ang="0">
                  <a:pos x="T2" y="T3"/>
                </a:cxn>
                <a:cxn ang="0">
                  <a:pos x="T4" y="T5"/>
                </a:cxn>
                <a:cxn ang="0">
                  <a:pos x="T6" y="T7"/>
                </a:cxn>
                <a:cxn ang="0">
                  <a:pos x="T8" y="T9"/>
                </a:cxn>
                <a:cxn ang="0">
                  <a:pos x="T10" y="T11"/>
                </a:cxn>
                <a:cxn ang="0">
                  <a:pos x="T12" y="T13"/>
                </a:cxn>
              </a:cxnLst>
              <a:rect l="0" t="0" r="r" b="b"/>
              <a:pathLst>
                <a:path w="654" h="141">
                  <a:moveTo>
                    <a:pt x="511" y="44"/>
                  </a:moveTo>
                  <a:cubicBezTo>
                    <a:pt x="477" y="29"/>
                    <a:pt x="441" y="18"/>
                    <a:pt x="404" y="12"/>
                  </a:cubicBezTo>
                  <a:cubicBezTo>
                    <a:pt x="386" y="9"/>
                    <a:pt x="367" y="7"/>
                    <a:pt x="349" y="6"/>
                  </a:cubicBezTo>
                  <a:cubicBezTo>
                    <a:pt x="223" y="0"/>
                    <a:pt x="96" y="45"/>
                    <a:pt x="0" y="141"/>
                  </a:cubicBezTo>
                  <a:cubicBezTo>
                    <a:pt x="231" y="141"/>
                    <a:pt x="231" y="141"/>
                    <a:pt x="231" y="141"/>
                  </a:cubicBezTo>
                  <a:cubicBezTo>
                    <a:pt x="654" y="141"/>
                    <a:pt x="654" y="141"/>
                    <a:pt x="654" y="141"/>
                  </a:cubicBezTo>
                  <a:cubicBezTo>
                    <a:pt x="612" y="99"/>
                    <a:pt x="563" y="67"/>
                    <a:pt x="511" y="44"/>
                  </a:cubicBezTo>
                  <a:close/>
                </a:path>
              </a:pathLst>
            </a:custGeom>
            <a:solidFill>
              <a:srgbClr val="BAD8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6" name="Rectangle 18"/>
            <p:cNvSpPr>
              <a:spLocks noChangeArrowheads="1"/>
            </p:cNvSpPr>
            <p:nvPr/>
          </p:nvSpPr>
          <p:spPr bwMode="auto">
            <a:xfrm>
              <a:off x="9125436" y="6412346"/>
              <a:ext cx="147260" cy="445654"/>
            </a:xfrm>
            <a:prstGeom prst="rect">
              <a:avLst/>
            </a:prstGeom>
            <a:solidFill>
              <a:srgbClr val="002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7" name="Freeform 19"/>
            <p:cNvSpPr>
              <a:spLocks/>
            </p:cNvSpPr>
            <p:nvPr/>
          </p:nvSpPr>
          <p:spPr bwMode="auto">
            <a:xfrm>
              <a:off x="8592587" y="6484037"/>
              <a:ext cx="147260" cy="373962"/>
            </a:xfrm>
            <a:custGeom>
              <a:avLst/>
              <a:gdLst>
                <a:gd name="T0" fmla="*/ 0 w 76"/>
                <a:gd name="T1" fmla="*/ 0 h 193"/>
                <a:gd name="T2" fmla="*/ 0 w 76"/>
                <a:gd name="T3" fmla="*/ 39 h 193"/>
                <a:gd name="T4" fmla="*/ 0 w 76"/>
                <a:gd name="T5" fmla="*/ 193 h 193"/>
                <a:gd name="T6" fmla="*/ 76 w 76"/>
                <a:gd name="T7" fmla="*/ 193 h 193"/>
                <a:gd name="T8" fmla="*/ 76 w 76"/>
                <a:gd name="T9" fmla="*/ 10 h 193"/>
                <a:gd name="T10" fmla="*/ 76 w 76"/>
                <a:gd name="T11" fmla="*/ 0 h 193"/>
                <a:gd name="T12" fmla="*/ 0 w 76"/>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76" h="193">
                  <a:moveTo>
                    <a:pt x="0" y="0"/>
                  </a:moveTo>
                  <a:lnTo>
                    <a:pt x="0" y="39"/>
                  </a:lnTo>
                  <a:lnTo>
                    <a:pt x="0" y="193"/>
                  </a:lnTo>
                  <a:lnTo>
                    <a:pt x="76" y="193"/>
                  </a:lnTo>
                  <a:lnTo>
                    <a:pt x="76" y="10"/>
                  </a:lnTo>
                  <a:lnTo>
                    <a:pt x="76" y="0"/>
                  </a:lnTo>
                  <a:lnTo>
                    <a:pt x="0" y="0"/>
                  </a:lnTo>
                  <a:close/>
                </a:path>
              </a:pathLst>
            </a:custGeom>
            <a:solidFill>
              <a:srgbClr val="28C9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8" name="Freeform 20"/>
            <p:cNvSpPr>
              <a:spLocks/>
            </p:cNvSpPr>
            <p:nvPr/>
          </p:nvSpPr>
          <p:spPr bwMode="auto">
            <a:xfrm>
              <a:off x="8770849" y="6125577"/>
              <a:ext cx="145321" cy="732423"/>
            </a:xfrm>
            <a:custGeom>
              <a:avLst/>
              <a:gdLst>
                <a:gd name="T0" fmla="*/ 0 w 75"/>
                <a:gd name="T1" fmla="*/ 0 h 378"/>
                <a:gd name="T2" fmla="*/ 0 w 75"/>
                <a:gd name="T3" fmla="*/ 188 h 378"/>
                <a:gd name="T4" fmla="*/ 0 w 75"/>
                <a:gd name="T5" fmla="*/ 378 h 378"/>
                <a:gd name="T6" fmla="*/ 75 w 75"/>
                <a:gd name="T7" fmla="*/ 378 h 378"/>
                <a:gd name="T8" fmla="*/ 75 w 75"/>
                <a:gd name="T9" fmla="*/ 158 h 378"/>
                <a:gd name="T10" fmla="*/ 75 w 75"/>
                <a:gd name="T11" fmla="*/ 0 h 378"/>
                <a:gd name="T12" fmla="*/ 0 w 75"/>
                <a:gd name="T13" fmla="*/ 0 h 378"/>
              </a:gdLst>
              <a:ahLst/>
              <a:cxnLst>
                <a:cxn ang="0">
                  <a:pos x="T0" y="T1"/>
                </a:cxn>
                <a:cxn ang="0">
                  <a:pos x="T2" y="T3"/>
                </a:cxn>
                <a:cxn ang="0">
                  <a:pos x="T4" y="T5"/>
                </a:cxn>
                <a:cxn ang="0">
                  <a:pos x="T6" y="T7"/>
                </a:cxn>
                <a:cxn ang="0">
                  <a:pos x="T8" y="T9"/>
                </a:cxn>
                <a:cxn ang="0">
                  <a:pos x="T10" y="T11"/>
                </a:cxn>
                <a:cxn ang="0">
                  <a:pos x="T12" y="T13"/>
                </a:cxn>
              </a:cxnLst>
              <a:rect l="0" t="0" r="r" b="b"/>
              <a:pathLst>
                <a:path w="75" h="378">
                  <a:moveTo>
                    <a:pt x="0" y="0"/>
                  </a:moveTo>
                  <a:lnTo>
                    <a:pt x="0" y="188"/>
                  </a:lnTo>
                  <a:lnTo>
                    <a:pt x="0" y="378"/>
                  </a:lnTo>
                  <a:lnTo>
                    <a:pt x="75" y="378"/>
                  </a:lnTo>
                  <a:lnTo>
                    <a:pt x="75" y="158"/>
                  </a:lnTo>
                  <a:lnTo>
                    <a:pt x="75" y="0"/>
                  </a:lnTo>
                  <a:lnTo>
                    <a:pt x="0" y="0"/>
                  </a:lnTo>
                  <a:close/>
                </a:path>
              </a:pathLst>
            </a:custGeom>
            <a:solidFill>
              <a:srgbClr val="1F4F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69" name="Freeform 21"/>
            <p:cNvSpPr>
              <a:spLocks/>
            </p:cNvSpPr>
            <p:nvPr/>
          </p:nvSpPr>
          <p:spPr bwMode="auto">
            <a:xfrm>
              <a:off x="8947174" y="5800055"/>
              <a:ext cx="149197" cy="1057945"/>
            </a:xfrm>
            <a:custGeom>
              <a:avLst/>
              <a:gdLst>
                <a:gd name="T0" fmla="*/ 0 w 77"/>
                <a:gd name="T1" fmla="*/ 0 h 546"/>
                <a:gd name="T2" fmla="*/ 0 w 77"/>
                <a:gd name="T3" fmla="*/ 319 h 546"/>
                <a:gd name="T4" fmla="*/ 0 w 77"/>
                <a:gd name="T5" fmla="*/ 546 h 546"/>
                <a:gd name="T6" fmla="*/ 77 w 77"/>
                <a:gd name="T7" fmla="*/ 546 h 546"/>
                <a:gd name="T8" fmla="*/ 77 w 77"/>
                <a:gd name="T9" fmla="*/ 290 h 546"/>
                <a:gd name="T10" fmla="*/ 77 w 77"/>
                <a:gd name="T11" fmla="*/ 0 h 546"/>
                <a:gd name="T12" fmla="*/ 0 w 77"/>
                <a:gd name="T13" fmla="*/ 0 h 546"/>
              </a:gdLst>
              <a:ahLst/>
              <a:cxnLst>
                <a:cxn ang="0">
                  <a:pos x="T0" y="T1"/>
                </a:cxn>
                <a:cxn ang="0">
                  <a:pos x="T2" y="T3"/>
                </a:cxn>
                <a:cxn ang="0">
                  <a:pos x="T4" y="T5"/>
                </a:cxn>
                <a:cxn ang="0">
                  <a:pos x="T6" y="T7"/>
                </a:cxn>
                <a:cxn ang="0">
                  <a:pos x="T8" y="T9"/>
                </a:cxn>
                <a:cxn ang="0">
                  <a:pos x="T10" y="T11"/>
                </a:cxn>
                <a:cxn ang="0">
                  <a:pos x="T12" y="T13"/>
                </a:cxn>
              </a:cxnLst>
              <a:rect l="0" t="0" r="r" b="b"/>
              <a:pathLst>
                <a:path w="77" h="546">
                  <a:moveTo>
                    <a:pt x="0" y="0"/>
                  </a:moveTo>
                  <a:lnTo>
                    <a:pt x="0" y="319"/>
                  </a:lnTo>
                  <a:lnTo>
                    <a:pt x="0" y="546"/>
                  </a:lnTo>
                  <a:lnTo>
                    <a:pt x="77" y="546"/>
                  </a:lnTo>
                  <a:lnTo>
                    <a:pt x="77" y="290"/>
                  </a:lnTo>
                  <a:lnTo>
                    <a:pt x="77"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70" name="Freeform 22"/>
            <p:cNvSpPr>
              <a:spLocks/>
            </p:cNvSpPr>
            <p:nvPr/>
          </p:nvSpPr>
          <p:spPr bwMode="auto">
            <a:xfrm>
              <a:off x="9303697" y="6137202"/>
              <a:ext cx="147260" cy="720798"/>
            </a:xfrm>
            <a:custGeom>
              <a:avLst/>
              <a:gdLst>
                <a:gd name="T0" fmla="*/ 0 w 76"/>
                <a:gd name="T1" fmla="*/ 0 h 372"/>
                <a:gd name="T2" fmla="*/ 0 w 76"/>
                <a:gd name="T3" fmla="*/ 74 h 372"/>
                <a:gd name="T4" fmla="*/ 0 w 76"/>
                <a:gd name="T5" fmla="*/ 372 h 372"/>
                <a:gd name="T6" fmla="*/ 76 w 76"/>
                <a:gd name="T7" fmla="*/ 372 h 372"/>
                <a:gd name="T8" fmla="*/ 76 w 76"/>
                <a:gd name="T9" fmla="*/ 43 h 372"/>
                <a:gd name="T10" fmla="*/ 76 w 76"/>
                <a:gd name="T11" fmla="*/ 0 h 372"/>
                <a:gd name="T12" fmla="*/ 0 w 7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76" h="372">
                  <a:moveTo>
                    <a:pt x="0" y="0"/>
                  </a:moveTo>
                  <a:lnTo>
                    <a:pt x="0" y="74"/>
                  </a:lnTo>
                  <a:lnTo>
                    <a:pt x="0" y="372"/>
                  </a:lnTo>
                  <a:lnTo>
                    <a:pt x="76" y="372"/>
                  </a:lnTo>
                  <a:lnTo>
                    <a:pt x="76" y="43"/>
                  </a:lnTo>
                  <a:lnTo>
                    <a:pt x="76" y="0"/>
                  </a:lnTo>
                  <a:lnTo>
                    <a:pt x="0"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71" name="Freeform 23"/>
            <p:cNvSpPr>
              <a:spLocks/>
            </p:cNvSpPr>
            <p:nvPr/>
          </p:nvSpPr>
          <p:spPr bwMode="auto">
            <a:xfrm>
              <a:off x="8236064" y="6499538"/>
              <a:ext cx="149197" cy="358461"/>
            </a:xfrm>
            <a:custGeom>
              <a:avLst/>
              <a:gdLst>
                <a:gd name="T0" fmla="*/ 0 w 77"/>
                <a:gd name="T1" fmla="*/ 0 h 185"/>
                <a:gd name="T2" fmla="*/ 0 w 77"/>
                <a:gd name="T3" fmla="*/ 104 h 185"/>
                <a:gd name="T4" fmla="*/ 0 w 77"/>
                <a:gd name="T5" fmla="*/ 185 h 185"/>
                <a:gd name="T6" fmla="*/ 77 w 77"/>
                <a:gd name="T7" fmla="*/ 185 h 185"/>
                <a:gd name="T8" fmla="*/ 77 w 77"/>
                <a:gd name="T9" fmla="*/ 73 h 185"/>
                <a:gd name="T10" fmla="*/ 77 w 77"/>
                <a:gd name="T11" fmla="*/ 0 h 185"/>
                <a:gd name="T12" fmla="*/ 0 w 77"/>
                <a:gd name="T13" fmla="*/ 0 h 185"/>
              </a:gdLst>
              <a:ahLst/>
              <a:cxnLst>
                <a:cxn ang="0">
                  <a:pos x="T0" y="T1"/>
                </a:cxn>
                <a:cxn ang="0">
                  <a:pos x="T2" y="T3"/>
                </a:cxn>
                <a:cxn ang="0">
                  <a:pos x="T4" y="T5"/>
                </a:cxn>
                <a:cxn ang="0">
                  <a:pos x="T6" y="T7"/>
                </a:cxn>
                <a:cxn ang="0">
                  <a:pos x="T8" y="T9"/>
                </a:cxn>
                <a:cxn ang="0">
                  <a:pos x="T10" y="T11"/>
                </a:cxn>
                <a:cxn ang="0">
                  <a:pos x="T12" y="T13"/>
                </a:cxn>
              </a:cxnLst>
              <a:rect l="0" t="0" r="r" b="b"/>
              <a:pathLst>
                <a:path w="77" h="185">
                  <a:moveTo>
                    <a:pt x="0" y="0"/>
                  </a:moveTo>
                  <a:lnTo>
                    <a:pt x="0" y="104"/>
                  </a:lnTo>
                  <a:lnTo>
                    <a:pt x="0" y="185"/>
                  </a:lnTo>
                  <a:lnTo>
                    <a:pt x="77" y="185"/>
                  </a:lnTo>
                  <a:lnTo>
                    <a:pt x="77" y="73"/>
                  </a:lnTo>
                  <a:lnTo>
                    <a:pt x="77" y="0"/>
                  </a:lnTo>
                  <a:lnTo>
                    <a:pt x="0"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76" name="Freeform 24"/>
            <p:cNvSpPr>
              <a:spLocks/>
            </p:cNvSpPr>
            <p:nvPr/>
          </p:nvSpPr>
          <p:spPr bwMode="auto">
            <a:xfrm>
              <a:off x="8416264" y="5910499"/>
              <a:ext cx="145321" cy="947500"/>
            </a:xfrm>
            <a:custGeom>
              <a:avLst/>
              <a:gdLst>
                <a:gd name="T0" fmla="*/ 0 w 75"/>
                <a:gd name="T1" fmla="*/ 0 h 489"/>
                <a:gd name="T2" fmla="*/ 0 w 75"/>
                <a:gd name="T3" fmla="*/ 371 h 489"/>
                <a:gd name="T4" fmla="*/ 0 w 75"/>
                <a:gd name="T5" fmla="*/ 489 h 489"/>
                <a:gd name="T6" fmla="*/ 75 w 75"/>
                <a:gd name="T7" fmla="*/ 489 h 489"/>
                <a:gd name="T8" fmla="*/ 75 w 75"/>
                <a:gd name="T9" fmla="*/ 341 h 489"/>
                <a:gd name="T10" fmla="*/ 75 w 75"/>
                <a:gd name="T11" fmla="*/ 0 h 489"/>
                <a:gd name="T12" fmla="*/ 0 w 75"/>
                <a:gd name="T13" fmla="*/ 0 h 489"/>
              </a:gdLst>
              <a:ahLst/>
              <a:cxnLst>
                <a:cxn ang="0">
                  <a:pos x="T0" y="T1"/>
                </a:cxn>
                <a:cxn ang="0">
                  <a:pos x="T2" y="T3"/>
                </a:cxn>
                <a:cxn ang="0">
                  <a:pos x="T4" y="T5"/>
                </a:cxn>
                <a:cxn ang="0">
                  <a:pos x="T6" y="T7"/>
                </a:cxn>
                <a:cxn ang="0">
                  <a:pos x="T8" y="T9"/>
                </a:cxn>
                <a:cxn ang="0">
                  <a:pos x="T10" y="T11"/>
                </a:cxn>
                <a:cxn ang="0">
                  <a:pos x="T12" y="T13"/>
                </a:cxn>
              </a:cxnLst>
              <a:rect l="0" t="0" r="r" b="b"/>
              <a:pathLst>
                <a:path w="75" h="489">
                  <a:moveTo>
                    <a:pt x="0" y="0"/>
                  </a:moveTo>
                  <a:lnTo>
                    <a:pt x="0" y="371"/>
                  </a:lnTo>
                  <a:lnTo>
                    <a:pt x="0" y="489"/>
                  </a:lnTo>
                  <a:lnTo>
                    <a:pt x="75" y="489"/>
                  </a:lnTo>
                  <a:lnTo>
                    <a:pt x="75" y="341"/>
                  </a:lnTo>
                  <a:lnTo>
                    <a:pt x="75" y="0"/>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grpSp>
      <p:sp>
        <p:nvSpPr>
          <p:cNvPr id="43" name="Rectangle 42"/>
          <p:cNvSpPr/>
          <p:nvPr/>
        </p:nvSpPr>
        <p:spPr bwMode="gray">
          <a:xfrm>
            <a:off x="1955392" y="1469802"/>
            <a:ext cx="2431959" cy="4391865"/>
          </a:xfrm>
          <a:prstGeom prst="rect">
            <a:avLst/>
          </a:prstGeom>
          <a:solidFill>
            <a:srgbClr val="AC2A9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639989" rIns="182854" bIns="146284" numCol="1" spcCol="0" rtlCol="0" fromWordArt="0" anchor="b" anchorCtr="0" forceAA="0" compatLnSpc="1">
            <a:prstTxWarp prst="textNoShape">
              <a:avLst/>
            </a:prstTxWarp>
            <a:noAutofit/>
          </a:bodyPr>
          <a:lstStyle/>
          <a:p>
            <a:r>
              <a:rPr lang="en-US" sz="1600" spc="30" dirty="0">
                <a:solidFill>
                  <a:prstClr val="white"/>
                </a:solidFill>
                <a:cs typeface="Segoe UI" pitchFamily="34" charset="0"/>
              </a:rPr>
              <a:t>Get a 360° view of</a:t>
            </a:r>
            <a:r>
              <a:rPr lang="en-US" sz="1600" dirty="0">
                <a:solidFill>
                  <a:prstClr val="white"/>
                </a:solidFill>
                <a:cs typeface="Segoe UI" pitchFamily="34" charset="0"/>
              </a:rPr>
              <a:t> </a:t>
            </a:r>
            <a:r>
              <a:rPr lang="en-US" sz="1600" spc="-30" dirty="0">
                <a:solidFill>
                  <a:prstClr val="white"/>
                </a:solidFill>
                <a:cs typeface="Segoe UI" pitchFamily="34" charset="0"/>
              </a:rPr>
              <a:t>your application that includes availability and</a:t>
            </a:r>
            <a:r>
              <a:rPr lang="en-US" sz="1600" dirty="0">
                <a:solidFill>
                  <a:prstClr val="white"/>
                </a:solidFill>
                <a:cs typeface="Segoe UI" pitchFamily="34" charset="0"/>
              </a:rPr>
              <a:t> performance as well as user behavior</a:t>
            </a:r>
          </a:p>
        </p:txBody>
      </p:sp>
      <p:sp>
        <p:nvSpPr>
          <p:cNvPr id="44" name="Rectangle 4"/>
          <p:cNvSpPr/>
          <p:nvPr/>
        </p:nvSpPr>
        <p:spPr bwMode="gray">
          <a:xfrm>
            <a:off x="1955393" y="1469802"/>
            <a:ext cx="2431960" cy="763268"/>
          </a:xfrm>
          <a:custGeom>
            <a:avLst/>
            <a:gdLst>
              <a:gd name="connsiteX0" fmla="*/ 0 w 2428875"/>
              <a:gd name="connsiteY0" fmla="*/ 0 h 681037"/>
              <a:gd name="connsiteX1" fmla="*/ 2428875 w 2428875"/>
              <a:gd name="connsiteY1" fmla="*/ 0 h 681037"/>
              <a:gd name="connsiteX2" fmla="*/ 2428875 w 2428875"/>
              <a:gd name="connsiteY2" fmla="*/ 681037 h 681037"/>
              <a:gd name="connsiteX3" fmla="*/ 0 w 2428875"/>
              <a:gd name="connsiteY3" fmla="*/ 681037 h 681037"/>
              <a:gd name="connsiteX4" fmla="*/ 0 w 2428875"/>
              <a:gd name="connsiteY4" fmla="*/ 0 h 681037"/>
              <a:gd name="connsiteX0" fmla="*/ 0 w 2428875"/>
              <a:gd name="connsiteY0" fmla="*/ 0 h 681037"/>
              <a:gd name="connsiteX1" fmla="*/ 2428875 w 2428875"/>
              <a:gd name="connsiteY1" fmla="*/ 0 h 681037"/>
              <a:gd name="connsiteX2" fmla="*/ 2428875 w 2428875"/>
              <a:gd name="connsiteY2" fmla="*/ 681037 h 681037"/>
              <a:gd name="connsiteX3" fmla="*/ 4333 w 2428875"/>
              <a:gd name="connsiteY3" fmla="*/ 429685 h 681037"/>
              <a:gd name="connsiteX4" fmla="*/ 0 w 2428875"/>
              <a:gd name="connsiteY4" fmla="*/ 0 h 681037"/>
              <a:gd name="connsiteX0" fmla="*/ 0 w 2433209"/>
              <a:gd name="connsiteY0" fmla="*/ 0 h 763376"/>
              <a:gd name="connsiteX1" fmla="*/ 2428875 w 2433209"/>
              <a:gd name="connsiteY1" fmla="*/ 0 h 763376"/>
              <a:gd name="connsiteX2" fmla="*/ 2433209 w 2433209"/>
              <a:gd name="connsiteY2" fmla="*/ 763376 h 763376"/>
              <a:gd name="connsiteX3" fmla="*/ 4333 w 2433209"/>
              <a:gd name="connsiteY3" fmla="*/ 429685 h 763376"/>
              <a:gd name="connsiteX4" fmla="*/ 0 w 2433209"/>
              <a:gd name="connsiteY4" fmla="*/ 0 h 763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209" h="763376">
                <a:moveTo>
                  <a:pt x="0" y="0"/>
                </a:moveTo>
                <a:lnTo>
                  <a:pt x="2428875" y="0"/>
                </a:lnTo>
                <a:cubicBezTo>
                  <a:pt x="2430320" y="254459"/>
                  <a:pt x="2431764" y="508917"/>
                  <a:pt x="2433209" y="763376"/>
                </a:cubicBezTo>
                <a:lnTo>
                  <a:pt x="4333" y="429685"/>
                </a:lnTo>
                <a:cubicBezTo>
                  <a:pt x="2889" y="286457"/>
                  <a:pt x="1444" y="143228"/>
                  <a:pt x="0" y="0"/>
                </a:cubicBezTo>
                <a:close/>
              </a:path>
            </a:pathLst>
          </a:custGeom>
          <a:solidFill>
            <a:srgbClr val="8D237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4" rIns="182854" bIns="0"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pPr>
            <a:r>
              <a:rPr lang="en-US" sz="160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360° View</a:t>
            </a:r>
            <a:endParaRPr lang="en-US"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endParaRPr>
          </a:p>
        </p:txBody>
      </p:sp>
      <p:grpSp>
        <p:nvGrpSpPr>
          <p:cNvPr id="45" name="Group 44"/>
          <p:cNvGrpSpPr/>
          <p:nvPr/>
        </p:nvGrpSpPr>
        <p:grpSpPr>
          <a:xfrm>
            <a:off x="6991968" y="1469802"/>
            <a:ext cx="2431959" cy="4391865"/>
            <a:chOff x="5749080" y="1697063"/>
            <a:chExt cx="2432304" cy="4392488"/>
          </a:xfrm>
        </p:grpSpPr>
        <p:sp>
          <p:nvSpPr>
            <p:cNvPr id="46" name="Rectangle 45"/>
            <p:cNvSpPr/>
            <p:nvPr/>
          </p:nvSpPr>
          <p:spPr bwMode="gray">
            <a:xfrm>
              <a:off x="5749080" y="1697063"/>
              <a:ext cx="2432304" cy="4392488"/>
            </a:xfrm>
            <a:prstGeom prst="rect">
              <a:avLst/>
            </a:prstGeom>
            <a:solidFill>
              <a:srgbClr val="F78C1F"/>
            </a:solidFill>
            <a:ln w="9525" cap="flat" cmpd="sng" algn="ctr">
              <a:noFill/>
              <a:prstDash val="solid"/>
              <a:headEnd type="none" w="med" len="med"/>
              <a:tailEnd type="none" w="med" len="med"/>
            </a:ln>
            <a:effectLst/>
          </p:spPr>
          <p:txBody>
            <a:bodyPr rot="0" spcFirstLastPara="0" vertOverflow="overflow" horzOverflow="overflow" vert="horz" wrap="square" lIns="182854" tIns="639989" rIns="182854" bIns="146284" numCol="1" spcCol="0" rtlCol="0" fromWordArt="0" anchor="b" anchorCtr="0" forceAA="0" compatLnSpc="1">
              <a:prstTxWarp prst="textNoShape">
                <a:avLst/>
              </a:prstTxWarp>
              <a:noAutofit/>
            </a:bodyPr>
            <a:lstStyle/>
            <a:p>
              <a:r>
                <a:rPr lang="en-US" sz="1600" spc="50" dirty="0">
                  <a:solidFill>
                    <a:prstClr val="white"/>
                  </a:solidFill>
                  <a:cs typeface="Segoe UI" pitchFamily="34" charset="0"/>
                </a:rPr>
                <a:t>Explore and analyze</a:t>
              </a:r>
              <a:r>
                <a:rPr lang="en-US" sz="1600" dirty="0">
                  <a:solidFill>
                    <a:prstClr val="white"/>
                  </a:solidFill>
                  <a:cs typeface="Segoe UI" pitchFamily="34" charset="0"/>
                </a:rPr>
                <a:t> across dimensions so </a:t>
              </a:r>
              <a:r>
                <a:rPr lang="en-US" sz="1600" spc="-60" dirty="0">
                  <a:solidFill>
                    <a:prstClr val="white"/>
                  </a:solidFill>
                  <a:cs typeface="Segoe UI" pitchFamily="34" charset="0"/>
                </a:rPr>
                <a:t>you can make informed </a:t>
              </a:r>
              <a:r>
                <a:rPr lang="en-US" sz="1600" spc="30" dirty="0">
                  <a:solidFill>
                    <a:prstClr val="white"/>
                  </a:solidFill>
                  <a:cs typeface="Segoe UI" pitchFamily="34" charset="0"/>
                </a:rPr>
                <a:t>decisions about your</a:t>
              </a:r>
              <a:r>
                <a:rPr lang="en-US" sz="1600" dirty="0">
                  <a:solidFill>
                    <a:prstClr val="white"/>
                  </a:solidFill>
                  <a:cs typeface="Segoe UI" pitchFamily="34" charset="0"/>
                </a:rPr>
                <a:t> </a:t>
              </a:r>
              <a:r>
                <a:rPr lang="en-US" sz="1600" spc="-60" dirty="0">
                  <a:solidFill>
                    <a:prstClr val="white"/>
                  </a:solidFill>
                  <a:cs typeface="Segoe UI" pitchFamily="34" charset="0"/>
                </a:rPr>
                <a:t>product’s future</a:t>
              </a:r>
              <a:endParaRPr lang="en-US" sz="1600" spc="-60" dirty="0">
                <a:gradFill>
                  <a:gsLst>
                    <a:gs pos="75182">
                      <a:srgbClr val="FFFFFF"/>
                    </a:gs>
                    <a:gs pos="50000">
                      <a:srgbClr val="FFFFFF"/>
                    </a:gs>
                  </a:gsLst>
                  <a:lin ang="5400000" scaled="0"/>
                </a:gradFill>
              </a:endParaRPr>
            </a:p>
          </p:txBody>
        </p:sp>
        <p:sp>
          <p:nvSpPr>
            <p:cNvPr id="47" name="Rectangle 4"/>
            <p:cNvSpPr/>
            <p:nvPr/>
          </p:nvSpPr>
          <p:spPr bwMode="gray">
            <a:xfrm>
              <a:off x="5749080" y="1697063"/>
              <a:ext cx="2432049" cy="763376"/>
            </a:xfrm>
            <a:custGeom>
              <a:avLst/>
              <a:gdLst>
                <a:gd name="connsiteX0" fmla="*/ 0 w 2428875"/>
                <a:gd name="connsiteY0" fmla="*/ 0 h 681037"/>
                <a:gd name="connsiteX1" fmla="*/ 2428875 w 2428875"/>
                <a:gd name="connsiteY1" fmla="*/ 0 h 681037"/>
                <a:gd name="connsiteX2" fmla="*/ 2428875 w 2428875"/>
                <a:gd name="connsiteY2" fmla="*/ 681037 h 681037"/>
                <a:gd name="connsiteX3" fmla="*/ 0 w 2428875"/>
                <a:gd name="connsiteY3" fmla="*/ 681037 h 681037"/>
                <a:gd name="connsiteX4" fmla="*/ 0 w 2428875"/>
                <a:gd name="connsiteY4" fmla="*/ 0 h 681037"/>
                <a:gd name="connsiteX0" fmla="*/ 0 w 2428875"/>
                <a:gd name="connsiteY0" fmla="*/ 0 h 681037"/>
                <a:gd name="connsiteX1" fmla="*/ 2428875 w 2428875"/>
                <a:gd name="connsiteY1" fmla="*/ 0 h 681037"/>
                <a:gd name="connsiteX2" fmla="*/ 2428875 w 2428875"/>
                <a:gd name="connsiteY2" fmla="*/ 681037 h 681037"/>
                <a:gd name="connsiteX3" fmla="*/ 4333 w 2428875"/>
                <a:gd name="connsiteY3" fmla="*/ 429685 h 681037"/>
                <a:gd name="connsiteX4" fmla="*/ 0 w 2428875"/>
                <a:gd name="connsiteY4" fmla="*/ 0 h 681037"/>
                <a:gd name="connsiteX0" fmla="*/ 0 w 2433209"/>
                <a:gd name="connsiteY0" fmla="*/ 0 h 763376"/>
                <a:gd name="connsiteX1" fmla="*/ 2428875 w 2433209"/>
                <a:gd name="connsiteY1" fmla="*/ 0 h 763376"/>
                <a:gd name="connsiteX2" fmla="*/ 2433209 w 2433209"/>
                <a:gd name="connsiteY2" fmla="*/ 763376 h 763376"/>
                <a:gd name="connsiteX3" fmla="*/ 4333 w 2433209"/>
                <a:gd name="connsiteY3" fmla="*/ 429685 h 763376"/>
                <a:gd name="connsiteX4" fmla="*/ 0 w 2433209"/>
                <a:gd name="connsiteY4" fmla="*/ 0 h 763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209" h="763376">
                  <a:moveTo>
                    <a:pt x="0" y="0"/>
                  </a:moveTo>
                  <a:lnTo>
                    <a:pt x="2428875" y="0"/>
                  </a:lnTo>
                  <a:cubicBezTo>
                    <a:pt x="2430320" y="254459"/>
                    <a:pt x="2431764" y="508917"/>
                    <a:pt x="2433209" y="763376"/>
                  </a:cubicBezTo>
                  <a:lnTo>
                    <a:pt x="4333" y="429685"/>
                  </a:lnTo>
                  <a:cubicBezTo>
                    <a:pt x="2889" y="286457"/>
                    <a:pt x="1444" y="143228"/>
                    <a:pt x="0" y="0"/>
                  </a:cubicBezTo>
                  <a:close/>
                </a:path>
              </a:pathLst>
            </a:custGeom>
            <a:solidFill>
              <a:srgbClr val="C56607"/>
            </a:solidFill>
            <a:ln w="9525" cap="flat" cmpd="sng" algn="ctr">
              <a:noFill/>
              <a:prstDash val="solid"/>
              <a:headEnd type="none" w="med" len="med"/>
              <a:tailEnd type="none" w="med" len="med"/>
            </a:ln>
            <a:effectLst/>
          </p:spPr>
          <p:txBody>
            <a:bodyPr rot="0" spcFirstLastPara="0" vertOverflow="overflow" horzOverflow="overflow" vert="horz" wrap="square" lIns="182854" tIns="146284" rIns="182854" bIns="0"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Dev and Test</a:t>
              </a:r>
              <a:endParaRPr lang="en-US"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endParaRPr>
            </a:p>
          </p:txBody>
        </p:sp>
        <p:sp>
          <p:nvSpPr>
            <p:cNvPr id="48" name="Rectangle 4"/>
            <p:cNvSpPr/>
            <p:nvPr/>
          </p:nvSpPr>
          <p:spPr bwMode="gray">
            <a:xfrm>
              <a:off x="5749080" y="1697063"/>
              <a:ext cx="2432049" cy="763376"/>
            </a:xfrm>
            <a:custGeom>
              <a:avLst/>
              <a:gdLst>
                <a:gd name="connsiteX0" fmla="*/ 0 w 2428875"/>
                <a:gd name="connsiteY0" fmla="*/ 0 h 681037"/>
                <a:gd name="connsiteX1" fmla="*/ 2428875 w 2428875"/>
                <a:gd name="connsiteY1" fmla="*/ 0 h 681037"/>
                <a:gd name="connsiteX2" fmla="*/ 2428875 w 2428875"/>
                <a:gd name="connsiteY2" fmla="*/ 681037 h 681037"/>
                <a:gd name="connsiteX3" fmla="*/ 0 w 2428875"/>
                <a:gd name="connsiteY3" fmla="*/ 681037 h 681037"/>
                <a:gd name="connsiteX4" fmla="*/ 0 w 2428875"/>
                <a:gd name="connsiteY4" fmla="*/ 0 h 681037"/>
                <a:gd name="connsiteX0" fmla="*/ 0 w 2428875"/>
                <a:gd name="connsiteY0" fmla="*/ 0 h 681037"/>
                <a:gd name="connsiteX1" fmla="*/ 2428875 w 2428875"/>
                <a:gd name="connsiteY1" fmla="*/ 0 h 681037"/>
                <a:gd name="connsiteX2" fmla="*/ 2428875 w 2428875"/>
                <a:gd name="connsiteY2" fmla="*/ 681037 h 681037"/>
                <a:gd name="connsiteX3" fmla="*/ 4333 w 2428875"/>
                <a:gd name="connsiteY3" fmla="*/ 429685 h 681037"/>
                <a:gd name="connsiteX4" fmla="*/ 0 w 2428875"/>
                <a:gd name="connsiteY4" fmla="*/ 0 h 681037"/>
                <a:gd name="connsiteX0" fmla="*/ 0 w 2433209"/>
                <a:gd name="connsiteY0" fmla="*/ 0 h 763376"/>
                <a:gd name="connsiteX1" fmla="*/ 2428875 w 2433209"/>
                <a:gd name="connsiteY1" fmla="*/ 0 h 763376"/>
                <a:gd name="connsiteX2" fmla="*/ 2433209 w 2433209"/>
                <a:gd name="connsiteY2" fmla="*/ 763376 h 763376"/>
                <a:gd name="connsiteX3" fmla="*/ 4333 w 2433209"/>
                <a:gd name="connsiteY3" fmla="*/ 429685 h 763376"/>
                <a:gd name="connsiteX4" fmla="*/ 0 w 2433209"/>
                <a:gd name="connsiteY4" fmla="*/ 0 h 763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209" h="763376">
                  <a:moveTo>
                    <a:pt x="0" y="0"/>
                  </a:moveTo>
                  <a:lnTo>
                    <a:pt x="2428875" y="0"/>
                  </a:lnTo>
                  <a:cubicBezTo>
                    <a:pt x="2430320" y="254459"/>
                    <a:pt x="2431764" y="508917"/>
                    <a:pt x="2433209" y="763376"/>
                  </a:cubicBezTo>
                  <a:lnTo>
                    <a:pt x="4333" y="429685"/>
                  </a:lnTo>
                  <a:cubicBezTo>
                    <a:pt x="2889" y="286457"/>
                    <a:pt x="1444" y="143228"/>
                    <a:pt x="0" y="0"/>
                  </a:cubicBezTo>
                  <a:close/>
                </a:path>
              </a:pathLst>
            </a:custGeom>
            <a:solidFill>
              <a:srgbClr val="C56607"/>
            </a:solidFill>
            <a:ln w="9525" cap="flat" cmpd="sng" algn="ctr">
              <a:noFill/>
              <a:prstDash val="solid"/>
              <a:headEnd type="none" w="med" len="med"/>
              <a:tailEnd type="none" w="med" len="med"/>
            </a:ln>
            <a:effectLst/>
          </p:spPr>
          <p:txBody>
            <a:bodyPr rot="0" spcFirstLastPara="0" vertOverflow="overflow" horzOverflow="overflow" vert="horz" wrap="square" lIns="182854" tIns="146284" rIns="182854" bIns="0"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Built-in Analytics</a:t>
              </a:r>
              <a:endParaRPr lang="en-US"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endParaRPr>
            </a:p>
          </p:txBody>
        </p:sp>
      </p:grpSp>
      <p:sp>
        <p:nvSpPr>
          <p:cNvPr id="49" name="Rectangle 48"/>
          <p:cNvSpPr/>
          <p:nvPr/>
        </p:nvSpPr>
        <p:spPr bwMode="gray">
          <a:xfrm>
            <a:off x="4473681" y="1469802"/>
            <a:ext cx="2431959" cy="4391865"/>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182854" tIns="639989" rIns="182854" bIns="146284" numCol="1" spcCol="0" rtlCol="0" fromWordArt="0" anchor="b" anchorCtr="0" forceAA="0" compatLnSpc="1">
            <a:prstTxWarp prst="textNoShape">
              <a:avLst/>
            </a:prstTxWarp>
            <a:noAutofit/>
          </a:bodyPr>
          <a:lstStyle/>
          <a:p>
            <a:r>
              <a:rPr lang="en-US" sz="1600" dirty="0">
                <a:solidFill>
                  <a:prstClr val="white"/>
                </a:solidFill>
                <a:cs typeface="Segoe UI" pitchFamily="34" charset="0"/>
              </a:rPr>
              <a:t>Use a powerful, easy-</a:t>
            </a:r>
            <a:r>
              <a:rPr lang="en-US" sz="1600" spc="40" dirty="0">
                <a:solidFill>
                  <a:prstClr val="white"/>
                </a:solidFill>
                <a:cs typeface="Segoe UI" pitchFamily="34" charset="0"/>
              </a:rPr>
              <a:t>to-use experience to</a:t>
            </a:r>
            <a:r>
              <a:rPr lang="en-US" sz="1600" dirty="0">
                <a:solidFill>
                  <a:prstClr val="white"/>
                </a:solidFill>
                <a:cs typeface="Segoe UI" pitchFamily="34" charset="0"/>
              </a:rPr>
              <a:t> track and improve the </a:t>
            </a:r>
            <a:r>
              <a:rPr lang="en-US" sz="1600" spc="-70" dirty="0">
                <a:solidFill>
                  <a:prstClr val="white"/>
                </a:solidFill>
                <a:cs typeface="Segoe UI" pitchFamily="34" charset="0"/>
              </a:rPr>
              <a:t>availability, performance,</a:t>
            </a:r>
            <a:r>
              <a:rPr lang="en-US" sz="1600" dirty="0">
                <a:solidFill>
                  <a:prstClr val="white"/>
                </a:solidFill>
                <a:cs typeface="Segoe UI" pitchFamily="34" charset="0"/>
              </a:rPr>
              <a:t> </a:t>
            </a:r>
            <a:r>
              <a:rPr lang="en-US" sz="1600" spc="-40" dirty="0">
                <a:solidFill>
                  <a:prstClr val="white"/>
                </a:solidFill>
                <a:cs typeface="Segoe UI" pitchFamily="34" charset="0"/>
              </a:rPr>
              <a:t>and success of your app</a:t>
            </a:r>
            <a:endParaRPr lang="en-US" sz="1600" spc="-40" dirty="0">
              <a:gradFill>
                <a:gsLst>
                  <a:gs pos="75182">
                    <a:srgbClr val="FFFFFF"/>
                  </a:gs>
                  <a:gs pos="50000">
                    <a:srgbClr val="FFFFFF"/>
                  </a:gs>
                </a:gsLst>
                <a:lin ang="5400000" scaled="0"/>
              </a:gradFill>
            </a:endParaRPr>
          </a:p>
        </p:txBody>
      </p:sp>
      <p:sp>
        <p:nvSpPr>
          <p:cNvPr id="79" name="Rectangle 4"/>
          <p:cNvSpPr/>
          <p:nvPr/>
        </p:nvSpPr>
        <p:spPr bwMode="gray">
          <a:xfrm>
            <a:off x="4473680" y="1469801"/>
            <a:ext cx="2431959" cy="763268"/>
          </a:xfrm>
          <a:custGeom>
            <a:avLst/>
            <a:gdLst>
              <a:gd name="connsiteX0" fmla="*/ 0 w 2428875"/>
              <a:gd name="connsiteY0" fmla="*/ 0 h 681037"/>
              <a:gd name="connsiteX1" fmla="*/ 2428875 w 2428875"/>
              <a:gd name="connsiteY1" fmla="*/ 0 h 681037"/>
              <a:gd name="connsiteX2" fmla="*/ 2428875 w 2428875"/>
              <a:gd name="connsiteY2" fmla="*/ 681037 h 681037"/>
              <a:gd name="connsiteX3" fmla="*/ 0 w 2428875"/>
              <a:gd name="connsiteY3" fmla="*/ 681037 h 681037"/>
              <a:gd name="connsiteX4" fmla="*/ 0 w 2428875"/>
              <a:gd name="connsiteY4" fmla="*/ 0 h 681037"/>
              <a:gd name="connsiteX0" fmla="*/ 0 w 2428875"/>
              <a:gd name="connsiteY0" fmla="*/ 0 h 681037"/>
              <a:gd name="connsiteX1" fmla="*/ 2428875 w 2428875"/>
              <a:gd name="connsiteY1" fmla="*/ 0 h 681037"/>
              <a:gd name="connsiteX2" fmla="*/ 2428875 w 2428875"/>
              <a:gd name="connsiteY2" fmla="*/ 681037 h 681037"/>
              <a:gd name="connsiteX3" fmla="*/ 4333 w 2428875"/>
              <a:gd name="connsiteY3" fmla="*/ 429685 h 681037"/>
              <a:gd name="connsiteX4" fmla="*/ 0 w 2428875"/>
              <a:gd name="connsiteY4" fmla="*/ 0 h 681037"/>
              <a:gd name="connsiteX0" fmla="*/ 0 w 2433209"/>
              <a:gd name="connsiteY0" fmla="*/ 0 h 763376"/>
              <a:gd name="connsiteX1" fmla="*/ 2428875 w 2433209"/>
              <a:gd name="connsiteY1" fmla="*/ 0 h 763376"/>
              <a:gd name="connsiteX2" fmla="*/ 2433209 w 2433209"/>
              <a:gd name="connsiteY2" fmla="*/ 763376 h 763376"/>
              <a:gd name="connsiteX3" fmla="*/ 4333 w 2433209"/>
              <a:gd name="connsiteY3" fmla="*/ 429685 h 763376"/>
              <a:gd name="connsiteX4" fmla="*/ 0 w 2433209"/>
              <a:gd name="connsiteY4" fmla="*/ 0 h 763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209" h="763376">
                <a:moveTo>
                  <a:pt x="0" y="0"/>
                </a:moveTo>
                <a:lnTo>
                  <a:pt x="2428875" y="0"/>
                </a:lnTo>
                <a:cubicBezTo>
                  <a:pt x="2430320" y="254459"/>
                  <a:pt x="2431764" y="508917"/>
                  <a:pt x="2433209" y="763376"/>
                </a:cubicBezTo>
                <a:lnTo>
                  <a:pt x="4333" y="429685"/>
                </a:lnTo>
                <a:cubicBezTo>
                  <a:pt x="2889" y="286457"/>
                  <a:pt x="1444" y="143228"/>
                  <a:pt x="0" y="0"/>
                </a:cubicBezTo>
                <a:close/>
              </a:path>
            </a:pathLst>
          </a:custGeom>
          <a:solidFill>
            <a:srgbClr val="0094BC"/>
          </a:solidFill>
          <a:ln w="9525" cap="flat" cmpd="sng" algn="ctr">
            <a:noFill/>
            <a:prstDash val="solid"/>
            <a:headEnd type="none" w="med" len="med"/>
            <a:tailEnd type="none" w="med" len="med"/>
          </a:ln>
          <a:effectLst/>
        </p:spPr>
        <p:txBody>
          <a:bodyPr rot="0" spcFirstLastPara="0" vertOverflow="overflow" horzOverflow="overflow" vert="horz" wrap="square" lIns="182854" tIns="146284" rIns="182854" bIns="0"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Team Collaboration</a:t>
            </a:r>
            <a:endParaRPr lang="en-US"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endParaRPr>
          </a:p>
        </p:txBody>
      </p:sp>
      <p:sp>
        <p:nvSpPr>
          <p:cNvPr id="80" name="Rectangle 4"/>
          <p:cNvSpPr/>
          <p:nvPr/>
        </p:nvSpPr>
        <p:spPr bwMode="gray">
          <a:xfrm>
            <a:off x="4473681" y="1469802"/>
            <a:ext cx="2431959" cy="763268"/>
          </a:xfrm>
          <a:custGeom>
            <a:avLst/>
            <a:gdLst>
              <a:gd name="connsiteX0" fmla="*/ 0 w 2428875"/>
              <a:gd name="connsiteY0" fmla="*/ 0 h 681037"/>
              <a:gd name="connsiteX1" fmla="*/ 2428875 w 2428875"/>
              <a:gd name="connsiteY1" fmla="*/ 0 h 681037"/>
              <a:gd name="connsiteX2" fmla="*/ 2428875 w 2428875"/>
              <a:gd name="connsiteY2" fmla="*/ 681037 h 681037"/>
              <a:gd name="connsiteX3" fmla="*/ 0 w 2428875"/>
              <a:gd name="connsiteY3" fmla="*/ 681037 h 681037"/>
              <a:gd name="connsiteX4" fmla="*/ 0 w 2428875"/>
              <a:gd name="connsiteY4" fmla="*/ 0 h 681037"/>
              <a:gd name="connsiteX0" fmla="*/ 0 w 2428875"/>
              <a:gd name="connsiteY0" fmla="*/ 0 h 681037"/>
              <a:gd name="connsiteX1" fmla="*/ 2428875 w 2428875"/>
              <a:gd name="connsiteY1" fmla="*/ 0 h 681037"/>
              <a:gd name="connsiteX2" fmla="*/ 2428875 w 2428875"/>
              <a:gd name="connsiteY2" fmla="*/ 681037 h 681037"/>
              <a:gd name="connsiteX3" fmla="*/ 4333 w 2428875"/>
              <a:gd name="connsiteY3" fmla="*/ 429685 h 681037"/>
              <a:gd name="connsiteX4" fmla="*/ 0 w 2428875"/>
              <a:gd name="connsiteY4" fmla="*/ 0 h 681037"/>
              <a:gd name="connsiteX0" fmla="*/ 0 w 2433209"/>
              <a:gd name="connsiteY0" fmla="*/ 0 h 763376"/>
              <a:gd name="connsiteX1" fmla="*/ 2428875 w 2433209"/>
              <a:gd name="connsiteY1" fmla="*/ 0 h 763376"/>
              <a:gd name="connsiteX2" fmla="*/ 2433209 w 2433209"/>
              <a:gd name="connsiteY2" fmla="*/ 763376 h 763376"/>
              <a:gd name="connsiteX3" fmla="*/ 4333 w 2433209"/>
              <a:gd name="connsiteY3" fmla="*/ 429685 h 763376"/>
              <a:gd name="connsiteX4" fmla="*/ 0 w 2433209"/>
              <a:gd name="connsiteY4" fmla="*/ 0 h 763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209" h="763376">
                <a:moveTo>
                  <a:pt x="0" y="0"/>
                </a:moveTo>
                <a:lnTo>
                  <a:pt x="2428875" y="0"/>
                </a:lnTo>
                <a:cubicBezTo>
                  <a:pt x="2430320" y="254459"/>
                  <a:pt x="2431764" y="508917"/>
                  <a:pt x="2433209" y="763376"/>
                </a:cubicBezTo>
                <a:lnTo>
                  <a:pt x="4333" y="429685"/>
                </a:lnTo>
                <a:cubicBezTo>
                  <a:pt x="2889" y="286457"/>
                  <a:pt x="1444" y="143228"/>
                  <a:pt x="0" y="0"/>
                </a:cubicBezTo>
                <a:close/>
              </a:path>
            </a:pathLst>
          </a:custGeom>
          <a:solidFill>
            <a:srgbClr val="0094BC"/>
          </a:solidFill>
          <a:ln w="9525" cap="flat" cmpd="sng" algn="ctr">
            <a:noFill/>
            <a:prstDash val="solid"/>
            <a:headEnd type="none" w="med" len="med"/>
            <a:tailEnd type="none" w="med" len="med"/>
          </a:ln>
          <a:effectLst/>
        </p:spPr>
        <p:txBody>
          <a:bodyPr rot="0" spcFirstLastPara="0" vertOverflow="overflow" horzOverflow="overflow" vert="horz" wrap="square" lIns="182854" tIns="146284" rIns="182854" bIns="0"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600"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rPr>
              <a:t>Powerful Insights</a:t>
            </a:r>
            <a:endParaRPr lang="en-US" kern="0" dirty="0">
              <a:gradFill>
                <a:gsLst>
                  <a:gs pos="0">
                    <a:srgbClr val="FFFFFF"/>
                  </a:gs>
                  <a:gs pos="100000">
                    <a:srgbClr val="FFFFFF"/>
                  </a:gs>
                </a:gsLst>
                <a:lin ang="5400000" scaled="0"/>
              </a:gradFill>
              <a:latin typeface="Segoe UI Semibold" panose="020B0702040204020203" pitchFamily="34" charset="0"/>
              <a:ea typeface="Segoe UI" pitchFamily="34" charset="0"/>
              <a:cs typeface="Segoe UI Semibold" panose="020B0702040204020203" pitchFamily="34" charset="0"/>
            </a:endParaRPr>
          </a:p>
        </p:txBody>
      </p:sp>
      <p:pic>
        <p:nvPicPr>
          <p:cNvPr id="81" name="Picture 8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30199" y="2363413"/>
            <a:ext cx="2349683" cy="1763233"/>
          </a:xfrm>
          <a:prstGeom prst="rect">
            <a:avLst/>
          </a:prstGeom>
        </p:spPr>
      </p:pic>
      <p:grpSp>
        <p:nvGrpSpPr>
          <p:cNvPr id="82" name="Group 81"/>
          <p:cNvGrpSpPr/>
          <p:nvPr/>
        </p:nvGrpSpPr>
        <p:grpSpPr>
          <a:xfrm>
            <a:off x="7081922" y="2559328"/>
            <a:ext cx="2265282" cy="1538294"/>
            <a:chOff x="3757613" y="4330700"/>
            <a:chExt cx="1919288" cy="1303338"/>
          </a:xfrm>
        </p:grpSpPr>
        <p:sp>
          <p:nvSpPr>
            <p:cNvPr id="83" name="Freeform 5"/>
            <p:cNvSpPr>
              <a:spLocks/>
            </p:cNvSpPr>
            <p:nvPr/>
          </p:nvSpPr>
          <p:spPr bwMode="auto">
            <a:xfrm>
              <a:off x="3832225" y="4330700"/>
              <a:ext cx="527050" cy="473075"/>
            </a:xfrm>
            <a:custGeom>
              <a:avLst/>
              <a:gdLst>
                <a:gd name="T0" fmla="*/ 332 w 332"/>
                <a:gd name="T1" fmla="*/ 298 h 298"/>
                <a:gd name="T2" fmla="*/ 0 w 332"/>
                <a:gd name="T3" fmla="*/ 267 h 298"/>
                <a:gd name="T4" fmla="*/ 0 w 332"/>
                <a:gd name="T5" fmla="*/ 0 h 298"/>
                <a:gd name="T6" fmla="*/ 332 w 332"/>
                <a:gd name="T7" fmla="*/ 82 h 298"/>
                <a:gd name="T8" fmla="*/ 332 w 332"/>
                <a:gd name="T9" fmla="*/ 298 h 298"/>
              </a:gdLst>
              <a:ahLst/>
              <a:cxnLst>
                <a:cxn ang="0">
                  <a:pos x="T0" y="T1"/>
                </a:cxn>
                <a:cxn ang="0">
                  <a:pos x="T2" y="T3"/>
                </a:cxn>
                <a:cxn ang="0">
                  <a:pos x="T4" y="T5"/>
                </a:cxn>
                <a:cxn ang="0">
                  <a:pos x="T6" y="T7"/>
                </a:cxn>
                <a:cxn ang="0">
                  <a:pos x="T8" y="T9"/>
                </a:cxn>
              </a:cxnLst>
              <a:rect l="0" t="0" r="r" b="b"/>
              <a:pathLst>
                <a:path w="332" h="298">
                  <a:moveTo>
                    <a:pt x="332" y="298"/>
                  </a:moveTo>
                  <a:lnTo>
                    <a:pt x="0" y="267"/>
                  </a:lnTo>
                  <a:lnTo>
                    <a:pt x="0" y="0"/>
                  </a:lnTo>
                  <a:lnTo>
                    <a:pt x="332" y="82"/>
                  </a:lnTo>
                  <a:lnTo>
                    <a:pt x="332" y="298"/>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4" name="Freeform 6"/>
            <p:cNvSpPr>
              <a:spLocks/>
            </p:cNvSpPr>
            <p:nvPr/>
          </p:nvSpPr>
          <p:spPr bwMode="auto">
            <a:xfrm>
              <a:off x="5083175" y="4330700"/>
              <a:ext cx="523875" cy="473075"/>
            </a:xfrm>
            <a:custGeom>
              <a:avLst/>
              <a:gdLst>
                <a:gd name="T0" fmla="*/ 0 w 330"/>
                <a:gd name="T1" fmla="*/ 298 h 298"/>
                <a:gd name="T2" fmla="*/ 330 w 330"/>
                <a:gd name="T3" fmla="*/ 261 h 298"/>
                <a:gd name="T4" fmla="*/ 330 w 330"/>
                <a:gd name="T5" fmla="*/ 0 h 298"/>
                <a:gd name="T6" fmla="*/ 0 w 330"/>
                <a:gd name="T7" fmla="*/ 82 h 298"/>
                <a:gd name="T8" fmla="*/ 0 w 330"/>
                <a:gd name="T9" fmla="*/ 298 h 298"/>
              </a:gdLst>
              <a:ahLst/>
              <a:cxnLst>
                <a:cxn ang="0">
                  <a:pos x="T0" y="T1"/>
                </a:cxn>
                <a:cxn ang="0">
                  <a:pos x="T2" y="T3"/>
                </a:cxn>
                <a:cxn ang="0">
                  <a:pos x="T4" y="T5"/>
                </a:cxn>
                <a:cxn ang="0">
                  <a:pos x="T6" y="T7"/>
                </a:cxn>
                <a:cxn ang="0">
                  <a:pos x="T8" y="T9"/>
                </a:cxn>
              </a:cxnLst>
              <a:rect l="0" t="0" r="r" b="b"/>
              <a:pathLst>
                <a:path w="330" h="298">
                  <a:moveTo>
                    <a:pt x="0" y="298"/>
                  </a:moveTo>
                  <a:lnTo>
                    <a:pt x="330" y="261"/>
                  </a:lnTo>
                  <a:lnTo>
                    <a:pt x="330" y="0"/>
                  </a:lnTo>
                  <a:lnTo>
                    <a:pt x="0" y="82"/>
                  </a:lnTo>
                  <a:lnTo>
                    <a:pt x="0" y="298"/>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5" name="Oval 7"/>
            <p:cNvSpPr>
              <a:spLocks noChangeArrowheads="1"/>
            </p:cNvSpPr>
            <p:nvPr/>
          </p:nvSpPr>
          <p:spPr bwMode="auto">
            <a:xfrm>
              <a:off x="3925888" y="5310188"/>
              <a:ext cx="295275" cy="61913"/>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6" name="Oval 8"/>
            <p:cNvSpPr>
              <a:spLocks noChangeArrowheads="1"/>
            </p:cNvSpPr>
            <p:nvPr/>
          </p:nvSpPr>
          <p:spPr bwMode="auto">
            <a:xfrm>
              <a:off x="5199063" y="5310188"/>
              <a:ext cx="295275" cy="61913"/>
            </a:xfrm>
            <a:prstGeom prst="ellipse">
              <a:avLst/>
            </a:pr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7" name="Oval 9"/>
            <p:cNvSpPr>
              <a:spLocks noChangeArrowheads="1"/>
            </p:cNvSpPr>
            <p:nvPr/>
          </p:nvSpPr>
          <p:spPr bwMode="auto">
            <a:xfrm>
              <a:off x="4603750" y="5272088"/>
              <a:ext cx="238125" cy="50800"/>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8" name="Oval 10"/>
            <p:cNvSpPr>
              <a:spLocks noChangeArrowheads="1"/>
            </p:cNvSpPr>
            <p:nvPr/>
          </p:nvSpPr>
          <p:spPr bwMode="auto">
            <a:xfrm>
              <a:off x="4603750" y="5476875"/>
              <a:ext cx="238125" cy="47625"/>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89" name="Oval 11"/>
            <p:cNvSpPr>
              <a:spLocks noChangeArrowheads="1"/>
            </p:cNvSpPr>
            <p:nvPr/>
          </p:nvSpPr>
          <p:spPr bwMode="auto">
            <a:xfrm>
              <a:off x="4405313" y="5516563"/>
              <a:ext cx="60325" cy="12700"/>
            </a:xfrm>
            <a:prstGeom prst="ellipse">
              <a:avLst/>
            </a:pr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0" name="Oval 12"/>
            <p:cNvSpPr>
              <a:spLocks noChangeArrowheads="1"/>
            </p:cNvSpPr>
            <p:nvPr/>
          </p:nvSpPr>
          <p:spPr bwMode="auto">
            <a:xfrm>
              <a:off x="4481513" y="5516563"/>
              <a:ext cx="57150" cy="12700"/>
            </a:xfrm>
            <a:prstGeom prst="ellipse">
              <a:avLst/>
            </a:pr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1" name="Oval 13"/>
            <p:cNvSpPr>
              <a:spLocks noChangeArrowheads="1"/>
            </p:cNvSpPr>
            <p:nvPr/>
          </p:nvSpPr>
          <p:spPr bwMode="auto">
            <a:xfrm>
              <a:off x="4519613" y="5495925"/>
              <a:ext cx="57150" cy="14288"/>
            </a:xfrm>
            <a:prstGeom prst="ellipse">
              <a:avLst/>
            </a:pr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2" name="Oval 14"/>
            <p:cNvSpPr>
              <a:spLocks noChangeArrowheads="1"/>
            </p:cNvSpPr>
            <p:nvPr/>
          </p:nvSpPr>
          <p:spPr bwMode="auto">
            <a:xfrm>
              <a:off x="4443413" y="5495925"/>
              <a:ext cx="60325" cy="14288"/>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3" name="Oval 15"/>
            <p:cNvSpPr>
              <a:spLocks noChangeArrowheads="1"/>
            </p:cNvSpPr>
            <p:nvPr/>
          </p:nvSpPr>
          <p:spPr bwMode="auto">
            <a:xfrm>
              <a:off x="4556125" y="5516563"/>
              <a:ext cx="58738" cy="12700"/>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4" name="Oval 16"/>
            <p:cNvSpPr>
              <a:spLocks noChangeArrowheads="1"/>
            </p:cNvSpPr>
            <p:nvPr/>
          </p:nvSpPr>
          <p:spPr bwMode="auto">
            <a:xfrm>
              <a:off x="4981575" y="5516563"/>
              <a:ext cx="58738" cy="12700"/>
            </a:xfrm>
            <a:prstGeom prst="ellipse">
              <a:avLst/>
            </a:pr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5" name="Oval 17"/>
            <p:cNvSpPr>
              <a:spLocks noChangeArrowheads="1"/>
            </p:cNvSpPr>
            <p:nvPr/>
          </p:nvSpPr>
          <p:spPr bwMode="auto">
            <a:xfrm>
              <a:off x="4905375" y="5516563"/>
              <a:ext cx="60325" cy="12700"/>
            </a:xfrm>
            <a:prstGeom prst="ellipse">
              <a:avLst/>
            </a:pr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6" name="Oval 18"/>
            <p:cNvSpPr>
              <a:spLocks noChangeArrowheads="1"/>
            </p:cNvSpPr>
            <p:nvPr/>
          </p:nvSpPr>
          <p:spPr bwMode="auto">
            <a:xfrm>
              <a:off x="4870450" y="5495925"/>
              <a:ext cx="57150" cy="14288"/>
            </a:xfrm>
            <a:prstGeom prst="ellipse">
              <a:avLst/>
            </a:pr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7" name="Oval 19"/>
            <p:cNvSpPr>
              <a:spLocks noChangeArrowheads="1"/>
            </p:cNvSpPr>
            <p:nvPr/>
          </p:nvSpPr>
          <p:spPr bwMode="auto">
            <a:xfrm>
              <a:off x="4943475" y="5495925"/>
              <a:ext cx="60325" cy="14288"/>
            </a:xfrm>
            <a:prstGeom prst="ellipse">
              <a:avLst/>
            </a:pr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8" name="Oval 20"/>
            <p:cNvSpPr>
              <a:spLocks noChangeArrowheads="1"/>
            </p:cNvSpPr>
            <p:nvPr/>
          </p:nvSpPr>
          <p:spPr bwMode="auto">
            <a:xfrm>
              <a:off x="4832350" y="5516563"/>
              <a:ext cx="57150" cy="12700"/>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99" name="Oval 21"/>
            <p:cNvSpPr>
              <a:spLocks noChangeArrowheads="1"/>
            </p:cNvSpPr>
            <p:nvPr/>
          </p:nvSpPr>
          <p:spPr bwMode="auto">
            <a:xfrm>
              <a:off x="4316413" y="5572125"/>
              <a:ext cx="41275"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0" name="Oval 22"/>
            <p:cNvSpPr>
              <a:spLocks noChangeArrowheads="1"/>
            </p:cNvSpPr>
            <p:nvPr/>
          </p:nvSpPr>
          <p:spPr bwMode="auto">
            <a:xfrm>
              <a:off x="4368800"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1" name="Oval 23"/>
            <p:cNvSpPr>
              <a:spLocks noChangeArrowheads="1"/>
            </p:cNvSpPr>
            <p:nvPr/>
          </p:nvSpPr>
          <p:spPr bwMode="auto">
            <a:xfrm>
              <a:off x="4392613"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2" name="Oval 24"/>
            <p:cNvSpPr>
              <a:spLocks noChangeArrowheads="1"/>
            </p:cNvSpPr>
            <p:nvPr/>
          </p:nvSpPr>
          <p:spPr bwMode="auto">
            <a:xfrm>
              <a:off x="4343400"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3" name="Oval 25"/>
            <p:cNvSpPr>
              <a:spLocks noChangeArrowheads="1"/>
            </p:cNvSpPr>
            <p:nvPr/>
          </p:nvSpPr>
          <p:spPr bwMode="auto">
            <a:xfrm>
              <a:off x="4419600" y="5572125"/>
              <a:ext cx="36513"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4" name="Oval 26"/>
            <p:cNvSpPr>
              <a:spLocks noChangeArrowheads="1"/>
            </p:cNvSpPr>
            <p:nvPr/>
          </p:nvSpPr>
          <p:spPr bwMode="auto">
            <a:xfrm>
              <a:off x="4545013"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5" name="Oval 27"/>
            <p:cNvSpPr>
              <a:spLocks noChangeArrowheads="1"/>
            </p:cNvSpPr>
            <p:nvPr/>
          </p:nvSpPr>
          <p:spPr bwMode="auto">
            <a:xfrm>
              <a:off x="4494213"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6" name="Oval 28"/>
            <p:cNvSpPr>
              <a:spLocks noChangeArrowheads="1"/>
            </p:cNvSpPr>
            <p:nvPr/>
          </p:nvSpPr>
          <p:spPr bwMode="auto">
            <a:xfrm>
              <a:off x="4470400" y="5572125"/>
              <a:ext cx="38100"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7" name="Oval 29"/>
            <p:cNvSpPr>
              <a:spLocks noChangeArrowheads="1"/>
            </p:cNvSpPr>
            <p:nvPr/>
          </p:nvSpPr>
          <p:spPr bwMode="auto">
            <a:xfrm>
              <a:off x="4519613"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08" name="Oval 30"/>
            <p:cNvSpPr>
              <a:spLocks noChangeArrowheads="1"/>
            </p:cNvSpPr>
            <p:nvPr/>
          </p:nvSpPr>
          <p:spPr bwMode="auto">
            <a:xfrm>
              <a:off x="4443413"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16" name="Oval 31"/>
            <p:cNvSpPr>
              <a:spLocks noChangeArrowheads="1"/>
            </p:cNvSpPr>
            <p:nvPr/>
          </p:nvSpPr>
          <p:spPr bwMode="auto">
            <a:xfrm>
              <a:off x="4570413" y="5572125"/>
              <a:ext cx="38100"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17" name="Oval 32"/>
            <p:cNvSpPr>
              <a:spLocks noChangeArrowheads="1"/>
            </p:cNvSpPr>
            <p:nvPr/>
          </p:nvSpPr>
          <p:spPr bwMode="auto">
            <a:xfrm>
              <a:off x="4621213" y="5572125"/>
              <a:ext cx="38100"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18" name="Oval 33"/>
            <p:cNvSpPr>
              <a:spLocks noChangeArrowheads="1"/>
            </p:cNvSpPr>
            <p:nvPr/>
          </p:nvSpPr>
          <p:spPr bwMode="auto">
            <a:xfrm>
              <a:off x="4645025" y="5557838"/>
              <a:ext cx="41275"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19" name="Oval 34"/>
            <p:cNvSpPr>
              <a:spLocks noChangeArrowheads="1"/>
            </p:cNvSpPr>
            <p:nvPr/>
          </p:nvSpPr>
          <p:spPr bwMode="auto">
            <a:xfrm>
              <a:off x="4594225"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0" name="Oval 35"/>
            <p:cNvSpPr>
              <a:spLocks noChangeArrowheads="1"/>
            </p:cNvSpPr>
            <p:nvPr/>
          </p:nvSpPr>
          <p:spPr bwMode="auto">
            <a:xfrm>
              <a:off x="4670425"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1" name="Oval 36"/>
            <p:cNvSpPr>
              <a:spLocks noChangeArrowheads="1"/>
            </p:cNvSpPr>
            <p:nvPr/>
          </p:nvSpPr>
          <p:spPr bwMode="auto">
            <a:xfrm>
              <a:off x="4797425"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2" name="Oval 37"/>
            <p:cNvSpPr>
              <a:spLocks noChangeArrowheads="1"/>
            </p:cNvSpPr>
            <p:nvPr/>
          </p:nvSpPr>
          <p:spPr bwMode="auto">
            <a:xfrm>
              <a:off x="4748213"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3" name="Oval 38"/>
            <p:cNvSpPr>
              <a:spLocks noChangeArrowheads="1"/>
            </p:cNvSpPr>
            <p:nvPr/>
          </p:nvSpPr>
          <p:spPr bwMode="auto">
            <a:xfrm>
              <a:off x="4721225"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4" name="Oval 39"/>
            <p:cNvSpPr>
              <a:spLocks noChangeArrowheads="1"/>
            </p:cNvSpPr>
            <p:nvPr/>
          </p:nvSpPr>
          <p:spPr bwMode="auto">
            <a:xfrm>
              <a:off x="4772025" y="5572125"/>
              <a:ext cx="38100"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5" name="Oval 40"/>
            <p:cNvSpPr>
              <a:spLocks noChangeArrowheads="1"/>
            </p:cNvSpPr>
            <p:nvPr/>
          </p:nvSpPr>
          <p:spPr bwMode="auto">
            <a:xfrm>
              <a:off x="4697413" y="5557838"/>
              <a:ext cx="36513"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6" name="Oval 41"/>
            <p:cNvSpPr>
              <a:spLocks noChangeArrowheads="1"/>
            </p:cNvSpPr>
            <p:nvPr/>
          </p:nvSpPr>
          <p:spPr bwMode="auto">
            <a:xfrm>
              <a:off x="4822825" y="5572125"/>
              <a:ext cx="38100"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7" name="Oval 42"/>
            <p:cNvSpPr>
              <a:spLocks noChangeArrowheads="1"/>
            </p:cNvSpPr>
            <p:nvPr/>
          </p:nvSpPr>
          <p:spPr bwMode="auto">
            <a:xfrm>
              <a:off x="4872038"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8" name="Oval 43"/>
            <p:cNvSpPr>
              <a:spLocks noChangeArrowheads="1"/>
            </p:cNvSpPr>
            <p:nvPr/>
          </p:nvSpPr>
          <p:spPr bwMode="auto">
            <a:xfrm>
              <a:off x="4899025"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29" name="Oval 44"/>
            <p:cNvSpPr>
              <a:spLocks noChangeArrowheads="1"/>
            </p:cNvSpPr>
            <p:nvPr/>
          </p:nvSpPr>
          <p:spPr bwMode="auto">
            <a:xfrm>
              <a:off x="4848225"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0" name="Oval 45"/>
            <p:cNvSpPr>
              <a:spLocks noChangeArrowheads="1"/>
            </p:cNvSpPr>
            <p:nvPr/>
          </p:nvSpPr>
          <p:spPr bwMode="auto">
            <a:xfrm>
              <a:off x="4922838" y="5572125"/>
              <a:ext cx="41275"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1" name="Oval 46"/>
            <p:cNvSpPr>
              <a:spLocks noChangeArrowheads="1"/>
            </p:cNvSpPr>
            <p:nvPr/>
          </p:nvSpPr>
          <p:spPr bwMode="auto">
            <a:xfrm>
              <a:off x="5049838" y="5557838"/>
              <a:ext cx="38100"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2" name="Oval 47"/>
            <p:cNvSpPr>
              <a:spLocks noChangeArrowheads="1"/>
            </p:cNvSpPr>
            <p:nvPr/>
          </p:nvSpPr>
          <p:spPr bwMode="auto">
            <a:xfrm>
              <a:off x="4999038"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3" name="Oval 48"/>
            <p:cNvSpPr>
              <a:spLocks noChangeArrowheads="1"/>
            </p:cNvSpPr>
            <p:nvPr/>
          </p:nvSpPr>
          <p:spPr bwMode="auto">
            <a:xfrm>
              <a:off x="4975225" y="5572125"/>
              <a:ext cx="36513"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4" name="Oval 49"/>
            <p:cNvSpPr>
              <a:spLocks noChangeArrowheads="1"/>
            </p:cNvSpPr>
            <p:nvPr/>
          </p:nvSpPr>
          <p:spPr bwMode="auto">
            <a:xfrm>
              <a:off x="5022850" y="5572125"/>
              <a:ext cx="39688"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5" name="Oval 50"/>
            <p:cNvSpPr>
              <a:spLocks noChangeArrowheads="1"/>
            </p:cNvSpPr>
            <p:nvPr/>
          </p:nvSpPr>
          <p:spPr bwMode="auto">
            <a:xfrm>
              <a:off x="5073650" y="5572125"/>
              <a:ext cx="41275" cy="7938"/>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6" name="Oval 51"/>
            <p:cNvSpPr>
              <a:spLocks noChangeArrowheads="1"/>
            </p:cNvSpPr>
            <p:nvPr/>
          </p:nvSpPr>
          <p:spPr bwMode="auto">
            <a:xfrm>
              <a:off x="4948238" y="5557838"/>
              <a:ext cx="39688" cy="9525"/>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7" name="Oval 52"/>
            <p:cNvSpPr>
              <a:spLocks noChangeArrowheads="1"/>
            </p:cNvSpPr>
            <p:nvPr/>
          </p:nvSpPr>
          <p:spPr bwMode="auto">
            <a:xfrm>
              <a:off x="4241800"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8" name="Oval 53"/>
            <p:cNvSpPr>
              <a:spLocks noChangeArrowheads="1"/>
            </p:cNvSpPr>
            <p:nvPr/>
          </p:nvSpPr>
          <p:spPr bwMode="auto">
            <a:xfrm>
              <a:off x="4302125"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39" name="Oval 54"/>
            <p:cNvSpPr>
              <a:spLocks noChangeArrowheads="1"/>
            </p:cNvSpPr>
            <p:nvPr/>
          </p:nvSpPr>
          <p:spPr bwMode="auto">
            <a:xfrm>
              <a:off x="4332288"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0" name="Oval 55"/>
            <p:cNvSpPr>
              <a:spLocks noChangeArrowheads="1"/>
            </p:cNvSpPr>
            <p:nvPr/>
          </p:nvSpPr>
          <p:spPr bwMode="auto">
            <a:xfrm>
              <a:off x="4271963" y="5607050"/>
              <a:ext cx="44450"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1" name="Oval 56"/>
            <p:cNvSpPr>
              <a:spLocks noChangeArrowheads="1"/>
            </p:cNvSpPr>
            <p:nvPr/>
          </p:nvSpPr>
          <p:spPr bwMode="auto">
            <a:xfrm>
              <a:off x="4360863" y="5622925"/>
              <a:ext cx="47625"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2" name="Oval 57"/>
            <p:cNvSpPr>
              <a:spLocks noChangeArrowheads="1"/>
            </p:cNvSpPr>
            <p:nvPr/>
          </p:nvSpPr>
          <p:spPr bwMode="auto">
            <a:xfrm>
              <a:off x="4511675" y="5607050"/>
              <a:ext cx="47625"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3" name="Oval 58"/>
            <p:cNvSpPr>
              <a:spLocks noChangeArrowheads="1"/>
            </p:cNvSpPr>
            <p:nvPr/>
          </p:nvSpPr>
          <p:spPr bwMode="auto">
            <a:xfrm>
              <a:off x="4452938" y="5607050"/>
              <a:ext cx="46038" cy="9525"/>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4" name="Oval 59"/>
            <p:cNvSpPr>
              <a:spLocks noChangeArrowheads="1"/>
            </p:cNvSpPr>
            <p:nvPr/>
          </p:nvSpPr>
          <p:spPr bwMode="auto">
            <a:xfrm>
              <a:off x="4421188" y="5622925"/>
              <a:ext cx="46038" cy="11113"/>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5" name="Oval 60"/>
            <p:cNvSpPr>
              <a:spLocks noChangeArrowheads="1"/>
            </p:cNvSpPr>
            <p:nvPr/>
          </p:nvSpPr>
          <p:spPr bwMode="auto">
            <a:xfrm>
              <a:off x="4481513"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6" name="Oval 61"/>
            <p:cNvSpPr>
              <a:spLocks noChangeArrowheads="1"/>
            </p:cNvSpPr>
            <p:nvPr/>
          </p:nvSpPr>
          <p:spPr bwMode="auto">
            <a:xfrm>
              <a:off x="4392613"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7" name="Oval 62"/>
            <p:cNvSpPr>
              <a:spLocks noChangeArrowheads="1"/>
            </p:cNvSpPr>
            <p:nvPr/>
          </p:nvSpPr>
          <p:spPr bwMode="auto">
            <a:xfrm>
              <a:off x="4541838" y="5622925"/>
              <a:ext cx="46038" cy="11113"/>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8" name="Oval 63"/>
            <p:cNvSpPr>
              <a:spLocks noChangeArrowheads="1"/>
            </p:cNvSpPr>
            <p:nvPr/>
          </p:nvSpPr>
          <p:spPr bwMode="auto">
            <a:xfrm>
              <a:off x="4603750" y="5622925"/>
              <a:ext cx="44450"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49" name="Oval 64"/>
            <p:cNvSpPr>
              <a:spLocks noChangeArrowheads="1"/>
            </p:cNvSpPr>
            <p:nvPr/>
          </p:nvSpPr>
          <p:spPr bwMode="auto">
            <a:xfrm>
              <a:off x="4632325"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0" name="Oval 65"/>
            <p:cNvSpPr>
              <a:spLocks noChangeArrowheads="1"/>
            </p:cNvSpPr>
            <p:nvPr/>
          </p:nvSpPr>
          <p:spPr bwMode="auto">
            <a:xfrm>
              <a:off x="4572000" y="5607050"/>
              <a:ext cx="47625"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1" name="Oval 66"/>
            <p:cNvSpPr>
              <a:spLocks noChangeArrowheads="1"/>
            </p:cNvSpPr>
            <p:nvPr/>
          </p:nvSpPr>
          <p:spPr bwMode="auto">
            <a:xfrm>
              <a:off x="4664075" y="5622925"/>
              <a:ext cx="44450"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2" name="Oval 67"/>
            <p:cNvSpPr>
              <a:spLocks noChangeArrowheads="1"/>
            </p:cNvSpPr>
            <p:nvPr/>
          </p:nvSpPr>
          <p:spPr bwMode="auto">
            <a:xfrm>
              <a:off x="4811713" y="5607050"/>
              <a:ext cx="47625" cy="9525"/>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3" name="Oval 68"/>
            <p:cNvSpPr>
              <a:spLocks noChangeArrowheads="1"/>
            </p:cNvSpPr>
            <p:nvPr/>
          </p:nvSpPr>
          <p:spPr bwMode="auto">
            <a:xfrm>
              <a:off x="4752975"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4" name="Oval 69"/>
            <p:cNvSpPr>
              <a:spLocks noChangeArrowheads="1"/>
            </p:cNvSpPr>
            <p:nvPr/>
          </p:nvSpPr>
          <p:spPr bwMode="auto">
            <a:xfrm>
              <a:off x="4722813" y="5622925"/>
              <a:ext cx="47625"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5" name="Oval 70"/>
            <p:cNvSpPr>
              <a:spLocks noChangeArrowheads="1"/>
            </p:cNvSpPr>
            <p:nvPr/>
          </p:nvSpPr>
          <p:spPr bwMode="auto">
            <a:xfrm>
              <a:off x="4783138" y="5622925"/>
              <a:ext cx="47625"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6" name="Oval 71"/>
            <p:cNvSpPr>
              <a:spLocks noChangeArrowheads="1"/>
            </p:cNvSpPr>
            <p:nvPr/>
          </p:nvSpPr>
          <p:spPr bwMode="auto">
            <a:xfrm>
              <a:off x="4692650"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7" name="Oval 72"/>
            <p:cNvSpPr>
              <a:spLocks noChangeArrowheads="1"/>
            </p:cNvSpPr>
            <p:nvPr/>
          </p:nvSpPr>
          <p:spPr bwMode="auto">
            <a:xfrm>
              <a:off x="4843463"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8" name="Oval 73"/>
            <p:cNvSpPr>
              <a:spLocks noChangeArrowheads="1"/>
            </p:cNvSpPr>
            <p:nvPr/>
          </p:nvSpPr>
          <p:spPr bwMode="auto">
            <a:xfrm>
              <a:off x="4903788"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59" name="Oval 74"/>
            <p:cNvSpPr>
              <a:spLocks noChangeArrowheads="1"/>
            </p:cNvSpPr>
            <p:nvPr/>
          </p:nvSpPr>
          <p:spPr bwMode="auto">
            <a:xfrm>
              <a:off x="4932363"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0" name="Oval 75"/>
            <p:cNvSpPr>
              <a:spLocks noChangeArrowheads="1"/>
            </p:cNvSpPr>
            <p:nvPr/>
          </p:nvSpPr>
          <p:spPr bwMode="auto">
            <a:xfrm>
              <a:off x="4872038" y="5607050"/>
              <a:ext cx="47625"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1" name="Oval 76"/>
            <p:cNvSpPr>
              <a:spLocks noChangeArrowheads="1"/>
            </p:cNvSpPr>
            <p:nvPr/>
          </p:nvSpPr>
          <p:spPr bwMode="auto">
            <a:xfrm>
              <a:off x="4964113" y="5622925"/>
              <a:ext cx="46038" cy="11113"/>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2" name="Oval 77"/>
            <p:cNvSpPr>
              <a:spLocks noChangeArrowheads="1"/>
            </p:cNvSpPr>
            <p:nvPr/>
          </p:nvSpPr>
          <p:spPr bwMode="auto">
            <a:xfrm>
              <a:off x="5114925" y="5607050"/>
              <a:ext cx="46038" cy="9525"/>
            </a:xfrm>
            <a:prstGeom prst="ellipse">
              <a:avLst/>
            </a:pr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3" name="Oval 78"/>
            <p:cNvSpPr>
              <a:spLocks noChangeArrowheads="1"/>
            </p:cNvSpPr>
            <p:nvPr/>
          </p:nvSpPr>
          <p:spPr bwMode="auto">
            <a:xfrm>
              <a:off x="5054600" y="5607050"/>
              <a:ext cx="44450"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4" name="Oval 79"/>
            <p:cNvSpPr>
              <a:spLocks noChangeArrowheads="1"/>
            </p:cNvSpPr>
            <p:nvPr/>
          </p:nvSpPr>
          <p:spPr bwMode="auto">
            <a:xfrm>
              <a:off x="5022850" y="5622925"/>
              <a:ext cx="47625"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5" name="Oval 80"/>
            <p:cNvSpPr>
              <a:spLocks noChangeArrowheads="1"/>
            </p:cNvSpPr>
            <p:nvPr/>
          </p:nvSpPr>
          <p:spPr bwMode="auto">
            <a:xfrm>
              <a:off x="5083175"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6" name="Oval 81"/>
            <p:cNvSpPr>
              <a:spLocks noChangeArrowheads="1"/>
            </p:cNvSpPr>
            <p:nvPr/>
          </p:nvSpPr>
          <p:spPr bwMode="auto">
            <a:xfrm>
              <a:off x="5143500" y="5622925"/>
              <a:ext cx="46038" cy="11113"/>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7" name="Oval 82"/>
            <p:cNvSpPr>
              <a:spLocks noChangeArrowheads="1"/>
            </p:cNvSpPr>
            <p:nvPr/>
          </p:nvSpPr>
          <p:spPr bwMode="auto">
            <a:xfrm>
              <a:off x="4992688" y="5607050"/>
              <a:ext cx="46038" cy="9525"/>
            </a:xfrm>
            <a:prstGeom prst="ellipse">
              <a:avLst/>
            </a:pr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8" name="Oval 83"/>
            <p:cNvSpPr>
              <a:spLocks noChangeArrowheads="1"/>
            </p:cNvSpPr>
            <p:nvPr/>
          </p:nvSpPr>
          <p:spPr bwMode="auto">
            <a:xfrm>
              <a:off x="4649788" y="5468938"/>
              <a:ext cx="142875" cy="30163"/>
            </a:xfrm>
            <a:prstGeom prst="ellipse">
              <a:avLst/>
            </a:pr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69" name="Freeform 84"/>
            <p:cNvSpPr>
              <a:spLocks/>
            </p:cNvSpPr>
            <p:nvPr/>
          </p:nvSpPr>
          <p:spPr bwMode="auto">
            <a:xfrm>
              <a:off x="4427538" y="4895850"/>
              <a:ext cx="577850" cy="403225"/>
            </a:xfrm>
            <a:custGeom>
              <a:avLst/>
              <a:gdLst>
                <a:gd name="T0" fmla="*/ 255 w 260"/>
                <a:gd name="T1" fmla="*/ 181 h 181"/>
                <a:gd name="T2" fmla="*/ 260 w 260"/>
                <a:gd name="T3" fmla="*/ 176 h 181"/>
                <a:gd name="T4" fmla="*/ 260 w 260"/>
                <a:gd name="T5" fmla="*/ 5 h 181"/>
                <a:gd name="T6" fmla="*/ 255 w 260"/>
                <a:gd name="T7" fmla="*/ 0 h 181"/>
                <a:gd name="T8" fmla="*/ 5 w 260"/>
                <a:gd name="T9" fmla="*/ 0 h 181"/>
                <a:gd name="T10" fmla="*/ 0 w 260"/>
                <a:gd name="T11" fmla="*/ 5 h 181"/>
                <a:gd name="T12" fmla="*/ 0 w 260"/>
                <a:gd name="T13" fmla="*/ 176 h 181"/>
                <a:gd name="T14" fmla="*/ 5 w 260"/>
                <a:gd name="T15" fmla="*/ 181 h 181"/>
                <a:gd name="T16" fmla="*/ 255 w 260"/>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 h="181">
                  <a:moveTo>
                    <a:pt x="255" y="181"/>
                  </a:moveTo>
                  <a:cubicBezTo>
                    <a:pt x="258" y="181"/>
                    <a:pt x="260" y="178"/>
                    <a:pt x="260" y="176"/>
                  </a:cubicBezTo>
                  <a:cubicBezTo>
                    <a:pt x="260" y="5"/>
                    <a:pt x="260" y="5"/>
                    <a:pt x="260" y="5"/>
                  </a:cubicBezTo>
                  <a:cubicBezTo>
                    <a:pt x="260" y="3"/>
                    <a:pt x="258" y="0"/>
                    <a:pt x="255" y="0"/>
                  </a:cubicBezTo>
                  <a:cubicBezTo>
                    <a:pt x="5" y="0"/>
                    <a:pt x="5" y="0"/>
                    <a:pt x="5" y="0"/>
                  </a:cubicBezTo>
                  <a:cubicBezTo>
                    <a:pt x="2" y="0"/>
                    <a:pt x="0" y="3"/>
                    <a:pt x="0" y="5"/>
                  </a:cubicBezTo>
                  <a:cubicBezTo>
                    <a:pt x="0" y="176"/>
                    <a:pt x="0" y="176"/>
                    <a:pt x="0" y="176"/>
                  </a:cubicBezTo>
                  <a:cubicBezTo>
                    <a:pt x="0" y="178"/>
                    <a:pt x="2" y="181"/>
                    <a:pt x="5" y="181"/>
                  </a:cubicBezTo>
                  <a:lnTo>
                    <a:pt x="255" y="181"/>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0" name="Rectangle 85"/>
            <p:cNvSpPr>
              <a:spLocks noChangeArrowheads="1"/>
            </p:cNvSpPr>
            <p:nvPr/>
          </p:nvSpPr>
          <p:spPr bwMode="auto">
            <a:xfrm>
              <a:off x="4445000" y="4914900"/>
              <a:ext cx="542925" cy="306388"/>
            </a:xfrm>
            <a:prstGeom prst="rect">
              <a:avLst/>
            </a:prstGeom>
            <a:solidFill>
              <a:srgbClr val="F5F5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1" name="Freeform 86"/>
            <p:cNvSpPr>
              <a:spLocks/>
            </p:cNvSpPr>
            <p:nvPr/>
          </p:nvSpPr>
          <p:spPr bwMode="auto">
            <a:xfrm>
              <a:off x="3757613" y="4851400"/>
              <a:ext cx="41275" cy="514350"/>
            </a:xfrm>
            <a:custGeom>
              <a:avLst/>
              <a:gdLst>
                <a:gd name="T0" fmla="*/ 0 w 26"/>
                <a:gd name="T1" fmla="*/ 321 h 324"/>
                <a:gd name="T2" fmla="*/ 26 w 26"/>
                <a:gd name="T3" fmla="*/ 324 h 324"/>
                <a:gd name="T4" fmla="*/ 26 w 26"/>
                <a:gd name="T5" fmla="*/ 0 h 324"/>
                <a:gd name="T6" fmla="*/ 0 w 26"/>
                <a:gd name="T7" fmla="*/ 3 h 324"/>
                <a:gd name="T8" fmla="*/ 0 w 26"/>
                <a:gd name="T9" fmla="*/ 321 h 324"/>
              </a:gdLst>
              <a:ahLst/>
              <a:cxnLst>
                <a:cxn ang="0">
                  <a:pos x="T0" y="T1"/>
                </a:cxn>
                <a:cxn ang="0">
                  <a:pos x="T2" y="T3"/>
                </a:cxn>
                <a:cxn ang="0">
                  <a:pos x="T4" y="T5"/>
                </a:cxn>
                <a:cxn ang="0">
                  <a:pos x="T6" y="T7"/>
                </a:cxn>
                <a:cxn ang="0">
                  <a:pos x="T8" y="T9"/>
                </a:cxn>
              </a:cxnLst>
              <a:rect l="0" t="0" r="r" b="b"/>
              <a:pathLst>
                <a:path w="26" h="324">
                  <a:moveTo>
                    <a:pt x="0" y="321"/>
                  </a:moveTo>
                  <a:lnTo>
                    <a:pt x="26" y="324"/>
                  </a:lnTo>
                  <a:lnTo>
                    <a:pt x="26" y="0"/>
                  </a:lnTo>
                  <a:lnTo>
                    <a:pt x="0" y="3"/>
                  </a:lnTo>
                  <a:lnTo>
                    <a:pt x="0" y="321"/>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2" name="Freeform 87"/>
            <p:cNvSpPr>
              <a:spLocks/>
            </p:cNvSpPr>
            <p:nvPr/>
          </p:nvSpPr>
          <p:spPr bwMode="auto">
            <a:xfrm>
              <a:off x="3787775" y="4851400"/>
              <a:ext cx="598488" cy="514350"/>
            </a:xfrm>
            <a:custGeom>
              <a:avLst/>
              <a:gdLst>
                <a:gd name="T0" fmla="*/ 264 w 269"/>
                <a:gd name="T1" fmla="*/ 204 h 231"/>
                <a:gd name="T2" fmla="*/ 269 w 269"/>
                <a:gd name="T3" fmla="*/ 199 h 231"/>
                <a:gd name="T4" fmla="*/ 269 w 269"/>
                <a:gd name="T5" fmla="*/ 22 h 231"/>
                <a:gd name="T6" fmla="*/ 264 w 269"/>
                <a:gd name="T7" fmla="*/ 17 h 231"/>
                <a:gd name="T8" fmla="*/ 5 w 269"/>
                <a:gd name="T9" fmla="*/ 0 h 231"/>
                <a:gd name="T10" fmla="*/ 0 w 269"/>
                <a:gd name="T11" fmla="*/ 6 h 231"/>
                <a:gd name="T12" fmla="*/ 0 w 269"/>
                <a:gd name="T13" fmla="*/ 225 h 231"/>
                <a:gd name="T14" fmla="*/ 5 w 269"/>
                <a:gd name="T15" fmla="*/ 231 h 231"/>
                <a:gd name="T16" fmla="*/ 264 w 269"/>
                <a:gd name="T17"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31">
                  <a:moveTo>
                    <a:pt x="264" y="204"/>
                  </a:moveTo>
                  <a:cubicBezTo>
                    <a:pt x="267" y="204"/>
                    <a:pt x="269" y="201"/>
                    <a:pt x="269" y="199"/>
                  </a:cubicBezTo>
                  <a:cubicBezTo>
                    <a:pt x="269" y="22"/>
                    <a:pt x="269" y="22"/>
                    <a:pt x="269" y="22"/>
                  </a:cubicBezTo>
                  <a:cubicBezTo>
                    <a:pt x="269" y="20"/>
                    <a:pt x="267" y="17"/>
                    <a:pt x="264" y="17"/>
                  </a:cubicBezTo>
                  <a:cubicBezTo>
                    <a:pt x="5" y="0"/>
                    <a:pt x="5" y="0"/>
                    <a:pt x="5" y="0"/>
                  </a:cubicBezTo>
                  <a:cubicBezTo>
                    <a:pt x="2" y="0"/>
                    <a:pt x="0" y="3"/>
                    <a:pt x="0" y="6"/>
                  </a:cubicBezTo>
                  <a:cubicBezTo>
                    <a:pt x="0" y="225"/>
                    <a:pt x="0" y="225"/>
                    <a:pt x="0" y="225"/>
                  </a:cubicBezTo>
                  <a:cubicBezTo>
                    <a:pt x="0" y="228"/>
                    <a:pt x="2" y="231"/>
                    <a:pt x="5" y="231"/>
                  </a:cubicBezTo>
                  <a:lnTo>
                    <a:pt x="264" y="204"/>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3" name="Freeform 88"/>
            <p:cNvSpPr>
              <a:spLocks/>
            </p:cNvSpPr>
            <p:nvPr/>
          </p:nvSpPr>
          <p:spPr bwMode="auto">
            <a:xfrm>
              <a:off x="3813175" y="4876800"/>
              <a:ext cx="555625" cy="400050"/>
            </a:xfrm>
            <a:custGeom>
              <a:avLst/>
              <a:gdLst>
                <a:gd name="T0" fmla="*/ 350 w 350"/>
                <a:gd name="T1" fmla="*/ 222 h 252"/>
                <a:gd name="T2" fmla="*/ 0 w 350"/>
                <a:gd name="T3" fmla="*/ 252 h 252"/>
                <a:gd name="T4" fmla="*/ 0 w 350"/>
                <a:gd name="T5" fmla="*/ 0 h 252"/>
                <a:gd name="T6" fmla="*/ 350 w 350"/>
                <a:gd name="T7" fmla="*/ 19 h 252"/>
                <a:gd name="T8" fmla="*/ 350 w 350"/>
                <a:gd name="T9" fmla="*/ 222 h 252"/>
              </a:gdLst>
              <a:ahLst/>
              <a:cxnLst>
                <a:cxn ang="0">
                  <a:pos x="T0" y="T1"/>
                </a:cxn>
                <a:cxn ang="0">
                  <a:pos x="T2" y="T3"/>
                </a:cxn>
                <a:cxn ang="0">
                  <a:pos x="T4" y="T5"/>
                </a:cxn>
                <a:cxn ang="0">
                  <a:pos x="T6" y="T7"/>
                </a:cxn>
                <a:cxn ang="0">
                  <a:pos x="T8" y="T9"/>
                </a:cxn>
              </a:cxnLst>
              <a:rect l="0" t="0" r="r" b="b"/>
              <a:pathLst>
                <a:path w="350" h="252">
                  <a:moveTo>
                    <a:pt x="350" y="222"/>
                  </a:moveTo>
                  <a:lnTo>
                    <a:pt x="0" y="252"/>
                  </a:lnTo>
                  <a:lnTo>
                    <a:pt x="0" y="0"/>
                  </a:lnTo>
                  <a:lnTo>
                    <a:pt x="350" y="19"/>
                  </a:lnTo>
                  <a:lnTo>
                    <a:pt x="350" y="222"/>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4" name="Freeform 89"/>
            <p:cNvSpPr>
              <a:spLocks/>
            </p:cNvSpPr>
            <p:nvPr/>
          </p:nvSpPr>
          <p:spPr bwMode="auto">
            <a:xfrm>
              <a:off x="5634038" y="4851400"/>
              <a:ext cx="42863" cy="514350"/>
            </a:xfrm>
            <a:custGeom>
              <a:avLst/>
              <a:gdLst>
                <a:gd name="T0" fmla="*/ 27 w 27"/>
                <a:gd name="T1" fmla="*/ 321 h 324"/>
                <a:gd name="T2" fmla="*/ 0 w 27"/>
                <a:gd name="T3" fmla="*/ 324 h 324"/>
                <a:gd name="T4" fmla="*/ 0 w 27"/>
                <a:gd name="T5" fmla="*/ 0 h 324"/>
                <a:gd name="T6" fmla="*/ 27 w 27"/>
                <a:gd name="T7" fmla="*/ 3 h 324"/>
                <a:gd name="T8" fmla="*/ 27 w 27"/>
                <a:gd name="T9" fmla="*/ 321 h 324"/>
              </a:gdLst>
              <a:ahLst/>
              <a:cxnLst>
                <a:cxn ang="0">
                  <a:pos x="T0" y="T1"/>
                </a:cxn>
                <a:cxn ang="0">
                  <a:pos x="T2" y="T3"/>
                </a:cxn>
                <a:cxn ang="0">
                  <a:pos x="T4" y="T5"/>
                </a:cxn>
                <a:cxn ang="0">
                  <a:pos x="T6" y="T7"/>
                </a:cxn>
                <a:cxn ang="0">
                  <a:pos x="T8" y="T9"/>
                </a:cxn>
              </a:cxnLst>
              <a:rect l="0" t="0" r="r" b="b"/>
              <a:pathLst>
                <a:path w="27" h="324">
                  <a:moveTo>
                    <a:pt x="27" y="321"/>
                  </a:moveTo>
                  <a:lnTo>
                    <a:pt x="0" y="324"/>
                  </a:lnTo>
                  <a:lnTo>
                    <a:pt x="0" y="0"/>
                  </a:lnTo>
                  <a:lnTo>
                    <a:pt x="27" y="3"/>
                  </a:lnTo>
                  <a:lnTo>
                    <a:pt x="27" y="321"/>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5" name="Freeform 90"/>
            <p:cNvSpPr>
              <a:spLocks/>
            </p:cNvSpPr>
            <p:nvPr/>
          </p:nvSpPr>
          <p:spPr bwMode="auto">
            <a:xfrm>
              <a:off x="5048250" y="4851400"/>
              <a:ext cx="596900" cy="514350"/>
            </a:xfrm>
            <a:custGeom>
              <a:avLst/>
              <a:gdLst>
                <a:gd name="T0" fmla="*/ 5 w 269"/>
                <a:gd name="T1" fmla="*/ 204 h 231"/>
                <a:gd name="T2" fmla="*/ 0 w 269"/>
                <a:gd name="T3" fmla="*/ 199 h 231"/>
                <a:gd name="T4" fmla="*/ 0 w 269"/>
                <a:gd name="T5" fmla="*/ 22 h 231"/>
                <a:gd name="T6" fmla="*/ 5 w 269"/>
                <a:gd name="T7" fmla="*/ 17 h 231"/>
                <a:gd name="T8" fmla="*/ 264 w 269"/>
                <a:gd name="T9" fmla="*/ 0 h 231"/>
                <a:gd name="T10" fmla="*/ 269 w 269"/>
                <a:gd name="T11" fmla="*/ 6 h 231"/>
                <a:gd name="T12" fmla="*/ 269 w 269"/>
                <a:gd name="T13" fmla="*/ 225 h 231"/>
                <a:gd name="T14" fmla="*/ 264 w 269"/>
                <a:gd name="T15" fmla="*/ 231 h 231"/>
                <a:gd name="T16" fmla="*/ 5 w 269"/>
                <a:gd name="T17"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31">
                  <a:moveTo>
                    <a:pt x="5" y="204"/>
                  </a:moveTo>
                  <a:cubicBezTo>
                    <a:pt x="3" y="204"/>
                    <a:pt x="0" y="201"/>
                    <a:pt x="0" y="199"/>
                  </a:cubicBezTo>
                  <a:cubicBezTo>
                    <a:pt x="0" y="22"/>
                    <a:pt x="0" y="22"/>
                    <a:pt x="0" y="22"/>
                  </a:cubicBezTo>
                  <a:cubicBezTo>
                    <a:pt x="0" y="20"/>
                    <a:pt x="3" y="17"/>
                    <a:pt x="5" y="17"/>
                  </a:cubicBezTo>
                  <a:cubicBezTo>
                    <a:pt x="264" y="0"/>
                    <a:pt x="264" y="0"/>
                    <a:pt x="264" y="0"/>
                  </a:cubicBezTo>
                  <a:cubicBezTo>
                    <a:pt x="267" y="0"/>
                    <a:pt x="269" y="3"/>
                    <a:pt x="269" y="6"/>
                  </a:cubicBezTo>
                  <a:cubicBezTo>
                    <a:pt x="269" y="225"/>
                    <a:pt x="269" y="225"/>
                    <a:pt x="269" y="225"/>
                  </a:cubicBezTo>
                  <a:cubicBezTo>
                    <a:pt x="269" y="228"/>
                    <a:pt x="267" y="231"/>
                    <a:pt x="264" y="231"/>
                  </a:cubicBezTo>
                  <a:lnTo>
                    <a:pt x="5" y="204"/>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6" name="Freeform 91"/>
            <p:cNvSpPr>
              <a:spLocks/>
            </p:cNvSpPr>
            <p:nvPr/>
          </p:nvSpPr>
          <p:spPr bwMode="auto">
            <a:xfrm>
              <a:off x="5067300" y="4876800"/>
              <a:ext cx="555625" cy="400050"/>
            </a:xfrm>
            <a:custGeom>
              <a:avLst/>
              <a:gdLst>
                <a:gd name="T0" fmla="*/ 0 w 350"/>
                <a:gd name="T1" fmla="*/ 222 h 252"/>
                <a:gd name="T2" fmla="*/ 350 w 350"/>
                <a:gd name="T3" fmla="*/ 252 h 252"/>
                <a:gd name="T4" fmla="*/ 350 w 350"/>
                <a:gd name="T5" fmla="*/ 0 h 252"/>
                <a:gd name="T6" fmla="*/ 0 w 350"/>
                <a:gd name="T7" fmla="*/ 19 h 252"/>
                <a:gd name="T8" fmla="*/ 0 w 350"/>
                <a:gd name="T9" fmla="*/ 222 h 252"/>
              </a:gdLst>
              <a:ahLst/>
              <a:cxnLst>
                <a:cxn ang="0">
                  <a:pos x="T0" y="T1"/>
                </a:cxn>
                <a:cxn ang="0">
                  <a:pos x="T2" y="T3"/>
                </a:cxn>
                <a:cxn ang="0">
                  <a:pos x="T4" y="T5"/>
                </a:cxn>
                <a:cxn ang="0">
                  <a:pos x="T6" y="T7"/>
                </a:cxn>
                <a:cxn ang="0">
                  <a:pos x="T8" y="T9"/>
                </a:cxn>
              </a:cxnLst>
              <a:rect l="0" t="0" r="r" b="b"/>
              <a:pathLst>
                <a:path w="350" h="252">
                  <a:moveTo>
                    <a:pt x="0" y="222"/>
                  </a:moveTo>
                  <a:lnTo>
                    <a:pt x="350" y="252"/>
                  </a:lnTo>
                  <a:lnTo>
                    <a:pt x="350" y="0"/>
                  </a:lnTo>
                  <a:lnTo>
                    <a:pt x="0" y="19"/>
                  </a:lnTo>
                  <a:lnTo>
                    <a:pt x="0" y="222"/>
                  </a:lnTo>
                  <a:close/>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7" name="Freeform 92"/>
            <p:cNvSpPr>
              <a:spLocks/>
            </p:cNvSpPr>
            <p:nvPr/>
          </p:nvSpPr>
          <p:spPr bwMode="auto">
            <a:xfrm>
              <a:off x="3849688" y="5126038"/>
              <a:ext cx="30163" cy="111125"/>
            </a:xfrm>
            <a:custGeom>
              <a:avLst/>
              <a:gdLst>
                <a:gd name="T0" fmla="*/ 19 w 19"/>
                <a:gd name="T1" fmla="*/ 0 h 70"/>
                <a:gd name="T2" fmla="*/ 19 w 19"/>
                <a:gd name="T3" fmla="*/ 68 h 70"/>
                <a:gd name="T4" fmla="*/ 0 w 19"/>
                <a:gd name="T5" fmla="*/ 70 h 70"/>
                <a:gd name="T6" fmla="*/ 0 w 19"/>
                <a:gd name="T7" fmla="*/ 1 h 70"/>
                <a:gd name="T8" fmla="*/ 19 w 19"/>
                <a:gd name="T9" fmla="*/ 0 h 70"/>
              </a:gdLst>
              <a:ahLst/>
              <a:cxnLst>
                <a:cxn ang="0">
                  <a:pos x="T0" y="T1"/>
                </a:cxn>
                <a:cxn ang="0">
                  <a:pos x="T2" y="T3"/>
                </a:cxn>
                <a:cxn ang="0">
                  <a:pos x="T4" y="T5"/>
                </a:cxn>
                <a:cxn ang="0">
                  <a:pos x="T6" y="T7"/>
                </a:cxn>
                <a:cxn ang="0">
                  <a:pos x="T8" y="T9"/>
                </a:cxn>
              </a:cxnLst>
              <a:rect l="0" t="0" r="r" b="b"/>
              <a:pathLst>
                <a:path w="19" h="70">
                  <a:moveTo>
                    <a:pt x="19" y="0"/>
                  </a:moveTo>
                  <a:lnTo>
                    <a:pt x="19" y="68"/>
                  </a:lnTo>
                  <a:lnTo>
                    <a:pt x="0" y="70"/>
                  </a:lnTo>
                  <a:lnTo>
                    <a:pt x="0" y="1"/>
                  </a:lnTo>
                  <a:lnTo>
                    <a:pt x="19"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8" name="Freeform 93"/>
            <p:cNvSpPr>
              <a:spLocks/>
            </p:cNvSpPr>
            <p:nvPr/>
          </p:nvSpPr>
          <p:spPr bwMode="auto">
            <a:xfrm>
              <a:off x="4252913" y="4995863"/>
              <a:ext cx="77788" cy="36513"/>
            </a:xfrm>
            <a:custGeom>
              <a:avLst/>
              <a:gdLst>
                <a:gd name="T0" fmla="*/ 33 w 35"/>
                <a:gd name="T1" fmla="*/ 0 h 16"/>
                <a:gd name="T2" fmla="*/ 34 w 35"/>
                <a:gd name="T3" fmla="*/ 4 h 16"/>
                <a:gd name="T4" fmla="*/ 35 w 35"/>
                <a:gd name="T5" fmla="*/ 8 h 16"/>
                <a:gd name="T6" fmla="*/ 35 w 35"/>
                <a:gd name="T7" fmla="*/ 12 h 16"/>
                <a:gd name="T8" fmla="*/ 35 w 35"/>
                <a:gd name="T9" fmla="*/ 16 h 16"/>
                <a:gd name="T10" fmla="*/ 0 w 35"/>
                <a:gd name="T11" fmla="*/ 16 h 16"/>
                <a:gd name="T12" fmla="*/ 33 w 3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5" h="16">
                  <a:moveTo>
                    <a:pt x="33" y="0"/>
                  </a:moveTo>
                  <a:cubicBezTo>
                    <a:pt x="33" y="1"/>
                    <a:pt x="34" y="3"/>
                    <a:pt x="34" y="4"/>
                  </a:cubicBezTo>
                  <a:cubicBezTo>
                    <a:pt x="34" y="5"/>
                    <a:pt x="35" y="7"/>
                    <a:pt x="35" y="8"/>
                  </a:cubicBezTo>
                  <a:cubicBezTo>
                    <a:pt x="35" y="9"/>
                    <a:pt x="35" y="11"/>
                    <a:pt x="35" y="12"/>
                  </a:cubicBezTo>
                  <a:cubicBezTo>
                    <a:pt x="35" y="13"/>
                    <a:pt x="35" y="15"/>
                    <a:pt x="35" y="16"/>
                  </a:cubicBezTo>
                  <a:cubicBezTo>
                    <a:pt x="0" y="16"/>
                    <a:pt x="0" y="16"/>
                    <a:pt x="0" y="16"/>
                  </a:cubicBezTo>
                  <a:lnTo>
                    <a:pt x="33"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79" name="Freeform 94"/>
            <p:cNvSpPr>
              <a:spLocks/>
            </p:cNvSpPr>
            <p:nvPr/>
          </p:nvSpPr>
          <p:spPr bwMode="auto">
            <a:xfrm>
              <a:off x="4252913" y="4960938"/>
              <a:ext cx="73025" cy="71438"/>
            </a:xfrm>
            <a:custGeom>
              <a:avLst/>
              <a:gdLst>
                <a:gd name="T0" fmla="*/ 24 w 33"/>
                <a:gd name="T1" fmla="*/ 0 h 32"/>
                <a:gd name="T2" fmla="*/ 27 w 33"/>
                <a:gd name="T3" fmla="*/ 4 h 32"/>
                <a:gd name="T4" fmla="*/ 29 w 33"/>
                <a:gd name="T5" fmla="*/ 8 h 32"/>
                <a:gd name="T6" fmla="*/ 31 w 33"/>
                <a:gd name="T7" fmla="*/ 12 h 32"/>
                <a:gd name="T8" fmla="*/ 33 w 33"/>
                <a:gd name="T9" fmla="*/ 16 h 32"/>
                <a:gd name="T10" fmla="*/ 0 w 33"/>
                <a:gd name="T11" fmla="*/ 32 h 32"/>
                <a:gd name="T12" fmla="*/ 24 w 3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3" h="32">
                  <a:moveTo>
                    <a:pt x="24" y="0"/>
                  </a:moveTo>
                  <a:cubicBezTo>
                    <a:pt x="25" y="1"/>
                    <a:pt x="26" y="3"/>
                    <a:pt x="27" y="4"/>
                  </a:cubicBezTo>
                  <a:cubicBezTo>
                    <a:pt x="28" y="5"/>
                    <a:pt x="29" y="6"/>
                    <a:pt x="29" y="8"/>
                  </a:cubicBezTo>
                  <a:cubicBezTo>
                    <a:pt x="30" y="9"/>
                    <a:pt x="31" y="10"/>
                    <a:pt x="31" y="12"/>
                  </a:cubicBezTo>
                  <a:cubicBezTo>
                    <a:pt x="32" y="13"/>
                    <a:pt x="32" y="15"/>
                    <a:pt x="33" y="16"/>
                  </a:cubicBezTo>
                  <a:cubicBezTo>
                    <a:pt x="0" y="32"/>
                    <a:pt x="0" y="32"/>
                    <a:pt x="0" y="32"/>
                  </a:cubicBezTo>
                  <a:lnTo>
                    <a:pt x="24"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0" name="Freeform 95"/>
            <p:cNvSpPr>
              <a:spLocks/>
            </p:cNvSpPr>
            <p:nvPr/>
          </p:nvSpPr>
          <p:spPr bwMode="auto">
            <a:xfrm>
              <a:off x="4214813" y="5032375"/>
              <a:ext cx="115888" cy="96838"/>
            </a:xfrm>
            <a:custGeom>
              <a:avLst/>
              <a:gdLst>
                <a:gd name="T0" fmla="*/ 17 w 52"/>
                <a:gd name="T1" fmla="*/ 0 h 44"/>
                <a:gd name="T2" fmla="*/ 52 w 52"/>
                <a:gd name="T3" fmla="*/ 0 h 44"/>
                <a:gd name="T4" fmla="*/ 50 w 52"/>
                <a:gd name="T5" fmla="*/ 17 h 44"/>
                <a:gd name="T6" fmla="*/ 42 w 52"/>
                <a:gd name="T7" fmla="*/ 30 h 44"/>
                <a:gd name="T8" fmla="*/ 31 w 52"/>
                <a:gd name="T9" fmla="*/ 40 h 44"/>
                <a:gd name="T10" fmla="*/ 17 w 52"/>
                <a:gd name="T11" fmla="*/ 44 h 44"/>
                <a:gd name="T12" fmla="*/ 12 w 52"/>
                <a:gd name="T13" fmla="*/ 44 h 44"/>
                <a:gd name="T14" fmla="*/ 8 w 52"/>
                <a:gd name="T15" fmla="*/ 43 h 44"/>
                <a:gd name="T16" fmla="*/ 4 w 52"/>
                <a:gd name="T17" fmla="*/ 41 h 44"/>
                <a:gd name="T18" fmla="*/ 0 w 52"/>
                <a:gd name="T19" fmla="*/ 39 h 44"/>
                <a:gd name="T20" fmla="*/ 17 w 52"/>
                <a:gd name="T2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44">
                  <a:moveTo>
                    <a:pt x="17" y="0"/>
                  </a:moveTo>
                  <a:cubicBezTo>
                    <a:pt x="52" y="0"/>
                    <a:pt x="52" y="0"/>
                    <a:pt x="52" y="0"/>
                  </a:cubicBezTo>
                  <a:cubicBezTo>
                    <a:pt x="52" y="6"/>
                    <a:pt x="52" y="12"/>
                    <a:pt x="50" y="17"/>
                  </a:cubicBezTo>
                  <a:cubicBezTo>
                    <a:pt x="48" y="22"/>
                    <a:pt x="46" y="26"/>
                    <a:pt x="42" y="30"/>
                  </a:cubicBezTo>
                  <a:cubicBezTo>
                    <a:pt x="39" y="34"/>
                    <a:pt x="35" y="38"/>
                    <a:pt x="31" y="40"/>
                  </a:cubicBezTo>
                  <a:cubicBezTo>
                    <a:pt x="27" y="42"/>
                    <a:pt x="22" y="44"/>
                    <a:pt x="17" y="44"/>
                  </a:cubicBezTo>
                  <a:cubicBezTo>
                    <a:pt x="15" y="44"/>
                    <a:pt x="14" y="44"/>
                    <a:pt x="12" y="44"/>
                  </a:cubicBezTo>
                  <a:cubicBezTo>
                    <a:pt x="11" y="43"/>
                    <a:pt x="9" y="43"/>
                    <a:pt x="8" y="43"/>
                  </a:cubicBezTo>
                  <a:cubicBezTo>
                    <a:pt x="6" y="42"/>
                    <a:pt x="5" y="42"/>
                    <a:pt x="4" y="41"/>
                  </a:cubicBezTo>
                  <a:cubicBezTo>
                    <a:pt x="2" y="41"/>
                    <a:pt x="1" y="40"/>
                    <a:pt x="0" y="39"/>
                  </a:cubicBezTo>
                  <a:lnTo>
                    <a:pt x="17"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1" name="Freeform 96"/>
            <p:cNvSpPr>
              <a:spLocks/>
            </p:cNvSpPr>
            <p:nvPr/>
          </p:nvSpPr>
          <p:spPr bwMode="auto">
            <a:xfrm>
              <a:off x="4252913" y="5032375"/>
              <a:ext cx="77788" cy="96838"/>
            </a:xfrm>
            <a:custGeom>
              <a:avLst/>
              <a:gdLst>
                <a:gd name="T0" fmla="*/ 35 w 35"/>
                <a:gd name="T1" fmla="*/ 0 h 44"/>
                <a:gd name="T2" fmla="*/ 33 w 35"/>
                <a:gd name="T3" fmla="*/ 17 h 44"/>
                <a:gd name="T4" fmla="*/ 25 w 35"/>
                <a:gd name="T5" fmla="*/ 30 h 44"/>
                <a:gd name="T6" fmla="*/ 14 w 35"/>
                <a:gd name="T7" fmla="*/ 40 h 44"/>
                <a:gd name="T8" fmla="*/ 0 w 35"/>
                <a:gd name="T9" fmla="*/ 44 h 44"/>
                <a:gd name="T10" fmla="*/ 14 w 35"/>
                <a:gd name="T11" fmla="*/ 40 h 44"/>
                <a:gd name="T12" fmla="*/ 25 w 35"/>
                <a:gd name="T13" fmla="*/ 30 h 44"/>
                <a:gd name="T14" fmla="*/ 33 w 35"/>
                <a:gd name="T15" fmla="*/ 17 h 44"/>
                <a:gd name="T16" fmla="*/ 35 w 3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4">
                  <a:moveTo>
                    <a:pt x="35" y="0"/>
                  </a:moveTo>
                  <a:cubicBezTo>
                    <a:pt x="35" y="6"/>
                    <a:pt x="35" y="12"/>
                    <a:pt x="33" y="17"/>
                  </a:cubicBezTo>
                  <a:cubicBezTo>
                    <a:pt x="31" y="22"/>
                    <a:pt x="29" y="26"/>
                    <a:pt x="25" y="30"/>
                  </a:cubicBezTo>
                  <a:cubicBezTo>
                    <a:pt x="22" y="34"/>
                    <a:pt x="18" y="38"/>
                    <a:pt x="14" y="40"/>
                  </a:cubicBezTo>
                  <a:cubicBezTo>
                    <a:pt x="10" y="42"/>
                    <a:pt x="5" y="44"/>
                    <a:pt x="0" y="44"/>
                  </a:cubicBezTo>
                  <a:cubicBezTo>
                    <a:pt x="5" y="44"/>
                    <a:pt x="10" y="42"/>
                    <a:pt x="14" y="40"/>
                  </a:cubicBezTo>
                  <a:cubicBezTo>
                    <a:pt x="18" y="38"/>
                    <a:pt x="22" y="34"/>
                    <a:pt x="25" y="30"/>
                  </a:cubicBezTo>
                  <a:cubicBezTo>
                    <a:pt x="29" y="26"/>
                    <a:pt x="31" y="22"/>
                    <a:pt x="33" y="17"/>
                  </a:cubicBezTo>
                  <a:cubicBezTo>
                    <a:pt x="35" y="12"/>
                    <a:pt x="35" y="6"/>
                    <a:pt x="35" y="0"/>
                  </a:cubicBez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2" name="Freeform 97"/>
            <p:cNvSpPr>
              <a:spLocks/>
            </p:cNvSpPr>
            <p:nvPr/>
          </p:nvSpPr>
          <p:spPr bwMode="auto">
            <a:xfrm>
              <a:off x="4252913" y="4932363"/>
              <a:ext cx="52388" cy="28575"/>
            </a:xfrm>
            <a:custGeom>
              <a:avLst/>
              <a:gdLst>
                <a:gd name="T0" fmla="*/ 0 w 24"/>
                <a:gd name="T1" fmla="*/ 0 h 13"/>
                <a:gd name="T2" fmla="*/ 7 w 24"/>
                <a:gd name="T3" fmla="*/ 2 h 13"/>
                <a:gd name="T4" fmla="*/ 13 w 24"/>
                <a:gd name="T5" fmla="*/ 4 h 13"/>
                <a:gd name="T6" fmla="*/ 19 w 24"/>
                <a:gd name="T7" fmla="*/ 8 h 13"/>
                <a:gd name="T8" fmla="*/ 24 w 24"/>
                <a:gd name="T9" fmla="*/ 13 h 13"/>
                <a:gd name="T10" fmla="*/ 19 w 24"/>
                <a:gd name="T11" fmla="*/ 8 h 13"/>
                <a:gd name="T12" fmla="*/ 13 w 24"/>
                <a:gd name="T13" fmla="*/ 4 h 13"/>
                <a:gd name="T14" fmla="*/ 7 w 24"/>
                <a:gd name="T15" fmla="*/ 2 h 13"/>
                <a:gd name="T16" fmla="*/ 0 w 2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3">
                  <a:moveTo>
                    <a:pt x="0" y="0"/>
                  </a:moveTo>
                  <a:cubicBezTo>
                    <a:pt x="2" y="0"/>
                    <a:pt x="5" y="1"/>
                    <a:pt x="7" y="2"/>
                  </a:cubicBezTo>
                  <a:cubicBezTo>
                    <a:pt x="9" y="2"/>
                    <a:pt x="11" y="3"/>
                    <a:pt x="13" y="4"/>
                  </a:cubicBezTo>
                  <a:cubicBezTo>
                    <a:pt x="15" y="5"/>
                    <a:pt x="17" y="7"/>
                    <a:pt x="19" y="8"/>
                  </a:cubicBezTo>
                  <a:cubicBezTo>
                    <a:pt x="21" y="10"/>
                    <a:pt x="23" y="11"/>
                    <a:pt x="24" y="13"/>
                  </a:cubicBezTo>
                  <a:cubicBezTo>
                    <a:pt x="23" y="11"/>
                    <a:pt x="21" y="10"/>
                    <a:pt x="19" y="8"/>
                  </a:cubicBezTo>
                  <a:cubicBezTo>
                    <a:pt x="17" y="7"/>
                    <a:pt x="15" y="5"/>
                    <a:pt x="13" y="4"/>
                  </a:cubicBezTo>
                  <a:cubicBezTo>
                    <a:pt x="11" y="3"/>
                    <a:pt x="9" y="2"/>
                    <a:pt x="7" y="2"/>
                  </a:cubicBezTo>
                  <a:cubicBezTo>
                    <a:pt x="5" y="1"/>
                    <a:pt x="2" y="0"/>
                    <a:pt x="0" y="0"/>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3" name="Freeform 98"/>
            <p:cNvSpPr>
              <a:spLocks/>
            </p:cNvSpPr>
            <p:nvPr/>
          </p:nvSpPr>
          <p:spPr bwMode="auto">
            <a:xfrm>
              <a:off x="4216400" y="4932363"/>
              <a:ext cx="88900" cy="100013"/>
            </a:xfrm>
            <a:custGeom>
              <a:avLst/>
              <a:gdLst>
                <a:gd name="T0" fmla="*/ 16 w 40"/>
                <a:gd name="T1" fmla="*/ 0 h 45"/>
                <a:gd name="T2" fmla="*/ 23 w 40"/>
                <a:gd name="T3" fmla="*/ 2 h 45"/>
                <a:gd name="T4" fmla="*/ 29 w 40"/>
                <a:gd name="T5" fmla="*/ 4 h 45"/>
                <a:gd name="T6" fmla="*/ 35 w 40"/>
                <a:gd name="T7" fmla="*/ 8 h 45"/>
                <a:gd name="T8" fmla="*/ 40 w 40"/>
                <a:gd name="T9" fmla="*/ 13 h 45"/>
                <a:gd name="T10" fmla="*/ 16 w 40"/>
                <a:gd name="T11" fmla="*/ 45 h 45"/>
                <a:gd name="T12" fmla="*/ 0 w 40"/>
                <a:gd name="T13" fmla="*/ 3 h 45"/>
                <a:gd name="T14" fmla="*/ 3 w 40"/>
                <a:gd name="T15" fmla="*/ 2 h 45"/>
                <a:gd name="T16" fmla="*/ 8 w 40"/>
                <a:gd name="T17" fmla="*/ 1 h 45"/>
                <a:gd name="T18" fmla="*/ 12 w 40"/>
                <a:gd name="T19" fmla="*/ 0 h 45"/>
                <a:gd name="T20" fmla="*/ 16 w 40"/>
                <a:gd name="T2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 h="45">
                  <a:moveTo>
                    <a:pt x="16" y="0"/>
                  </a:moveTo>
                  <a:cubicBezTo>
                    <a:pt x="18" y="0"/>
                    <a:pt x="21" y="1"/>
                    <a:pt x="23" y="2"/>
                  </a:cubicBezTo>
                  <a:cubicBezTo>
                    <a:pt x="25" y="2"/>
                    <a:pt x="27" y="3"/>
                    <a:pt x="29" y="4"/>
                  </a:cubicBezTo>
                  <a:cubicBezTo>
                    <a:pt x="31" y="5"/>
                    <a:pt x="33" y="7"/>
                    <a:pt x="35" y="8"/>
                  </a:cubicBezTo>
                  <a:cubicBezTo>
                    <a:pt x="37" y="10"/>
                    <a:pt x="39" y="11"/>
                    <a:pt x="40" y="13"/>
                  </a:cubicBezTo>
                  <a:cubicBezTo>
                    <a:pt x="16" y="45"/>
                    <a:pt x="16" y="45"/>
                    <a:pt x="16" y="45"/>
                  </a:cubicBezTo>
                  <a:cubicBezTo>
                    <a:pt x="0" y="3"/>
                    <a:pt x="0" y="3"/>
                    <a:pt x="0" y="3"/>
                  </a:cubicBezTo>
                  <a:cubicBezTo>
                    <a:pt x="1" y="3"/>
                    <a:pt x="2" y="2"/>
                    <a:pt x="3" y="2"/>
                  </a:cubicBezTo>
                  <a:cubicBezTo>
                    <a:pt x="5" y="1"/>
                    <a:pt x="6" y="1"/>
                    <a:pt x="8" y="1"/>
                  </a:cubicBezTo>
                  <a:cubicBezTo>
                    <a:pt x="9" y="0"/>
                    <a:pt x="10" y="0"/>
                    <a:pt x="12" y="0"/>
                  </a:cubicBezTo>
                  <a:cubicBezTo>
                    <a:pt x="13" y="0"/>
                    <a:pt x="14" y="0"/>
                    <a:pt x="16" y="0"/>
                  </a:cubicBez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4" name="Freeform 99"/>
            <p:cNvSpPr>
              <a:spLocks/>
            </p:cNvSpPr>
            <p:nvPr/>
          </p:nvSpPr>
          <p:spPr bwMode="auto">
            <a:xfrm>
              <a:off x="4191000" y="5032375"/>
              <a:ext cx="61913" cy="85725"/>
            </a:xfrm>
            <a:custGeom>
              <a:avLst/>
              <a:gdLst>
                <a:gd name="T0" fmla="*/ 28 w 28"/>
                <a:gd name="T1" fmla="*/ 0 h 39"/>
                <a:gd name="T2" fmla="*/ 11 w 28"/>
                <a:gd name="T3" fmla="*/ 39 h 39"/>
                <a:gd name="T4" fmla="*/ 8 w 28"/>
                <a:gd name="T5" fmla="*/ 38 h 39"/>
                <a:gd name="T6" fmla="*/ 5 w 28"/>
                <a:gd name="T7" fmla="*/ 36 h 39"/>
                <a:gd name="T8" fmla="*/ 3 w 28"/>
                <a:gd name="T9" fmla="*/ 34 h 39"/>
                <a:gd name="T10" fmla="*/ 0 w 28"/>
                <a:gd name="T11" fmla="*/ 31 h 39"/>
                <a:gd name="T12" fmla="*/ 28 w 28"/>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8" h="39">
                  <a:moveTo>
                    <a:pt x="28" y="0"/>
                  </a:moveTo>
                  <a:cubicBezTo>
                    <a:pt x="11" y="39"/>
                    <a:pt x="11" y="39"/>
                    <a:pt x="11" y="39"/>
                  </a:cubicBezTo>
                  <a:cubicBezTo>
                    <a:pt x="10" y="39"/>
                    <a:pt x="9" y="38"/>
                    <a:pt x="8" y="38"/>
                  </a:cubicBezTo>
                  <a:cubicBezTo>
                    <a:pt x="7" y="37"/>
                    <a:pt x="6" y="36"/>
                    <a:pt x="5" y="36"/>
                  </a:cubicBezTo>
                  <a:cubicBezTo>
                    <a:pt x="4" y="35"/>
                    <a:pt x="3" y="34"/>
                    <a:pt x="3" y="34"/>
                  </a:cubicBezTo>
                  <a:cubicBezTo>
                    <a:pt x="2" y="33"/>
                    <a:pt x="1" y="32"/>
                    <a:pt x="0" y="31"/>
                  </a:cubicBezTo>
                  <a:lnTo>
                    <a:pt x="28"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5" name="Freeform 100"/>
            <p:cNvSpPr>
              <a:spLocks/>
            </p:cNvSpPr>
            <p:nvPr/>
          </p:nvSpPr>
          <p:spPr bwMode="auto">
            <a:xfrm>
              <a:off x="4171950" y="5192713"/>
              <a:ext cx="20638" cy="17463"/>
            </a:xfrm>
            <a:custGeom>
              <a:avLst/>
              <a:gdLst>
                <a:gd name="T0" fmla="*/ 13 w 13"/>
                <a:gd name="T1" fmla="*/ 0 h 11"/>
                <a:gd name="T2" fmla="*/ 13 w 13"/>
                <a:gd name="T3" fmla="*/ 9 h 11"/>
                <a:gd name="T4" fmla="*/ 0 w 13"/>
                <a:gd name="T5" fmla="*/ 11 h 11"/>
                <a:gd name="T6" fmla="*/ 0 w 13"/>
                <a:gd name="T7" fmla="*/ 1 h 11"/>
                <a:gd name="T8" fmla="*/ 13 w 13"/>
                <a:gd name="T9" fmla="*/ 0 h 11"/>
              </a:gdLst>
              <a:ahLst/>
              <a:cxnLst>
                <a:cxn ang="0">
                  <a:pos x="T0" y="T1"/>
                </a:cxn>
                <a:cxn ang="0">
                  <a:pos x="T2" y="T3"/>
                </a:cxn>
                <a:cxn ang="0">
                  <a:pos x="T4" y="T5"/>
                </a:cxn>
                <a:cxn ang="0">
                  <a:pos x="T6" y="T7"/>
                </a:cxn>
                <a:cxn ang="0">
                  <a:pos x="T8" y="T9"/>
                </a:cxn>
              </a:cxnLst>
              <a:rect l="0" t="0" r="r" b="b"/>
              <a:pathLst>
                <a:path w="13" h="11">
                  <a:moveTo>
                    <a:pt x="13" y="0"/>
                  </a:moveTo>
                  <a:lnTo>
                    <a:pt x="13" y="9"/>
                  </a:lnTo>
                  <a:lnTo>
                    <a:pt x="0" y="11"/>
                  </a:lnTo>
                  <a:lnTo>
                    <a:pt x="0" y="1"/>
                  </a:lnTo>
                  <a:lnTo>
                    <a:pt x="13"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6" name="Freeform 101"/>
            <p:cNvSpPr>
              <a:spLocks/>
            </p:cNvSpPr>
            <p:nvPr/>
          </p:nvSpPr>
          <p:spPr bwMode="auto">
            <a:xfrm>
              <a:off x="4165600" y="4938713"/>
              <a:ext cx="87313" cy="161925"/>
            </a:xfrm>
            <a:custGeom>
              <a:avLst/>
              <a:gdLst>
                <a:gd name="T0" fmla="*/ 23 w 39"/>
                <a:gd name="T1" fmla="*/ 0 h 73"/>
                <a:gd name="T2" fmla="*/ 39 w 39"/>
                <a:gd name="T3" fmla="*/ 42 h 73"/>
                <a:gd name="T4" fmla="*/ 11 w 39"/>
                <a:gd name="T5" fmla="*/ 73 h 73"/>
                <a:gd name="T6" fmla="*/ 6 w 39"/>
                <a:gd name="T7" fmla="*/ 66 h 73"/>
                <a:gd name="T8" fmla="*/ 3 w 39"/>
                <a:gd name="T9" fmla="*/ 59 h 73"/>
                <a:gd name="T10" fmla="*/ 0 w 39"/>
                <a:gd name="T11" fmla="*/ 50 h 73"/>
                <a:gd name="T12" fmla="*/ 0 w 39"/>
                <a:gd name="T13" fmla="*/ 41 h 73"/>
                <a:gd name="T14" fmla="*/ 1 w 39"/>
                <a:gd name="T15" fmla="*/ 27 h 73"/>
                <a:gd name="T16" fmla="*/ 6 w 39"/>
                <a:gd name="T17" fmla="*/ 16 h 73"/>
                <a:gd name="T18" fmla="*/ 13 w 39"/>
                <a:gd name="T19" fmla="*/ 7 h 73"/>
                <a:gd name="T20" fmla="*/ 23 w 39"/>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73">
                  <a:moveTo>
                    <a:pt x="23" y="0"/>
                  </a:moveTo>
                  <a:cubicBezTo>
                    <a:pt x="39" y="42"/>
                    <a:pt x="39" y="42"/>
                    <a:pt x="39" y="42"/>
                  </a:cubicBezTo>
                  <a:cubicBezTo>
                    <a:pt x="11" y="73"/>
                    <a:pt x="11" y="73"/>
                    <a:pt x="11" y="73"/>
                  </a:cubicBezTo>
                  <a:cubicBezTo>
                    <a:pt x="9" y="71"/>
                    <a:pt x="8" y="69"/>
                    <a:pt x="6" y="66"/>
                  </a:cubicBezTo>
                  <a:cubicBezTo>
                    <a:pt x="5" y="64"/>
                    <a:pt x="4" y="61"/>
                    <a:pt x="3" y="59"/>
                  </a:cubicBezTo>
                  <a:cubicBezTo>
                    <a:pt x="2" y="56"/>
                    <a:pt x="1" y="53"/>
                    <a:pt x="0" y="50"/>
                  </a:cubicBezTo>
                  <a:cubicBezTo>
                    <a:pt x="0" y="47"/>
                    <a:pt x="0" y="44"/>
                    <a:pt x="0" y="41"/>
                  </a:cubicBezTo>
                  <a:cubicBezTo>
                    <a:pt x="0" y="36"/>
                    <a:pt x="0" y="32"/>
                    <a:pt x="1" y="27"/>
                  </a:cubicBezTo>
                  <a:cubicBezTo>
                    <a:pt x="2" y="23"/>
                    <a:pt x="4" y="19"/>
                    <a:pt x="6" y="16"/>
                  </a:cubicBezTo>
                  <a:cubicBezTo>
                    <a:pt x="8" y="12"/>
                    <a:pt x="11" y="9"/>
                    <a:pt x="13" y="7"/>
                  </a:cubicBezTo>
                  <a:cubicBezTo>
                    <a:pt x="16" y="4"/>
                    <a:pt x="19" y="2"/>
                    <a:pt x="23" y="0"/>
                  </a:cubicBez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7" name="Freeform 102"/>
            <p:cNvSpPr>
              <a:spLocks/>
            </p:cNvSpPr>
            <p:nvPr/>
          </p:nvSpPr>
          <p:spPr bwMode="auto">
            <a:xfrm>
              <a:off x="4141788" y="5149850"/>
              <a:ext cx="22225" cy="61913"/>
            </a:xfrm>
            <a:custGeom>
              <a:avLst/>
              <a:gdLst>
                <a:gd name="T0" fmla="*/ 14 w 14"/>
                <a:gd name="T1" fmla="*/ 0 h 39"/>
                <a:gd name="T2" fmla="*/ 14 w 14"/>
                <a:gd name="T3" fmla="*/ 38 h 39"/>
                <a:gd name="T4" fmla="*/ 0 w 14"/>
                <a:gd name="T5" fmla="*/ 39 h 39"/>
                <a:gd name="T6" fmla="*/ 0 w 14"/>
                <a:gd name="T7" fmla="*/ 1 h 39"/>
                <a:gd name="T8" fmla="*/ 14 w 14"/>
                <a:gd name="T9" fmla="*/ 0 h 39"/>
              </a:gdLst>
              <a:ahLst/>
              <a:cxnLst>
                <a:cxn ang="0">
                  <a:pos x="T0" y="T1"/>
                </a:cxn>
                <a:cxn ang="0">
                  <a:pos x="T2" y="T3"/>
                </a:cxn>
                <a:cxn ang="0">
                  <a:pos x="T4" y="T5"/>
                </a:cxn>
                <a:cxn ang="0">
                  <a:pos x="T6" y="T7"/>
                </a:cxn>
                <a:cxn ang="0">
                  <a:pos x="T8" y="T9"/>
                </a:cxn>
              </a:cxnLst>
              <a:rect l="0" t="0" r="r" b="b"/>
              <a:pathLst>
                <a:path w="14" h="39">
                  <a:moveTo>
                    <a:pt x="14" y="0"/>
                  </a:moveTo>
                  <a:lnTo>
                    <a:pt x="14" y="38"/>
                  </a:lnTo>
                  <a:lnTo>
                    <a:pt x="0" y="39"/>
                  </a:lnTo>
                  <a:lnTo>
                    <a:pt x="0" y="1"/>
                  </a:lnTo>
                  <a:lnTo>
                    <a:pt x="14" y="0"/>
                  </a:lnTo>
                  <a:close/>
                </a:path>
              </a:pathLst>
            </a:custGeom>
            <a:solidFill>
              <a:srgbClr val="9B4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8" name="Freeform 103"/>
            <p:cNvSpPr>
              <a:spLocks/>
            </p:cNvSpPr>
            <p:nvPr/>
          </p:nvSpPr>
          <p:spPr bwMode="auto">
            <a:xfrm>
              <a:off x="4110038" y="5181600"/>
              <a:ext cx="22225" cy="33338"/>
            </a:xfrm>
            <a:custGeom>
              <a:avLst/>
              <a:gdLst>
                <a:gd name="T0" fmla="*/ 14 w 14"/>
                <a:gd name="T1" fmla="*/ 0 h 21"/>
                <a:gd name="T2" fmla="*/ 14 w 14"/>
                <a:gd name="T3" fmla="*/ 19 h 21"/>
                <a:gd name="T4" fmla="*/ 0 w 14"/>
                <a:gd name="T5" fmla="*/ 21 h 21"/>
                <a:gd name="T6" fmla="*/ 0 w 14"/>
                <a:gd name="T7" fmla="*/ 1 h 21"/>
                <a:gd name="T8" fmla="*/ 14 w 14"/>
                <a:gd name="T9" fmla="*/ 0 h 21"/>
              </a:gdLst>
              <a:ahLst/>
              <a:cxnLst>
                <a:cxn ang="0">
                  <a:pos x="T0" y="T1"/>
                </a:cxn>
                <a:cxn ang="0">
                  <a:pos x="T2" y="T3"/>
                </a:cxn>
                <a:cxn ang="0">
                  <a:pos x="T4" y="T5"/>
                </a:cxn>
                <a:cxn ang="0">
                  <a:pos x="T6" y="T7"/>
                </a:cxn>
                <a:cxn ang="0">
                  <a:pos x="T8" y="T9"/>
                </a:cxn>
              </a:cxnLst>
              <a:rect l="0" t="0" r="r" b="b"/>
              <a:pathLst>
                <a:path w="14" h="21">
                  <a:moveTo>
                    <a:pt x="14" y="0"/>
                  </a:moveTo>
                  <a:lnTo>
                    <a:pt x="14" y="19"/>
                  </a:lnTo>
                  <a:lnTo>
                    <a:pt x="0" y="21"/>
                  </a:lnTo>
                  <a:lnTo>
                    <a:pt x="0" y="1"/>
                  </a:lnTo>
                  <a:lnTo>
                    <a:pt x="14"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89" name="Rectangle 104"/>
            <p:cNvSpPr>
              <a:spLocks noChangeArrowheads="1"/>
            </p:cNvSpPr>
            <p:nvPr/>
          </p:nvSpPr>
          <p:spPr bwMode="auto">
            <a:xfrm>
              <a:off x="4076700" y="5095875"/>
              <a:ext cx="22225" cy="120650"/>
            </a:xfrm>
            <a:prstGeom prst="rect">
              <a:avLst/>
            </a:prstGeom>
            <a:solidFill>
              <a:srgbClr val="6821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0" name="Freeform 105"/>
            <p:cNvSpPr>
              <a:spLocks/>
            </p:cNvSpPr>
            <p:nvPr/>
          </p:nvSpPr>
          <p:spPr bwMode="auto">
            <a:xfrm>
              <a:off x="4043363" y="5167313"/>
              <a:ext cx="22225" cy="53975"/>
            </a:xfrm>
            <a:custGeom>
              <a:avLst/>
              <a:gdLst>
                <a:gd name="T0" fmla="*/ 14 w 14"/>
                <a:gd name="T1" fmla="*/ 0 h 34"/>
                <a:gd name="T2" fmla="*/ 14 w 14"/>
                <a:gd name="T3" fmla="*/ 32 h 34"/>
                <a:gd name="T4" fmla="*/ 0 w 14"/>
                <a:gd name="T5" fmla="*/ 34 h 34"/>
                <a:gd name="T6" fmla="*/ 0 w 14"/>
                <a:gd name="T7" fmla="*/ 2 h 34"/>
                <a:gd name="T8" fmla="*/ 14 w 14"/>
                <a:gd name="T9" fmla="*/ 0 h 34"/>
              </a:gdLst>
              <a:ahLst/>
              <a:cxnLst>
                <a:cxn ang="0">
                  <a:pos x="T0" y="T1"/>
                </a:cxn>
                <a:cxn ang="0">
                  <a:pos x="T2" y="T3"/>
                </a:cxn>
                <a:cxn ang="0">
                  <a:pos x="T4" y="T5"/>
                </a:cxn>
                <a:cxn ang="0">
                  <a:pos x="T6" y="T7"/>
                </a:cxn>
                <a:cxn ang="0">
                  <a:pos x="T8" y="T9"/>
                </a:cxn>
              </a:cxnLst>
              <a:rect l="0" t="0" r="r" b="b"/>
              <a:pathLst>
                <a:path w="14" h="34">
                  <a:moveTo>
                    <a:pt x="14" y="0"/>
                  </a:moveTo>
                  <a:lnTo>
                    <a:pt x="14" y="32"/>
                  </a:lnTo>
                  <a:lnTo>
                    <a:pt x="0" y="34"/>
                  </a:lnTo>
                  <a:lnTo>
                    <a:pt x="0" y="2"/>
                  </a:lnTo>
                  <a:lnTo>
                    <a:pt x="14"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1" name="Freeform 106"/>
            <p:cNvSpPr>
              <a:spLocks/>
            </p:cNvSpPr>
            <p:nvPr/>
          </p:nvSpPr>
          <p:spPr bwMode="auto">
            <a:xfrm>
              <a:off x="4008438" y="5189538"/>
              <a:ext cx="23813" cy="33338"/>
            </a:xfrm>
            <a:custGeom>
              <a:avLst/>
              <a:gdLst>
                <a:gd name="T0" fmla="*/ 15 w 15"/>
                <a:gd name="T1" fmla="*/ 0 h 21"/>
                <a:gd name="T2" fmla="*/ 15 w 15"/>
                <a:gd name="T3" fmla="*/ 20 h 21"/>
                <a:gd name="T4" fmla="*/ 0 w 15"/>
                <a:gd name="T5" fmla="*/ 21 h 21"/>
                <a:gd name="T6" fmla="*/ 0 w 15"/>
                <a:gd name="T7" fmla="*/ 0 h 21"/>
                <a:gd name="T8" fmla="*/ 15 w 15"/>
                <a:gd name="T9" fmla="*/ 0 h 21"/>
              </a:gdLst>
              <a:ahLst/>
              <a:cxnLst>
                <a:cxn ang="0">
                  <a:pos x="T0" y="T1"/>
                </a:cxn>
                <a:cxn ang="0">
                  <a:pos x="T2" y="T3"/>
                </a:cxn>
                <a:cxn ang="0">
                  <a:pos x="T4" y="T5"/>
                </a:cxn>
                <a:cxn ang="0">
                  <a:pos x="T6" y="T7"/>
                </a:cxn>
                <a:cxn ang="0">
                  <a:pos x="T8" y="T9"/>
                </a:cxn>
              </a:cxnLst>
              <a:rect l="0" t="0" r="r" b="b"/>
              <a:pathLst>
                <a:path w="15" h="21">
                  <a:moveTo>
                    <a:pt x="15" y="0"/>
                  </a:moveTo>
                  <a:lnTo>
                    <a:pt x="15" y="20"/>
                  </a:lnTo>
                  <a:lnTo>
                    <a:pt x="0" y="21"/>
                  </a:lnTo>
                  <a:lnTo>
                    <a:pt x="0" y="0"/>
                  </a:lnTo>
                  <a:lnTo>
                    <a:pt x="15"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2" name="Freeform 107"/>
            <p:cNvSpPr>
              <a:spLocks/>
            </p:cNvSpPr>
            <p:nvPr/>
          </p:nvSpPr>
          <p:spPr bwMode="auto">
            <a:xfrm>
              <a:off x="3970338" y="5095875"/>
              <a:ext cx="23813" cy="130175"/>
            </a:xfrm>
            <a:custGeom>
              <a:avLst/>
              <a:gdLst>
                <a:gd name="T0" fmla="*/ 15 w 15"/>
                <a:gd name="T1" fmla="*/ 0 h 82"/>
                <a:gd name="T2" fmla="*/ 15 w 15"/>
                <a:gd name="T3" fmla="*/ 80 h 82"/>
                <a:gd name="T4" fmla="*/ 0 w 15"/>
                <a:gd name="T5" fmla="*/ 82 h 82"/>
                <a:gd name="T6" fmla="*/ 0 w 15"/>
                <a:gd name="T7" fmla="*/ 0 h 82"/>
                <a:gd name="T8" fmla="*/ 15 w 15"/>
                <a:gd name="T9" fmla="*/ 0 h 82"/>
              </a:gdLst>
              <a:ahLst/>
              <a:cxnLst>
                <a:cxn ang="0">
                  <a:pos x="T0" y="T1"/>
                </a:cxn>
                <a:cxn ang="0">
                  <a:pos x="T2" y="T3"/>
                </a:cxn>
                <a:cxn ang="0">
                  <a:pos x="T4" y="T5"/>
                </a:cxn>
                <a:cxn ang="0">
                  <a:pos x="T6" y="T7"/>
                </a:cxn>
                <a:cxn ang="0">
                  <a:pos x="T8" y="T9"/>
                </a:cxn>
              </a:cxnLst>
              <a:rect l="0" t="0" r="r" b="b"/>
              <a:pathLst>
                <a:path w="15" h="82">
                  <a:moveTo>
                    <a:pt x="15" y="0"/>
                  </a:moveTo>
                  <a:lnTo>
                    <a:pt x="15" y="80"/>
                  </a:lnTo>
                  <a:lnTo>
                    <a:pt x="0" y="82"/>
                  </a:lnTo>
                  <a:lnTo>
                    <a:pt x="0" y="0"/>
                  </a:lnTo>
                  <a:lnTo>
                    <a:pt x="15"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3" name="Freeform 108"/>
            <p:cNvSpPr>
              <a:spLocks/>
            </p:cNvSpPr>
            <p:nvPr/>
          </p:nvSpPr>
          <p:spPr bwMode="auto">
            <a:xfrm>
              <a:off x="3892550" y="4976813"/>
              <a:ext cx="26988" cy="255588"/>
            </a:xfrm>
            <a:custGeom>
              <a:avLst/>
              <a:gdLst>
                <a:gd name="T0" fmla="*/ 17 w 17"/>
                <a:gd name="T1" fmla="*/ 1 h 161"/>
                <a:gd name="T2" fmla="*/ 17 w 17"/>
                <a:gd name="T3" fmla="*/ 159 h 161"/>
                <a:gd name="T4" fmla="*/ 0 w 17"/>
                <a:gd name="T5" fmla="*/ 161 h 161"/>
                <a:gd name="T6" fmla="*/ 0 w 17"/>
                <a:gd name="T7" fmla="*/ 0 h 161"/>
                <a:gd name="T8" fmla="*/ 17 w 17"/>
                <a:gd name="T9" fmla="*/ 1 h 161"/>
              </a:gdLst>
              <a:ahLst/>
              <a:cxnLst>
                <a:cxn ang="0">
                  <a:pos x="T0" y="T1"/>
                </a:cxn>
                <a:cxn ang="0">
                  <a:pos x="T2" y="T3"/>
                </a:cxn>
                <a:cxn ang="0">
                  <a:pos x="T4" y="T5"/>
                </a:cxn>
                <a:cxn ang="0">
                  <a:pos x="T6" y="T7"/>
                </a:cxn>
                <a:cxn ang="0">
                  <a:pos x="T8" y="T9"/>
                </a:cxn>
              </a:cxnLst>
              <a:rect l="0" t="0" r="r" b="b"/>
              <a:pathLst>
                <a:path w="17" h="161">
                  <a:moveTo>
                    <a:pt x="17" y="1"/>
                  </a:moveTo>
                  <a:lnTo>
                    <a:pt x="17" y="159"/>
                  </a:lnTo>
                  <a:lnTo>
                    <a:pt x="0" y="161"/>
                  </a:lnTo>
                  <a:lnTo>
                    <a:pt x="0" y="0"/>
                  </a:lnTo>
                  <a:lnTo>
                    <a:pt x="17" y="1"/>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4" name="Freeform 109"/>
            <p:cNvSpPr>
              <a:spLocks/>
            </p:cNvSpPr>
            <p:nvPr/>
          </p:nvSpPr>
          <p:spPr bwMode="auto">
            <a:xfrm>
              <a:off x="3932238" y="5160963"/>
              <a:ext cx="26988" cy="68263"/>
            </a:xfrm>
            <a:custGeom>
              <a:avLst/>
              <a:gdLst>
                <a:gd name="T0" fmla="*/ 17 w 17"/>
                <a:gd name="T1" fmla="*/ 0 h 43"/>
                <a:gd name="T2" fmla="*/ 17 w 17"/>
                <a:gd name="T3" fmla="*/ 42 h 43"/>
                <a:gd name="T4" fmla="*/ 0 w 17"/>
                <a:gd name="T5" fmla="*/ 43 h 43"/>
                <a:gd name="T6" fmla="*/ 0 w 17"/>
                <a:gd name="T7" fmla="*/ 0 h 43"/>
                <a:gd name="T8" fmla="*/ 17 w 17"/>
                <a:gd name="T9" fmla="*/ 0 h 43"/>
              </a:gdLst>
              <a:ahLst/>
              <a:cxnLst>
                <a:cxn ang="0">
                  <a:pos x="T0" y="T1"/>
                </a:cxn>
                <a:cxn ang="0">
                  <a:pos x="T2" y="T3"/>
                </a:cxn>
                <a:cxn ang="0">
                  <a:pos x="T4" y="T5"/>
                </a:cxn>
                <a:cxn ang="0">
                  <a:pos x="T6" y="T7"/>
                </a:cxn>
                <a:cxn ang="0">
                  <a:pos x="T8" y="T9"/>
                </a:cxn>
              </a:cxnLst>
              <a:rect l="0" t="0" r="r" b="b"/>
              <a:pathLst>
                <a:path w="17" h="43">
                  <a:moveTo>
                    <a:pt x="17" y="0"/>
                  </a:moveTo>
                  <a:lnTo>
                    <a:pt x="17" y="42"/>
                  </a:lnTo>
                  <a:lnTo>
                    <a:pt x="0" y="43"/>
                  </a:lnTo>
                  <a:lnTo>
                    <a:pt x="0" y="0"/>
                  </a:lnTo>
                  <a:lnTo>
                    <a:pt x="17"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5" name="Freeform 110"/>
            <p:cNvSpPr>
              <a:spLocks/>
            </p:cNvSpPr>
            <p:nvPr/>
          </p:nvSpPr>
          <p:spPr bwMode="auto">
            <a:xfrm>
              <a:off x="5137150" y="4656138"/>
              <a:ext cx="28575" cy="109538"/>
            </a:xfrm>
            <a:custGeom>
              <a:avLst/>
              <a:gdLst>
                <a:gd name="T0" fmla="*/ 16 w 18"/>
                <a:gd name="T1" fmla="*/ 0 h 69"/>
                <a:gd name="T2" fmla="*/ 18 w 18"/>
                <a:gd name="T3" fmla="*/ 68 h 69"/>
                <a:gd name="T4" fmla="*/ 1 w 18"/>
                <a:gd name="T5" fmla="*/ 69 h 69"/>
                <a:gd name="T6" fmla="*/ 0 w 18"/>
                <a:gd name="T7" fmla="*/ 3 h 69"/>
                <a:gd name="T8" fmla="*/ 16 w 18"/>
                <a:gd name="T9" fmla="*/ 0 h 69"/>
              </a:gdLst>
              <a:ahLst/>
              <a:cxnLst>
                <a:cxn ang="0">
                  <a:pos x="T0" y="T1"/>
                </a:cxn>
                <a:cxn ang="0">
                  <a:pos x="T2" y="T3"/>
                </a:cxn>
                <a:cxn ang="0">
                  <a:pos x="T4" y="T5"/>
                </a:cxn>
                <a:cxn ang="0">
                  <a:pos x="T6" y="T7"/>
                </a:cxn>
                <a:cxn ang="0">
                  <a:pos x="T8" y="T9"/>
                </a:cxn>
              </a:cxnLst>
              <a:rect l="0" t="0" r="r" b="b"/>
              <a:pathLst>
                <a:path w="18" h="69">
                  <a:moveTo>
                    <a:pt x="16" y="0"/>
                  </a:moveTo>
                  <a:lnTo>
                    <a:pt x="18" y="68"/>
                  </a:lnTo>
                  <a:lnTo>
                    <a:pt x="1" y="69"/>
                  </a:lnTo>
                  <a:lnTo>
                    <a:pt x="0" y="3"/>
                  </a:lnTo>
                  <a:lnTo>
                    <a:pt x="16"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6" name="Freeform 111"/>
            <p:cNvSpPr>
              <a:spLocks/>
            </p:cNvSpPr>
            <p:nvPr/>
          </p:nvSpPr>
          <p:spPr bwMode="auto">
            <a:xfrm>
              <a:off x="5214938" y="4686300"/>
              <a:ext cx="25400" cy="69850"/>
            </a:xfrm>
            <a:custGeom>
              <a:avLst/>
              <a:gdLst>
                <a:gd name="T0" fmla="*/ 16 w 16"/>
                <a:gd name="T1" fmla="*/ 0 h 44"/>
                <a:gd name="T2" fmla="*/ 16 w 16"/>
                <a:gd name="T3" fmla="*/ 42 h 44"/>
                <a:gd name="T4" fmla="*/ 0 w 16"/>
                <a:gd name="T5" fmla="*/ 44 h 44"/>
                <a:gd name="T6" fmla="*/ 0 w 16"/>
                <a:gd name="T7" fmla="*/ 1 h 44"/>
                <a:gd name="T8" fmla="*/ 16 w 16"/>
                <a:gd name="T9" fmla="*/ 0 h 44"/>
              </a:gdLst>
              <a:ahLst/>
              <a:cxnLst>
                <a:cxn ang="0">
                  <a:pos x="T0" y="T1"/>
                </a:cxn>
                <a:cxn ang="0">
                  <a:pos x="T2" y="T3"/>
                </a:cxn>
                <a:cxn ang="0">
                  <a:pos x="T4" y="T5"/>
                </a:cxn>
                <a:cxn ang="0">
                  <a:pos x="T6" y="T7"/>
                </a:cxn>
                <a:cxn ang="0">
                  <a:pos x="T8" y="T9"/>
                </a:cxn>
              </a:cxnLst>
              <a:rect l="0" t="0" r="r" b="b"/>
              <a:pathLst>
                <a:path w="16" h="44">
                  <a:moveTo>
                    <a:pt x="16" y="0"/>
                  </a:moveTo>
                  <a:lnTo>
                    <a:pt x="16" y="42"/>
                  </a:lnTo>
                  <a:lnTo>
                    <a:pt x="0" y="44"/>
                  </a:lnTo>
                  <a:lnTo>
                    <a:pt x="0" y="1"/>
                  </a:lnTo>
                  <a:lnTo>
                    <a:pt x="16"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7" name="Freeform 112"/>
            <p:cNvSpPr>
              <a:spLocks/>
            </p:cNvSpPr>
            <p:nvPr/>
          </p:nvSpPr>
          <p:spPr bwMode="auto">
            <a:xfrm>
              <a:off x="5251450" y="4614863"/>
              <a:ext cx="26988" cy="138113"/>
            </a:xfrm>
            <a:custGeom>
              <a:avLst/>
              <a:gdLst>
                <a:gd name="T0" fmla="*/ 16 w 17"/>
                <a:gd name="T1" fmla="*/ 0 h 87"/>
                <a:gd name="T2" fmla="*/ 17 w 17"/>
                <a:gd name="T3" fmla="*/ 84 h 87"/>
                <a:gd name="T4" fmla="*/ 0 w 17"/>
                <a:gd name="T5" fmla="*/ 87 h 87"/>
                <a:gd name="T6" fmla="*/ 0 w 17"/>
                <a:gd name="T7" fmla="*/ 3 h 87"/>
                <a:gd name="T8" fmla="*/ 16 w 17"/>
                <a:gd name="T9" fmla="*/ 0 h 87"/>
              </a:gdLst>
              <a:ahLst/>
              <a:cxnLst>
                <a:cxn ang="0">
                  <a:pos x="T0" y="T1"/>
                </a:cxn>
                <a:cxn ang="0">
                  <a:pos x="T2" y="T3"/>
                </a:cxn>
                <a:cxn ang="0">
                  <a:pos x="T4" y="T5"/>
                </a:cxn>
                <a:cxn ang="0">
                  <a:pos x="T6" y="T7"/>
                </a:cxn>
                <a:cxn ang="0">
                  <a:pos x="T8" y="T9"/>
                </a:cxn>
              </a:cxnLst>
              <a:rect l="0" t="0" r="r" b="b"/>
              <a:pathLst>
                <a:path w="17" h="87">
                  <a:moveTo>
                    <a:pt x="16" y="0"/>
                  </a:moveTo>
                  <a:lnTo>
                    <a:pt x="17" y="84"/>
                  </a:lnTo>
                  <a:lnTo>
                    <a:pt x="0" y="87"/>
                  </a:lnTo>
                  <a:lnTo>
                    <a:pt x="0" y="3"/>
                  </a:lnTo>
                  <a:lnTo>
                    <a:pt x="16"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8" name="Freeform 113"/>
            <p:cNvSpPr>
              <a:spLocks/>
            </p:cNvSpPr>
            <p:nvPr/>
          </p:nvSpPr>
          <p:spPr bwMode="auto">
            <a:xfrm>
              <a:off x="5289550" y="4710113"/>
              <a:ext cx="26988" cy="34925"/>
            </a:xfrm>
            <a:custGeom>
              <a:avLst/>
              <a:gdLst>
                <a:gd name="T0" fmla="*/ 17 w 17"/>
                <a:gd name="T1" fmla="*/ 0 h 22"/>
                <a:gd name="T2" fmla="*/ 17 w 17"/>
                <a:gd name="T3" fmla="*/ 21 h 22"/>
                <a:gd name="T4" fmla="*/ 0 w 17"/>
                <a:gd name="T5" fmla="*/ 22 h 22"/>
                <a:gd name="T6" fmla="*/ 0 w 17"/>
                <a:gd name="T7" fmla="*/ 1 h 22"/>
                <a:gd name="T8" fmla="*/ 17 w 17"/>
                <a:gd name="T9" fmla="*/ 0 h 22"/>
              </a:gdLst>
              <a:ahLst/>
              <a:cxnLst>
                <a:cxn ang="0">
                  <a:pos x="T0" y="T1"/>
                </a:cxn>
                <a:cxn ang="0">
                  <a:pos x="T2" y="T3"/>
                </a:cxn>
                <a:cxn ang="0">
                  <a:pos x="T4" y="T5"/>
                </a:cxn>
                <a:cxn ang="0">
                  <a:pos x="T6" y="T7"/>
                </a:cxn>
                <a:cxn ang="0">
                  <a:pos x="T8" y="T9"/>
                </a:cxn>
              </a:cxnLst>
              <a:rect l="0" t="0" r="r" b="b"/>
              <a:pathLst>
                <a:path w="17" h="22">
                  <a:moveTo>
                    <a:pt x="17" y="0"/>
                  </a:moveTo>
                  <a:lnTo>
                    <a:pt x="17" y="21"/>
                  </a:lnTo>
                  <a:lnTo>
                    <a:pt x="0" y="22"/>
                  </a:lnTo>
                  <a:lnTo>
                    <a:pt x="0" y="1"/>
                  </a:lnTo>
                  <a:lnTo>
                    <a:pt x="17"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199" name="Freeform 114"/>
            <p:cNvSpPr>
              <a:spLocks/>
            </p:cNvSpPr>
            <p:nvPr/>
          </p:nvSpPr>
          <p:spPr bwMode="auto">
            <a:xfrm>
              <a:off x="5173663" y="4503738"/>
              <a:ext cx="30163" cy="257175"/>
            </a:xfrm>
            <a:custGeom>
              <a:avLst/>
              <a:gdLst>
                <a:gd name="T0" fmla="*/ 17 w 19"/>
                <a:gd name="T1" fmla="*/ 0 h 162"/>
                <a:gd name="T2" fmla="*/ 19 w 19"/>
                <a:gd name="T3" fmla="*/ 161 h 162"/>
                <a:gd name="T4" fmla="*/ 2 w 19"/>
                <a:gd name="T5" fmla="*/ 162 h 162"/>
                <a:gd name="T6" fmla="*/ 0 w 19"/>
                <a:gd name="T7" fmla="*/ 3 h 162"/>
                <a:gd name="T8" fmla="*/ 17 w 19"/>
                <a:gd name="T9" fmla="*/ 0 h 162"/>
              </a:gdLst>
              <a:ahLst/>
              <a:cxnLst>
                <a:cxn ang="0">
                  <a:pos x="T0" y="T1"/>
                </a:cxn>
                <a:cxn ang="0">
                  <a:pos x="T2" y="T3"/>
                </a:cxn>
                <a:cxn ang="0">
                  <a:pos x="T4" y="T5"/>
                </a:cxn>
                <a:cxn ang="0">
                  <a:pos x="T6" y="T7"/>
                </a:cxn>
                <a:cxn ang="0">
                  <a:pos x="T8" y="T9"/>
                </a:cxn>
              </a:cxnLst>
              <a:rect l="0" t="0" r="r" b="b"/>
              <a:pathLst>
                <a:path w="19" h="162">
                  <a:moveTo>
                    <a:pt x="17" y="0"/>
                  </a:moveTo>
                  <a:lnTo>
                    <a:pt x="19" y="161"/>
                  </a:lnTo>
                  <a:lnTo>
                    <a:pt x="2" y="162"/>
                  </a:lnTo>
                  <a:lnTo>
                    <a:pt x="0" y="3"/>
                  </a:lnTo>
                  <a:lnTo>
                    <a:pt x="17"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0" name="Freeform 115"/>
            <p:cNvSpPr>
              <a:spLocks/>
            </p:cNvSpPr>
            <p:nvPr/>
          </p:nvSpPr>
          <p:spPr bwMode="auto">
            <a:xfrm>
              <a:off x="5327650" y="4683125"/>
              <a:ext cx="26988" cy="58738"/>
            </a:xfrm>
            <a:custGeom>
              <a:avLst/>
              <a:gdLst>
                <a:gd name="T0" fmla="*/ 17 w 17"/>
                <a:gd name="T1" fmla="*/ 0 h 37"/>
                <a:gd name="T2" fmla="*/ 17 w 17"/>
                <a:gd name="T3" fmla="*/ 35 h 37"/>
                <a:gd name="T4" fmla="*/ 0 w 17"/>
                <a:gd name="T5" fmla="*/ 37 h 37"/>
                <a:gd name="T6" fmla="*/ 0 w 17"/>
                <a:gd name="T7" fmla="*/ 3 h 37"/>
                <a:gd name="T8" fmla="*/ 17 w 17"/>
                <a:gd name="T9" fmla="*/ 0 h 37"/>
              </a:gdLst>
              <a:ahLst/>
              <a:cxnLst>
                <a:cxn ang="0">
                  <a:pos x="T0" y="T1"/>
                </a:cxn>
                <a:cxn ang="0">
                  <a:pos x="T2" y="T3"/>
                </a:cxn>
                <a:cxn ang="0">
                  <a:pos x="T4" y="T5"/>
                </a:cxn>
                <a:cxn ang="0">
                  <a:pos x="T6" y="T7"/>
                </a:cxn>
                <a:cxn ang="0">
                  <a:pos x="T8" y="T9"/>
                </a:cxn>
              </a:cxnLst>
              <a:rect l="0" t="0" r="r" b="b"/>
              <a:pathLst>
                <a:path w="17" h="37">
                  <a:moveTo>
                    <a:pt x="17" y="0"/>
                  </a:moveTo>
                  <a:lnTo>
                    <a:pt x="17" y="35"/>
                  </a:lnTo>
                  <a:lnTo>
                    <a:pt x="0" y="37"/>
                  </a:lnTo>
                  <a:lnTo>
                    <a:pt x="0" y="3"/>
                  </a:lnTo>
                  <a:lnTo>
                    <a:pt x="17"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1" name="Freeform 116"/>
            <p:cNvSpPr>
              <a:spLocks/>
            </p:cNvSpPr>
            <p:nvPr/>
          </p:nvSpPr>
          <p:spPr bwMode="auto">
            <a:xfrm>
              <a:off x="5403850" y="4692650"/>
              <a:ext cx="25400" cy="39688"/>
            </a:xfrm>
            <a:custGeom>
              <a:avLst/>
              <a:gdLst>
                <a:gd name="T0" fmla="*/ 16 w 16"/>
                <a:gd name="T1" fmla="*/ 0 h 25"/>
                <a:gd name="T2" fmla="*/ 16 w 16"/>
                <a:gd name="T3" fmla="*/ 22 h 25"/>
                <a:gd name="T4" fmla="*/ 1 w 16"/>
                <a:gd name="T5" fmla="*/ 25 h 25"/>
                <a:gd name="T6" fmla="*/ 0 w 16"/>
                <a:gd name="T7" fmla="*/ 3 h 25"/>
                <a:gd name="T8" fmla="*/ 16 w 16"/>
                <a:gd name="T9" fmla="*/ 0 h 25"/>
              </a:gdLst>
              <a:ahLst/>
              <a:cxnLst>
                <a:cxn ang="0">
                  <a:pos x="T0" y="T1"/>
                </a:cxn>
                <a:cxn ang="0">
                  <a:pos x="T2" y="T3"/>
                </a:cxn>
                <a:cxn ang="0">
                  <a:pos x="T4" y="T5"/>
                </a:cxn>
                <a:cxn ang="0">
                  <a:pos x="T6" y="T7"/>
                </a:cxn>
                <a:cxn ang="0">
                  <a:pos x="T8" y="T9"/>
                </a:cxn>
              </a:cxnLst>
              <a:rect l="0" t="0" r="r" b="b"/>
              <a:pathLst>
                <a:path w="16" h="25">
                  <a:moveTo>
                    <a:pt x="16" y="0"/>
                  </a:moveTo>
                  <a:lnTo>
                    <a:pt x="16" y="22"/>
                  </a:lnTo>
                  <a:lnTo>
                    <a:pt x="1" y="25"/>
                  </a:lnTo>
                  <a:lnTo>
                    <a:pt x="0" y="3"/>
                  </a:lnTo>
                  <a:lnTo>
                    <a:pt x="16"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2" name="Freeform 117"/>
            <p:cNvSpPr>
              <a:spLocks/>
            </p:cNvSpPr>
            <p:nvPr/>
          </p:nvSpPr>
          <p:spPr bwMode="auto">
            <a:xfrm>
              <a:off x="5440363" y="4654550"/>
              <a:ext cx="26988" cy="73025"/>
            </a:xfrm>
            <a:custGeom>
              <a:avLst/>
              <a:gdLst>
                <a:gd name="T0" fmla="*/ 17 w 17"/>
                <a:gd name="T1" fmla="*/ 0 h 46"/>
                <a:gd name="T2" fmla="*/ 17 w 17"/>
                <a:gd name="T3" fmla="*/ 43 h 46"/>
                <a:gd name="T4" fmla="*/ 2 w 17"/>
                <a:gd name="T5" fmla="*/ 46 h 46"/>
                <a:gd name="T6" fmla="*/ 0 w 17"/>
                <a:gd name="T7" fmla="*/ 1 h 46"/>
                <a:gd name="T8" fmla="*/ 17 w 17"/>
                <a:gd name="T9" fmla="*/ 0 h 46"/>
              </a:gdLst>
              <a:ahLst/>
              <a:cxnLst>
                <a:cxn ang="0">
                  <a:pos x="T0" y="T1"/>
                </a:cxn>
                <a:cxn ang="0">
                  <a:pos x="T2" y="T3"/>
                </a:cxn>
                <a:cxn ang="0">
                  <a:pos x="T4" y="T5"/>
                </a:cxn>
                <a:cxn ang="0">
                  <a:pos x="T6" y="T7"/>
                </a:cxn>
                <a:cxn ang="0">
                  <a:pos x="T8" y="T9"/>
                </a:cxn>
              </a:cxnLst>
              <a:rect l="0" t="0" r="r" b="b"/>
              <a:pathLst>
                <a:path w="17" h="46">
                  <a:moveTo>
                    <a:pt x="17" y="0"/>
                  </a:moveTo>
                  <a:lnTo>
                    <a:pt x="17" y="43"/>
                  </a:lnTo>
                  <a:lnTo>
                    <a:pt x="2" y="46"/>
                  </a:lnTo>
                  <a:lnTo>
                    <a:pt x="0" y="1"/>
                  </a:lnTo>
                  <a:lnTo>
                    <a:pt x="17"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3" name="Freeform 118"/>
            <p:cNvSpPr>
              <a:spLocks/>
            </p:cNvSpPr>
            <p:nvPr/>
          </p:nvSpPr>
          <p:spPr bwMode="auto">
            <a:xfrm>
              <a:off x="5481638" y="4700588"/>
              <a:ext cx="23813" cy="20638"/>
            </a:xfrm>
            <a:custGeom>
              <a:avLst/>
              <a:gdLst>
                <a:gd name="T0" fmla="*/ 15 w 15"/>
                <a:gd name="T1" fmla="*/ 0 h 13"/>
                <a:gd name="T2" fmla="*/ 15 w 15"/>
                <a:gd name="T3" fmla="*/ 12 h 13"/>
                <a:gd name="T4" fmla="*/ 0 w 15"/>
                <a:gd name="T5" fmla="*/ 13 h 13"/>
                <a:gd name="T6" fmla="*/ 0 w 15"/>
                <a:gd name="T7" fmla="*/ 2 h 13"/>
                <a:gd name="T8" fmla="*/ 15 w 15"/>
                <a:gd name="T9" fmla="*/ 0 h 13"/>
              </a:gdLst>
              <a:ahLst/>
              <a:cxnLst>
                <a:cxn ang="0">
                  <a:pos x="T0" y="T1"/>
                </a:cxn>
                <a:cxn ang="0">
                  <a:pos x="T2" y="T3"/>
                </a:cxn>
                <a:cxn ang="0">
                  <a:pos x="T4" y="T5"/>
                </a:cxn>
                <a:cxn ang="0">
                  <a:pos x="T6" y="T7"/>
                </a:cxn>
                <a:cxn ang="0">
                  <a:pos x="T8" y="T9"/>
                </a:cxn>
              </a:cxnLst>
              <a:rect l="0" t="0" r="r" b="b"/>
              <a:pathLst>
                <a:path w="15" h="13">
                  <a:moveTo>
                    <a:pt x="15" y="0"/>
                  </a:moveTo>
                  <a:lnTo>
                    <a:pt x="15" y="12"/>
                  </a:lnTo>
                  <a:lnTo>
                    <a:pt x="0" y="13"/>
                  </a:lnTo>
                  <a:lnTo>
                    <a:pt x="0" y="2"/>
                  </a:lnTo>
                  <a:lnTo>
                    <a:pt x="15"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4" name="Freeform 119"/>
            <p:cNvSpPr>
              <a:spLocks/>
            </p:cNvSpPr>
            <p:nvPr/>
          </p:nvSpPr>
          <p:spPr bwMode="auto">
            <a:xfrm>
              <a:off x="5365750" y="4600575"/>
              <a:ext cx="26988" cy="136525"/>
            </a:xfrm>
            <a:custGeom>
              <a:avLst/>
              <a:gdLst>
                <a:gd name="T0" fmla="*/ 17 w 17"/>
                <a:gd name="T1" fmla="*/ 0 h 86"/>
                <a:gd name="T2" fmla="*/ 17 w 17"/>
                <a:gd name="T3" fmla="*/ 84 h 86"/>
                <a:gd name="T4" fmla="*/ 1 w 17"/>
                <a:gd name="T5" fmla="*/ 86 h 86"/>
                <a:gd name="T6" fmla="*/ 0 w 17"/>
                <a:gd name="T7" fmla="*/ 3 h 86"/>
                <a:gd name="T8" fmla="*/ 17 w 17"/>
                <a:gd name="T9" fmla="*/ 0 h 86"/>
              </a:gdLst>
              <a:ahLst/>
              <a:cxnLst>
                <a:cxn ang="0">
                  <a:pos x="T0" y="T1"/>
                </a:cxn>
                <a:cxn ang="0">
                  <a:pos x="T2" y="T3"/>
                </a:cxn>
                <a:cxn ang="0">
                  <a:pos x="T4" y="T5"/>
                </a:cxn>
                <a:cxn ang="0">
                  <a:pos x="T6" y="T7"/>
                </a:cxn>
                <a:cxn ang="0">
                  <a:pos x="T8" y="T9"/>
                </a:cxn>
              </a:cxnLst>
              <a:rect l="0" t="0" r="r" b="b"/>
              <a:pathLst>
                <a:path w="17" h="86">
                  <a:moveTo>
                    <a:pt x="17" y="0"/>
                  </a:moveTo>
                  <a:lnTo>
                    <a:pt x="17" y="84"/>
                  </a:lnTo>
                  <a:lnTo>
                    <a:pt x="1" y="86"/>
                  </a:lnTo>
                  <a:lnTo>
                    <a:pt x="0" y="3"/>
                  </a:lnTo>
                  <a:lnTo>
                    <a:pt x="17" y="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5" name="Freeform 120"/>
            <p:cNvSpPr>
              <a:spLocks/>
            </p:cNvSpPr>
            <p:nvPr/>
          </p:nvSpPr>
          <p:spPr bwMode="auto">
            <a:xfrm>
              <a:off x="4283075" y="4656138"/>
              <a:ext cx="30163" cy="109538"/>
            </a:xfrm>
            <a:custGeom>
              <a:avLst/>
              <a:gdLst>
                <a:gd name="T0" fmla="*/ 0 w 19"/>
                <a:gd name="T1" fmla="*/ 0 h 69"/>
                <a:gd name="T2" fmla="*/ 0 w 19"/>
                <a:gd name="T3" fmla="*/ 68 h 69"/>
                <a:gd name="T4" fmla="*/ 17 w 19"/>
                <a:gd name="T5" fmla="*/ 69 h 69"/>
                <a:gd name="T6" fmla="*/ 19 w 19"/>
                <a:gd name="T7" fmla="*/ 3 h 69"/>
                <a:gd name="T8" fmla="*/ 0 w 19"/>
                <a:gd name="T9" fmla="*/ 0 h 69"/>
              </a:gdLst>
              <a:ahLst/>
              <a:cxnLst>
                <a:cxn ang="0">
                  <a:pos x="T0" y="T1"/>
                </a:cxn>
                <a:cxn ang="0">
                  <a:pos x="T2" y="T3"/>
                </a:cxn>
                <a:cxn ang="0">
                  <a:pos x="T4" y="T5"/>
                </a:cxn>
                <a:cxn ang="0">
                  <a:pos x="T6" y="T7"/>
                </a:cxn>
                <a:cxn ang="0">
                  <a:pos x="T8" y="T9"/>
                </a:cxn>
              </a:cxnLst>
              <a:rect l="0" t="0" r="r" b="b"/>
              <a:pathLst>
                <a:path w="19" h="69">
                  <a:moveTo>
                    <a:pt x="0" y="0"/>
                  </a:moveTo>
                  <a:lnTo>
                    <a:pt x="0" y="68"/>
                  </a:lnTo>
                  <a:lnTo>
                    <a:pt x="17" y="69"/>
                  </a:lnTo>
                  <a:lnTo>
                    <a:pt x="19" y="3"/>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6" name="Freeform 121"/>
            <p:cNvSpPr>
              <a:spLocks/>
            </p:cNvSpPr>
            <p:nvPr/>
          </p:nvSpPr>
          <p:spPr bwMode="auto">
            <a:xfrm>
              <a:off x="4198938" y="4686300"/>
              <a:ext cx="28575" cy="69850"/>
            </a:xfrm>
            <a:custGeom>
              <a:avLst/>
              <a:gdLst>
                <a:gd name="T0" fmla="*/ 0 w 18"/>
                <a:gd name="T1" fmla="*/ 0 h 44"/>
                <a:gd name="T2" fmla="*/ 0 w 18"/>
                <a:gd name="T3" fmla="*/ 42 h 44"/>
                <a:gd name="T4" fmla="*/ 18 w 18"/>
                <a:gd name="T5" fmla="*/ 44 h 44"/>
                <a:gd name="T6" fmla="*/ 18 w 18"/>
                <a:gd name="T7" fmla="*/ 1 h 44"/>
                <a:gd name="T8" fmla="*/ 0 w 18"/>
                <a:gd name="T9" fmla="*/ 0 h 44"/>
              </a:gdLst>
              <a:ahLst/>
              <a:cxnLst>
                <a:cxn ang="0">
                  <a:pos x="T0" y="T1"/>
                </a:cxn>
                <a:cxn ang="0">
                  <a:pos x="T2" y="T3"/>
                </a:cxn>
                <a:cxn ang="0">
                  <a:pos x="T4" y="T5"/>
                </a:cxn>
                <a:cxn ang="0">
                  <a:pos x="T6" y="T7"/>
                </a:cxn>
                <a:cxn ang="0">
                  <a:pos x="T8" y="T9"/>
                </a:cxn>
              </a:cxnLst>
              <a:rect l="0" t="0" r="r" b="b"/>
              <a:pathLst>
                <a:path w="18" h="44">
                  <a:moveTo>
                    <a:pt x="0" y="0"/>
                  </a:moveTo>
                  <a:lnTo>
                    <a:pt x="0" y="42"/>
                  </a:lnTo>
                  <a:lnTo>
                    <a:pt x="18" y="44"/>
                  </a:lnTo>
                  <a:lnTo>
                    <a:pt x="18" y="1"/>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7" name="Freeform 122"/>
            <p:cNvSpPr>
              <a:spLocks/>
            </p:cNvSpPr>
            <p:nvPr/>
          </p:nvSpPr>
          <p:spPr bwMode="auto">
            <a:xfrm>
              <a:off x="4157663" y="4614863"/>
              <a:ext cx="30163" cy="138113"/>
            </a:xfrm>
            <a:custGeom>
              <a:avLst/>
              <a:gdLst>
                <a:gd name="T0" fmla="*/ 1 w 19"/>
                <a:gd name="T1" fmla="*/ 0 h 87"/>
                <a:gd name="T2" fmla="*/ 0 w 19"/>
                <a:gd name="T3" fmla="*/ 84 h 87"/>
                <a:gd name="T4" fmla="*/ 18 w 19"/>
                <a:gd name="T5" fmla="*/ 87 h 87"/>
                <a:gd name="T6" fmla="*/ 19 w 19"/>
                <a:gd name="T7" fmla="*/ 3 h 87"/>
                <a:gd name="T8" fmla="*/ 1 w 19"/>
                <a:gd name="T9" fmla="*/ 0 h 87"/>
              </a:gdLst>
              <a:ahLst/>
              <a:cxnLst>
                <a:cxn ang="0">
                  <a:pos x="T0" y="T1"/>
                </a:cxn>
                <a:cxn ang="0">
                  <a:pos x="T2" y="T3"/>
                </a:cxn>
                <a:cxn ang="0">
                  <a:pos x="T4" y="T5"/>
                </a:cxn>
                <a:cxn ang="0">
                  <a:pos x="T6" y="T7"/>
                </a:cxn>
                <a:cxn ang="0">
                  <a:pos x="T8" y="T9"/>
                </a:cxn>
              </a:cxnLst>
              <a:rect l="0" t="0" r="r" b="b"/>
              <a:pathLst>
                <a:path w="19" h="87">
                  <a:moveTo>
                    <a:pt x="1" y="0"/>
                  </a:moveTo>
                  <a:lnTo>
                    <a:pt x="0" y="84"/>
                  </a:lnTo>
                  <a:lnTo>
                    <a:pt x="18" y="87"/>
                  </a:lnTo>
                  <a:lnTo>
                    <a:pt x="19" y="3"/>
                  </a:lnTo>
                  <a:lnTo>
                    <a:pt x="1"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8" name="Freeform 123"/>
            <p:cNvSpPr>
              <a:spLocks/>
            </p:cNvSpPr>
            <p:nvPr/>
          </p:nvSpPr>
          <p:spPr bwMode="auto">
            <a:xfrm>
              <a:off x="4116388" y="4710113"/>
              <a:ext cx="30163" cy="34925"/>
            </a:xfrm>
            <a:custGeom>
              <a:avLst/>
              <a:gdLst>
                <a:gd name="T0" fmla="*/ 0 w 19"/>
                <a:gd name="T1" fmla="*/ 0 h 22"/>
                <a:gd name="T2" fmla="*/ 0 w 19"/>
                <a:gd name="T3" fmla="*/ 21 h 22"/>
                <a:gd name="T4" fmla="*/ 17 w 19"/>
                <a:gd name="T5" fmla="*/ 22 h 22"/>
                <a:gd name="T6" fmla="*/ 19 w 19"/>
                <a:gd name="T7" fmla="*/ 1 h 22"/>
                <a:gd name="T8" fmla="*/ 0 w 19"/>
                <a:gd name="T9" fmla="*/ 0 h 22"/>
              </a:gdLst>
              <a:ahLst/>
              <a:cxnLst>
                <a:cxn ang="0">
                  <a:pos x="T0" y="T1"/>
                </a:cxn>
                <a:cxn ang="0">
                  <a:pos x="T2" y="T3"/>
                </a:cxn>
                <a:cxn ang="0">
                  <a:pos x="T4" y="T5"/>
                </a:cxn>
                <a:cxn ang="0">
                  <a:pos x="T6" y="T7"/>
                </a:cxn>
                <a:cxn ang="0">
                  <a:pos x="T8" y="T9"/>
                </a:cxn>
              </a:cxnLst>
              <a:rect l="0" t="0" r="r" b="b"/>
              <a:pathLst>
                <a:path w="19" h="22">
                  <a:moveTo>
                    <a:pt x="0" y="0"/>
                  </a:moveTo>
                  <a:lnTo>
                    <a:pt x="0" y="21"/>
                  </a:lnTo>
                  <a:lnTo>
                    <a:pt x="17" y="22"/>
                  </a:lnTo>
                  <a:lnTo>
                    <a:pt x="19" y="1"/>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09" name="Freeform 124"/>
            <p:cNvSpPr>
              <a:spLocks/>
            </p:cNvSpPr>
            <p:nvPr/>
          </p:nvSpPr>
          <p:spPr bwMode="auto">
            <a:xfrm>
              <a:off x="4241800" y="4503738"/>
              <a:ext cx="30163" cy="257175"/>
            </a:xfrm>
            <a:custGeom>
              <a:avLst/>
              <a:gdLst>
                <a:gd name="T0" fmla="*/ 1 w 19"/>
                <a:gd name="T1" fmla="*/ 0 h 162"/>
                <a:gd name="T2" fmla="*/ 0 w 19"/>
                <a:gd name="T3" fmla="*/ 161 h 162"/>
                <a:gd name="T4" fmla="*/ 18 w 19"/>
                <a:gd name="T5" fmla="*/ 162 h 162"/>
                <a:gd name="T6" fmla="*/ 19 w 19"/>
                <a:gd name="T7" fmla="*/ 3 h 162"/>
                <a:gd name="T8" fmla="*/ 1 w 19"/>
                <a:gd name="T9" fmla="*/ 0 h 162"/>
              </a:gdLst>
              <a:ahLst/>
              <a:cxnLst>
                <a:cxn ang="0">
                  <a:pos x="T0" y="T1"/>
                </a:cxn>
                <a:cxn ang="0">
                  <a:pos x="T2" y="T3"/>
                </a:cxn>
                <a:cxn ang="0">
                  <a:pos x="T4" y="T5"/>
                </a:cxn>
                <a:cxn ang="0">
                  <a:pos x="T6" y="T7"/>
                </a:cxn>
                <a:cxn ang="0">
                  <a:pos x="T8" y="T9"/>
                </a:cxn>
              </a:cxnLst>
              <a:rect l="0" t="0" r="r" b="b"/>
              <a:pathLst>
                <a:path w="19" h="162">
                  <a:moveTo>
                    <a:pt x="1" y="0"/>
                  </a:moveTo>
                  <a:lnTo>
                    <a:pt x="0" y="161"/>
                  </a:lnTo>
                  <a:lnTo>
                    <a:pt x="18" y="162"/>
                  </a:lnTo>
                  <a:lnTo>
                    <a:pt x="19" y="3"/>
                  </a:lnTo>
                  <a:lnTo>
                    <a:pt x="1"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0" name="Freeform 125"/>
            <p:cNvSpPr>
              <a:spLocks/>
            </p:cNvSpPr>
            <p:nvPr/>
          </p:nvSpPr>
          <p:spPr bwMode="auto">
            <a:xfrm>
              <a:off x="4075113" y="4683125"/>
              <a:ext cx="28575" cy="58738"/>
            </a:xfrm>
            <a:custGeom>
              <a:avLst/>
              <a:gdLst>
                <a:gd name="T0" fmla="*/ 0 w 18"/>
                <a:gd name="T1" fmla="*/ 0 h 37"/>
                <a:gd name="T2" fmla="*/ 0 w 18"/>
                <a:gd name="T3" fmla="*/ 35 h 37"/>
                <a:gd name="T4" fmla="*/ 18 w 18"/>
                <a:gd name="T5" fmla="*/ 37 h 37"/>
                <a:gd name="T6" fmla="*/ 18 w 18"/>
                <a:gd name="T7" fmla="*/ 3 h 37"/>
                <a:gd name="T8" fmla="*/ 0 w 18"/>
                <a:gd name="T9" fmla="*/ 0 h 37"/>
              </a:gdLst>
              <a:ahLst/>
              <a:cxnLst>
                <a:cxn ang="0">
                  <a:pos x="T0" y="T1"/>
                </a:cxn>
                <a:cxn ang="0">
                  <a:pos x="T2" y="T3"/>
                </a:cxn>
                <a:cxn ang="0">
                  <a:pos x="T4" y="T5"/>
                </a:cxn>
                <a:cxn ang="0">
                  <a:pos x="T6" y="T7"/>
                </a:cxn>
                <a:cxn ang="0">
                  <a:pos x="T8" y="T9"/>
                </a:cxn>
              </a:cxnLst>
              <a:rect l="0" t="0" r="r" b="b"/>
              <a:pathLst>
                <a:path w="18" h="37">
                  <a:moveTo>
                    <a:pt x="0" y="0"/>
                  </a:moveTo>
                  <a:lnTo>
                    <a:pt x="0" y="35"/>
                  </a:lnTo>
                  <a:lnTo>
                    <a:pt x="18" y="37"/>
                  </a:lnTo>
                  <a:lnTo>
                    <a:pt x="18" y="3"/>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1" name="Freeform 126"/>
            <p:cNvSpPr>
              <a:spLocks/>
            </p:cNvSpPr>
            <p:nvPr/>
          </p:nvSpPr>
          <p:spPr bwMode="auto">
            <a:xfrm>
              <a:off x="3990975" y="4692650"/>
              <a:ext cx="28575" cy="39688"/>
            </a:xfrm>
            <a:custGeom>
              <a:avLst/>
              <a:gdLst>
                <a:gd name="T0" fmla="*/ 0 w 18"/>
                <a:gd name="T1" fmla="*/ 0 h 25"/>
                <a:gd name="T2" fmla="*/ 0 w 18"/>
                <a:gd name="T3" fmla="*/ 22 h 25"/>
                <a:gd name="T4" fmla="*/ 18 w 18"/>
                <a:gd name="T5" fmla="*/ 25 h 25"/>
                <a:gd name="T6" fmla="*/ 18 w 18"/>
                <a:gd name="T7" fmla="*/ 3 h 25"/>
                <a:gd name="T8" fmla="*/ 0 w 18"/>
                <a:gd name="T9" fmla="*/ 0 h 25"/>
              </a:gdLst>
              <a:ahLst/>
              <a:cxnLst>
                <a:cxn ang="0">
                  <a:pos x="T0" y="T1"/>
                </a:cxn>
                <a:cxn ang="0">
                  <a:pos x="T2" y="T3"/>
                </a:cxn>
                <a:cxn ang="0">
                  <a:pos x="T4" y="T5"/>
                </a:cxn>
                <a:cxn ang="0">
                  <a:pos x="T6" y="T7"/>
                </a:cxn>
                <a:cxn ang="0">
                  <a:pos x="T8" y="T9"/>
                </a:cxn>
              </a:cxnLst>
              <a:rect l="0" t="0" r="r" b="b"/>
              <a:pathLst>
                <a:path w="18" h="25">
                  <a:moveTo>
                    <a:pt x="0" y="0"/>
                  </a:moveTo>
                  <a:lnTo>
                    <a:pt x="0" y="22"/>
                  </a:lnTo>
                  <a:lnTo>
                    <a:pt x="18" y="25"/>
                  </a:lnTo>
                  <a:lnTo>
                    <a:pt x="18" y="3"/>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2" name="Freeform 127"/>
            <p:cNvSpPr>
              <a:spLocks/>
            </p:cNvSpPr>
            <p:nvPr/>
          </p:nvSpPr>
          <p:spPr bwMode="auto">
            <a:xfrm>
              <a:off x="3949700" y="4654550"/>
              <a:ext cx="30163" cy="73025"/>
            </a:xfrm>
            <a:custGeom>
              <a:avLst/>
              <a:gdLst>
                <a:gd name="T0" fmla="*/ 0 w 19"/>
                <a:gd name="T1" fmla="*/ 0 h 46"/>
                <a:gd name="T2" fmla="*/ 0 w 19"/>
                <a:gd name="T3" fmla="*/ 43 h 46"/>
                <a:gd name="T4" fmla="*/ 17 w 19"/>
                <a:gd name="T5" fmla="*/ 46 h 46"/>
                <a:gd name="T6" fmla="*/ 19 w 19"/>
                <a:gd name="T7" fmla="*/ 1 h 46"/>
                <a:gd name="T8" fmla="*/ 0 w 19"/>
                <a:gd name="T9" fmla="*/ 0 h 46"/>
              </a:gdLst>
              <a:ahLst/>
              <a:cxnLst>
                <a:cxn ang="0">
                  <a:pos x="T0" y="T1"/>
                </a:cxn>
                <a:cxn ang="0">
                  <a:pos x="T2" y="T3"/>
                </a:cxn>
                <a:cxn ang="0">
                  <a:pos x="T4" y="T5"/>
                </a:cxn>
                <a:cxn ang="0">
                  <a:pos x="T6" y="T7"/>
                </a:cxn>
                <a:cxn ang="0">
                  <a:pos x="T8" y="T9"/>
                </a:cxn>
              </a:cxnLst>
              <a:rect l="0" t="0" r="r" b="b"/>
              <a:pathLst>
                <a:path w="19" h="46">
                  <a:moveTo>
                    <a:pt x="0" y="0"/>
                  </a:moveTo>
                  <a:lnTo>
                    <a:pt x="0" y="43"/>
                  </a:lnTo>
                  <a:lnTo>
                    <a:pt x="17" y="46"/>
                  </a:lnTo>
                  <a:lnTo>
                    <a:pt x="19" y="1"/>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3" name="Freeform 128"/>
            <p:cNvSpPr>
              <a:spLocks/>
            </p:cNvSpPr>
            <p:nvPr/>
          </p:nvSpPr>
          <p:spPr bwMode="auto">
            <a:xfrm>
              <a:off x="3908425" y="4700588"/>
              <a:ext cx="28575" cy="20638"/>
            </a:xfrm>
            <a:custGeom>
              <a:avLst/>
              <a:gdLst>
                <a:gd name="T0" fmla="*/ 0 w 18"/>
                <a:gd name="T1" fmla="*/ 0 h 13"/>
                <a:gd name="T2" fmla="*/ 0 w 18"/>
                <a:gd name="T3" fmla="*/ 12 h 13"/>
                <a:gd name="T4" fmla="*/ 18 w 18"/>
                <a:gd name="T5" fmla="*/ 13 h 13"/>
                <a:gd name="T6" fmla="*/ 18 w 18"/>
                <a:gd name="T7" fmla="*/ 2 h 13"/>
                <a:gd name="T8" fmla="*/ 0 w 18"/>
                <a:gd name="T9" fmla="*/ 0 h 13"/>
              </a:gdLst>
              <a:ahLst/>
              <a:cxnLst>
                <a:cxn ang="0">
                  <a:pos x="T0" y="T1"/>
                </a:cxn>
                <a:cxn ang="0">
                  <a:pos x="T2" y="T3"/>
                </a:cxn>
                <a:cxn ang="0">
                  <a:pos x="T4" y="T5"/>
                </a:cxn>
                <a:cxn ang="0">
                  <a:pos x="T6" y="T7"/>
                </a:cxn>
                <a:cxn ang="0">
                  <a:pos x="T8" y="T9"/>
                </a:cxn>
              </a:cxnLst>
              <a:rect l="0" t="0" r="r" b="b"/>
              <a:pathLst>
                <a:path w="18" h="13">
                  <a:moveTo>
                    <a:pt x="0" y="0"/>
                  </a:moveTo>
                  <a:lnTo>
                    <a:pt x="0" y="12"/>
                  </a:lnTo>
                  <a:lnTo>
                    <a:pt x="18" y="13"/>
                  </a:lnTo>
                  <a:lnTo>
                    <a:pt x="18" y="2"/>
                  </a:lnTo>
                  <a:lnTo>
                    <a:pt x="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4" name="Freeform 129"/>
            <p:cNvSpPr>
              <a:spLocks/>
            </p:cNvSpPr>
            <p:nvPr/>
          </p:nvSpPr>
          <p:spPr bwMode="auto">
            <a:xfrm>
              <a:off x="4032250" y="4600575"/>
              <a:ext cx="28575" cy="136525"/>
            </a:xfrm>
            <a:custGeom>
              <a:avLst/>
              <a:gdLst>
                <a:gd name="T0" fmla="*/ 2 w 18"/>
                <a:gd name="T1" fmla="*/ 0 h 86"/>
                <a:gd name="T2" fmla="*/ 0 w 18"/>
                <a:gd name="T3" fmla="*/ 84 h 86"/>
                <a:gd name="T4" fmla="*/ 18 w 18"/>
                <a:gd name="T5" fmla="*/ 86 h 86"/>
                <a:gd name="T6" fmla="*/ 18 w 18"/>
                <a:gd name="T7" fmla="*/ 3 h 86"/>
                <a:gd name="T8" fmla="*/ 2 w 18"/>
                <a:gd name="T9" fmla="*/ 0 h 86"/>
              </a:gdLst>
              <a:ahLst/>
              <a:cxnLst>
                <a:cxn ang="0">
                  <a:pos x="T0" y="T1"/>
                </a:cxn>
                <a:cxn ang="0">
                  <a:pos x="T2" y="T3"/>
                </a:cxn>
                <a:cxn ang="0">
                  <a:pos x="T4" y="T5"/>
                </a:cxn>
                <a:cxn ang="0">
                  <a:pos x="T6" y="T7"/>
                </a:cxn>
                <a:cxn ang="0">
                  <a:pos x="T8" y="T9"/>
                </a:cxn>
              </a:cxnLst>
              <a:rect l="0" t="0" r="r" b="b"/>
              <a:pathLst>
                <a:path w="18" h="86">
                  <a:moveTo>
                    <a:pt x="2" y="0"/>
                  </a:moveTo>
                  <a:lnTo>
                    <a:pt x="0" y="84"/>
                  </a:lnTo>
                  <a:lnTo>
                    <a:pt x="18" y="86"/>
                  </a:lnTo>
                  <a:lnTo>
                    <a:pt x="18" y="3"/>
                  </a:lnTo>
                  <a:lnTo>
                    <a:pt x="2"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5" name="Rectangle 130"/>
            <p:cNvSpPr>
              <a:spLocks noChangeArrowheads="1"/>
            </p:cNvSpPr>
            <p:nvPr/>
          </p:nvSpPr>
          <p:spPr bwMode="auto">
            <a:xfrm>
              <a:off x="5527675" y="4972050"/>
              <a:ext cx="57150" cy="34925"/>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6" name="Freeform 131"/>
            <p:cNvSpPr>
              <a:spLocks/>
            </p:cNvSpPr>
            <p:nvPr/>
          </p:nvSpPr>
          <p:spPr bwMode="auto">
            <a:xfrm>
              <a:off x="5105400" y="5118100"/>
              <a:ext cx="49213" cy="33338"/>
            </a:xfrm>
            <a:custGeom>
              <a:avLst/>
              <a:gdLst>
                <a:gd name="T0" fmla="*/ 31 w 31"/>
                <a:gd name="T1" fmla="*/ 2 h 21"/>
                <a:gd name="T2" fmla="*/ 31 w 31"/>
                <a:gd name="T3" fmla="*/ 21 h 21"/>
                <a:gd name="T4" fmla="*/ 0 w 31"/>
                <a:gd name="T5" fmla="*/ 20 h 21"/>
                <a:gd name="T6" fmla="*/ 0 w 31"/>
                <a:gd name="T7" fmla="*/ 0 h 21"/>
                <a:gd name="T8" fmla="*/ 31 w 31"/>
                <a:gd name="T9" fmla="*/ 2 h 21"/>
              </a:gdLst>
              <a:ahLst/>
              <a:cxnLst>
                <a:cxn ang="0">
                  <a:pos x="T0" y="T1"/>
                </a:cxn>
                <a:cxn ang="0">
                  <a:pos x="T2" y="T3"/>
                </a:cxn>
                <a:cxn ang="0">
                  <a:pos x="T4" y="T5"/>
                </a:cxn>
                <a:cxn ang="0">
                  <a:pos x="T6" y="T7"/>
                </a:cxn>
                <a:cxn ang="0">
                  <a:pos x="T8" y="T9"/>
                </a:cxn>
              </a:cxnLst>
              <a:rect l="0" t="0" r="r" b="b"/>
              <a:pathLst>
                <a:path w="31" h="21">
                  <a:moveTo>
                    <a:pt x="31" y="2"/>
                  </a:moveTo>
                  <a:lnTo>
                    <a:pt x="31" y="21"/>
                  </a:lnTo>
                  <a:lnTo>
                    <a:pt x="0" y="20"/>
                  </a:lnTo>
                  <a:lnTo>
                    <a:pt x="0" y="0"/>
                  </a:lnTo>
                  <a:lnTo>
                    <a:pt x="31" y="2"/>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7" name="Freeform 132"/>
            <p:cNvSpPr>
              <a:spLocks/>
            </p:cNvSpPr>
            <p:nvPr/>
          </p:nvSpPr>
          <p:spPr bwMode="auto">
            <a:xfrm>
              <a:off x="5105400" y="5162550"/>
              <a:ext cx="79375" cy="36513"/>
            </a:xfrm>
            <a:custGeom>
              <a:avLst/>
              <a:gdLst>
                <a:gd name="T0" fmla="*/ 50 w 50"/>
                <a:gd name="T1" fmla="*/ 3 h 23"/>
                <a:gd name="T2" fmla="*/ 50 w 50"/>
                <a:gd name="T3" fmla="*/ 23 h 23"/>
                <a:gd name="T4" fmla="*/ 0 w 50"/>
                <a:gd name="T5" fmla="*/ 20 h 23"/>
                <a:gd name="T6" fmla="*/ 0 w 50"/>
                <a:gd name="T7" fmla="*/ 0 h 23"/>
                <a:gd name="T8" fmla="*/ 50 w 50"/>
                <a:gd name="T9" fmla="*/ 3 h 23"/>
              </a:gdLst>
              <a:ahLst/>
              <a:cxnLst>
                <a:cxn ang="0">
                  <a:pos x="T0" y="T1"/>
                </a:cxn>
                <a:cxn ang="0">
                  <a:pos x="T2" y="T3"/>
                </a:cxn>
                <a:cxn ang="0">
                  <a:pos x="T4" y="T5"/>
                </a:cxn>
                <a:cxn ang="0">
                  <a:pos x="T6" y="T7"/>
                </a:cxn>
                <a:cxn ang="0">
                  <a:pos x="T8" y="T9"/>
                </a:cxn>
              </a:cxnLst>
              <a:rect l="0" t="0" r="r" b="b"/>
              <a:pathLst>
                <a:path w="50" h="23">
                  <a:moveTo>
                    <a:pt x="50" y="3"/>
                  </a:moveTo>
                  <a:lnTo>
                    <a:pt x="50" y="23"/>
                  </a:lnTo>
                  <a:lnTo>
                    <a:pt x="0" y="20"/>
                  </a:lnTo>
                  <a:lnTo>
                    <a:pt x="0" y="0"/>
                  </a:lnTo>
                  <a:lnTo>
                    <a:pt x="50" y="3"/>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8" name="Freeform 133"/>
            <p:cNvSpPr>
              <a:spLocks/>
            </p:cNvSpPr>
            <p:nvPr/>
          </p:nvSpPr>
          <p:spPr bwMode="auto">
            <a:xfrm>
              <a:off x="5105400" y="5029200"/>
              <a:ext cx="100013" cy="31750"/>
            </a:xfrm>
            <a:custGeom>
              <a:avLst/>
              <a:gdLst>
                <a:gd name="T0" fmla="*/ 63 w 63"/>
                <a:gd name="T1" fmla="*/ 0 h 20"/>
                <a:gd name="T2" fmla="*/ 63 w 63"/>
                <a:gd name="T3" fmla="*/ 20 h 20"/>
                <a:gd name="T4" fmla="*/ 0 w 63"/>
                <a:gd name="T5" fmla="*/ 20 h 20"/>
                <a:gd name="T6" fmla="*/ 0 w 63"/>
                <a:gd name="T7" fmla="*/ 2 h 20"/>
                <a:gd name="T8" fmla="*/ 63 w 63"/>
                <a:gd name="T9" fmla="*/ 0 h 20"/>
              </a:gdLst>
              <a:ahLst/>
              <a:cxnLst>
                <a:cxn ang="0">
                  <a:pos x="T0" y="T1"/>
                </a:cxn>
                <a:cxn ang="0">
                  <a:pos x="T2" y="T3"/>
                </a:cxn>
                <a:cxn ang="0">
                  <a:pos x="T4" y="T5"/>
                </a:cxn>
                <a:cxn ang="0">
                  <a:pos x="T6" y="T7"/>
                </a:cxn>
                <a:cxn ang="0">
                  <a:pos x="T8" y="T9"/>
                </a:cxn>
              </a:cxnLst>
              <a:rect l="0" t="0" r="r" b="b"/>
              <a:pathLst>
                <a:path w="63" h="20">
                  <a:moveTo>
                    <a:pt x="63" y="0"/>
                  </a:moveTo>
                  <a:lnTo>
                    <a:pt x="63" y="20"/>
                  </a:lnTo>
                  <a:lnTo>
                    <a:pt x="0" y="20"/>
                  </a:lnTo>
                  <a:lnTo>
                    <a:pt x="0" y="2"/>
                  </a:lnTo>
                  <a:lnTo>
                    <a:pt x="63" y="0"/>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19" name="Rectangle 134"/>
            <p:cNvSpPr>
              <a:spLocks noChangeArrowheads="1"/>
            </p:cNvSpPr>
            <p:nvPr/>
          </p:nvSpPr>
          <p:spPr bwMode="auto">
            <a:xfrm>
              <a:off x="5205413" y="5029200"/>
              <a:ext cx="42863" cy="3175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0" name="Freeform 135"/>
            <p:cNvSpPr>
              <a:spLocks/>
            </p:cNvSpPr>
            <p:nvPr/>
          </p:nvSpPr>
          <p:spPr bwMode="auto">
            <a:xfrm>
              <a:off x="5105400" y="4933950"/>
              <a:ext cx="160338" cy="39688"/>
            </a:xfrm>
            <a:custGeom>
              <a:avLst/>
              <a:gdLst>
                <a:gd name="T0" fmla="*/ 101 w 101"/>
                <a:gd name="T1" fmla="*/ 0 h 25"/>
                <a:gd name="T2" fmla="*/ 101 w 101"/>
                <a:gd name="T3" fmla="*/ 21 h 25"/>
                <a:gd name="T4" fmla="*/ 99 w 101"/>
                <a:gd name="T5" fmla="*/ 21 h 25"/>
                <a:gd name="T6" fmla="*/ 0 w 101"/>
                <a:gd name="T7" fmla="*/ 25 h 25"/>
                <a:gd name="T8" fmla="*/ 0 w 101"/>
                <a:gd name="T9" fmla="*/ 6 h 25"/>
                <a:gd name="T10" fmla="*/ 101 w 101"/>
                <a:gd name="T11" fmla="*/ 0 h 25"/>
              </a:gdLst>
              <a:ahLst/>
              <a:cxnLst>
                <a:cxn ang="0">
                  <a:pos x="T0" y="T1"/>
                </a:cxn>
                <a:cxn ang="0">
                  <a:pos x="T2" y="T3"/>
                </a:cxn>
                <a:cxn ang="0">
                  <a:pos x="T4" y="T5"/>
                </a:cxn>
                <a:cxn ang="0">
                  <a:pos x="T6" y="T7"/>
                </a:cxn>
                <a:cxn ang="0">
                  <a:pos x="T8" y="T9"/>
                </a:cxn>
                <a:cxn ang="0">
                  <a:pos x="T10" y="T11"/>
                </a:cxn>
              </a:cxnLst>
              <a:rect l="0" t="0" r="r" b="b"/>
              <a:pathLst>
                <a:path w="101" h="25">
                  <a:moveTo>
                    <a:pt x="101" y="0"/>
                  </a:moveTo>
                  <a:lnTo>
                    <a:pt x="101" y="21"/>
                  </a:lnTo>
                  <a:lnTo>
                    <a:pt x="99" y="21"/>
                  </a:lnTo>
                  <a:lnTo>
                    <a:pt x="0" y="25"/>
                  </a:lnTo>
                  <a:lnTo>
                    <a:pt x="0" y="6"/>
                  </a:lnTo>
                  <a:lnTo>
                    <a:pt x="101"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1" name="Freeform 136"/>
            <p:cNvSpPr>
              <a:spLocks/>
            </p:cNvSpPr>
            <p:nvPr/>
          </p:nvSpPr>
          <p:spPr bwMode="auto">
            <a:xfrm>
              <a:off x="5184775" y="5167313"/>
              <a:ext cx="119063" cy="36513"/>
            </a:xfrm>
            <a:custGeom>
              <a:avLst/>
              <a:gdLst>
                <a:gd name="T0" fmla="*/ 75 w 75"/>
                <a:gd name="T1" fmla="*/ 3 h 23"/>
                <a:gd name="T2" fmla="*/ 75 w 75"/>
                <a:gd name="T3" fmla="*/ 23 h 23"/>
                <a:gd name="T4" fmla="*/ 0 w 75"/>
                <a:gd name="T5" fmla="*/ 20 h 23"/>
                <a:gd name="T6" fmla="*/ 0 w 75"/>
                <a:gd name="T7" fmla="*/ 0 h 23"/>
                <a:gd name="T8" fmla="*/ 75 w 75"/>
                <a:gd name="T9" fmla="*/ 3 h 23"/>
              </a:gdLst>
              <a:ahLst/>
              <a:cxnLst>
                <a:cxn ang="0">
                  <a:pos x="T0" y="T1"/>
                </a:cxn>
                <a:cxn ang="0">
                  <a:pos x="T2" y="T3"/>
                </a:cxn>
                <a:cxn ang="0">
                  <a:pos x="T4" y="T5"/>
                </a:cxn>
                <a:cxn ang="0">
                  <a:pos x="T6" y="T7"/>
                </a:cxn>
                <a:cxn ang="0">
                  <a:pos x="T8" y="T9"/>
                </a:cxn>
              </a:cxnLst>
              <a:rect l="0" t="0" r="r" b="b"/>
              <a:pathLst>
                <a:path w="75" h="23">
                  <a:moveTo>
                    <a:pt x="75" y="3"/>
                  </a:moveTo>
                  <a:lnTo>
                    <a:pt x="75" y="23"/>
                  </a:lnTo>
                  <a:lnTo>
                    <a:pt x="0" y="20"/>
                  </a:lnTo>
                  <a:lnTo>
                    <a:pt x="0" y="0"/>
                  </a:lnTo>
                  <a:lnTo>
                    <a:pt x="75" y="3"/>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2" name="Freeform 137"/>
            <p:cNvSpPr>
              <a:spLocks/>
            </p:cNvSpPr>
            <p:nvPr/>
          </p:nvSpPr>
          <p:spPr bwMode="auto">
            <a:xfrm>
              <a:off x="5105400" y="5073650"/>
              <a:ext cx="204788" cy="33338"/>
            </a:xfrm>
            <a:custGeom>
              <a:avLst/>
              <a:gdLst>
                <a:gd name="T0" fmla="*/ 129 w 129"/>
                <a:gd name="T1" fmla="*/ 2 h 21"/>
                <a:gd name="T2" fmla="*/ 129 w 129"/>
                <a:gd name="T3" fmla="*/ 21 h 21"/>
                <a:gd name="T4" fmla="*/ 0 w 129"/>
                <a:gd name="T5" fmla="*/ 20 h 21"/>
                <a:gd name="T6" fmla="*/ 0 w 129"/>
                <a:gd name="T7" fmla="*/ 0 h 21"/>
                <a:gd name="T8" fmla="*/ 129 w 129"/>
                <a:gd name="T9" fmla="*/ 2 h 21"/>
              </a:gdLst>
              <a:ahLst/>
              <a:cxnLst>
                <a:cxn ang="0">
                  <a:pos x="T0" y="T1"/>
                </a:cxn>
                <a:cxn ang="0">
                  <a:pos x="T2" y="T3"/>
                </a:cxn>
                <a:cxn ang="0">
                  <a:pos x="T4" y="T5"/>
                </a:cxn>
                <a:cxn ang="0">
                  <a:pos x="T6" y="T7"/>
                </a:cxn>
                <a:cxn ang="0">
                  <a:pos x="T8" y="T9"/>
                </a:cxn>
              </a:cxnLst>
              <a:rect l="0" t="0" r="r" b="b"/>
              <a:pathLst>
                <a:path w="129" h="21">
                  <a:moveTo>
                    <a:pt x="129" y="2"/>
                  </a:moveTo>
                  <a:lnTo>
                    <a:pt x="129" y="21"/>
                  </a:lnTo>
                  <a:lnTo>
                    <a:pt x="0" y="20"/>
                  </a:lnTo>
                  <a:lnTo>
                    <a:pt x="0" y="0"/>
                  </a:lnTo>
                  <a:lnTo>
                    <a:pt x="129" y="2"/>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3" name="Freeform 138"/>
            <p:cNvSpPr>
              <a:spLocks/>
            </p:cNvSpPr>
            <p:nvPr/>
          </p:nvSpPr>
          <p:spPr bwMode="auto">
            <a:xfrm>
              <a:off x="5310188" y="5076825"/>
              <a:ext cx="134938" cy="33338"/>
            </a:xfrm>
            <a:custGeom>
              <a:avLst/>
              <a:gdLst>
                <a:gd name="T0" fmla="*/ 85 w 85"/>
                <a:gd name="T1" fmla="*/ 0 h 21"/>
                <a:gd name="T2" fmla="*/ 85 w 85"/>
                <a:gd name="T3" fmla="*/ 21 h 21"/>
                <a:gd name="T4" fmla="*/ 0 w 85"/>
                <a:gd name="T5" fmla="*/ 19 h 21"/>
                <a:gd name="T6" fmla="*/ 0 w 85"/>
                <a:gd name="T7" fmla="*/ 0 h 21"/>
                <a:gd name="T8" fmla="*/ 85 w 85"/>
                <a:gd name="T9" fmla="*/ 0 h 21"/>
              </a:gdLst>
              <a:ahLst/>
              <a:cxnLst>
                <a:cxn ang="0">
                  <a:pos x="T0" y="T1"/>
                </a:cxn>
                <a:cxn ang="0">
                  <a:pos x="T2" y="T3"/>
                </a:cxn>
                <a:cxn ang="0">
                  <a:pos x="T4" y="T5"/>
                </a:cxn>
                <a:cxn ang="0">
                  <a:pos x="T6" y="T7"/>
                </a:cxn>
                <a:cxn ang="0">
                  <a:pos x="T8" y="T9"/>
                </a:cxn>
              </a:cxnLst>
              <a:rect l="0" t="0" r="r" b="b"/>
              <a:pathLst>
                <a:path w="85" h="21">
                  <a:moveTo>
                    <a:pt x="85" y="0"/>
                  </a:moveTo>
                  <a:lnTo>
                    <a:pt x="85" y="21"/>
                  </a:lnTo>
                  <a:lnTo>
                    <a:pt x="0" y="19"/>
                  </a:lnTo>
                  <a:lnTo>
                    <a:pt x="0" y="0"/>
                  </a:lnTo>
                  <a:lnTo>
                    <a:pt x="85"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4" name="Freeform 139"/>
            <p:cNvSpPr>
              <a:spLocks/>
            </p:cNvSpPr>
            <p:nvPr/>
          </p:nvSpPr>
          <p:spPr bwMode="auto">
            <a:xfrm>
              <a:off x="5105400" y="4972050"/>
              <a:ext cx="422275" cy="44450"/>
            </a:xfrm>
            <a:custGeom>
              <a:avLst/>
              <a:gdLst>
                <a:gd name="T0" fmla="*/ 266 w 266"/>
                <a:gd name="T1" fmla="*/ 0 h 28"/>
                <a:gd name="T2" fmla="*/ 266 w 266"/>
                <a:gd name="T3" fmla="*/ 22 h 28"/>
                <a:gd name="T4" fmla="*/ 0 w 266"/>
                <a:gd name="T5" fmla="*/ 28 h 28"/>
                <a:gd name="T6" fmla="*/ 0 w 266"/>
                <a:gd name="T7" fmla="*/ 10 h 28"/>
                <a:gd name="T8" fmla="*/ 266 w 266"/>
                <a:gd name="T9" fmla="*/ 0 h 28"/>
              </a:gdLst>
              <a:ahLst/>
              <a:cxnLst>
                <a:cxn ang="0">
                  <a:pos x="T0" y="T1"/>
                </a:cxn>
                <a:cxn ang="0">
                  <a:pos x="T2" y="T3"/>
                </a:cxn>
                <a:cxn ang="0">
                  <a:pos x="T4" y="T5"/>
                </a:cxn>
                <a:cxn ang="0">
                  <a:pos x="T6" y="T7"/>
                </a:cxn>
                <a:cxn ang="0">
                  <a:pos x="T8" y="T9"/>
                </a:cxn>
              </a:cxnLst>
              <a:rect l="0" t="0" r="r" b="b"/>
              <a:pathLst>
                <a:path w="266" h="28">
                  <a:moveTo>
                    <a:pt x="266" y="0"/>
                  </a:moveTo>
                  <a:lnTo>
                    <a:pt x="266" y="22"/>
                  </a:lnTo>
                  <a:lnTo>
                    <a:pt x="0" y="28"/>
                  </a:lnTo>
                  <a:lnTo>
                    <a:pt x="0" y="10"/>
                  </a:lnTo>
                  <a:lnTo>
                    <a:pt x="266"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5" name="Freeform 140"/>
            <p:cNvSpPr>
              <a:spLocks/>
            </p:cNvSpPr>
            <p:nvPr/>
          </p:nvSpPr>
          <p:spPr bwMode="auto">
            <a:xfrm>
              <a:off x="5154613" y="5121275"/>
              <a:ext cx="117475" cy="33338"/>
            </a:xfrm>
            <a:custGeom>
              <a:avLst/>
              <a:gdLst>
                <a:gd name="T0" fmla="*/ 74 w 74"/>
                <a:gd name="T1" fmla="*/ 1 h 21"/>
                <a:gd name="T2" fmla="*/ 74 w 74"/>
                <a:gd name="T3" fmla="*/ 21 h 21"/>
                <a:gd name="T4" fmla="*/ 0 w 74"/>
                <a:gd name="T5" fmla="*/ 19 h 21"/>
                <a:gd name="T6" fmla="*/ 0 w 74"/>
                <a:gd name="T7" fmla="*/ 0 h 21"/>
                <a:gd name="T8" fmla="*/ 74 w 74"/>
                <a:gd name="T9" fmla="*/ 1 h 21"/>
              </a:gdLst>
              <a:ahLst/>
              <a:cxnLst>
                <a:cxn ang="0">
                  <a:pos x="T0" y="T1"/>
                </a:cxn>
                <a:cxn ang="0">
                  <a:pos x="T2" y="T3"/>
                </a:cxn>
                <a:cxn ang="0">
                  <a:pos x="T4" y="T5"/>
                </a:cxn>
                <a:cxn ang="0">
                  <a:pos x="T6" y="T7"/>
                </a:cxn>
                <a:cxn ang="0">
                  <a:pos x="T8" y="T9"/>
                </a:cxn>
              </a:cxnLst>
              <a:rect l="0" t="0" r="r" b="b"/>
              <a:pathLst>
                <a:path w="74" h="21">
                  <a:moveTo>
                    <a:pt x="74" y="1"/>
                  </a:moveTo>
                  <a:lnTo>
                    <a:pt x="74" y="21"/>
                  </a:lnTo>
                  <a:lnTo>
                    <a:pt x="0" y="19"/>
                  </a:lnTo>
                  <a:lnTo>
                    <a:pt x="0" y="0"/>
                  </a:lnTo>
                  <a:lnTo>
                    <a:pt x="74" y="1"/>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6" name="Freeform 141"/>
            <p:cNvSpPr>
              <a:spLocks/>
            </p:cNvSpPr>
            <p:nvPr/>
          </p:nvSpPr>
          <p:spPr bwMode="auto">
            <a:xfrm>
              <a:off x="5262563" y="4929188"/>
              <a:ext cx="88900" cy="38100"/>
            </a:xfrm>
            <a:custGeom>
              <a:avLst/>
              <a:gdLst>
                <a:gd name="T0" fmla="*/ 56 w 56"/>
                <a:gd name="T1" fmla="*/ 0 h 24"/>
                <a:gd name="T2" fmla="*/ 56 w 56"/>
                <a:gd name="T3" fmla="*/ 21 h 24"/>
                <a:gd name="T4" fmla="*/ 0 w 56"/>
                <a:gd name="T5" fmla="*/ 24 h 24"/>
                <a:gd name="T6" fmla="*/ 2 w 56"/>
                <a:gd name="T7" fmla="*/ 24 h 24"/>
                <a:gd name="T8" fmla="*/ 2 w 56"/>
                <a:gd name="T9" fmla="*/ 3 h 24"/>
                <a:gd name="T10" fmla="*/ 56 w 56"/>
                <a:gd name="T11" fmla="*/ 0 h 24"/>
              </a:gdLst>
              <a:ahLst/>
              <a:cxnLst>
                <a:cxn ang="0">
                  <a:pos x="T0" y="T1"/>
                </a:cxn>
                <a:cxn ang="0">
                  <a:pos x="T2" y="T3"/>
                </a:cxn>
                <a:cxn ang="0">
                  <a:pos x="T4" y="T5"/>
                </a:cxn>
                <a:cxn ang="0">
                  <a:pos x="T6" y="T7"/>
                </a:cxn>
                <a:cxn ang="0">
                  <a:pos x="T8" y="T9"/>
                </a:cxn>
                <a:cxn ang="0">
                  <a:pos x="T10" y="T11"/>
                </a:cxn>
              </a:cxnLst>
              <a:rect l="0" t="0" r="r" b="b"/>
              <a:pathLst>
                <a:path w="56" h="24">
                  <a:moveTo>
                    <a:pt x="56" y="0"/>
                  </a:moveTo>
                  <a:lnTo>
                    <a:pt x="56" y="21"/>
                  </a:lnTo>
                  <a:lnTo>
                    <a:pt x="0" y="24"/>
                  </a:lnTo>
                  <a:lnTo>
                    <a:pt x="2" y="24"/>
                  </a:lnTo>
                  <a:lnTo>
                    <a:pt x="2" y="3"/>
                  </a:lnTo>
                  <a:lnTo>
                    <a:pt x="56"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7" name="Freeform 142"/>
            <p:cNvSpPr>
              <a:spLocks/>
            </p:cNvSpPr>
            <p:nvPr/>
          </p:nvSpPr>
          <p:spPr bwMode="auto">
            <a:xfrm>
              <a:off x="4471988" y="5021263"/>
              <a:ext cx="498475" cy="150813"/>
            </a:xfrm>
            <a:custGeom>
              <a:avLst/>
              <a:gdLst>
                <a:gd name="T0" fmla="*/ 2 w 314"/>
                <a:gd name="T1" fmla="*/ 95 h 95"/>
                <a:gd name="T2" fmla="*/ 0 w 314"/>
                <a:gd name="T3" fmla="*/ 89 h 95"/>
                <a:gd name="T4" fmla="*/ 67 w 314"/>
                <a:gd name="T5" fmla="*/ 73 h 95"/>
                <a:gd name="T6" fmla="*/ 123 w 314"/>
                <a:gd name="T7" fmla="*/ 39 h 95"/>
                <a:gd name="T8" fmla="*/ 191 w 314"/>
                <a:gd name="T9" fmla="*/ 36 h 95"/>
                <a:gd name="T10" fmla="*/ 245 w 314"/>
                <a:gd name="T11" fmla="*/ 3 h 95"/>
                <a:gd name="T12" fmla="*/ 314 w 314"/>
                <a:gd name="T13" fmla="*/ 0 h 95"/>
                <a:gd name="T14" fmla="*/ 314 w 314"/>
                <a:gd name="T15" fmla="*/ 5 h 95"/>
                <a:gd name="T16" fmla="*/ 247 w 314"/>
                <a:gd name="T17" fmla="*/ 8 h 95"/>
                <a:gd name="T18" fmla="*/ 192 w 314"/>
                <a:gd name="T19" fmla="*/ 42 h 95"/>
                <a:gd name="T20" fmla="*/ 125 w 314"/>
                <a:gd name="T21" fmla="*/ 45 h 95"/>
                <a:gd name="T22" fmla="*/ 70 w 314"/>
                <a:gd name="T23" fmla="*/ 78 h 95"/>
                <a:gd name="T24" fmla="*/ 2 w 314"/>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4" h="95">
                  <a:moveTo>
                    <a:pt x="2" y="95"/>
                  </a:moveTo>
                  <a:lnTo>
                    <a:pt x="0" y="89"/>
                  </a:lnTo>
                  <a:lnTo>
                    <a:pt x="67" y="73"/>
                  </a:lnTo>
                  <a:lnTo>
                    <a:pt x="123" y="39"/>
                  </a:lnTo>
                  <a:lnTo>
                    <a:pt x="191" y="36"/>
                  </a:lnTo>
                  <a:lnTo>
                    <a:pt x="245" y="3"/>
                  </a:lnTo>
                  <a:lnTo>
                    <a:pt x="314" y="0"/>
                  </a:lnTo>
                  <a:lnTo>
                    <a:pt x="314" y="5"/>
                  </a:lnTo>
                  <a:lnTo>
                    <a:pt x="247" y="8"/>
                  </a:lnTo>
                  <a:lnTo>
                    <a:pt x="192" y="42"/>
                  </a:lnTo>
                  <a:lnTo>
                    <a:pt x="125" y="45"/>
                  </a:lnTo>
                  <a:lnTo>
                    <a:pt x="70" y="78"/>
                  </a:lnTo>
                  <a:lnTo>
                    <a:pt x="2" y="95"/>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8" name="Freeform 143"/>
            <p:cNvSpPr>
              <a:spLocks/>
            </p:cNvSpPr>
            <p:nvPr/>
          </p:nvSpPr>
          <p:spPr bwMode="auto">
            <a:xfrm>
              <a:off x="4467225" y="4962525"/>
              <a:ext cx="371475" cy="211138"/>
            </a:xfrm>
            <a:custGeom>
              <a:avLst/>
              <a:gdLst>
                <a:gd name="T0" fmla="*/ 3 w 234"/>
                <a:gd name="T1" fmla="*/ 133 h 133"/>
                <a:gd name="T2" fmla="*/ 0 w 234"/>
                <a:gd name="T3" fmla="*/ 128 h 133"/>
                <a:gd name="T4" fmla="*/ 55 w 234"/>
                <a:gd name="T5" fmla="*/ 103 h 133"/>
                <a:gd name="T6" fmla="*/ 89 w 234"/>
                <a:gd name="T7" fmla="*/ 63 h 133"/>
                <a:gd name="T8" fmla="*/ 145 w 234"/>
                <a:gd name="T9" fmla="*/ 52 h 133"/>
                <a:gd name="T10" fmla="*/ 178 w 234"/>
                <a:gd name="T11" fmla="*/ 13 h 133"/>
                <a:gd name="T12" fmla="*/ 234 w 234"/>
                <a:gd name="T13" fmla="*/ 0 h 133"/>
                <a:gd name="T14" fmla="*/ 234 w 234"/>
                <a:gd name="T15" fmla="*/ 6 h 133"/>
                <a:gd name="T16" fmla="*/ 181 w 234"/>
                <a:gd name="T17" fmla="*/ 17 h 133"/>
                <a:gd name="T18" fmla="*/ 147 w 234"/>
                <a:gd name="T19" fmla="*/ 56 h 133"/>
                <a:gd name="T20" fmla="*/ 91 w 234"/>
                <a:gd name="T21" fmla="*/ 68 h 133"/>
                <a:gd name="T22" fmla="*/ 59 w 234"/>
                <a:gd name="T23" fmla="*/ 107 h 133"/>
                <a:gd name="T24" fmla="*/ 3 w 234"/>
                <a:gd name="T2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 h="133">
                  <a:moveTo>
                    <a:pt x="3" y="133"/>
                  </a:moveTo>
                  <a:lnTo>
                    <a:pt x="0" y="128"/>
                  </a:lnTo>
                  <a:lnTo>
                    <a:pt x="55" y="103"/>
                  </a:lnTo>
                  <a:lnTo>
                    <a:pt x="89" y="63"/>
                  </a:lnTo>
                  <a:lnTo>
                    <a:pt x="145" y="52"/>
                  </a:lnTo>
                  <a:lnTo>
                    <a:pt x="178" y="13"/>
                  </a:lnTo>
                  <a:lnTo>
                    <a:pt x="234" y="0"/>
                  </a:lnTo>
                  <a:lnTo>
                    <a:pt x="234" y="6"/>
                  </a:lnTo>
                  <a:lnTo>
                    <a:pt x="181" y="17"/>
                  </a:lnTo>
                  <a:lnTo>
                    <a:pt x="147" y="56"/>
                  </a:lnTo>
                  <a:lnTo>
                    <a:pt x="91" y="68"/>
                  </a:lnTo>
                  <a:lnTo>
                    <a:pt x="59" y="107"/>
                  </a:lnTo>
                  <a:lnTo>
                    <a:pt x="3" y="133"/>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29" name="Freeform 144"/>
            <p:cNvSpPr>
              <a:spLocks/>
            </p:cNvSpPr>
            <p:nvPr/>
          </p:nvSpPr>
          <p:spPr bwMode="auto">
            <a:xfrm>
              <a:off x="4475163" y="5072063"/>
              <a:ext cx="396875" cy="100013"/>
            </a:xfrm>
            <a:custGeom>
              <a:avLst/>
              <a:gdLst>
                <a:gd name="T0" fmla="*/ 1 w 250"/>
                <a:gd name="T1" fmla="*/ 63 h 63"/>
                <a:gd name="T2" fmla="*/ 0 w 250"/>
                <a:gd name="T3" fmla="*/ 57 h 63"/>
                <a:gd name="T4" fmla="*/ 53 w 250"/>
                <a:gd name="T5" fmla="*/ 49 h 63"/>
                <a:gd name="T6" fmla="*/ 98 w 250"/>
                <a:gd name="T7" fmla="*/ 22 h 63"/>
                <a:gd name="T8" fmla="*/ 151 w 250"/>
                <a:gd name="T9" fmla="*/ 28 h 63"/>
                <a:gd name="T10" fmla="*/ 196 w 250"/>
                <a:gd name="T11" fmla="*/ 0 h 63"/>
                <a:gd name="T12" fmla="*/ 250 w 250"/>
                <a:gd name="T13" fmla="*/ 6 h 63"/>
                <a:gd name="T14" fmla="*/ 249 w 250"/>
                <a:gd name="T15" fmla="*/ 11 h 63"/>
                <a:gd name="T16" fmla="*/ 197 w 250"/>
                <a:gd name="T17" fmla="*/ 6 h 63"/>
                <a:gd name="T18" fmla="*/ 152 w 250"/>
                <a:gd name="T19" fmla="*/ 34 h 63"/>
                <a:gd name="T20" fmla="*/ 99 w 250"/>
                <a:gd name="T21" fmla="*/ 28 h 63"/>
                <a:gd name="T22" fmla="*/ 54 w 250"/>
                <a:gd name="T23" fmla="*/ 55 h 63"/>
                <a:gd name="T24" fmla="*/ 1 w 250"/>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63">
                  <a:moveTo>
                    <a:pt x="1" y="63"/>
                  </a:moveTo>
                  <a:lnTo>
                    <a:pt x="0" y="57"/>
                  </a:lnTo>
                  <a:lnTo>
                    <a:pt x="53" y="49"/>
                  </a:lnTo>
                  <a:lnTo>
                    <a:pt x="98" y="22"/>
                  </a:lnTo>
                  <a:lnTo>
                    <a:pt x="151" y="28"/>
                  </a:lnTo>
                  <a:lnTo>
                    <a:pt x="196" y="0"/>
                  </a:lnTo>
                  <a:lnTo>
                    <a:pt x="250" y="6"/>
                  </a:lnTo>
                  <a:lnTo>
                    <a:pt x="249" y="11"/>
                  </a:lnTo>
                  <a:lnTo>
                    <a:pt x="197" y="6"/>
                  </a:lnTo>
                  <a:lnTo>
                    <a:pt x="152" y="34"/>
                  </a:lnTo>
                  <a:lnTo>
                    <a:pt x="99" y="28"/>
                  </a:lnTo>
                  <a:lnTo>
                    <a:pt x="54" y="55"/>
                  </a:lnTo>
                  <a:lnTo>
                    <a:pt x="1" y="63"/>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0" name="Rectangle 145"/>
            <p:cNvSpPr>
              <a:spLocks noChangeArrowheads="1"/>
            </p:cNvSpPr>
            <p:nvPr/>
          </p:nvSpPr>
          <p:spPr bwMode="auto">
            <a:xfrm>
              <a:off x="4470400" y="4945063"/>
              <a:ext cx="33338" cy="9525"/>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1" name="Rectangle 146"/>
            <p:cNvSpPr>
              <a:spLocks noChangeArrowheads="1"/>
            </p:cNvSpPr>
            <p:nvPr/>
          </p:nvSpPr>
          <p:spPr bwMode="auto">
            <a:xfrm>
              <a:off x="4470400" y="4984750"/>
              <a:ext cx="33338" cy="11113"/>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2" name="Rectangle 147"/>
            <p:cNvSpPr>
              <a:spLocks noChangeArrowheads="1"/>
            </p:cNvSpPr>
            <p:nvPr/>
          </p:nvSpPr>
          <p:spPr bwMode="auto">
            <a:xfrm>
              <a:off x="4470400" y="5027613"/>
              <a:ext cx="33338" cy="9525"/>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3" name="Rectangle 148"/>
            <p:cNvSpPr>
              <a:spLocks noChangeArrowheads="1"/>
            </p:cNvSpPr>
            <p:nvPr/>
          </p:nvSpPr>
          <p:spPr bwMode="auto">
            <a:xfrm>
              <a:off x="4470400" y="5067300"/>
              <a:ext cx="33338" cy="11113"/>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4" name="Rectangle 149"/>
            <p:cNvSpPr>
              <a:spLocks noChangeArrowheads="1"/>
            </p:cNvSpPr>
            <p:nvPr/>
          </p:nvSpPr>
          <p:spPr bwMode="auto">
            <a:xfrm>
              <a:off x="4470400" y="5110163"/>
              <a:ext cx="33338" cy="7938"/>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5" name="Rectangle 150"/>
            <p:cNvSpPr>
              <a:spLocks noChangeArrowheads="1"/>
            </p:cNvSpPr>
            <p:nvPr/>
          </p:nvSpPr>
          <p:spPr bwMode="auto">
            <a:xfrm>
              <a:off x="4470400" y="5184775"/>
              <a:ext cx="500063" cy="9525"/>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6" name="Freeform 151"/>
            <p:cNvSpPr>
              <a:spLocks/>
            </p:cNvSpPr>
            <p:nvPr/>
          </p:nvSpPr>
          <p:spPr bwMode="auto">
            <a:xfrm>
              <a:off x="3868738" y="5427663"/>
              <a:ext cx="158750" cy="66675"/>
            </a:xfrm>
            <a:custGeom>
              <a:avLst/>
              <a:gdLst>
                <a:gd name="T0" fmla="*/ 100 w 100"/>
                <a:gd name="T1" fmla="*/ 42 h 42"/>
                <a:gd name="T2" fmla="*/ 100 w 100"/>
                <a:gd name="T3" fmla="*/ 31 h 42"/>
                <a:gd name="T4" fmla="*/ 0 w 100"/>
                <a:gd name="T5" fmla="*/ 0 h 42"/>
                <a:gd name="T6" fmla="*/ 0 w 100"/>
                <a:gd name="T7" fmla="*/ 15 h 42"/>
                <a:gd name="T8" fmla="*/ 100 w 100"/>
                <a:gd name="T9" fmla="*/ 42 h 42"/>
              </a:gdLst>
              <a:ahLst/>
              <a:cxnLst>
                <a:cxn ang="0">
                  <a:pos x="T0" y="T1"/>
                </a:cxn>
                <a:cxn ang="0">
                  <a:pos x="T2" y="T3"/>
                </a:cxn>
                <a:cxn ang="0">
                  <a:pos x="T4" y="T5"/>
                </a:cxn>
                <a:cxn ang="0">
                  <a:pos x="T6" y="T7"/>
                </a:cxn>
                <a:cxn ang="0">
                  <a:pos x="T8" y="T9"/>
                </a:cxn>
              </a:cxnLst>
              <a:rect l="0" t="0" r="r" b="b"/>
              <a:pathLst>
                <a:path w="100" h="42">
                  <a:moveTo>
                    <a:pt x="100" y="42"/>
                  </a:moveTo>
                  <a:lnTo>
                    <a:pt x="100" y="31"/>
                  </a:lnTo>
                  <a:lnTo>
                    <a:pt x="0" y="0"/>
                  </a:lnTo>
                  <a:lnTo>
                    <a:pt x="0" y="15"/>
                  </a:lnTo>
                  <a:lnTo>
                    <a:pt x="100" y="42"/>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7" name="Freeform 152"/>
            <p:cNvSpPr>
              <a:spLocks/>
            </p:cNvSpPr>
            <p:nvPr/>
          </p:nvSpPr>
          <p:spPr bwMode="auto">
            <a:xfrm>
              <a:off x="3868738" y="5372100"/>
              <a:ext cx="584200" cy="122238"/>
            </a:xfrm>
            <a:custGeom>
              <a:avLst/>
              <a:gdLst>
                <a:gd name="T0" fmla="*/ 368 w 368"/>
                <a:gd name="T1" fmla="*/ 27 h 77"/>
                <a:gd name="T2" fmla="*/ 368 w 368"/>
                <a:gd name="T3" fmla="*/ 27 h 77"/>
                <a:gd name="T4" fmla="*/ 368 w 368"/>
                <a:gd name="T5" fmla="*/ 27 h 77"/>
                <a:gd name="T6" fmla="*/ 267 w 368"/>
                <a:gd name="T7" fmla="*/ 0 h 77"/>
                <a:gd name="T8" fmla="*/ 0 w 368"/>
                <a:gd name="T9" fmla="*/ 35 h 77"/>
                <a:gd name="T10" fmla="*/ 100 w 368"/>
                <a:gd name="T11" fmla="*/ 66 h 77"/>
                <a:gd name="T12" fmla="*/ 100 w 368"/>
                <a:gd name="T13" fmla="*/ 77 h 77"/>
                <a:gd name="T14" fmla="*/ 368 w 368"/>
                <a:gd name="T15" fmla="*/ 32 h 77"/>
                <a:gd name="T16" fmla="*/ 368 w 368"/>
                <a:gd name="T17"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77">
                  <a:moveTo>
                    <a:pt x="368" y="27"/>
                  </a:moveTo>
                  <a:lnTo>
                    <a:pt x="368" y="27"/>
                  </a:lnTo>
                  <a:lnTo>
                    <a:pt x="368" y="27"/>
                  </a:lnTo>
                  <a:lnTo>
                    <a:pt x="267" y="0"/>
                  </a:lnTo>
                  <a:lnTo>
                    <a:pt x="0" y="35"/>
                  </a:lnTo>
                  <a:lnTo>
                    <a:pt x="100" y="66"/>
                  </a:lnTo>
                  <a:lnTo>
                    <a:pt x="100" y="77"/>
                  </a:lnTo>
                  <a:lnTo>
                    <a:pt x="368" y="32"/>
                  </a:lnTo>
                  <a:lnTo>
                    <a:pt x="368" y="27"/>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8" name="Freeform 153"/>
            <p:cNvSpPr>
              <a:spLocks/>
            </p:cNvSpPr>
            <p:nvPr/>
          </p:nvSpPr>
          <p:spPr bwMode="auto">
            <a:xfrm>
              <a:off x="5405438" y="5427663"/>
              <a:ext cx="161925" cy="66675"/>
            </a:xfrm>
            <a:custGeom>
              <a:avLst/>
              <a:gdLst>
                <a:gd name="T0" fmla="*/ 1 w 102"/>
                <a:gd name="T1" fmla="*/ 42 h 42"/>
                <a:gd name="T2" fmla="*/ 0 w 102"/>
                <a:gd name="T3" fmla="*/ 31 h 42"/>
                <a:gd name="T4" fmla="*/ 101 w 102"/>
                <a:gd name="T5" fmla="*/ 0 h 42"/>
                <a:gd name="T6" fmla="*/ 102 w 102"/>
                <a:gd name="T7" fmla="*/ 15 h 42"/>
                <a:gd name="T8" fmla="*/ 1 w 102"/>
                <a:gd name="T9" fmla="*/ 42 h 42"/>
              </a:gdLst>
              <a:ahLst/>
              <a:cxnLst>
                <a:cxn ang="0">
                  <a:pos x="T0" y="T1"/>
                </a:cxn>
                <a:cxn ang="0">
                  <a:pos x="T2" y="T3"/>
                </a:cxn>
                <a:cxn ang="0">
                  <a:pos x="T4" y="T5"/>
                </a:cxn>
                <a:cxn ang="0">
                  <a:pos x="T6" y="T7"/>
                </a:cxn>
                <a:cxn ang="0">
                  <a:pos x="T8" y="T9"/>
                </a:cxn>
              </a:cxnLst>
              <a:rect l="0" t="0" r="r" b="b"/>
              <a:pathLst>
                <a:path w="102" h="42">
                  <a:moveTo>
                    <a:pt x="1" y="42"/>
                  </a:moveTo>
                  <a:lnTo>
                    <a:pt x="0" y="31"/>
                  </a:lnTo>
                  <a:lnTo>
                    <a:pt x="101" y="0"/>
                  </a:lnTo>
                  <a:lnTo>
                    <a:pt x="102" y="15"/>
                  </a:lnTo>
                  <a:lnTo>
                    <a:pt x="1" y="42"/>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39" name="Freeform 154"/>
            <p:cNvSpPr>
              <a:spLocks/>
            </p:cNvSpPr>
            <p:nvPr/>
          </p:nvSpPr>
          <p:spPr bwMode="auto">
            <a:xfrm>
              <a:off x="4981575" y="5372100"/>
              <a:ext cx="584200" cy="122238"/>
            </a:xfrm>
            <a:custGeom>
              <a:avLst/>
              <a:gdLst>
                <a:gd name="T0" fmla="*/ 0 w 368"/>
                <a:gd name="T1" fmla="*/ 27 h 77"/>
                <a:gd name="T2" fmla="*/ 0 w 368"/>
                <a:gd name="T3" fmla="*/ 27 h 77"/>
                <a:gd name="T4" fmla="*/ 0 w 368"/>
                <a:gd name="T5" fmla="*/ 27 h 77"/>
                <a:gd name="T6" fmla="*/ 99 w 368"/>
                <a:gd name="T7" fmla="*/ 0 h 77"/>
                <a:gd name="T8" fmla="*/ 368 w 368"/>
                <a:gd name="T9" fmla="*/ 35 h 77"/>
                <a:gd name="T10" fmla="*/ 267 w 368"/>
                <a:gd name="T11" fmla="*/ 66 h 77"/>
                <a:gd name="T12" fmla="*/ 268 w 368"/>
                <a:gd name="T13" fmla="*/ 77 h 77"/>
                <a:gd name="T14" fmla="*/ 0 w 368"/>
                <a:gd name="T15" fmla="*/ 32 h 77"/>
                <a:gd name="T16" fmla="*/ 0 w 368"/>
                <a:gd name="T17"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77">
                  <a:moveTo>
                    <a:pt x="0" y="27"/>
                  </a:moveTo>
                  <a:lnTo>
                    <a:pt x="0" y="27"/>
                  </a:lnTo>
                  <a:lnTo>
                    <a:pt x="0" y="27"/>
                  </a:lnTo>
                  <a:lnTo>
                    <a:pt x="99" y="0"/>
                  </a:lnTo>
                  <a:lnTo>
                    <a:pt x="368" y="35"/>
                  </a:lnTo>
                  <a:lnTo>
                    <a:pt x="267" y="66"/>
                  </a:lnTo>
                  <a:lnTo>
                    <a:pt x="268" y="77"/>
                  </a:lnTo>
                  <a:lnTo>
                    <a:pt x="0" y="32"/>
                  </a:lnTo>
                  <a:lnTo>
                    <a:pt x="0" y="27"/>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0" name="Freeform 155"/>
            <p:cNvSpPr>
              <a:spLocks/>
            </p:cNvSpPr>
            <p:nvPr/>
          </p:nvSpPr>
          <p:spPr bwMode="auto">
            <a:xfrm>
              <a:off x="4452938" y="5351463"/>
              <a:ext cx="44450" cy="69850"/>
            </a:xfrm>
            <a:custGeom>
              <a:avLst/>
              <a:gdLst>
                <a:gd name="T0" fmla="*/ 28 w 28"/>
                <a:gd name="T1" fmla="*/ 44 h 44"/>
                <a:gd name="T2" fmla="*/ 28 w 28"/>
                <a:gd name="T3" fmla="*/ 33 h 44"/>
                <a:gd name="T4" fmla="*/ 0 w 28"/>
                <a:gd name="T5" fmla="*/ 0 h 44"/>
                <a:gd name="T6" fmla="*/ 0 w 28"/>
                <a:gd name="T7" fmla="*/ 17 h 44"/>
                <a:gd name="T8" fmla="*/ 28 w 28"/>
                <a:gd name="T9" fmla="*/ 44 h 44"/>
              </a:gdLst>
              <a:ahLst/>
              <a:cxnLst>
                <a:cxn ang="0">
                  <a:pos x="T0" y="T1"/>
                </a:cxn>
                <a:cxn ang="0">
                  <a:pos x="T2" y="T3"/>
                </a:cxn>
                <a:cxn ang="0">
                  <a:pos x="T4" y="T5"/>
                </a:cxn>
                <a:cxn ang="0">
                  <a:pos x="T6" y="T7"/>
                </a:cxn>
                <a:cxn ang="0">
                  <a:pos x="T8" y="T9"/>
                </a:cxn>
              </a:cxnLst>
              <a:rect l="0" t="0" r="r" b="b"/>
              <a:pathLst>
                <a:path w="28" h="44">
                  <a:moveTo>
                    <a:pt x="28" y="44"/>
                  </a:moveTo>
                  <a:lnTo>
                    <a:pt x="28" y="33"/>
                  </a:lnTo>
                  <a:lnTo>
                    <a:pt x="0" y="0"/>
                  </a:lnTo>
                  <a:lnTo>
                    <a:pt x="0" y="17"/>
                  </a:lnTo>
                  <a:lnTo>
                    <a:pt x="28" y="44"/>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1" name="Freeform 156"/>
            <p:cNvSpPr>
              <a:spLocks/>
            </p:cNvSpPr>
            <p:nvPr/>
          </p:nvSpPr>
          <p:spPr bwMode="auto">
            <a:xfrm>
              <a:off x="4933950" y="5351463"/>
              <a:ext cx="47625" cy="69850"/>
            </a:xfrm>
            <a:custGeom>
              <a:avLst/>
              <a:gdLst>
                <a:gd name="T0" fmla="*/ 2 w 30"/>
                <a:gd name="T1" fmla="*/ 44 h 44"/>
                <a:gd name="T2" fmla="*/ 0 w 30"/>
                <a:gd name="T3" fmla="*/ 33 h 44"/>
                <a:gd name="T4" fmla="*/ 30 w 30"/>
                <a:gd name="T5" fmla="*/ 0 h 44"/>
                <a:gd name="T6" fmla="*/ 30 w 30"/>
                <a:gd name="T7" fmla="*/ 17 h 44"/>
                <a:gd name="T8" fmla="*/ 2 w 30"/>
                <a:gd name="T9" fmla="*/ 44 h 44"/>
              </a:gdLst>
              <a:ahLst/>
              <a:cxnLst>
                <a:cxn ang="0">
                  <a:pos x="T0" y="T1"/>
                </a:cxn>
                <a:cxn ang="0">
                  <a:pos x="T2" y="T3"/>
                </a:cxn>
                <a:cxn ang="0">
                  <a:pos x="T4" y="T5"/>
                </a:cxn>
                <a:cxn ang="0">
                  <a:pos x="T6" y="T7"/>
                </a:cxn>
                <a:cxn ang="0">
                  <a:pos x="T8" y="T9"/>
                </a:cxn>
              </a:cxnLst>
              <a:rect l="0" t="0" r="r" b="b"/>
              <a:pathLst>
                <a:path w="30" h="44">
                  <a:moveTo>
                    <a:pt x="2" y="44"/>
                  </a:moveTo>
                  <a:lnTo>
                    <a:pt x="0" y="33"/>
                  </a:lnTo>
                  <a:lnTo>
                    <a:pt x="30" y="0"/>
                  </a:lnTo>
                  <a:lnTo>
                    <a:pt x="30" y="17"/>
                  </a:lnTo>
                  <a:lnTo>
                    <a:pt x="2" y="44"/>
                  </a:ln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2" name="Freeform 157"/>
            <p:cNvSpPr>
              <a:spLocks/>
            </p:cNvSpPr>
            <p:nvPr/>
          </p:nvSpPr>
          <p:spPr bwMode="auto">
            <a:xfrm>
              <a:off x="4452938" y="5351463"/>
              <a:ext cx="528638" cy="52388"/>
            </a:xfrm>
            <a:custGeom>
              <a:avLst/>
              <a:gdLst>
                <a:gd name="T0" fmla="*/ 303 w 333"/>
                <a:gd name="T1" fmla="*/ 33 h 33"/>
                <a:gd name="T2" fmla="*/ 28 w 333"/>
                <a:gd name="T3" fmla="*/ 33 h 33"/>
                <a:gd name="T4" fmla="*/ 0 w 333"/>
                <a:gd name="T5" fmla="*/ 0 h 33"/>
                <a:gd name="T6" fmla="*/ 333 w 333"/>
                <a:gd name="T7" fmla="*/ 0 h 33"/>
                <a:gd name="T8" fmla="*/ 303 w 333"/>
                <a:gd name="T9" fmla="*/ 33 h 33"/>
              </a:gdLst>
              <a:ahLst/>
              <a:cxnLst>
                <a:cxn ang="0">
                  <a:pos x="T0" y="T1"/>
                </a:cxn>
                <a:cxn ang="0">
                  <a:pos x="T2" y="T3"/>
                </a:cxn>
                <a:cxn ang="0">
                  <a:pos x="T4" y="T5"/>
                </a:cxn>
                <a:cxn ang="0">
                  <a:pos x="T6" y="T7"/>
                </a:cxn>
                <a:cxn ang="0">
                  <a:pos x="T8" y="T9"/>
                </a:cxn>
              </a:cxnLst>
              <a:rect l="0" t="0" r="r" b="b"/>
              <a:pathLst>
                <a:path w="333" h="33">
                  <a:moveTo>
                    <a:pt x="303" y="33"/>
                  </a:moveTo>
                  <a:lnTo>
                    <a:pt x="28" y="33"/>
                  </a:lnTo>
                  <a:lnTo>
                    <a:pt x="0" y="0"/>
                  </a:lnTo>
                  <a:lnTo>
                    <a:pt x="333" y="0"/>
                  </a:lnTo>
                  <a:lnTo>
                    <a:pt x="303" y="33"/>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3" name="Freeform 158"/>
            <p:cNvSpPr>
              <a:spLocks/>
            </p:cNvSpPr>
            <p:nvPr/>
          </p:nvSpPr>
          <p:spPr bwMode="auto">
            <a:xfrm>
              <a:off x="4497388" y="5403850"/>
              <a:ext cx="439738" cy="17463"/>
            </a:xfrm>
            <a:custGeom>
              <a:avLst/>
              <a:gdLst>
                <a:gd name="T0" fmla="*/ 275 w 277"/>
                <a:gd name="T1" fmla="*/ 0 h 11"/>
                <a:gd name="T2" fmla="*/ 0 w 277"/>
                <a:gd name="T3" fmla="*/ 0 h 11"/>
                <a:gd name="T4" fmla="*/ 0 w 277"/>
                <a:gd name="T5" fmla="*/ 11 h 11"/>
                <a:gd name="T6" fmla="*/ 277 w 277"/>
                <a:gd name="T7" fmla="*/ 11 h 11"/>
                <a:gd name="T8" fmla="*/ 275 w 277"/>
                <a:gd name="T9" fmla="*/ 0 h 11"/>
              </a:gdLst>
              <a:ahLst/>
              <a:cxnLst>
                <a:cxn ang="0">
                  <a:pos x="T0" y="T1"/>
                </a:cxn>
                <a:cxn ang="0">
                  <a:pos x="T2" y="T3"/>
                </a:cxn>
                <a:cxn ang="0">
                  <a:pos x="T4" y="T5"/>
                </a:cxn>
                <a:cxn ang="0">
                  <a:pos x="T6" y="T7"/>
                </a:cxn>
                <a:cxn ang="0">
                  <a:pos x="T8" y="T9"/>
                </a:cxn>
              </a:cxnLst>
              <a:rect l="0" t="0" r="r" b="b"/>
              <a:pathLst>
                <a:path w="277" h="11">
                  <a:moveTo>
                    <a:pt x="275" y="0"/>
                  </a:moveTo>
                  <a:lnTo>
                    <a:pt x="0" y="0"/>
                  </a:lnTo>
                  <a:lnTo>
                    <a:pt x="0" y="11"/>
                  </a:lnTo>
                  <a:lnTo>
                    <a:pt x="277" y="11"/>
                  </a:lnTo>
                  <a:lnTo>
                    <a:pt x="275" y="0"/>
                  </a:lnTo>
                  <a:close/>
                </a:path>
              </a:pathLst>
            </a:custGeom>
            <a:solidFill>
              <a:srgbClr val="D2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4" name="Freeform 159"/>
            <p:cNvSpPr>
              <a:spLocks/>
            </p:cNvSpPr>
            <p:nvPr/>
          </p:nvSpPr>
          <p:spPr bwMode="auto">
            <a:xfrm>
              <a:off x="4672013" y="5440363"/>
              <a:ext cx="98425" cy="44450"/>
            </a:xfrm>
            <a:custGeom>
              <a:avLst/>
              <a:gdLst>
                <a:gd name="T0" fmla="*/ 35 w 44"/>
                <a:gd name="T1" fmla="*/ 11 h 20"/>
                <a:gd name="T2" fmla="*/ 22 w 44"/>
                <a:gd name="T3" fmla="*/ 0 h 20"/>
                <a:gd name="T4" fmla="*/ 9 w 44"/>
                <a:gd name="T5" fmla="*/ 11 h 20"/>
                <a:gd name="T6" fmla="*/ 0 w 44"/>
                <a:gd name="T7" fmla="*/ 15 h 20"/>
                <a:gd name="T8" fmla="*/ 10 w 44"/>
                <a:gd name="T9" fmla="*/ 19 h 20"/>
                <a:gd name="T10" fmla="*/ 22 w 44"/>
                <a:gd name="T11" fmla="*/ 20 h 20"/>
                <a:gd name="T12" fmla="*/ 35 w 44"/>
                <a:gd name="T13" fmla="*/ 19 h 20"/>
                <a:gd name="T14" fmla="*/ 44 w 44"/>
                <a:gd name="T15" fmla="*/ 15 h 20"/>
                <a:gd name="T16" fmla="*/ 35 w 44"/>
                <a:gd name="T1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0">
                  <a:moveTo>
                    <a:pt x="35" y="11"/>
                  </a:moveTo>
                  <a:cubicBezTo>
                    <a:pt x="34" y="5"/>
                    <a:pt x="29" y="0"/>
                    <a:pt x="22" y="0"/>
                  </a:cubicBezTo>
                  <a:cubicBezTo>
                    <a:pt x="16" y="0"/>
                    <a:pt x="10" y="5"/>
                    <a:pt x="9" y="11"/>
                  </a:cubicBezTo>
                  <a:cubicBezTo>
                    <a:pt x="4" y="12"/>
                    <a:pt x="0" y="13"/>
                    <a:pt x="0" y="15"/>
                  </a:cubicBezTo>
                  <a:cubicBezTo>
                    <a:pt x="0" y="16"/>
                    <a:pt x="4" y="18"/>
                    <a:pt x="10" y="19"/>
                  </a:cubicBezTo>
                  <a:cubicBezTo>
                    <a:pt x="13" y="19"/>
                    <a:pt x="18" y="20"/>
                    <a:pt x="22" y="20"/>
                  </a:cubicBezTo>
                  <a:cubicBezTo>
                    <a:pt x="27" y="20"/>
                    <a:pt x="31" y="19"/>
                    <a:pt x="35" y="19"/>
                  </a:cubicBezTo>
                  <a:cubicBezTo>
                    <a:pt x="41" y="18"/>
                    <a:pt x="44" y="17"/>
                    <a:pt x="44" y="15"/>
                  </a:cubicBezTo>
                  <a:cubicBezTo>
                    <a:pt x="44" y="13"/>
                    <a:pt x="41" y="12"/>
                    <a:pt x="35" y="11"/>
                  </a:cubicBezTo>
                  <a:close/>
                </a:path>
              </a:pathLst>
            </a:custGeom>
            <a:solidFill>
              <a:srgbClr val="96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5" name="Rectangle 160"/>
            <p:cNvSpPr>
              <a:spLocks noChangeArrowheads="1"/>
            </p:cNvSpPr>
            <p:nvPr/>
          </p:nvSpPr>
          <p:spPr bwMode="auto">
            <a:xfrm>
              <a:off x="4397375" y="4460875"/>
              <a:ext cx="646113" cy="342900"/>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6" name="Rectangle 161"/>
            <p:cNvSpPr>
              <a:spLocks noChangeArrowheads="1"/>
            </p:cNvSpPr>
            <p:nvPr/>
          </p:nvSpPr>
          <p:spPr bwMode="auto">
            <a:xfrm>
              <a:off x="4397375" y="4460875"/>
              <a:ext cx="646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7" name="Freeform 162"/>
            <p:cNvSpPr>
              <a:spLocks/>
            </p:cNvSpPr>
            <p:nvPr/>
          </p:nvSpPr>
          <p:spPr bwMode="auto">
            <a:xfrm>
              <a:off x="4721225" y="4632325"/>
              <a:ext cx="117475" cy="127000"/>
            </a:xfrm>
            <a:custGeom>
              <a:avLst/>
              <a:gdLst>
                <a:gd name="T0" fmla="*/ 3 w 53"/>
                <a:gd name="T1" fmla="*/ 57 h 57"/>
                <a:gd name="T2" fmla="*/ 40 w 53"/>
                <a:gd name="T3" fmla="*/ 40 h 57"/>
                <a:gd name="T4" fmla="*/ 53 w 53"/>
                <a:gd name="T5" fmla="*/ 19 h 57"/>
                <a:gd name="T6" fmla="*/ 0 w 53"/>
                <a:gd name="T7" fmla="*/ 0 h 57"/>
                <a:gd name="T8" fmla="*/ 3 w 53"/>
                <a:gd name="T9" fmla="*/ 57 h 57"/>
              </a:gdLst>
              <a:ahLst/>
              <a:cxnLst>
                <a:cxn ang="0">
                  <a:pos x="T0" y="T1"/>
                </a:cxn>
                <a:cxn ang="0">
                  <a:pos x="T2" y="T3"/>
                </a:cxn>
                <a:cxn ang="0">
                  <a:pos x="T4" y="T5"/>
                </a:cxn>
                <a:cxn ang="0">
                  <a:pos x="T6" y="T7"/>
                </a:cxn>
                <a:cxn ang="0">
                  <a:pos x="T8" y="T9"/>
                </a:cxn>
              </a:cxnLst>
              <a:rect l="0" t="0" r="r" b="b"/>
              <a:pathLst>
                <a:path w="53" h="57">
                  <a:moveTo>
                    <a:pt x="3" y="57"/>
                  </a:moveTo>
                  <a:cubicBezTo>
                    <a:pt x="17" y="56"/>
                    <a:pt x="30" y="50"/>
                    <a:pt x="40" y="40"/>
                  </a:cubicBezTo>
                  <a:cubicBezTo>
                    <a:pt x="46" y="34"/>
                    <a:pt x="51" y="27"/>
                    <a:pt x="53" y="19"/>
                  </a:cubicBezTo>
                  <a:cubicBezTo>
                    <a:pt x="0" y="0"/>
                    <a:pt x="0" y="0"/>
                    <a:pt x="0" y="0"/>
                  </a:cubicBezTo>
                  <a:lnTo>
                    <a:pt x="3" y="57"/>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8" name="Freeform 163"/>
            <p:cNvSpPr>
              <a:spLocks/>
            </p:cNvSpPr>
            <p:nvPr/>
          </p:nvSpPr>
          <p:spPr bwMode="auto">
            <a:xfrm>
              <a:off x="4672013" y="4632325"/>
              <a:ext cx="55563" cy="127000"/>
            </a:xfrm>
            <a:custGeom>
              <a:avLst/>
              <a:gdLst>
                <a:gd name="T0" fmla="*/ 0 w 25"/>
                <a:gd name="T1" fmla="*/ 52 h 57"/>
                <a:gd name="T2" fmla="*/ 25 w 25"/>
                <a:gd name="T3" fmla="*/ 57 h 57"/>
                <a:gd name="T4" fmla="*/ 22 w 25"/>
                <a:gd name="T5" fmla="*/ 0 h 57"/>
                <a:gd name="T6" fmla="*/ 0 w 25"/>
                <a:gd name="T7" fmla="*/ 52 h 57"/>
              </a:gdLst>
              <a:ahLst/>
              <a:cxnLst>
                <a:cxn ang="0">
                  <a:pos x="T0" y="T1"/>
                </a:cxn>
                <a:cxn ang="0">
                  <a:pos x="T2" y="T3"/>
                </a:cxn>
                <a:cxn ang="0">
                  <a:pos x="T4" y="T5"/>
                </a:cxn>
                <a:cxn ang="0">
                  <a:pos x="T6" y="T7"/>
                </a:cxn>
              </a:cxnLst>
              <a:rect l="0" t="0" r="r" b="b"/>
              <a:pathLst>
                <a:path w="25" h="57">
                  <a:moveTo>
                    <a:pt x="0" y="52"/>
                  </a:moveTo>
                  <a:cubicBezTo>
                    <a:pt x="8" y="56"/>
                    <a:pt x="17" y="57"/>
                    <a:pt x="25" y="57"/>
                  </a:cubicBezTo>
                  <a:cubicBezTo>
                    <a:pt x="22" y="0"/>
                    <a:pt x="22" y="0"/>
                    <a:pt x="22" y="0"/>
                  </a:cubicBezTo>
                  <a:lnTo>
                    <a:pt x="0" y="52"/>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49" name="Freeform 164"/>
            <p:cNvSpPr>
              <a:spLocks/>
            </p:cNvSpPr>
            <p:nvPr/>
          </p:nvSpPr>
          <p:spPr bwMode="auto">
            <a:xfrm>
              <a:off x="4721225" y="4505325"/>
              <a:ext cx="134938" cy="169863"/>
            </a:xfrm>
            <a:custGeom>
              <a:avLst/>
              <a:gdLst>
                <a:gd name="T0" fmla="*/ 53 w 61"/>
                <a:gd name="T1" fmla="*/ 76 h 76"/>
                <a:gd name="T2" fmla="*/ 40 w 61"/>
                <a:gd name="T3" fmla="*/ 17 h 76"/>
                <a:gd name="T4" fmla="*/ 1 w 61"/>
                <a:gd name="T5" fmla="*/ 0 h 76"/>
                <a:gd name="T6" fmla="*/ 0 w 61"/>
                <a:gd name="T7" fmla="*/ 57 h 76"/>
                <a:gd name="T8" fmla="*/ 53 w 61"/>
                <a:gd name="T9" fmla="*/ 76 h 76"/>
              </a:gdLst>
              <a:ahLst/>
              <a:cxnLst>
                <a:cxn ang="0">
                  <a:pos x="T0" y="T1"/>
                </a:cxn>
                <a:cxn ang="0">
                  <a:pos x="T2" y="T3"/>
                </a:cxn>
                <a:cxn ang="0">
                  <a:pos x="T4" y="T5"/>
                </a:cxn>
                <a:cxn ang="0">
                  <a:pos x="T6" y="T7"/>
                </a:cxn>
                <a:cxn ang="0">
                  <a:pos x="T8" y="T9"/>
                </a:cxn>
              </a:cxnLst>
              <a:rect l="0" t="0" r="r" b="b"/>
              <a:pathLst>
                <a:path w="61" h="76">
                  <a:moveTo>
                    <a:pt x="53" y="76"/>
                  </a:moveTo>
                  <a:cubicBezTo>
                    <a:pt x="61" y="56"/>
                    <a:pt x="56" y="33"/>
                    <a:pt x="40" y="17"/>
                  </a:cubicBezTo>
                  <a:cubicBezTo>
                    <a:pt x="29" y="6"/>
                    <a:pt x="15" y="0"/>
                    <a:pt x="1" y="0"/>
                  </a:cubicBezTo>
                  <a:cubicBezTo>
                    <a:pt x="0" y="57"/>
                    <a:pt x="0" y="57"/>
                    <a:pt x="0" y="57"/>
                  </a:cubicBezTo>
                  <a:cubicBezTo>
                    <a:pt x="53" y="76"/>
                    <a:pt x="53" y="76"/>
                    <a:pt x="53" y="76"/>
                  </a:cubicBezTo>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0" name="Freeform 165"/>
            <p:cNvSpPr>
              <a:spLocks/>
            </p:cNvSpPr>
            <p:nvPr/>
          </p:nvSpPr>
          <p:spPr bwMode="auto">
            <a:xfrm>
              <a:off x="4632325" y="4632325"/>
              <a:ext cx="88900" cy="115888"/>
            </a:xfrm>
            <a:custGeom>
              <a:avLst/>
              <a:gdLst>
                <a:gd name="T0" fmla="*/ 40 w 40"/>
                <a:gd name="T1" fmla="*/ 0 h 52"/>
                <a:gd name="T2" fmla="*/ 0 w 40"/>
                <a:gd name="T3" fmla="*/ 40 h 52"/>
                <a:gd name="T4" fmla="*/ 18 w 40"/>
                <a:gd name="T5" fmla="*/ 52 h 52"/>
                <a:gd name="T6" fmla="*/ 40 w 40"/>
                <a:gd name="T7" fmla="*/ 0 h 52"/>
              </a:gdLst>
              <a:ahLst/>
              <a:cxnLst>
                <a:cxn ang="0">
                  <a:pos x="T0" y="T1"/>
                </a:cxn>
                <a:cxn ang="0">
                  <a:pos x="T2" y="T3"/>
                </a:cxn>
                <a:cxn ang="0">
                  <a:pos x="T4" y="T5"/>
                </a:cxn>
                <a:cxn ang="0">
                  <a:pos x="T6" y="T7"/>
                </a:cxn>
              </a:cxnLst>
              <a:rect l="0" t="0" r="r" b="b"/>
              <a:pathLst>
                <a:path w="40" h="52">
                  <a:moveTo>
                    <a:pt x="40" y="0"/>
                  </a:moveTo>
                  <a:cubicBezTo>
                    <a:pt x="0" y="40"/>
                    <a:pt x="0" y="40"/>
                    <a:pt x="0" y="40"/>
                  </a:cubicBezTo>
                  <a:cubicBezTo>
                    <a:pt x="5" y="45"/>
                    <a:pt x="12" y="50"/>
                    <a:pt x="18" y="52"/>
                  </a:cubicBezTo>
                  <a:lnTo>
                    <a:pt x="40" y="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1" name="Freeform 166"/>
            <p:cNvSpPr>
              <a:spLocks/>
            </p:cNvSpPr>
            <p:nvPr/>
          </p:nvSpPr>
          <p:spPr bwMode="auto">
            <a:xfrm>
              <a:off x="4683125" y="4505325"/>
              <a:ext cx="39688" cy="127000"/>
            </a:xfrm>
            <a:custGeom>
              <a:avLst/>
              <a:gdLst>
                <a:gd name="T0" fmla="*/ 18 w 18"/>
                <a:gd name="T1" fmla="*/ 0 h 57"/>
                <a:gd name="T2" fmla="*/ 0 w 18"/>
                <a:gd name="T3" fmla="*/ 3 h 57"/>
                <a:gd name="T4" fmla="*/ 17 w 18"/>
                <a:gd name="T5" fmla="*/ 57 h 57"/>
                <a:gd name="T6" fmla="*/ 18 w 18"/>
                <a:gd name="T7" fmla="*/ 0 h 57"/>
              </a:gdLst>
              <a:ahLst/>
              <a:cxnLst>
                <a:cxn ang="0">
                  <a:pos x="T0" y="T1"/>
                </a:cxn>
                <a:cxn ang="0">
                  <a:pos x="T2" y="T3"/>
                </a:cxn>
                <a:cxn ang="0">
                  <a:pos x="T4" y="T5"/>
                </a:cxn>
                <a:cxn ang="0">
                  <a:pos x="T6" y="T7"/>
                </a:cxn>
              </a:cxnLst>
              <a:rect l="0" t="0" r="r" b="b"/>
              <a:pathLst>
                <a:path w="18" h="57">
                  <a:moveTo>
                    <a:pt x="18" y="0"/>
                  </a:moveTo>
                  <a:cubicBezTo>
                    <a:pt x="12" y="0"/>
                    <a:pt x="5" y="1"/>
                    <a:pt x="0" y="3"/>
                  </a:cubicBezTo>
                  <a:cubicBezTo>
                    <a:pt x="17" y="57"/>
                    <a:pt x="17" y="57"/>
                    <a:pt x="17" y="57"/>
                  </a:cubicBezTo>
                  <a:cubicBezTo>
                    <a:pt x="18" y="0"/>
                    <a:pt x="18" y="0"/>
                    <a:pt x="18" y="0"/>
                  </a:cubicBezTo>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2" name="Freeform 167"/>
            <p:cNvSpPr>
              <a:spLocks/>
            </p:cNvSpPr>
            <p:nvPr/>
          </p:nvSpPr>
          <p:spPr bwMode="auto">
            <a:xfrm>
              <a:off x="4583113" y="4511675"/>
              <a:ext cx="138113" cy="209550"/>
            </a:xfrm>
            <a:custGeom>
              <a:avLst/>
              <a:gdLst>
                <a:gd name="T0" fmla="*/ 45 w 62"/>
                <a:gd name="T1" fmla="*/ 0 h 94"/>
                <a:gd name="T2" fmla="*/ 22 w 62"/>
                <a:gd name="T3" fmla="*/ 14 h 94"/>
                <a:gd name="T4" fmla="*/ 22 w 62"/>
                <a:gd name="T5" fmla="*/ 94 h 94"/>
                <a:gd name="T6" fmla="*/ 62 w 62"/>
                <a:gd name="T7" fmla="*/ 54 h 94"/>
                <a:gd name="T8" fmla="*/ 45 w 62"/>
                <a:gd name="T9" fmla="*/ 0 h 94"/>
              </a:gdLst>
              <a:ahLst/>
              <a:cxnLst>
                <a:cxn ang="0">
                  <a:pos x="T0" y="T1"/>
                </a:cxn>
                <a:cxn ang="0">
                  <a:pos x="T2" y="T3"/>
                </a:cxn>
                <a:cxn ang="0">
                  <a:pos x="T4" y="T5"/>
                </a:cxn>
                <a:cxn ang="0">
                  <a:pos x="T6" y="T7"/>
                </a:cxn>
                <a:cxn ang="0">
                  <a:pos x="T8" y="T9"/>
                </a:cxn>
              </a:cxnLst>
              <a:rect l="0" t="0" r="r" b="b"/>
              <a:pathLst>
                <a:path w="62" h="94">
                  <a:moveTo>
                    <a:pt x="45" y="0"/>
                  </a:moveTo>
                  <a:cubicBezTo>
                    <a:pt x="36" y="3"/>
                    <a:pt x="29" y="7"/>
                    <a:pt x="22" y="14"/>
                  </a:cubicBezTo>
                  <a:cubicBezTo>
                    <a:pt x="0" y="36"/>
                    <a:pt x="0" y="72"/>
                    <a:pt x="22" y="94"/>
                  </a:cubicBezTo>
                  <a:cubicBezTo>
                    <a:pt x="62" y="54"/>
                    <a:pt x="62" y="54"/>
                    <a:pt x="62" y="54"/>
                  </a:cubicBezTo>
                  <a:cubicBezTo>
                    <a:pt x="45" y="0"/>
                    <a:pt x="45" y="0"/>
                    <a:pt x="45" y="0"/>
                  </a:cubicBezTo>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3" name="Freeform 168"/>
            <p:cNvSpPr>
              <a:spLocks/>
            </p:cNvSpPr>
            <p:nvPr/>
          </p:nvSpPr>
          <p:spPr bwMode="auto">
            <a:xfrm>
              <a:off x="4397375" y="4460875"/>
              <a:ext cx="646113" cy="88900"/>
            </a:xfrm>
            <a:custGeom>
              <a:avLst/>
              <a:gdLst>
                <a:gd name="T0" fmla="*/ 291 w 291"/>
                <a:gd name="T1" fmla="*/ 0 h 40"/>
                <a:gd name="T2" fmla="*/ 0 w 291"/>
                <a:gd name="T3" fmla="*/ 0 h 40"/>
                <a:gd name="T4" fmla="*/ 0 w 291"/>
                <a:gd name="T5" fmla="*/ 40 h 40"/>
                <a:gd name="T6" fmla="*/ 103 w 291"/>
                <a:gd name="T7" fmla="*/ 40 h 40"/>
                <a:gd name="T8" fmla="*/ 106 w 291"/>
                <a:gd name="T9" fmla="*/ 37 h 40"/>
                <a:gd name="T10" fmla="*/ 129 w 291"/>
                <a:gd name="T11" fmla="*/ 23 h 40"/>
                <a:gd name="T12" fmla="*/ 129 w 291"/>
                <a:gd name="T13" fmla="*/ 23 h 40"/>
                <a:gd name="T14" fmla="*/ 146 w 291"/>
                <a:gd name="T15" fmla="*/ 20 h 40"/>
                <a:gd name="T16" fmla="*/ 147 w 291"/>
                <a:gd name="T17" fmla="*/ 20 h 40"/>
                <a:gd name="T18" fmla="*/ 146 w 291"/>
                <a:gd name="T19" fmla="*/ 40 h 40"/>
                <a:gd name="T20" fmla="*/ 147 w 291"/>
                <a:gd name="T21" fmla="*/ 20 h 40"/>
                <a:gd name="T22" fmla="*/ 186 w 291"/>
                <a:gd name="T23" fmla="*/ 37 h 40"/>
                <a:gd name="T24" fmla="*/ 189 w 291"/>
                <a:gd name="T25" fmla="*/ 40 h 40"/>
                <a:gd name="T26" fmla="*/ 291 w 291"/>
                <a:gd name="T27" fmla="*/ 40 h 40"/>
                <a:gd name="T28" fmla="*/ 291 w 291"/>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1" h="40">
                  <a:moveTo>
                    <a:pt x="291" y="0"/>
                  </a:moveTo>
                  <a:cubicBezTo>
                    <a:pt x="0" y="0"/>
                    <a:pt x="0" y="0"/>
                    <a:pt x="0" y="0"/>
                  </a:cubicBezTo>
                  <a:cubicBezTo>
                    <a:pt x="0" y="40"/>
                    <a:pt x="0" y="40"/>
                    <a:pt x="0" y="40"/>
                  </a:cubicBezTo>
                  <a:cubicBezTo>
                    <a:pt x="103" y="40"/>
                    <a:pt x="103" y="40"/>
                    <a:pt x="103" y="40"/>
                  </a:cubicBezTo>
                  <a:cubicBezTo>
                    <a:pt x="104" y="39"/>
                    <a:pt x="105" y="38"/>
                    <a:pt x="106" y="37"/>
                  </a:cubicBezTo>
                  <a:cubicBezTo>
                    <a:pt x="113" y="30"/>
                    <a:pt x="120" y="26"/>
                    <a:pt x="129" y="23"/>
                  </a:cubicBezTo>
                  <a:cubicBezTo>
                    <a:pt x="129" y="23"/>
                    <a:pt x="129" y="23"/>
                    <a:pt x="129" y="23"/>
                  </a:cubicBezTo>
                  <a:cubicBezTo>
                    <a:pt x="134" y="21"/>
                    <a:pt x="140" y="20"/>
                    <a:pt x="146" y="20"/>
                  </a:cubicBezTo>
                  <a:cubicBezTo>
                    <a:pt x="146" y="20"/>
                    <a:pt x="146" y="20"/>
                    <a:pt x="147" y="20"/>
                  </a:cubicBezTo>
                  <a:cubicBezTo>
                    <a:pt x="146" y="40"/>
                    <a:pt x="146" y="40"/>
                    <a:pt x="146" y="40"/>
                  </a:cubicBezTo>
                  <a:cubicBezTo>
                    <a:pt x="147" y="20"/>
                    <a:pt x="147" y="20"/>
                    <a:pt x="147" y="20"/>
                  </a:cubicBezTo>
                  <a:cubicBezTo>
                    <a:pt x="161" y="20"/>
                    <a:pt x="175" y="26"/>
                    <a:pt x="186" y="37"/>
                  </a:cubicBezTo>
                  <a:cubicBezTo>
                    <a:pt x="187" y="38"/>
                    <a:pt x="188" y="39"/>
                    <a:pt x="189" y="40"/>
                  </a:cubicBezTo>
                  <a:cubicBezTo>
                    <a:pt x="291" y="40"/>
                    <a:pt x="291" y="40"/>
                    <a:pt x="291" y="40"/>
                  </a:cubicBezTo>
                  <a:cubicBezTo>
                    <a:pt x="291" y="0"/>
                    <a:pt x="291" y="0"/>
                    <a:pt x="291" y="0"/>
                  </a:cubicBezTo>
                </a:path>
              </a:pathLst>
            </a:custGeom>
            <a:solidFill>
              <a:srgbClr val="91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4" name="Freeform 169"/>
            <p:cNvSpPr>
              <a:spLocks/>
            </p:cNvSpPr>
            <p:nvPr/>
          </p:nvSpPr>
          <p:spPr bwMode="auto">
            <a:xfrm>
              <a:off x="4721225" y="4505325"/>
              <a:ext cx="95250" cy="44450"/>
            </a:xfrm>
            <a:custGeom>
              <a:avLst/>
              <a:gdLst>
                <a:gd name="T0" fmla="*/ 1 w 43"/>
                <a:gd name="T1" fmla="*/ 0 h 20"/>
                <a:gd name="T2" fmla="*/ 0 w 43"/>
                <a:gd name="T3" fmla="*/ 20 h 20"/>
                <a:gd name="T4" fmla="*/ 43 w 43"/>
                <a:gd name="T5" fmla="*/ 20 h 20"/>
                <a:gd name="T6" fmla="*/ 40 w 43"/>
                <a:gd name="T7" fmla="*/ 17 h 20"/>
                <a:gd name="T8" fmla="*/ 1 w 43"/>
                <a:gd name="T9" fmla="*/ 0 h 20"/>
              </a:gdLst>
              <a:ahLst/>
              <a:cxnLst>
                <a:cxn ang="0">
                  <a:pos x="T0" y="T1"/>
                </a:cxn>
                <a:cxn ang="0">
                  <a:pos x="T2" y="T3"/>
                </a:cxn>
                <a:cxn ang="0">
                  <a:pos x="T4" y="T5"/>
                </a:cxn>
                <a:cxn ang="0">
                  <a:pos x="T6" y="T7"/>
                </a:cxn>
                <a:cxn ang="0">
                  <a:pos x="T8" y="T9"/>
                </a:cxn>
              </a:cxnLst>
              <a:rect l="0" t="0" r="r" b="b"/>
              <a:pathLst>
                <a:path w="43" h="20">
                  <a:moveTo>
                    <a:pt x="1" y="0"/>
                  </a:moveTo>
                  <a:cubicBezTo>
                    <a:pt x="0" y="20"/>
                    <a:pt x="0" y="20"/>
                    <a:pt x="0" y="20"/>
                  </a:cubicBezTo>
                  <a:cubicBezTo>
                    <a:pt x="43" y="20"/>
                    <a:pt x="43" y="20"/>
                    <a:pt x="43" y="20"/>
                  </a:cubicBezTo>
                  <a:cubicBezTo>
                    <a:pt x="42" y="19"/>
                    <a:pt x="41" y="18"/>
                    <a:pt x="40" y="17"/>
                  </a:cubicBezTo>
                  <a:cubicBezTo>
                    <a:pt x="29" y="6"/>
                    <a:pt x="15" y="0"/>
                    <a:pt x="1" y="0"/>
                  </a:cubicBezTo>
                </a:path>
              </a:pathLst>
            </a:custGeom>
            <a:solidFill>
              <a:srgbClr val="4A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5" name="Freeform 170"/>
            <p:cNvSpPr>
              <a:spLocks/>
            </p:cNvSpPr>
            <p:nvPr/>
          </p:nvSpPr>
          <p:spPr bwMode="auto">
            <a:xfrm>
              <a:off x="4683125" y="4505325"/>
              <a:ext cx="39688" cy="44450"/>
            </a:xfrm>
            <a:custGeom>
              <a:avLst/>
              <a:gdLst>
                <a:gd name="T0" fmla="*/ 17 w 18"/>
                <a:gd name="T1" fmla="*/ 0 h 20"/>
                <a:gd name="T2" fmla="*/ 0 w 18"/>
                <a:gd name="T3" fmla="*/ 3 h 20"/>
                <a:gd name="T4" fmla="*/ 5 w 18"/>
                <a:gd name="T5" fmla="*/ 20 h 20"/>
                <a:gd name="T6" fmla="*/ 17 w 18"/>
                <a:gd name="T7" fmla="*/ 20 h 20"/>
                <a:gd name="T8" fmla="*/ 18 w 18"/>
                <a:gd name="T9" fmla="*/ 0 h 20"/>
                <a:gd name="T10" fmla="*/ 17 w 18"/>
                <a:gd name="T11" fmla="*/ 0 h 20"/>
              </a:gdLst>
              <a:ahLst/>
              <a:cxnLst>
                <a:cxn ang="0">
                  <a:pos x="T0" y="T1"/>
                </a:cxn>
                <a:cxn ang="0">
                  <a:pos x="T2" y="T3"/>
                </a:cxn>
                <a:cxn ang="0">
                  <a:pos x="T4" y="T5"/>
                </a:cxn>
                <a:cxn ang="0">
                  <a:pos x="T6" y="T7"/>
                </a:cxn>
                <a:cxn ang="0">
                  <a:pos x="T8" y="T9"/>
                </a:cxn>
                <a:cxn ang="0">
                  <a:pos x="T10" y="T11"/>
                </a:cxn>
              </a:cxnLst>
              <a:rect l="0" t="0" r="r" b="b"/>
              <a:pathLst>
                <a:path w="18" h="20">
                  <a:moveTo>
                    <a:pt x="17" y="0"/>
                  </a:moveTo>
                  <a:cubicBezTo>
                    <a:pt x="11" y="0"/>
                    <a:pt x="5" y="1"/>
                    <a:pt x="0" y="3"/>
                  </a:cubicBezTo>
                  <a:cubicBezTo>
                    <a:pt x="5" y="20"/>
                    <a:pt x="5" y="20"/>
                    <a:pt x="5" y="20"/>
                  </a:cubicBezTo>
                  <a:cubicBezTo>
                    <a:pt x="17" y="20"/>
                    <a:pt x="17" y="20"/>
                    <a:pt x="17" y="20"/>
                  </a:cubicBezTo>
                  <a:cubicBezTo>
                    <a:pt x="18" y="0"/>
                    <a:pt x="18" y="0"/>
                    <a:pt x="18" y="0"/>
                  </a:cubicBezTo>
                  <a:cubicBezTo>
                    <a:pt x="17" y="0"/>
                    <a:pt x="17" y="0"/>
                    <a:pt x="17" y="0"/>
                  </a:cubicBezTo>
                </a:path>
              </a:pathLst>
            </a:custGeom>
            <a:solidFill>
              <a:srgbClr val="2861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6" name="Freeform 171"/>
            <p:cNvSpPr>
              <a:spLocks/>
            </p:cNvSpPr>
            <p:nvPr/>
          </p:nvSpPr>
          <p:spPr bwMode="auto">
            <a:xfrm>
              <a:off x="4625975" y="4511675"/>
              <a:ext cx="68263" cy="38100"/>
            </a:xfrm>
            <a:custGeom>
              <a:avLst/>
              <a:gdLst>
                <a:gd name="T0" fmla="*/ 26 w 31"/>
                <a:gd name="T1" fmla="*/ 0 h 17"/>
                <a:gd name="T2" fmla="*/ 3 w 31"/>
                <a:gd name="T3" fmla="*/ 14 h 17"/>
                <a:gd name="T4" fmla="*/ 0 w 31"/>
                <a:gd name="T5" fmla="*/ 17 h 17"/>
                <a:gd name="T6" fmla="*/ 31 w 31"/>
                <a:gd name="T7" fmla="*/ 17 h 17"/>
                <a:gd name="T8" fmla="*/ 26 w 31"/>
                <a:gd name="T9" fmla="*/ 0 h 17"/>
              </a:gdLst>
              <a:ahLst/>
              <a:cxnLst>
                <a:cxn ang="0">
                  <a:pos x="T0" y="T1"/>
                </a:cxn>
                <a:cxn ang="0">
                  <a:pos x="T2" y="T3"/>
                </a:cxn>
                <a:cxn ang="0">
                  <a:pos x="T4" y="T5"/>
                </a:cxn>
                <a:cxn ang="0">
                  <a:pos x="T6" y="T7"/>
                </a:cxn>
                <a:cxn ang="0">
                  <a:pos x="T8" y="T9"/>
                </a:cxn>
              </a:cxnLst>
              <a:rect l="0" t="0" r="r" b="b"/>
              <a:pathLst>
                <a:path w="31" h="17">
                  <a:moveTo>
                    <a:pt x="26" y="0"/>
                  </a:moveTo>
                  <a:cubicBezTo>
                    <a:pt x="17" y="3"/>
                    <a:pt x="10" y="7"/>
                    <a:pt x="3" y="14"/>
                  </a:cubicBezTo>
                  <a:cubicBezTo>
                    <a:pt x="2" y="15"/>
                    <a:pt x="1" y="16"/>
                    <a:pt x="0" y="17"/>
                  </a:cubicBezTo>
                  <a:cubicBezTo>
                    <a:pt x="31" y="17"/>
                    <a:pt x="31" y="17"/>
                    <a:pt x="31" y="17"/>
                  </a:cubicBezTo>
                  <a:cubicBezTo>
                    <a:pt x="26" y="0"/>
                    <a:pt x="26" y="0"/>
                    <a:pt x="26" y="0"/>
                  </a:cubicBezTo>
                </a:path>
              </a:pathLst>
            </a:custGeom>
            <a:solidFill>
              <a:srgbClr val="2886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7" name="Freeform 172"/>
            <p:cNvSpPr>
              <a:spLocks/>
            </p:cNvSpPr>
            <p:nvPr/>
          </p:nvSpPr>
          <p:spPr bwMode="auto">
            <a:xfrm>
              <a:off x="4899025" y="4638675"/>
              <a:ext cx="46038" cy="49213"/>
            </a:xfrm>
            <a:custGeom>
              <a:avLst/>
              <a:gdLst>
                <a:gd name="T0" fmla="*/ 20 w 21"/>
                <a:gd name="T1" fmla="*/ 0 h 22"/>
                <a:gd name="T2" fmla="*/ 5 w 21"/>
                <a:gd name="T3" fmla="*/ 7 h 22"/>
                <a:gd name="T4" fmla="*/ 0 w 21"/>
                <a:gd name="T5" fmla="*/ 15 h 22"/>
                <a:gd name="T6" fmla="*/ 21 w 21"/>
                <a:gd name="T7" fmla="*/ 22 h 22"/>
                <a:gd name="T8" fmla="*/ 20 w 21"/>
                <a:gd name="T9" fmla="*/ 0 h 22"/>
              </a:gdLst>
              <a:ahLst/>
              <a:cxnLst>
                <a:cxn ang="0">
                  <a:pos x="T0" y="T1"/>
                </a:cxn>
                <a:cxn ang="0">
                  <a:pos x="T2" y="T3"/>
                </a:cxn>
                <a:cxn ang="0">
                  <a:pos x="T4" y="T5"/>
                </a:cxn>
                <a:cxn ang="0">
                  <a:pos x="T6" y="T7"/>
                </a:cxn>
                <a:cxn ang="0">
                  <a:pos x="T8" y="T9"/>
                </a:cxn>
              </a:cxnLst>
              <a:rect l="0" t="0" r="r" b="b"/>
              <a:pathLst>
                <a:path w="21" h="22">
                  <a:moveTo>
                    <a:pt x="20" y="0"/>
                  </a:moveTo>
                  <a:cubicBezTo>
                    <a:pt x="14" y="1"/>
                    <a:pt x="9" y="3"/>
                    <a:pt x="5" y="7"/>
                  </a:cubicBezTo>
                  <a:cubicBezTo>
                    <a:pt x="3" y="9"/>
                    <a:pt x="1" y="12"/>
                    <a:pt x="0" y="15"/>
                  </a:cubicBezTo>
                  <a:cubicBezTo>
                    <a:pt x="21" y="22"/>
                    <a:pt x="21" y="22"/>
                    <a:pt x="21" y="22"/>
                  </a:cubicBezTo>
                  <a:lnTo>
                    <a:pt x="20"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8" name="Freeform 173"/>
            <p:cNvSpPr>
              <a:spLocks/>
            </p:cNvSpPr>
            <p:nvPr/>
          </p:nvSpPr>
          <p:spPr bwMode="auto">
            <a:xfrm>
              <a:off x="4943475" y="4638675"/>
              <a:ext cx="20638" cy="49213"/>
            </a:xfrm>
            <a:custGeom>
              <a:avLst/>
              <a:gdLst>
                <a:gd name="T0" fmla="*/ 9 w 9"/>
                <a:gd name="T1" fmla="*/ 2 h 22"/>
                <a:gd name="T2" fmla="*/ 0 w 9"/>
                <a:gd name="T3" fmla="*/ 0 h 22"/>
                <a:gd name="T4" fmla="*/ 1 w 9"/>
                <a:gd name="T5" fmla="*/ 22 h 22"/>
                <a:gd name="T6" fmla="*/ 9 w 9"/>
                <a:gd name="T7" fmla="*/ 2 h 22"/>
              </a:gdLst>
              <a:ahLst/>
              <a:cxnLst>
                <a:cxn ang="0">
                  <a:pos x="T0" y="T1"/>
                </a:cxn>
                <a:cxn ang="0">
                  <a:pos x="T2" y="T3"/>
                </a:cxn>
                <a:cxn ang="0">
                  <a:pos x="T4" y="T5"/>
                </a:cxn>
                <a:cxn ang="0">
                  <a:pos x="T6" y="T7"/>
                </a:cxn>
              </a:cxnLst>
              <a:rect l="0" t="0" r="r" b="b"/>
              <a:pathLst>
                <a:path w="9" h="22">
                  <a:moveTo>
                    <a:pt x="9" y="2"/>
                  </a:moveTo>
                  <a:cubicBezTo>
                    <a:pt x="6" y="1"/>
                    <a:pt x="3" y="0"/>
                    <a:pt x="0" y="0"/>
                  </a:cubicBezTo>
                  <a:cubicBezTo>
                    <a:pt x="1" y="22"/>
                    <a:pt x="1" y="22"/>
                    <a:pt x="1" y="22"/>
                  </a:cubicBezTo>
                  <a:lnTo>
                    <a:pt x="9" y="2"/>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59" name="Freeform 174"/>
            <p:cNvSpPr>
              <a:spLocks/>
            </p:cNvSpPr>
            <p:nvPr/>
          </p:nvSpPr>
          <p:spPr bwMode="auto">
            <a:xfrm>
              <a:off x="4892675" y="4672013"/>
              <a:ext cx="52388" cy="65088"/>
            </a:xfrm>
            <a:custGeom>
              <a:avLst/>
              <a:gdLst>
                <a:gd name="T0" fmla="*/ 3 w 24"/>
                <a:gd name="T1" fmla="*/ 0 h 29"/>
                <a:gd name="T2" fmla="*/ 8 w 24"/>
                <a:gd name="T3" fmla="*/ 23 h 29"/>
                <a:gd name="T4" fmla="*/ 24 w 24"/>
                <a:gd name="T5" fmla="*/ 29 h 29"/>
                <a:gd name="T6" fmla="*/ 24 w 24"/>
                <a:gd name="T7" fmla="*/ 7 h 29"/>
                <a:gd name="T8" fmla="*/ 3 w 24"/>
                <a:gd name="T9" fmla="*/ 0 h 29"/>
              </a:gdLst>
              <a:ahLst/>
              <a:cxnLst>
                <a:cxn ang="0">
                  <a:pos x="T0" y="T1"/>
                </a:cxn>
                <a:cxn ang="0">
                  <a:pos x="T2" y="T3"/>
                </a:cxn>
                <a:cxn ang="0">
                  <a:pos x="T4" y="T5"/>
                </a:cxn>
                <a:cxn ang="0">
                  <a:pos x="T6" y="T7"/>
                </a:cxn>
                <a:cxn ang="0">
                  <a:pos x="T8" y="T9"/>
                </a:cxn>
              </a:cxnLst>
              <a:rect l="0" t="0" r="r" b="b"/>
              <a:pathLst>
                <a:path w="24" h="29">
                  <a:moveTo>
                    <a:pt x="3" y="0"/>
                  </a:moveTo>
                  <a:cubicBezTo>
                    <a:pt x="0" y="8"/>
                    <a:pt x="2" y="17"/>
                    <a:pt x="8" y="23"/>
                  </a:cubicBezTo>
                  <a:cubicBezTo>
                    <a:pt x="12" y="27"/>
                    <a:pt x="18" y="29"/>
                    <a:pt x="24" y="29"/>
                  </a:cubicBezTo>
                  <a:cubicBezTo>
                    <a:pt x="24" y="7"/>
                    <a:pt x="24" y="7"/>
                    <a:pt x="24" y="7"/>
                  </a:cubicBezTo>
                  <a:lnTo>
                    <a:pt x="3"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0" name="Freeform 175"/>
            <p:cNvSpPr>
              <a:spLocks/>
            </p:cNvSpPr>
            <p:nvPr/>
          </p:nvSpPr>
          <p:spPr bwMode="auto">
            <a:xfrm>
              <a:off x="4945063" y="4643438"/>
              <a:ext cx="33338" cy="44450"/>
            </a:xfrm>
            <a:custGeom>
              <a:avLst/>
              <a:gdLst>
                <a:gd name="T0" fmla="*/ 0 w 15"/>
                <a:gd name="T1" fmla="*/ 20 h 20"/>
                <a:gd name="T2" fmla="*/ 15 w 15"/>
                <a:gd name="T3" fmla="*/ 5 h 20"/>
                <a:gd name="T4" fmla="*/ 8 w 15"/>
                <a:gd name="T5" fmla="*/ 0 h 20"/>
                <a:gd name="T6" fmla="*/ 0 w 15"/>
                <a:gd name="T7" fmla="*/ 20 h 20"/>
              </a:gdLst>
              <a:ahLst/>
              <a:cxnLst>
                <a:cxn ang="0">
                  <a:pos x="T0" y="T1"/>
                </a:cxn>
                <a:cxn ang="0">
                  <a:pos x="T2" y="T3"/>
                </a:cxn>
                <a:cxn ang="0">
                  <a:pos x="T4" y="T5"/>
                </a:cxn>
                <a:cxn ang="0">
                  <a:pos x="T6" y="T7"/>
                </a:cxn>
              </a:cxnLst>
              <a:rect l="0" t="0" r="r" b="b"/>
              <a:pathLst>
                <a:path w="15" h="20">
                  <a:moveTo>
                    <a:pt x="0" y="20"/>
                  </a:moveTo>
                  <a:cubicBezTo>
                    <a:pt x="15" y="5"/>
                    <a:pt x="15" y="5"/>
                    <a:pt x="15" y="5"/>
                  </a:cubicBezTo>
                  <a:cubicBezTo>
                    <a:pt x="13" y="3"/>
                    <a:pt x="11" y="1"/>
                    <a:pt x="8" y="0"/>
                  </a:cubicBezTo>
                  <a:lnTo>
                    <a:pt x="0" y="2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1" name="Freeform 176"/>
            <p:cNvSpPr>
              <a:spLocks/>
            </p:cNvSpPr>
            <p:nvPr/>
          </p:nvSpPr>
          <p:spPr bwMode="auto">
            <a:xfrm>
              <a:off x="4945063" y="4687888"/>
              <a:ext cx="15875" cy="49213"/>
            </a:xfrm>
            <a:custGeom>
              <a:avLst/>
              <a:gdLst>
                <a:gd name="T0" fmla="*/ 0 w 7"/>
                <a:gd name="T1" fmla="*/ 22 h 22"/>
                <a:gd name="T2" fmla="*/ 7 w 7"/>
                <a:gd name="T3" fmla="*/ 21 h 22"/>
                <a:gd name="T4" fmla="*/ 0 w 7"/>
                <a:gd name="T5" fmla="*/ 0 h 22"/>
                <a:gd name="T6" fmla="*/ 0 w 7"/>
                <a:gd name="T7" fmla="*/ 22 h 22"/>
              </a:gdLst>
              <a:ahLst/>
              <a:cxnLst>
                <a:cxn ang="0">
                  <a:pos x="T0" y="T1"/>
                </a:cxn>
                <a:cxn ang="0">
                  <a:pos x="T2" y="T3"/>
                </a:cxn>
                <a:cxn ang="0">
                  <a:pos x="T4" y="T5"/>
                </a:cxn>
                <a:cxn ang="0">
                  <a:pos x="T6" y="T7"/>
                </a:cxn>
              </a:cxnLst>
              <a:rect l="0" t="0" r="r" b="b"/>
              <a:pathLst>
                <a:path w="7" h="22">
                  <a:moveTo>
                    <a:pt x="0" y="22"/>
                  </a:moveTo>
                  <a:cubicBezTo>
                    <a:pt x="2" y="22"/>
                    <a:pt x="4" y="22"/>
                    <a:pt x="7" y="21"/>
                  </a:cubicBezTo>
                  <a:cubicBezTo>
                    <a:pt x="0" y="0"/>
                    <a:pt x="0" y="0"/>
                    <a:pt x="0" y="0"/>
                  </a:cubicBezTo>
                  <a:lnTo>
                    <a:pt x="0" y="22"/>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2" name="Freeform 177"/>
            <p:cNvSpPr>
              <a:spLocks/>
            </p:cNvSpPr>
            <p:nvPr/>
          </p:nvSpPr>
          <p:spPr bwMode="auto">
            <a:xfrm>
              <a:off x="4945063" y="4654550"/>
              <a:ext cx="53975" cy="79375"/>
            </a:xfrm>
            <a:custGeom>
              <a:avLst/>
              <a:gdLst>
                <a:gd name="T0" fmla="*/ 7 w 24"/>
                <a:gd name="T1" fmla="*/ 36 h 36"/>
                <a:gd name="T2" fmla="*/ 15 w 24"/>
                <a:gd name="T3" fmla="*/ 31 h 36"/>
                <a:gd name="T4" fmla="*/ 15 w 24"/>
                <a:gd name="T5" fmla="*/ 0 h 36"/>
                <a:gd name="T6" fmla="*/ 0 w 24"/>
                <a:gd name="T7" fmla="*/ 15 h 36"/>
                <a:gd name="T8" fmla="*/ 7 w 24"/>
                <a:gd name="T9" fmla="*/ 36 h 36"/>
              </a:gdLst>
              <a:ahLst/>
              <a:cxnLst>
                <a:cxn ang="0">
                  <a:pos x="T0" y="T1"/>
                </a:cxn>
                <a:cxn ang="0">
                  <a:pos x="T2" y="T3"/>
                </a:cxn>
                <a:cxn ang="0">
                  <a:pos x="T4" y="T5"/>
                </a:cxn>
                <a:cxn ang="0">
                  <a:pos x="T6" y="T7"/>
                </a:cxn>
                <a:cxn ang="0">
                  <a:pos x="T8" y="T9"/>
                </a:cxn>
              </a:cxnLst>
              <a:rect l="0" t="0" r="r" b="b"/>
              <a:pathLst>
                <a:path w="24" h="36">
                  <a:moveTo>
                    <a:pt x="7" y="36"/>
                  </a:moveTo>
                  <a:cubicBezTo>
                    <a:pt x="10" y="35"/>
                    <a:pt x="13" y="33"/>
                    <a:pt x="15" y="31"/>
                  </a:cubicBezTo>
                  <a:cubicBezTo>
                    <a:pt x="24" y="22"/>
                    <a:pt x="24" y="8"/>
                    <a:pt x="15" y="0"/>
                  </a:cubicBezTo>
                  <a:cubicBezTo>
                    <a:pt x="0" y="15"/>
                    <a:pt x="0" y="15"/>
                    <a:pt x="0" y="15"/>
                  </a:cubicBezTo>
                  <a:lnTo>
                    <a:pt x="7" y="36"/>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3" name="Freeform 178"/>
            <p:cNvSpPr>
              <a:spLocks/>
            </p:cNvSpPr>
            <p:nvPr/>
          </p:nvSpPr>
          <p:spPr bwMode="auto">
            <a:xfrm>
              <a:off x="4452938" y="4638675"/>
              <a:ext cx="46038" cy="49213"/>
            </a:xfrm>
            <a:custGeom>
              <a:avLst/>
              <a:gdLst>
                <a:gd name="T0" fmla="*/ 19 w 21"/>
                <a:gd name="T1" fmla="*/ 0 h 22"/>
                <a:gd name="T2" fmla="*/ 5 w 21"/>
                <a:gd name="T3" fmla="*/ 7 h 22"/>
                <a:gd name="T4" fmla="*/ 0 w 21"/>
                <a:gd name="T5" fmla="*/ 15 h 22"/>
                <a:gd name="T6" fmla="*/ 21 w 21"/>
                <a:gd name="T7" fmla="*/ 22 h 22"/>
                <a:gd name="T8" fmla="*/ 19 w 21"/>
                <a:gd name="T9" fmla="*/ 0 h 22"/>
              </a:gdLst>
              <a:ahLst/>
              <a:cxnLst>
                <a:cxn ang="0">
                  <a:pos x="T0" y="T1"/>
                </a:cxn>
                <a:cxn ang="0">
                  <a:pos x="T2" y="T3"/>
                </a:cxn>
                <a:cxn ang="0">
                  <a:pos x="T4" y="T5"/>
                </a:cxn>
                <a:cxn ang="0">
                  <a:pos x="T6" y="T7"/>
                </a:cxn>
                <a:cxn ang="0">
                  <a:pos x="T8" y="T9"/>
                </a:cxn>
              </a:cxnLst>
              <a:rect l="0" t="0" r="r" b="b"/>
              <a:pathLst>
                <a:path w="21" h="22">
                  <a:moveTo>
                    <a:pt x="19" y="0"/>
                  </a:moveTo>
                  <a:cubicBezTo>
                    <a:pt x="14" y="1"/>
                    <a:pt x="9" y="3"/>
                    <a:pt x="5" y="7"/>
                  </a:cubicBezTo>
                  <a:cubicBezTo>
                    <a:pt x="3" y="9"/>
                    <a:pt x="1" y="12"/>
                    <a:pt x="0" y="15"/>
                  </a:cubicBezTo>
                  <a:cubicBezTo>
                    <a:pt x="21" y="22"/>
                    <a:pt x="21" y="22"/>
                    <a:pt x="21" y="22"/>
                  </a:cubicBezTo>
                  <a:lnTo>
                    <a:pt x="19" y="0"/>
                  </a:lnTo>
                  <a:close/>
                </a:path>
              </a:pathLst>
            </a:custGeom>
            <a:solidFill>
              <a:srgbClr val="6821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4" name="Freeform 179"/>
            <p:cNvSpPr>
              <a:spLocks/>
            </p:cNvSpPr>
            <p:nvPr/>
          </p:nvSpPr>
          <p:spPr bwMode="auto">
            <a:xfrm>
              <a:off x="4494213" y="4638675"/>
              <a:ext cx="22225" cy="49213"/>
            </a:xfrm>
            <a:custGeom>
              <a:avLst/>
              <a:gdLst>
                <a:gd name="T0" fmla="*/ 10 w 10"/>
                <a:gd name="T1" fmla="*/ 2 h 22"/>
                <a:gd name="T2" fmla="*/ 0 w 10"/>
                <a:gd name="T3" fmla="*/ 0 h 22"/>
                <a:gd name="T4" fmla="*/ 2 w 10"/>
                <a:gd name="T5" fmla="*/ 22 h 22"/>
                <a:gd name="T6" fmla="*/ 10 w 10"/>
                <a:gd name="T7" fmla="*/ 2 h 22"/>
              </a:gdLst>
              <a:ahLst/>
              <a:cxnLst>
                <a:cxn ang="0">
                  <a:pos x="T0" y="T1"/>
                </a:cxn>
                <a:cxn ang="0">
                  <a:pos x="T2" y="T3"/>
                </a:cxn>
                <a:cxn ang="0">
                  <a:pos x="T4" y="T5"/>
                </a:cxn>
                <a:cxn ang="0">
                  <a:pos x="T6" y="T7"/>
                </a:cxn>
              </a:cxnLst>
              <a:rect l="0" t="0" r="r" b="b"/>
              <a:pathLst>
                <a:path w="10" h="22">
                  <a:moveTo>
                    <a:pt x="10" y="2"/>
                  </a:moveTo>
                  <a:cubicBezTo>
                    <a:pt x="7" y="1"/>
                    <a:pt x="4" y="0"/>
                    <a:pt x="0" y="0"/>
                  </a:cubicBezTo>
                  <a:cubicBezTo>
                    <a:pt x="2" y="22"/>
                    <a:pt x="2" y="22"/>
                    <a:pt x="2" y="22"/>
                  </a:cubicBezTo>
                  <a:lnTo>
                    <a:pt x="10" y="2"/>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5" name="Freeform 180"/>
            <p:cNvSpPr>
              <a:spLocks/>
            </p:cNvSpPr>
            <p:nvPr/>
          </p:nvSpPr>
          <p:spPr bwMode="auto">
            <a:xfrm>
              <a:off x="4445000" y="4672013"/>
              <a:ext cx="53975" cy="65088"/>
            </a:xfrm>
            <a:custGeom>
              <a:avLst/>
              <a:gdLst>
                <a:gd name="T0" fmla="*/ 3 w 24"/>
                <a:gd name="T1" fmla="*/ 0 h 29"/>
                <a:gd name="T2" fmla="*/ 8 w 24"/>
                <a:gd name="T3" fmla="*/ 23 h 29"/>
                <a:gd name="T4" fmla="*/ 23 w 24"/>
                <a:gd name="T5" fmla="*/ 29 h 29"/>
                <a:gd name="T6" fmla="*/ 24 w 24"/>
                <a:gd name="T7" fmla="*/ 7 h 29"/>
                <a:gd name="T8" fmla="*/ 3 w 24"/>
                <a:gd name="T9" fmla="*/ 0 h 29"/>
              </a:gdLst>
              <a:ahLst/>
              <a:cxnLst>
                <a:cxn ang="0">
                  <a:pos x="T0" y="T1"/>
                </a:cxn>
                <a:cxn ang="0">
                  <a:pos x="T2" y="T3"/>
                </a:cxn>
                <a:cxn ang="0">
                  <a:pos x="T4" y="T5"/>
                </a:cxn>
                <a:cxn ang="0">
                  <a:pos x="T6" y="T7"/>
                </a:cxn>
                <a:cxn ang="0">
                  <a:pos x="T8" y="T9"/>
                </a:cxn>
              </a:cxnLst>
              <a:rect l="0" t="0" r="r" b="b"/>
              <a:pathLst>
                <a:path w="24" h="29">
                  <a:moveTo>
                    <a:pt x="3" y="0"/>
                  </a:moveTo>
                  <a:cubicBezTo>
                    <a:pt x="0" y="8"/>
                    <a:pt x="2" y="17"/>
                    <a:pt x="8" y="23"/>
                  </a:cubicBezTo>
                  <a:cubicBezTo>
                    <a:pt x="12" y="27"/>
                    <a:pt x="18" y="29"/>
                    <a:pt x="23" y="29"/>
                  </a:cubicBezTo>
                  <a:cubicBezTo>
                    <a:pt x="24" y="7"/>
                    <a:pt x="24" y="7"/>
                    <a:pt x="24" y="7"/>
                  </a:cubicBezTo>
                  <a:lnTo>
                    <a:pt x="3"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6" name="Freeform 181"/>
            <p:cNvSpPr>
              <a:spLocks/>
            </p:cNvSpPr>
            <p:nvPr/>
          </p:nvSpPr>
          <p:spPr bwMode="auto">
            <a:xfrm>
              <a:off x="4498975" y="4643438"/>
              <a:ext cx="33338" cy="44450"/>
            </a:xfrm>
            <a:custGeom>
              <a:avLst/>
              <a:gdLst>
                <a:gd name="T0" fmla="*/ 0 w 15"/>
                <a:gd name="T1" fmla="*/ 20 h 20"/>
                <a:gd name="T2" fmla="*/ 15 w 15"/>
                <a:gd name="T3" fmla="*/ 5 h 20"/>
                <a:gd name="T4" fmla="*/ 8 w 15"/>
                <a:gd name="T5" fmla="*/ 0 h 20"/>
                <a:gd name="T6" fmla="*/ 0 w 15"/>
                <a:gd name="T7" fmla="*/ 20 h 20"/>
              </a:gdLst>
              <a:ahLst/>
              <a:cxnLst>
                <a:cxn ang="0">
                  <a:pos x="T0" y="T1"/>
                </a:cxn>
                <a:cxn ang="0">
                  <a:pos x="T2" y="T3"/>
                </a:cxn>
                <a:cxn ang="0">
                  <a:pos x="T4" y="T5"/>
                </a:cxn>
                <a:cxn ang="0">
                  <a:pos x="T6" y="T7"/>
                </a:cxn>
              </a:cxnLst>
              <a:rect l="0" t="0" r="r" b="b"/>
              <a:pathLst>
                <a:path w="15" h="20">
                  <a:moveTo>
                    <a:pt x="0" y="20"/>
                  </a:moveTo>
                  <a:cubicBezTo>
                    <a:pt x="15" y="5"/>
                    <a:pt x="15" y="5"/>
                    <a:pt x="15" y="5"/>
                  </a:cubicBezTo>
                  <a:cubicBezTo>
                    <a:pt x="13" y="3"/>
                    <a:pt x="11" y="1"/>
                    <a:pt x="8" y="0"/>
                  </a:cubicBezTo>
                  <a:lnTo>
                    <a:pt x="0" y="20"/>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7" name="Freeform 182"/>
            <p:cNvSpPr>
              <a:spLocks/>
            </p:cNvSpPr>
            <p:nvPr/>
          </p:nvSpPr>
          <p:spPr bwMode="auto">
            <a:xfrm>
              <a:off x="4497388" y="4687888"/>
              <a:ext cx="14288" cy="49213"/>
            </a:xfrm>
            <a:custGeom>
              <a:avLst/>
              <a:gdLst>
                <a:gd name="T0" fmla="*/ 0 w 7"/>
                <a:gd name="T1" fmla="*/ 22 h 22"/>
                <a:gd name="T2" fmla="*/ 7 w 7"/>
                <a:gd name="T3" fmla="*/ 21 h 22"/>
                <a:gd name="T4" fmla="*/ 1 w 7"/>
                <a:gd name="T5" fmla="*/ 0 h 22"/>
                <a:gd name="T6" fmla="*/ 0 w 7"/>
                <a:gd name="T7" fmla="*/ 22 h 22"/>
              </a:gdLst>
              <a:ahLst/>
              <a:cxnLst>
                <a:cxn ang="0">
                  <a:pos x="T0" y="T1"/>
                </a:cxn>
                <a:cxn ang="0">
                  <a:pos x="T2" y="T3"/>
                </a:cxn>
                <a:cxn ang="0">
                  <a:pos x="T4" y="T5"/>
                </a:cxn>
                <a:cxn ang="0">
                  <a:pos x="T6" y="T7"/>
                </a:cxn>
              </a:cxnLst>
              <a:rect l="0" t="0" r="r" b="b"/>
              <a:pathLst>
                <a:path w="7" h="22">
                  <a:moveTo>
                    <a:pt x="0" y="22"/>
                  </a:moveTo>
                  <a:cubicBezTo>
                    <a:pt x="3" y="22"/>
                    <a:pt x="5" y="22"/>
                    <a:pt x="7" y="21"/>
                  </a:cubicBezTo>
                  <a:cubicBezTo>
                    <a:pt x="1" y="0"/>
                    <a:pt x="1" y="0"/>
                    <a:pt x="1" y="0"/>
                  </a:cubicBezTo>
                  <a:lnTo>
                    <a:pt x="0" y="22"/>
                  </a:lnTo>
                  <a:close/>
                </a:path>
              </a:pathLst>
            </a:custGeom>
            <a:solidFill>
              <a:srgbClr val="007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sp>
          <p:nvSpPr>
            <p:cNvPr id="268" name="Freeform 183"/>
            <p:cNvSpPr>
              <a:spLocks/>
            </p:cNvSpPr>
            <p:nvPr/>
          </p:nvSpPr>
          <p:spPr bwMode="auto">
            <a:xfrm>
              <a:off x="4498975" y="4654550"/>
              <a:ext cx="53975" cy="79375"/>
            </a:xfrm>
            <a:custGeom>
              <a:avLst/>
              <a:gdLst>
                <a:gd name="T0" fmla="*/ 6 w 24"/>
                <a:gd name="T1" fmla="*/ 36 h 36"/>
                <a:gd name="T2" fmla="*/ 15 w 24"/>
                <a:gd name="T3" fmla="*/ 31 h 36"/>
                <a:gd name="T4" fmla="*/ 15 w 24"/>
                <a:gd name="T5" fmla="*/ 0 h 36"/>
                <a:gd name="T6" fmla="*/ 0 w 24"/>
                <a:gd name="T7" fmla="*/ 15 h 36"/>
                <a:gd name="T8" fmla="*/ 6 w 24"/>
                <a:gd name="T9" fmla="*/ 36 h 36"/>
              </a:gdLst>
              <a:ahLst/>
              <a:cxnLst>
                <a:cxn ang="0">
                  <a:pos x="T0" y="T1"/>
                </a:cxn>
                <a:cxn ang="0">
                  <a:pos x="T2" y="T3"/>
                </a:cxn>
                <a:cxn ang="0">
                  <a:pos x="T4" y="T5"/>
                </a:cxn>
                <a:cxn ang="0">
                  <a:pos x="T6" y="T7"/>
                </a:cxn>
                <a:cxn ang="0">
                  <a:pos x="T8" y="T9"/>
                </a:cxn>
              </a:cxnLst>
              <a:rect l="0" t="0" r="r" b="b"/>
              <a:pathLst>
                <a:path w="24" h="36">
                  <a:moveTo>
                    <a:pt x="6" y="36"/>
                  </a:moveTo>
                  <a:cubicBezTo>
                    <a:pt x="10" y="35"/>
                    <a:pt x="13" y="33"/>
                    <a:pt x="15" y="31"/>
                  </a:cubicBezTo>
                  <a:cubicBezTo>
                    <a:pt x="24" y="22"/>
                    <a:pt x="24" y="8"/>
                    <a:pt x="15" y="0"/>
                  </a:cubicBezTo>
                  <a:cubicBezTo>
                    <a:pt x="0" y="15"/>
                    <a:pt x="0" y="15"/>
                    <a:pt x="0" y="15"/>
                  </a:cubicBezTo>
                  <a:lnTo>
                    <a:pt x="6" y="36"/>
                  </a:lnTo>
                  <a:close/>
                </a:path>
              </a:pathLst>
            </a:custGeom>
            <a:solidFill>
              <a:srgbClr val="00BC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endParaRPr lang="en-US">
                <a:solidFill>
                  <a:srgbClr val="404040"/>
                </a:solidFill>
              </a:endParaRPr>
            </a:p>
          </p:txBody>
        </p:sp>
      </p:grpSp>
      <p:pic>
        <p:nvPicPr>
          <p:cNvPr id="269" name="Picture 26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8915" y="2418065"/>
            <a:ext cx="2209924" cy="1643482"/>
          </a:xfrm>
          <a:prstGeom prst="rect">
            <a:avLst/>
          </a:prstGeom>
        </p:spPr>
      </p:pic>
    </p:spTree>
    <p:extLst>
      <p:ext uri="{BB962C8B-B14F-4D97-AF65-F5344CB8AC3E}">
        <p14:creationId xmlns:p14="http://schemas.microsoft.com/office/powerpoint/2010/main" val="49941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Our app to be monitored</a:t>
            </a:r>
            <a:endParaRPr lang="en-GB" dirty="0"/>
          </a:p>
        </p:txBody>
      </p:sp>
      <p:sp>
        <p:nvSpPr>
          <p:cNvPr id="4" name="Content Placeholder 3"/>
          <p:cNvSpPr>
            <a:spLocks noGrp="1"/>
          </p:cNvSpPr>
          <p:nvPr>
            <p:ph idx="1"/>
          </p:nvPr>
        </p:nvSpPr>
        <p:spPr/>
        <p:txBody>
          <a:bodyPr/>
          <a:lstStyle/>
          <a:p>
            <a:endParaRPr lang="en-GB" dirty="0" smtClean="0">
              <a:hlinkClick r:id="rId2"/>
            </a:endParaRPr>
          </a:p>
          <a:p>
            <a:endParaRPr lang="en-GB" dirty="0">
              <a:hlinkClick r:id="rId2"/>
            </a:endParaRPr>
          </a:p>
          <a:p>
            <a:r>
              <a:rPr lang="en-GB" dirty="0" smtClean="0">
                <a:hlinkClick r:id="rId2"/>
              </a:rPr>
              <a:t>http</a:t>
            </a:r>
            <a:r>
              <a:rPr lang="en-GB" dirty="0">
                <a:hlinkClick r:id="rId2"/>
              </a:rPr>
              <a:t>://</a:t>
            </a:r>
            <a:r>
              <a:rPr lang="en-GB" dirty="0" smtClean="0">
                <a:hlinkClick r:id="rId2"/>
              </a:rPr>
              <a:t>bit.ly/1Tl3Uzg</a:t>
            </a:r>
            <a:endParaRPr lang="en-GB" dirty="0" smtClean="0"/>
          </a:p>
          <a:p>
            <a:endParaRPr lang="en-GB" dirty="0" smtClean="0"/>
          </a:p>
          <a:p>
            <a:r>
              <a:rPr lang="en-GB" dirty="0" smtClean="0"/>
              <a:t>Web App</a:t>
            </a:r>
          </a:p>
          <a:p>
            <a:r>
              <a:rPr lang="en-GB" dirty="0" smtClean="0"/>
              <a:t>Wired with App Insights</a:t>
            </a:r>
          </a:p>
        </p:txBody>
      </p:sp>
    </p:spTree>
    <p:extLst>
      <p:ext uri="{BB962C8B-B14F-4D97-AF65-F5344CB8AC3E}">
        <p14:creationId xmlns:p14="http://schemas.microsoft.com/office/powerpoint/2010/main" val="515626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1514</Words>
  <Application>Microsoft Office PowerPoint</Application>
  <PresentationFormat>Widescreen</PresentationFormat>
  <Paragraphs>201</Paragraphs>
  <Slides>23</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Segoe UI</vt:lpstr>
      <vt:lpstr>Segoe UI Light</vt:lpstr>
      <vt:lpstr>Segoe UI Semibold</vt:lpstr>
      <vt:lpstr>Segoe UI Semilight</vt:lpstr>
      <vt:lpstr>Office Theme</vt:lpstr>
      <vt:lpstr>PowerPoint Presentation</vt:lpstr>
      <vt:lpstr>Situation</vt:lpstr>
      <vt:lpstr>Modern Lifecycle Management</vt:lpstr>
      <vt:lpstr>Challenges and blockers</vt:lpstr>
      <vt:lpstr>PowerPoint Presentation</vt:lpstr>
      <vt:lpstr>What is Application Insights?</vt:lpstr>
      <vt:lpstr>Application Insights</vt:lpstr>
      <vt:lpstr>Key features</vt:lpstr>
      <vt:lpstr>Our app to be monitored</vt:lpstr>
      <vt:lpstr>Overview Blade</vt:lpstr>
      <vt:lpstr>Drill down</vt:lpstr>
      <vt:lpstr>Drill down tools</vt:lpstr>
      <vt:lpstr>Fast and powerful insights</vt:lpstr>
      <vt:lpstr>Fast and powerful insights</vt:lpstr>
      <vt:lpstr>Fast and powerful insights</vt:lpstr>
      <vt:lpstr>Built-in Analytics</vt:lpstr>
      <vt:lpstr>Sources of Telemetry</vt:lpstr>
      <vt:lpstr>DEMO</vt:lpstr>
      <vt:lpstr>Public Preview</vt:lpstr>
      <vt:lpstr>PowerPoint Presentation</vt:lpstr>
      <vt:lpstr>PowerPoint Presentation</vt:lpstr>
      <vt:lpstr>Call to Action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Mariana Henriques</dc:creator>
  <cp:lastModifiedBy>João Almeida</cp:lastModifiedBy>
  <cp:revision>30</cp:revision>
  <dcterms:created xsi:type="dcterms:W3CDTF">2015-06-11T10:53:47Z</dcterms:created>
  <dcterms:modified xsi:type="dcterms:W3CDTF">2015-08-04T11:16:23Z</dcterms:modified>
</cp:coreProperties>
</file>