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383" r:id="rId1"/>
  </p:sldMasterIdLst>
  <p:notesMasterIdLst>
    <p:notesMasterId r:id="rId75"/>
  </p:notesMasterIdLst>
  <p:handoutMasterIdLst>
    <p:handoutMasterId r:id="rId76"/>
  </p:handoutMasterIdLst>
  <p:sldIdLst>
    <p:sldId id="1374" r:id="rId2"/>
    <p:sldId id="1504" r:id="rId3"/>
    <p:sldId id="1518" r:id="rId4"/>
    <p:sldId id="1519" r:id="rId5"/>
    <p:sldId id="1514" r:id="rId6"/>
    <p:sldId id="1520" r:id="rId7"/>
    <p:sldId id="1515" r:id="rId8"/>
    <p:sldId id="1516" r:id="rId9"/>
    <p:sldId id="1513" r:id="rId10"/>
    <p:sldId id="1503" r:id="rId11"/>
    <p:sldId id="1502" r:id="rId12"/>
    <p:sldId id="1505" r:id="rId13"/>
    <p:sldId id="1501" r:id="rId14"/>
    <p:sldId id="1508" r:id="rId15"/>
    <p:sldId id="1509" r:id="rId16"/>
    <p:sldId id="1506" r:id="rId17"/>
    <p:sldId id="1507" r:id="rId18"/>
    <p:sldId id="1510" r:id="rId19"/>
    <p:sldId id="1511" r:id="rId20"/>
    <p:sldId id="1576" r:id="rId21"/>
    <p:sldId id="1527" r:id="rId22"/>
    <p:sldId id="1578" r:id="rId23"/>
    <p:sldId id="1521" r:id="rId24"/>
    <p:sldId id="1579" r:id="rId25"/>
    <p:sldId id="1392" r:id="rId26"/>
    <p:sldId id="1532" r:id="rId27"/>
    <p:sldId id="1529" r:id="rId28"/>
    <p:sldId id="1530" r:id="rId29"/>
    <p:sldId id="1531" r:id="rId30"/>
    <p:sldId id="1539" r:id="rId31"/>
    <p:sldId id="1535" r:id="rId32"/>
    <p:sldId id="1536" r:id="rId33"/>
    <p:sldId id="1537" r:id="rId34"/>
    <p:sldId id="1538" r:id="rId35"/>
    <p:sldId id="1540" r:id="rId36"/>
    <p:sldId id="1541" r:id="rId37"/>
    <p:sldId id="1528" r:id="rId38"/>
    <p:sldId id="1533" r:id="rId39"/>
    <p:sldId id="1534" r:id="rId40"/>
    <p:sldId id="1542" r:id="rId41"/>
    <p:sldId id="1543" r:id="rId42"/>
    <p:sldId id="1544" r:id="rId43"/>
    <p:sldId id="1545" r:id="rId44"/>
    <p:sldId id="1549" r:id="rId45"/>
    <p:sldId id="1548" r:id="rId46"/>
    <p:sldId id="1551" r:id="rId47"/>
    <p:sldId id="1552" r:id="rId48"/>
    <p:sldId id="1553" r:id="rId49"/>
    <p:sldId id="1554" r:id="rId50"/>
    <p:sldId id="1555" r:id="rId51"/>
    <p:sldId id="1556" r:id="rId52"/>
    <p:sldId id="1557" r:id="rId53"/>
    <p:sldId id="1558" r:id="rId54"/>
    <p:sldId id="1559" r:id="rId55"/>
    <p:sldId id="1560" r:id="rId56"/>
    <p:sldId id="1561" r:id="rId57"/>
    <p:sldId id="1562" r:id="rId58"/>
    <p:sldId id="1563" r:id="rId59"/>
    <p:sldId id="1564" r:id="rId60"/>
    <p:sldId id="1565" r:id="rId61"/>
    <p:sldId id="1567" r:id="rId62"/>
    <p:sldId id="1568" r:id="rId63"/>
    <p:sldId id="1566" r:id="rId64"/>
    <p:sldId id="1569" r:id="rId65"/>
    <p:sldId id="1571" r:id="rId66"/>
    <p:sldId id="1570" r:id="rId67"/>
    <p:sldId id="1573" r:id="rId68"/>
    <p:sldId id="1572" r:id="rId69"/>
    <p:sldId id="1574" r:id="rId70"/>
    <p:sldId id="1575" r:id="rId71"/>
    <p:sldId id="1546" r:id="rId72"/>
    <p:sldId id="1550" r:id="rId73"/>
    <p:sldId id="1547" r:id="rId74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E1C8FB21-FF75-44A0-8090-B2FB240B014B}">
          <p14:sldIdLst>
            <p14:sldId id="1374"/>
          </p14:sldIdLst>
        </p14:section>
        <p14:section name="Content" id="{A934028C-9836-F64C-9D52-FB6BF4E4FC7B}">
          <p14:sldIdLst>
            <p14:sldId id="1504"/>
            <p14:sldId id="1518"/>
            <p14:sldId id="1519"/>
            <p14:sldId id="1514"/>
            <p14:sldId id="1520"/>
            <p14:sldId id="1515"/>
            <p14:sldId id="1516"/>
            <p14:sldId id="1513"/>
            <p14:sldId id="1503"/>
            <p14:sldId id="1502"/>
            <p14:sldId id="1505"/>
            <p14:sldId id="1501"/>
            <p14:sldId id="1508"/>
            <p14:sldId id="1509"/>
            <p14:sldId id="1506"/>
            <p14:sldId id="1507"/>
            <p14:sldId id="1510"/>
            <p14:sldId id="1511"/>
            <p14:sldId id="1576"/>
            <p14:sldId id="1527"/>
            <p14:sldId id="1578"/>
          </p14:sldIdLst>
        </p14:section>
        <p14:section name="Outro" id="{0447B2A8-A292-2642-B8A4-CC70B7CDF823}">
          <p14:sldIdLst>
            <p14:sldId id="1521"/>
            <p14:sldId id="1579"/>
            <p14:sldId id="1392"/>
          </p14:sldIdLst>
        </p14:section>
        <p14:section name="Demo 1 - Intro" id="{02431FE3-7373-6248-B491-E761B2F8A664}">
          <p14:sldIdLst>
            <p14:sldId id="1532"/>
            <p14:sldId id="1529"/>
            <p14:sldId id="1530"/>
            <p14:sldId id="1531"/>
            <p14:sldId id="1539"/>
            <p14:sldId id="1535"/>
            <p14:sldId id="1536"/>
            <p14:sldId id="1537"/>
            <p14:sldId id="1538"/>
            <p14:sldId id="1540"/>
            <p14:sldId id="1541"/>
            <p14:sldId id="1528"/>
            <p14:sldId id="1533"/>
            <p14:sldId id="1534"/>
          </p14:sldIdLst>
        </p14:section>
        <p14:section name="Demo 2 - CI" id="{EB4520DD-A1E7-1740-B88D-E69DB4F4D05A}">
          <p14:sldIdLst>
            <p14:sldId id="1542"/>
            <p14:sldId id="1543"/>
            <p14:sldId id="1544"/>
            <p14:sldId id="1545"/>
            <p14:sldId id="1549"/>
            <p14:sldId id="1548"/>
            <p14:sldId id="1551"/>
          </p14:sldIdLst>
        </p14:section>
        <p14:section name="Demo 3 - Testing" id="{A78ABC0A-1A0A-BC4B-8523-081106859255}">
          <p14:sldIdLst>
            <p14:sldId id="1552"/>
            <p14:sldId id="1553"/>
            <p14:sldId id="1554"/>
            <p14:sldId id="1555"/>
            <p14:sldId id="1556"/>
            <p14:sldId id="1557"/>
            <p14:sldId id="1558"/>
            <p14:sldId id="1559"/>
            <p14:sldId id="1560"/>
            <p14:sldId id="1561"/>
            <p14:sldId id="1562"/>
            <p14:sldId id="1563"/>
            <p14:sldId id="1564"/>
            <p14:sldId id="1565"/>
            <p14:sldId id="1567"/>
            <p14:sldId id="1568"/>
            <p14:sldId id="1566"/>
          </p14:sldIdLst>
        </p14:section>
        <p14:section name="Demo 4 - CD" id="{B3042974-8F61-E14D-91CF-11EECBE7E76E}">
          <p14:sldIdLst>
            <p14:sldId id="1569"/>
            <p14:sldId id="1571"/>
            <p14:sldId id="1570"/>
          </p14:sldIdLst>
        </p14:section>
        <p14:section name="Demo - Telemetry" id="{45BBD9EF-0B13-E24E-A887-8DAA4F2E4A66}">
          <p14:sldIdLst>
            <p14:sldId id="1573"/>
            <p14:sldId id="1572"/>
            <p14:sldId id="1574"/>
            <p14:sldId id="1575"/>
            <p14:sldId id="1546"/>
            <p14:sldId id="1550"/>
            <p14:sldId id="154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FE0"/>
    <a:srgbClr val="353535"/>
    <a:srgbClr val="00B294"/>
    <a:srgbClr val="282828"/>
    <a:srgbClr val="000000"/>
    <a:srgbClr val="FF8C00"/>
    <a:srgbClr val="525252"/>
    <a:srgbClr val="00BCF2"/>
    <a:srgbClr val="50505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3" autoAdjust="0"/>
    <p:restoredTop sz="78481" autoAdjust="0"/>
  </p:normalViewPr>
  <p:slideViewPr>
    <p:cSldViewPr>
      <p:cViewPr varScale="1">
        <p:scale>
          <a:sx n="100" d="100"/>
          <a:sy n="100" d="100"/>
        </p:scale>
        <p:origin x="927" y="5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60" d="100"/>
          <a:sy n="60" d="100"/>
        </p:scale>
        <p:origin x="2237" y="4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3/16/2017 8:08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911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166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11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346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856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594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81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570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60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654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848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84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3/16/2017 8:08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816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kern="1200" dirty="0">
              <a:solidFill>
                <a:schemeClr val="tx1"/>
              </a:solidFill>
              <a:effectLst/>
              <a:latin typeface="Segoe UI Light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308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17D118-1690-458F-B4D2-F9DA5D6F5033}" type="datetime8">
              <a:rPr lang="en-US" smtClean="0">
                <a:solidFill>
                  <a:prstClr val="black"/>
                </a:solidFill>
              </a:rPr>
              <a:pPr/>
              <a:t>3/16/2017 8:08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66786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804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98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Worldwide Partner Conference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370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1E034-5232-41F8-B991-F18E5FA0EB1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39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1E034-5232-41F8-B991-F18E5FA0EB1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21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1E034-5232-41F8-B991-F18E5FA0EB1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8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3/16/2017 8:08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959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NIMATE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"/>
          <p:cNvSpPr>
            <a:spLocks noChangeArrowheads="1"/>
          </p:cNvSpPr>
          <p:nvPr userDrawn="1"/>
        </p:nvSpPr>
        <p:spPr bwMode="auto">
          <a:xfrm>
            <a:off x="3175" y="4395788"/>
            <a:ext cx="124333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4354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4462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441286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455 2.37404E-6 L -1.51391E-6 2.37404E-6 " pathEditMode="relative" rAng="0" ptsTypes="AA">
                                      <p:cBhvr>
                                        <p:cTn id="9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100000" autoRev="1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1455 2.42851E-6 L -3.02783E-6 2.42851E-6 " pathEditMode="relative" rAng="0" ptsTypes="AA">
                                      <p:cBhvr>
                                        <p:cTn id="16" dur="9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10000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1"/>
      <p:bldP spid="5" grpId="2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0720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0676597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731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73152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7448" y="304193"/>
            <a:ext cx="440944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95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46747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1466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8953954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17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8" r:id="rId1"/>
    <p:sldLayoutId id="2147484390" r:id="rId2"/>
    <p:sldLayoutId id="2147484392" r:id="rId3"/>
    <p:sldLayoutId id="2147484398" r:id="rId4"/>
    <p:sldLayoutId id="2147484404" r:id="rId5"/>
    <p:sldLayoutId id="2147484405" r:id="rId6"/>
    <p:sldLayoutId id="2147484409" r:id="rId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WhatIs-DevOp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crosoft.com/developerblog/real-life-code/2017/01/20/Bot-Framework-Unit-Testing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hyperlink" Target="https://github.com/Microsoft/BotBuilder/tree/master/CSharp/Tests/Microsoft.Bot.Builder.Tests/Scripts" TargetMode="External"/><Relationship Id="rId4" Type="http://schemas.openxmlformats.org/officeDocument/2006/relationships/hyperlink" Target="https://github.com/Microsoft/BotBuilder/blob/master/CSharp/Tests/Microsoft.Bot.Sample.Tests/AlarmBotTests.cs#L9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crosoft/BotBuilder-Samples/tree/master/CSharp/core-AppInsights" TargetMode="External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hyperlink" Target="https://blogs.msdn.microsoft.com/jamiedalton/2016/07/11/ms-bot-framework-formflow-build-and-deploy-a-bot-with-ease/" TargetMode="External"/><Relationship Id="rId4" Type="http://schemas.openxmlformats.org/officeDocument/2006/relationships/hyperlink" Target="https://github.com/CatalystCode/bot-fmk-dashboard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estus.api.cognitive.microsoft.com/luis/v1.0/prog/apps/%7bappId%7d/export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estus.api.cognitive.microsoft.com/luis/v1.0/prog/apps/%7bappId%7d/train" TargetMode="External"/><Relationship Id="rId5" Type="http://schemas.openxmlformats.org/officeDocument/2006/relationships/hyperlink" Target="https://westus.api.cognitive.microsoft.com/luis/v1.0/prog/apps/%7bappId%7d/examples" TargetMode="External"/><Relationship Id="rId4" Type="http://schemas.openxmlformats.org/officeDocument/2006/relationships/hyperlink" Target="https://westus.api.cognitive.microsoft.com/luis/v1.0/prog/apps/import?appName=%7bappName%7d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channel9.msdn.com/Series/DevOps-Fundamentals" TargetMode="External"/><Relationship Id="rId3" Type="http://schemas.openxmlformats.org/officeDocument/2006/relationships/hyperlink" Target="http://www.botframework.com/" TargetMode="External"/><Relationship Id="rId7" Type="http://schemas.openxmlformats.org/officeDocument/2006/relationships/hyperlink" Target="https://github.com/Microsoft/BotBuilder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Microsoft/BotBuilder-Samples" TargetMode="External"/><Relationship Id="rId5" Type="http://schemas.openxmlformats.org/officeDocument/2006/relationships/hyperlink" Target="https://github.com/nzthiago/BotInsightsTests" TargetMode="External"/><Relationship Id="rId10" Type="http://schemas.openxmlformats.org/officeDocument/2006/relationships/hyperlink" Target="https://microsoft.github.io/PartsUnlimited/" TargetMode="External"/><Relationship Id="rId4" Type="http://schemas.openxmlformats.org/officeDocument/2006/relationships/hyperlink" Target="https://aka.ms/botcourse" TargetMode="External"/><Relationship Id="rId9" Type="http://schemas.openxmlformats.org/officeDocument/2006/relationships/hyperlink" Target="https://microsoft.github.io/PartsUnlimitedMRP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13" Type="http://schemas.openxmlformats.org/officeDocument/2006/relationships/image" Target="../media/image16.tiff"/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12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tiff"/><Relationship Id="rId11" Type="http://schemas.openxmlformats.org/officeDocument/2006/relationships/image" Target="../media/image14.tiff"/><Relationship Id="rId5" Type="http://schemas.openxmlformats.org/officeDocument/2006/relationships/image" Target="../media/image8.jpg"/><Relationship Id="rId15" Type="http://schemas.openxmlformats.org/officeDocument/2006/relationships/image" Target="../media/image18.jpeg"/><Relationship Id="rId10" Type="http://schemas.openxmlformats.org/officeDocument/2006/relationships/image" Target="../media/image13.tiff"/><Relationship Id="rId4" Type="http://schemas.openxmlformats.org/officeDocument/2006/relationships/image" Target="../media/image7.jpg"/><Relationship Id="rId9" Type="http://schemas.openxmlformats.org/officeDocument/2006/relationships/image" Target="../media/image12.tiff"/><Relationship Id="rId14" Type="http://schemas.openxmlformats.org/officeDocument/2006/relationships/image" Target="../media/image17.tif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64744" y="839063"/>
            <a:ext cx="9143936" cy="1828786"/>
          </a:xfrm>
        </p:spPr>
        <p:txBody>
          <a:bodyPr/>
          <a:lstStyle/>
          <a:p>
            <a:r>
              <a:rPr lang="en-US" dirty="0"/>
              <a:t>DevOps for the Bot Framework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103437" y="4663611"/>
            <a:ext cx="3997255" cy="1126752"/>
          </a:xfrm>
        </p:spPr>
        <p:txBody>
          <a:bodyPr/>
          <a:lstStyle/>
          <a:p>
            <a:r>
              <a:rPr lang="en-US" sz="2400" b="1" dirty="0"/>
              <a:t>Thiago Almeida</a:t>
            </a:r>
          </a:p>
          <a:p>
            <a:r>
              <a:rPr lang="en-US" sz="2400" b="1" dirty="0"/>
              <a:t>Senior Engineer &amp; Evangelist</a:t>
            </a:r>
          </a:p>
          <a:p>
            <a:r>
              <a:rPr lang="en-US" sz="2400" b="1" dirty="0"/>
              <a:t>@</a:t>
            </a:r>
            <a:r>
              <a:rPr lang="en-US" sz="2400" b="1" dirty="0" err="1"/>
              <a:t>nzthiago</a:t>
            </a:r>
            <a:endParaRPr lang="en-US" sz="2400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2602309" y="2818716"/>
            <a:ext cx="595313" cy="862013"/>
            <a:chOff x="6213475" y="1212850"/>
            <a:chExt cx="595313" cy="862013"/>
          </a:xfrm>
        </p:grpSpPr>
        <p:sp>
          <p:nvSpPr>
            <p:cNvPr id="71" name="Freeform 166"/>
            <p:cNvSpPr>
              <a:spLocks/>
            </p:cNvSpPr>
            <p:nvPr/>
          </p:nvSpPr>
          <p:spPr bwMode="auto">
            <a:xfrm>
              <a:off x="6213475" y="1409700"/>
              <a:ext cx="100013" cy="117475"/>
            </a:xfrm>
            <a:custGeom>
              <a:avLst/>
              <a:gdLst>
                <a:gd name="T0" fmla="*/ 6 w 29"/>
                <a:gd name="T1" fmla="*/ 34 h 34"/>
                <a:gd name="T2" fmla="*/ 29 w 29"/>
                <a:gd name="T3" fmla="*/ 34 h 34"/>
                <a:gd name="T4" fmla="*/ 29 w 29"/>
                <a:gd name="T5" fmla="*/ 0 h 34"/>
                <a:gd name="T6" fmla="*/ 6 w 29"/>
                <a:gd name="T7" fmla="*/ 0 h 34"/>
                <a:gd name="T8" fmla="*/ 0 w 29"/>
                <a:gd name="T9" fmla="*/ 6 h 34"/>
                <a:gd name="T10" fmla="*/ 0 w 29"/>
                <a:gd name="T11" fmla="*/ 28 h 34"/>
                <a:gd name="T12" fmla="*/ 6 w 2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4">
                  <a:moveTo>
                    <a:pt x="6" y="34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4"/>
                    <a:pt x="6" y="34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167"/>
            <p:cNvSpPr>
              <a:spLocks noChangeArrowheads="1"/>
            </p:cNvSpPr>
            <p:nvPr/>
          </p:nvSpPr>
          <p:spPr bwMode="auto">
            <a:xfrm>
              <a:off x="6251575" y="1527175"/>
              <a:ext cx="38100" cy="12382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168"/>
            <p:cNvSpPr>
              <a:spLocks noChangeArrowheads="1"/>
            </p:cNvSpPr>
            <p:nvPr/>
          </p:nvSpPr>
          <p:spPr bwMode="auto">
            <a:xfrm>
              <a:off x="6251575" y="1527175"/>
              <a:ext cx="38100" cy="412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169"/>
            <p:cNvSpPr>
              <a:spLocks noChangeArrowheads="1"/>
            </p:cNvSpPr>
            <p:nvPr/>
          </p:nvSpPr>
          <p:spPr bwMode="auto">
            <a:xfrm>
              <a:off x="6251575" y="1719263"/>
              <a:ext cx="38100" cy="90488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170"/>
            <p:cNvSpPr>
              <a:spLocks noChangeArrowheads="1"/>
            </p:cNvSpPr>
            <p:nvPr/>
          </p:nvSpPr>
          <p:spPr bwMode="auto">
            <a:xfrm>
              <a:off x="6251575" y="1719263"/>
              <a:ext cx="38100" cy="428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71"/>
            <p:cNvSpPr>
              <a:spLocks/>
            </p:cNvSpPr>
            <p:nvPr/>
          </p:nvSpPr>
          <p:spPr bwMode="auto">
            <a:xfrm>
              <a:off x="6226175" y="1595438"/>
              <a:ext cx="84138" cy="123825"/>
            </a:xfrm>
            <a:custGeom>
              <a:avLst/>
              <a:gdLst>
                <a:gd name="T0" fmla="*/ 24 w 24"/>
                <a:gd name="T1" fmla="*/ 29 h 36"/>
                <a:gd name="T2" fmla="*/ 17 w 24"/>
                <a:gd name="T3" fmla="*/ 36 h 36"/>
                <a:gd name="T4" fmla="*/ 7 w 24"/>
                <a:gd name="T5" fmla="*/ 36 h 36"/>
                <a:gd name="T6" fmla="*/ 0 w 24"/>
                <a:gd name="T7" fmla="*/ 29 h 36"/>
                <a:gd name="T8" fmla="*/ 0 w 24"/>
                <a:gd name="T9" fmla="*/ 7 h 36"/>
                <a:gd name="T10" fmla="*/ 7 w 24"/>
                <a:gd name="T11" fmla="*/ 0 h 36"/>
                <a:gd name="T12" fmla="*/ 17 w 24"/>
                <a:gd name="T13" fmla="*/ 0 h 36"/>
                <a:gd name="T14" fmla="*/ 24 w 24"/>
                <a:gd name="T15" fmla="*/ 7 h 36"/>
                <a:gd name="T16" fmla="*/ 24 w 24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6">
                  <a:moveTo>
                    <a:pt x="24" y="29"/>
                  </a:moveTo>
                  <a:cubicBezTo>
                    <a:pt x="24" y="32"/>
                    <a:pt x="21" y="36"/>
                    <a:pt x="1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6"/>
                    <a:pt x="0" y="32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4"/>
                    <a:pt x="24" y="7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72"/>
            <p:cNvSpPr>
              <a:spLocks noChangeArrowheads="1"/>
            </p:cNvSpPr>
            <p:nvPr/>
          </p:nvSpPr>
          <p:spPr bwMode="auto">
            <a:xfrm>
              <a:off x="6407150" y="1589088"/>
              <a:ext cx="214313" cy="11747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73"/>
            <p:cNvSpPr>
              <a:spLocks noChangeArrowheads="1"/>
            </p:cNvSpPr>
            <p:nvPr/>
          </p:nvSpPr>
          <p:spPr bwMode="auto">
            <a:xfrm>
              <a:off x="6407150" y="1565275"/>
              <a:ext cx="214313" cy="238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74"/>
            <p:cNvSpPr>
              <a:spLocks noChangeArrowheads="1"/>
            </p:cNvSpPr>
            <p:nvPr/>
          </p:nvSpPr>
          <p:spPr bwMode="auto">
            <a:xfrm>
              <a:off x="6313488" y="1368425"/>
              <a:ext cx="392113" cy="20002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75"/>
            <p:cNvSpPr>
              <a:spLocks/>
            </p:cNvSpPr>
            <p:nvPr/>
          </p:nvSpPr>
          <p:spPr bwMode="auto">
            <a:xfrm>
              <a:off x="6386513" y="1247775"/>
              <a:ext cx="255588" cy="127000"/>
            </a:xfrm>
            <a:custGeom>
              <a:avLst/>
              <a:gdLst>
                <a:gd name="T0" fmla="*/ 37 w 74"/>
                <a:gd name="T1" fmla="*/ 0 h 37"/>
                <a:gd name="T2" fmla="*/ 0 w 74"/>
                <a:gd name="T3" fmla="*/ 37 h 37"/>
                <a:gd name="T4" fmla="*/ 74 w 74"/>
                <a:gd name="T5" fmla="*/ 37 h 37"/>
                <a:gd name="T6" fmla="*/ 37 w 7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37">
                  <a:moveTo>
                    <a:pt x="37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16"/>
                    <a:pt x="57" y="0"/>
                    <a:pt x="37" y="0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176"/>
            <p:cNvSpPr>
              <a:spLocks noChangeArrowheads="1"/>
            </p:cNvSpPr>
            <p:nvPr/>
          </p:nvSpPr>
          <p:spPr bwMode="auto">
            <a:xfrm>
              <a:off x="6434138" y="1306513"/>
              <a:ext cx="34925" cy="33338"/>
            </a:xfrm>
            <a:prstGeom prst="ellipse">
              <a:avLst/>
            </a:pr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177"/>
            <p:cNvSpPr>
              <a:spLocks noChangeArrowheads="1"/>
            </p:cNvSpPr>
            <p:nvPr/>
          </p:nvSpPr>
          <p:spPr bwMode="auto">
            <a:xfrm>
              <a:off x="6559550" y="1306513"/>
              <a:ext cx="34925" cy="33338"/>
            </a:xfrm>
            <a:prstGeom prst="ellipse">
              <a:avLst/>
            </a:pr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78"/>
            <p:cNvSpPr>
              <a:spLocks/>
            </p:cNvSpPr>
            <p:nvPr/>
          </p:nvSpPr>
          <p:spPr bwMode="auto">
            <a:xfrm>
              <a:off x="6400800" y="1427163"/>
              <a:ext cx="220663" cy="82550"/>
            </a:xfrm>
            <a:custGeom>
              <a:avLst/>
              <a:gdLst>
                <a:gd name="T0" fmla="*/ 64 w 64"/>
                <a:gd name="T1" fmla="*/ 12 h 24"/>
                <a:gd name="T2" fmla="*/ 52 w 64"/>
                <a:gd name="T3" fmla="*/ 24 h 24"/>
                <a:gd name="T4" fmla="*/ 12 w 64"/>
                <a:gd name="T5" fmla="*/ 24 h 24"/>
                <a:gd name="T6" fmla="*/ 0 w 64"/>
                <a:gd name="T7" fmla="*/ 12 h 24"/>
                <a:gd name="T8" fmla="*/ 12 w 64"/>
                <a:gd name="T9" fmla="*/ 0 h 24"/>
                <a:gd name="T10" fmla="*/ 52 w 64"/>
                <a:gd name="T11" fmla="*/ 0 h 24"/>
                <a:gd name="T12" fmla="*/ 64 w 64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4">
                  <a:moveTo>
                    <a:pt x="64" y="12"/>
                  </a:moveTo>
                  <a:cubicBezTo>
                    <a:pt x="64" y="19"/>
                    <a:pt x="59" y="24"/>
                    <a:pt x="5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9" y="0"/>
                    <a:pt x="64" y="6"/>
                    <a:pt x="6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79"/>
            <p:cNvSpPr>
              <a:spLocks/>
            </p:cNvSpPr>
            <p:nvPr/>
          </p:nvSpPr>
          <p:spPr bwMode="auto">
            <a:xfrm>
              <a:off x="6503988" y="1447800"/>
              <a:ext cx="11113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3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80"/>
            <p:cNvSpPr>
              <a:spLocks/>
            </p:cNvSpPr>
            <p:nvPr/>
          </p:nvSpPr>
          <p:spPr bwMode="auto">
            <a:xfrm>
              <a:off x="6480175" y="1447800"/>
              <a:ext cx="9525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3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81"/>
            <p:cNvSpPr>
              <a:spLocks/>
            </p:cNvSpPr>
            <p:nvPr/>
          </p:nvSpPr>
          <p:spPr bwMode="auto">
            <a:xfrm>
              <a:off x="6456363" y="1447800"/>
              <a:ext cx="9525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82"/>
            <p:cNvSpPr>
              <a:spLocks/>
            </p:cNvSpPr>
            <p:nvPr/>
          </p:nvSpPr>
          <p:spPr bwMode="auto">
            <a:xfrm>
              <a:off x="6430963" y="1447800"/>
              <a:ext cx="11113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83"/>
            <p:cNvSpPr>
              <a:spLocks/>
            </p:cNvSpPr>
            <p:nvPr/>
          </p:nvSpPr>
          <p:spPr bwMode="auto">
            <a:xfrm>
              <a:off x="6580188" y="1447800"/>
              <a:ext cx="11113" cy="47625"/>
            </a:xfrm>
            <a:custGeom>
              <a:avLst/>
              <a:gdLst>
                <a:gd name="T0" fmla="*/ 3 w 3"/>
                <a:gd name="T1" fmla="*/ 13 h 14"/>
                <a:gd name="T2" fmla="*/ 1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1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84"/>
            <p:cNvSpPr>
              <a:spLocks/>
            </p:cNvSpPr>
            <p:nvPr/>
          </p:nvSpPr>
          <p:spPr bwMode="auto">
            <a:xfrm>
              <a:off x="6556375" y="1447800"/>
              <a:ext cx="6350" cy="47625"/>
            </a:xfrm>
            <a:custGeom>
              <a:avLst/>
              <a:gdLst>
                <a:gd name="T0" fmla="*/ 2 w 2"/>
                <a:gd name="T1" fmla="*/ 13 h 14"/>
                <a:gd name="T2" fmla="*/ 1 w 2"/>
                <a:gd name="T3" fmla="*/ 14 h 14"/>
                <a:gd name="T4" fmla="*/ 0 w 2"/>
                <a:gd name="T5" fmla="*/ 13 h 14"/>
                <a:gd name="T6" fmla="*/ 0 w 2"/>
                <a:gd name="T7" fmla="*/ 1 h 14"/>
                <a:gd name="T8" fmla="*/ 1 w 2"/>
                <a:gd name="T9" fmla="*/ 0 h 14"/>
                <a:gd name="T10" fmla="*/ 2 w 2"/>
                <a:gd name="T11" fmla="*/ 1 h 14"/>
                <a:gd name="T12" fmla="*/ 2 w 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4">
                  <a:moveTo>
                    <a:pt x="2" y="13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85"/>
            <p:cNvSpPr>
              <a:spLocks/>
            </p:cNvSpPr>
            <p:nvPr/>
          </p:nvSpPr>
          <p:spPr bwMode="auto">
            <a:xfrm>
              <a:off x="6532563" y="1447800"/>
              <a:ext cx="6350" cy="47625"/>
            </a:xfrm>
            <a:custGeom>
              <a:avLst/>
              <a:gdLst>
                <a:gd name="T0" fmla="*/ 2 w 2"/>
                <a:gd name="T1" fmla="*/ 13 h 14"/>
                <a:gd name="T2" fmla="*/ 1 w 2"/>
                <a:gd name="T3" fmla="*/ 14 h 14"/>
                <a:gd name="T4" fmla="*/ 0 w 2"/>
                <a:gd name="T5" fmla="*/ 13 h 14"/>
                <a:gd name="T6" fmla="*/ 0 w 2"/>
                <a:gd name="T7" fmla="*/ 1 h 14"/>
                <a:gd name="T8" fmla="*/ 1 w 2"/>
                <a:gd name="T9" fmla="*/ 0 h 14"/>
                <a:gd name="T10" fmla="*/ 2 w 2"/>
                <a:gd name="T11" fmla="*/ 1 h 14"/>
                <a:gd name="T12" fmla="*/ 2 w 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4">
                  <a:moveTo>
                    <a:pt x="2" y="13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86"/>
            <p:cNvSpPr>
              <a:spLocks/>
            </p:cNvSpPr>
            <p:nvPr/>
          </p:nvSpPr>
          <p:spPr bwMode="auto">
            <a:xfrm>
              <a:off x="6357938" y="1692275"/>
              <a:ext cx="301625" cy="85725"/>
            </a:xfrm>
            <a:custGeom>
              <a:avLst/>
              <a:gdLst>
                <a:gd name="T0" fmla="*/ 7 w 87"/>
                <a:gd name="T1" fmla="*/ 25 h 25"/>
                <a:gd name="T2" fmla="*/ 0 w 87"/>
                <a:gd name="T3" fmla="*/ 18 h 25"/>
                <a:gd name="T4" fmla="*/ 0 w 87"/>
                <a:gd name="T5" fmla="*/ 7 h 25"/>
                <a:gd name="T6" fmla="*/ 7 w 87"/>
                <a:gd name="T7" fmla="*/ 0 h 25"/>
                <a:gd name="T8" fmla="*/ 80 w 87"/>
                <a:gd name="T9" fmla="*/ 0 h 25"/>
                <a:gd name="T10" fmla="*/ 87 w 87"/>
                <a:gd name="T11" fmla="*/ 7 h 25"/>
                <a:gd name="T12" fmla="*/ 87 w 87"/>
                <a:gd name="T13" fmla="*/ 18 h 25"/>
                <a:gd name="T14" fmla="*/ 80 w 87"/>
                <a:gd name="T15" fmla="*/ 25 h 25"/>
                <a:gd name="T16" fmla="*/ 7 w 87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5">
                  <a:moveTo>
                    <a:pt x="7" y="25"/>
                  </a:moveTo>
                  <a:cubicBezTo>
                    <a:pt x="3" y="25"/>
                    <a:pt x="0" y="21"/>
                    <a:pt x="0" y="1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7" y="3"/>
                    <a:pt x="87" y="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21"/>
                    <a:pt x="84" y="25"/>
                    <a:pt x="80" y="25"/>
                  </a:cubicBezTo>
                  <a:lnTo>
                    <a:pt x="7" y="25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87"/>
            <p:cNvSpPr>
              <a:spLocks noChangeArrowheads="1"/>
            </p:cNvSpPr>
            <p:nvPr/>
          </p:nvSpPr>
          <p:spPr bwMode="auto">
            <a:xfrm>
              <a:off x="6413500" y="1774825"/>
              <a:ext cx="38100" cy="246063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88"/>
            <p:cNvSpPr>
              <a:spLocks noChangeArrowheads="1"/>
            </p:cNvSpPr>
            <p:nvPr/>
          </p:nvSpPr>
          <p:spPr bwMode="auto">
            <a:xfrm>
              <a:off x="6413500" y="1774825"/>
              <a:ext cx="38100" cy="46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189"/>
            <p:cNvSpPr>
              <a:spLocks noChangeArrowheads="1"/>
            </p:cNvSpPr>
            <p:nvPr/>
          </p:nvSpPr>
          <p:spPr bwMode="auto">
            <a:xfrm>
              <a:off x="6583363" y="1774825"/>
              <a:ext cx="38100" cy="246063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90"/>
            <p:cNvSpPr>
              <a:spLocks noChangeArrowheads="1"/>
            </p:cNvSpPr>
            <p:nvPr/>
          </p:nvSpPr>
          <p:spPr bwMode="auto">
            <a:xfrm>
              <a:off x="6583363" y="1774825"/>
              <a:ext cx="38100" cy="46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91"/>
            <p:cNvSpPr>
              <a:spLocks/>
            </p:cNvSpPr>
            <p:nvPr/>
          </p:nvSpPr>
          <p:spPr bwMode="auto">
            <a:xfrm>
              <a:off x="6650038" y="1309688"/>
              <a:ext cx="23813" cy="44450"/>
            </a:xfrm>
            <a:custGeom>
              <a:avLst/>
              <a:gdLst>
                <a:gd name="T0" fmla="*/ 0 w 7"/>
                <a:gd name="T1" fmla="*/ 0 h 13"/>
                <a:gd name="T2" fmla="*/ 0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7 h 13"/>
                <a:gd name="T10" fmla="*/ 0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7" y="10"/>
                    <a:pt x="7" y="7"/>
                  </a:cubicBezTo>
                  <a:cubicBezTo>
                    <a:pt x="7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92"/>
            <p:cNvSpPr>
              <a:spLocks noChangeArrowheads="1"/>
            </p:cNvSpPr>
            <p:nvPr/>
          </p:nvSpPr>
          <p:spPr bwMode="auto">
            <a:xfrm>
              <a:off x="6650038" y="1212850"/>
              <a:ext cx="6350" cy="120650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93"/>
            <p:cNvSpPr>
              <a:spLocks/>
            </p:cNvSpPr>
            <p:nvPr/>
          </p:nvSpPr>
          <p:spPr bwMode="auto">
            <a:xfrm>
              <a:off x="6354763" y="1309688"/>
              <a:ext cx="25400" cy="44450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7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94"/>
            <p:cNvSpPr>
              <a:spLocks noChangeArrowheads="1"/>
            </p:cNvSpPr>
            <p:nvPr/>
          </p:nvSpPr>
          <p:spPr bwMode="auto">
            <a:xfrm>
              <a:off x="6372225" y="1212850"/>
              <a:ext cx="7938" cy="120650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95"/>
            <p:cNvSpPr>
              <a:spLocks/>
            </p:cNvSpPr>
            <p:nvPr/>
          </p:nvSpPr>
          <p:spPr bwMode="auto">
            <a:xfrm>
              <a:off x="6372225" y="2009775"/>
              <a:ext cx="122238" cy="41275"/>
            </a:xfrm>
            <a:custGeom>
              <a:avLst/>
              <a:gdLst>
                <a:gd name="T0" fmla="*/ 35 w 35"/>
                <a:gd name="T1" fmla="*/ 12 h 12"/>
                <a:gd name="T2" fmla="*/ 22 w 35"/>
                <a:gd name="T3" fmla="*/ 0 h 12"/>
                <a:gd name="T4" fmla="*/ 13 w 35"/>
                <a:gd name="T5" fmla="*/ 0 h 12"/>
                <a:gd name="T6" fmla="*/ 0 w 35"/>
                <a:gd name="T7" fmla="*/ 12 h 12"/>
                <a:gd name="T8" fmla="*/ 35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5" y="12"/>
                  </a:moveTo>
                  <a:cubicBezTo>
                    <a:pt x="34" y="6"/>
                    <a:pt x="29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35" y="1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96"/>
            <p:cNvSpPr>
              <a:spLocks noChangeArrowheads="1"/>
            </p:cNvSpPr>
            <p:nvPr/>
          </p:nvSpPr>
          <p:spPr bwMode="auto">
            <a:xfrm>
              <a:off x="6372225" y="2051050"/>
              <a:ext cx="122238" cy="238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97"/>
            <p:cNvSpPr>
              <a:spLocks/>
            </p:cNvSpPr>
            <p:nvPr/>
          </p:nvSpPr>
          <p:spPr bwMode="auto">
            <a:xfrm>
              <a:off x="6542088" y="2009775"/>
              <a:ext cx="122238" cy="41275"/>
            </a:xfrm>
            <a:custGeom>
              <a:avLst/>
              <a:gdLst>
                <a:gd name="T0" fmla="*/ 35 w 35"/>
                <a:gd name="T1" fmla="*/ 12 h 12"/>
                <a:gd name="T2" fmla="*/ 22 w 35"/>
                <a:gd name="T3" fmla="*/ 0 h 12"/>
                <a:gd name="T4" fmla="*/ 13 w 35"/>
                <a:gd name="T5" fmla="*/ 0 h 12"/>
                <a:gd name="T6" fmla="*/ 0 w 35"/>
                <a:gd name="T7" fmla="*/ 12 h 12"/>
                <a:gd name="T8" fmla="*/ 35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5" y="12"/>
                  </a:moveTo>
                  <a:cubicBezTo>
                    <a:pt x="35" y="6"/>
                    <a:pt x="29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6"/>
                    <a:pt x="0" y="12"/>
                  </a:cubicBezTo>
                  <a:lnTo>
                    <a:pt x="35" y="1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98"/>
            <p:cNvSpPr>
              <a:spLocks noChangeArrowheads="1"/>
            </p:cNvSpPr>
            <p:nvPr/>
          </p:nvSpPr>
          <p:spPr bwMode="auto">
            <a:xfrm>
              <a:off x="6542088" y="2051050"/>
              <a:ext cx="122238" cy="238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99"/>
            <p:cNvSpPr>
              <a:spLocks/>
            </p:cNvSpPr>
            <p:nvPr/>
          </p:nvSpPr>
          <p:spPr bwMode="auto">
            <a:xfrm>
              <a:off x="6213475" y="1789113"/>
              <a:ext cx="114300" cy="96838"/>
            </a:xfrm>
            <a:custGeom>
              <a:avLst/>
              <a:gdLst>
                <a:gd name="T0" fmla="*/ 10 w 33"/>
                <a:gd name="T1" fmla="*/ 22 h 28"/>
                <a:gd name="T2" fmla="*/ 8 w 33"/>
                <a:gd name="T3" fmla="*/ 16 h 28"/>
                <a:gd name="T4" fmla="*/ 16 w 33"/>
                <a:gd name="T5" fmla="*/ 8 h 28"/>
                <a:gd name="T6" fmla="*/ 25 w 33"/>
                <a:gd name="T7" fmla="*/ 16 h 28"/>
                <a:gd name="T8" fmla="*/ 22 w 33"/>
                <a:gd name="T9" fmla="*/ 22 h 28"/>
                <a:gd name="T10" fmla="*/ 28 w 33"/>
                <a:gd name="T11" fmla="*/ 28 h 28"/>
                <a:gd name="T12" fmla="*/ 33 w 33"/>
                <a:gd name="T13" fmla="*/ 16 h 28"/>
                <a:gd name="T14" fmla="*/ 16 w 33"/>
                <a:gd name="T15" fmla="*/ 0 h 28"/>
                <a:gd name="T16" fmla="*/ 0 w 33"/>
                <a:gd name="T17" fmla="*/ 16 h 28"/>
                <a:gd name="T18" fmla="*/ 4 w 33"/>
                <a:gd name="T19" fmla="*/ 28 h 28"/>
                <a:gd name="T20" fmla="*/ 10 w 33"/>
                <a:gd name="T21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8">
                  <a:moveTo>
                    <a:pt x="10" y="22"/>
                  </a:moveTo>
                  <a:cubicBezTo>
                    <a:pt x="9" y="21"/>
                    <a:pt x="8" y="19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5" y="12"/>
                    <a:pt x="25" y="16"/>
                  </a:cubicBezTo>
                  <a:cubicBezTo>
                    <a:pt x="25" y="19"/>
                    <a:pt x="24" y="21"/>
                    <a:pt x="22" y="2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5"/>
                    <a:pt x="33" y="21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1"/>
                    <a:pt x="1" y="25"/>
                    <a:pt x="4" y="28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00"/>
            <p:cNvSpPr>
              <a:spLocks/>
            </p:cNvSpPr>
            <p:nvPr/>
          </p:nvSpPr>
          <p:spPr bwMode="auto">
            <a:xfrm>
              <a:off x="6705600" y="1409700"/>
              <a:ext cx="100013" cy="117475"/>
            </a:xfrm>
            <a:custGeom>
              <a:avLst/>
              <a:gdLst>
                <a:gd name="T0" fmla="*/ 23 w 29"/>
                <a:gd name="T1" fmla="*/ 34 h 34"/>
                <a:gd name="T2" fmla="*/ 0 w 29"/>
                <a:gd name="T3" fmla="*/ 34 h 34"/>
                <a:gd name="T4" fmla="*/ 0 w 29"/>
                <a:gd name="T5" fmla="*/ 0 h 34"/>
                <a:gd name="T6" fmla="*/ 23 w 29"/>
                <a:gd name="T7" fmla="*/ 0 h 34"/>
                <a:gd name="T8" fmla="*/ 29 w 29"/>
                <a:gd name="T9" fmla="*/ 6 h 34"/>
                <a:gd name="T10" fmla="*/ 29 w 29"/>
                <a:gd name="T11" fmla="*/ 28 h 34"/>
                <a:gd name="T12" fmla="*/ 23 w 2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4">
                  <a:moveTo>
                    <a:pt x="2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3"/>
                    <a:pt x="29" y="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1"/>
                    <a:pt x="26" y="34"/>
                    <a:pt x="23" y="34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201"/>
            <p:cNvSpPr>
              <a:spLocks noChangeArrowheads="1"/>
            </p:cNvSpPr>
            <p:nvPr/>
          </p:nvSpPr>
          <p:spPr bwMode="auto">
            <a:xfrm>
              <a:off x="6729413" y="1527175"/>
              <a:ext cx="38100" cy="12382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202"/>
            <p:cNvSpPr>
              <a:spLocks noChangeArrowheads="1"/>
            </p:cNvSpPr>
            <p:nvPr/>
          </p:nvSpPr>
          <p:spPr bwMode="auto">
            <a:xfrm>
              <a:off x="6729413" y="1527175"/>
              <a:ext cx="38100" cy="412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203"/>
            <p:cNvSpPr>
              <a:spLocks noChangeArrowheads="1"/>
            </p:cNvSpPr>
            <p:nvPr/>
          </p:nvSpPr>
          <p:spPr bwMode="auto">
            <a:xfrm>
              <a:off x="6729413" y="1719263"/>
              <a:ext cx="38100" cy="90488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204"/>
            <p:cNvSpPr>
              <a:spLocks noChangeArrowheads="1"/>
            </p:cNvSpPr>
            <p:nvPr/>
          </p:nvSpPr>
          <p:spPr bwMode="auto">
            <a:xfrm>
              <a:off x="6729413" y="1719263"/>
              <a:ext cx="38100" cy="428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06"/>
            <p:cNvSpPr>
              <a:spLocks/>
            </p:cNvSpPr>
            <p:nvPr/>
          </p:nvSpPr>
          <p:spPr bwMode="auto">
            <a:xfrm>
              <a:off x="6708775" y="1595438"/>
              <a:ext cx="82550" cy="123825"/>
            </a:xfrm>
            <a:custGeom>
              <a:avLst/>
              <a:gdLst>
                <a:gd name="T0" fmla="*/ 0 w 24"/>
                <a:gd name="T1" fmla="*/ 29 h 36"/>
                <a:gd name="T2" fmla="*/ 7 w 24"/>
                <a:gd name="T3" fmla="*/ 36 h 36"/>
                <a:gd name="T4" fmla="*/ 17 w 24"/>
                <a:gd name="T5" fmla="*/ 36 h 36"/>
                <a:gd name="T6" fmla="*/ 24 w 24"/>
                <a:gd name="T7" fmla="*/ 29 h 36"/>
                <a:gd name="T8" fmla="*/ 24 w 24"/>
                <a:gd name="T9" fmla="*/ 7 h 36"/>
                <a:gd name="T10" fmla="*/ 17 w 24"/>
                <a:gd name="T11" fmla="*/ 0 h 36"/>
                <a:gd name="T12" fmla="*/ 7 w 24"/>
                <a:gd name="T13" fmla="*/ 0 h 36"/>
                <a:gd name="T14" fmla="*/ 0 w 24"/>
                <a:gd name="T15" fmla="*/ 7 h 36"/>
                <a:gd name="T16" fmla="*/ 0 w 24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6">
                  <a:moveTo>
                    <a:pt x="0" y="29"/>
                  </a:moveTo>
                  <a:cubicBezTo>
                    <a:pt x="0" y="32"/>
                    <a:pt x="3" y="36"/>
                    <a:pt x="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1" y="36"/>
                    <a:pt x="24" y="32"/>
                    <a:pt x="24" y="2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4"/>
                    <a:pt x="21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07"/>
            <p:cNvSpPr>
              <a:spLocks/>
            </p:cNvSpPr>
            <p:nvPr/>
          </p:nvSpPr>
          <p:spPr bwMode="auto">
            <a:xfrm>
              <a:off x="6691313" y="1789113"/>
              <a:ext cx="117475" cy="96838"/>
            </a:xfrm>
            <a:custGeom>
              <a:avLst/>
              <a:gdLst>
                <a:gd name="T0" fmla="*/ 23 w 34"/>
                <a:gd name="T1" fmla="*/ 22 h 28"/>
                <a:gd name="T2" fmla="*/ 25 w 34"/>
                <a:gd name="T3" fmla="*/ 16 h 28"/>
                <a:gd name="T4" fmla="*/ 17 w 34"/>
                <a:gd name="T5" fmla="*/ 8 h 28"/>
                <a:gd name="T6" fmla="*/ 9 w 34"/>
                <a:gd name="T7" fmla="*/ 16 h 28"/>
                <a:gd name="T8" fmla="*/ 11 w 34"/>
                <a:gd name="T9" fmla="*/ 22 h 28"/>
                <a:gd name="T10" fmla="*/ 5 w 34"/>
                <a:gd name="T11" fmla="*/ 28 h 28"/>
                <a:gd name="T12" fmla="*/ 0 w 34"/>
                <a:gd name="T13" fmla="*/ 16 h 28"/>
                <a:gd name="T14" fmla="*/ 17 w 34"/>
                <a:gd name="T15" fmla="*/ 0 h 28"/>
                <a:gd name="T16" fmla="*/ 34 w 34"/>
                <a:gd name="T17" fmla="*/ 16 h 28"/>
                <a:gd name="T18" fmla="*/ 29 w 34"/>
                <a:gd name="T19" fmla="*/ 28 h 28"/>
                <a:gd name="T20" fmla="*/ 23 w 34"/>
                <a:gd name="T21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8">
                  <a:moveTo>
                    <a:pt x="23" y="22"/>
                  </a:moveTo>
                  <a:cubicBezTo>
                    <a:pt x="24" y="21"/>
                    <a:pt x="25" y="19"/>
                    <a:pt x="25" y="16"/>
                  </a:cubicBezTo>
                  <a:cubicBezTo>
                    <a:pt x="25" y="12"/>
                    <a:pt x="21" y="8"/>
                    <a:pt x="17" y="8"/>
                  </a:cubicBezTo>
                  <a:cubicBezTo>
                    <a:pt x="12" y="8"/>
                    <a:pt x="9" y="12"/>
                    <a:pt x="9" y="16"/>
                  </a:cubicBezTo>
                  <a:cubicBezTo>
                    <a:pt x="9" y="19"/>
                    <a:pt x="10" y="21"/>
                    <a:pt x="11" y="2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5"/>
                    <a:pt x="0" y="21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34" y="21"/>
                    <a:pt x="32" y="25"/>
                    <a:pt x="29" y="28"/>
                  </a:cubicBezTo>
                  <a:lnTo>
                    <a:pt x="23" y="2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68928" y="2550899"/>
            <a:ext cx="3026837" cy="1397647"/>
            <a:chOff x="4791600" y="3552564"/>
            <a:chExt cx="2377698" cy="1097906"/>
          </a:xfrm>
        </p:grpSpPr>
        <p:grpSp>
          <p:nvGrpSpPr>
            <p:cNvPr id="61" name="Group 60"/>
            <p:cNvGrpSpPr/>
            <p:nvPr/>
          </p:nvGrpSpPr>
          <p:grpSpPr>
            <a:xfrm rot="17100000">
              <a:off x="4881295" y="3767001"/>
              <a:ext cx="704850" cy="884239"/>
              <a:chOff x="4968880" y="1376365"/>
              <a:chExt cx="704850" cy="884239"/>
            </a:xfrm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5362580" y="1544640"/>
                <a:ext cx="301625" cy="303213"/>
              </a:xfrm>
              <a:custGeom>
                <a:avLst/>
                <a:gdLst>
                  <a:gd name="T0" fmla="*/ 78 w 88"/>
                  <a:gd name="T1" fmla="*/ 44 h 89"/>
                  <a:gd name="T2" fmla="*/ 79 w 88"/>
                  <a:gd name="T3" fmla="*/ 34 h 89"/>
                  <a:gd name="T4" fmla="*/ 74 w 88"/>
                  <a:gd name="T5" fmla="*/ 23 h 89"/>
                  <a:gd name="T6" fmla="*/ 65 w 88"/>
                  <a:gd name="T7" fmla="*/ 18 h 89"/>
                  <a:gd name="T8" fmla="*/ 64 w 88"/>
                  <a:gd name="T9" fmla="*/ 5 h 89"/>
                  <a:gd name="T10" fmla="*/ 54 w 88"/>
                  <a:gd name="T11" fmla="*/ 12 h 89"/>
                  <a:gd name="T12" fmla="*/ 44 w 88"/>
                  <a:gd name="T13" fmla="*/ 8 h 89"/>
                  <a:gd name="T14" fmla="*/ 32 w 88"/>
                  <a:gd name="T15" fmla="*/ 10 h 89"/>
                  <a:gd name="T16" fmla="*/ 24 w 88"/>
                  <a:gd name="T17" fmla="*/ 17 h 89"/>
                  <a:gd name="T18" fmla="*/ 12 w 88"/>
                  <a:gd name="T19" fmla="*/ 14 h 89"/>
                  <a:gd name="T20" fmla="*/ 16 w 88"/>
                  <a:gd name="T21" fmla="*/ 25 h 89"/>
                  <a:gd name="T22" fmla="*/ 9 w 88"/>
                  <a:gd name="T23" fmla="*/ 33 h 89"/>
                  <a:gd name="T24" fmla="*/ 7 w 88"/>
                  <a:gd name="T25" fmla="*/ 45 h 89"/>
                  <a:gd name="T26" fmla="*/ 11 w 88"/>
                  <a:gd name="T27" fmla="*/ 55 h 89"/>
                  <a:gd name="T28" fmla="*/ 5 w 88"/>
                  <a:gd name="T29" fmla="*/ 65 h 89"/>
                  <a:gd name="T30" fmla="*/ 17 w 88"/>
                  <a:gd name="T31" fmla="*/ 66 h 89"/>
                  <a:gd name="T32" fmla="*/ 22 w 88"/>
                  <a:gd name="T33" fmla="*/ 75 h 89"/>
                  <a:gd name="T34" fmla="*/ 33 w 88"/>
                  <a:gd name="T35" fmla="*/ 80 h 89"/>
                  <a:gd name="T36" fmla="*/ 43 w 88"/>
                  <a:gd name="T37" fmla="*/ 79 h 89"/>
                  <a:gd name="T38" fmla="*/ 51 w 88"/>
                  <a:gd name="T39" fmla="*/ 89 h 89"/>
                  <a:gd name="T40" fmla="*/ 55 w 88"/>
                  <a:gd name="T41" fmla="*/ 77 h 89"/>
                  <a:gd name="T42" fmla="*/ 65 w 88"/>
                  <a:gd name="T43" fmla="*/ 75 h 89"/>
                  <a:gd name="T44" fmla="*/ 74 w 88"/>
                  <a:gd name="T45" fmla="*/ 66 h 89"/>
                  <a:gd name="T46" fmla="*/ 76 w 88"/>
                  <a:gd name="T47" fmla="*/ 56 h 89"/>
                  <a:gd name="T48" fmla="*/ 88 w 88"/>
                  <a:gd name="T49" fmla="*/ 52 h 89"/>
                  <a:gd name="T50" fmla="*/ 60 w 88"/>
                  <a:gd name="T51" fmla="*/ 61 h 89"/>
                  <a:gd name="T52" fmla="*/ 41 w 88"/>
                  <a:gd name="T53" fmla="*/ 67 h 89"/>
                  <a:gd name="T54" fmla="*/ 28 w 88"/>
                  <a:gd name="T55" fmla="*/ 60 h 89"/>
                  <a:gd name="T56" fmla="*/ 22 w 88"/>
                  <a:gd name="T57" fmla="*/ 48 h 89"/>
                  <a:gd name="T58" fmla="*/ 33 w 88"/>
                  <a:gd name="T59" fmla="*/ 25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5"/>
                    </a:move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1"/>
                      <a:pt x="78" y="38"/>
                      <a:pt x="77" y="35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83" y="32"/>
                      <a:pt x="85" y="29"/>
                      <a:pt x="83" y="25"/>
                    </a:cubicBezTo>
                    <a:cubicBezTo>
                      <a:pt x="81" y="21"/>
                      <a:pt x="77" y="21"/>
                      <a:pt x="74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69" y="22"/>
                      <a:pt x="67" y="19"/>
                      <a:pt x="65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2"/>
                      <a:pt x="68" y="7"/>
                      <a:pt x="64" y="5"/>
                    </a:cubicBezTo>
                    <a:cubicBezTo>
                      <a:pt x="60" y="4"/>
                      <a:pt x="57" y="7"/>
                      <a:pt x="55" y="1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1"/>
                      <a:pt x="48" y="11"/>
                      <a:pt x="45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0"/>
                      <a:pt x="37" y="1"/>
                    </a:cubicBezTo>
                    <a:cubicBezTo>
                      <a:pt x="33" y="2"/>
                      <a:pt x="32" y="6"/>
                      <a:pt x="32" y="1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14"/>
                      <a:pt x="27" y="15"/>
                      <a:pt x="24" y="1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0" y="12"/>
                      <a:pt x="15" y="11"/>
                      <a:pt x="12" y="14"/>
                    </a:cubicBezTo>
                    <a:cubicBezTo>
                      <a:pt x="10" y="17"/>
                      <a:pt x="11" y="21"/>
                      <a:pt x="14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8"/>
                      <a:pt x="13" y="31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5" y="33"/>
                      <a:pt x="1" y="34"/>
                      <a:pt x="0" y="38"/>
                    </a:cubicBezTo>
                    <a:cubicBezTo>
                      <a:pt x="0" y="42"/>
                      <a:pt x="4" y="45"/>
                      <a:pt x="7" y="4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9"/>
                      <a:pt x="10" y="52"/>
                      <a:pt x="11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5" y="58"/>
                      <a:pt x="3" y="61"/>
                      <a:pt x="5" y="65"/>
                    </a:cubicBezTo>
                    <a:cubicBezTo>
                      <a:pt x="6" y="69"/>
                      <a:pt x="11" y="69"/>
                      <a:pt x="14" y="67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9" y="68"/>
                      <a:pt x="21" y="70"/>
                      <a:pt x="23" y="72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8"/>
                      <a:pt x="20" y="83"/>
                      <a:pt x="24" y="84"/>
                    </a:cubicBezTo>
                    <a:cubicBezTo>
                      <a:pt x="28" y="86"/>
                      <a:pt x="31" y="83"/>
                      <a:pt x="33" y="80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7" y="79"/>
                      <a:pt x="40" y="79"/>
                      <a:pt x="43" y="79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6"/>
                      <a:pt x="47" y="89"/>
                      <a:pt x="51" y="89"/>
                    </a:cubicBezTo>
                    <a:cubicBezTo>
                      <a:pt x="55" y="88"/>
                      <a:pt x="56" y="84"/>
                      <a:pt x="56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58" y="76"/>
                      <a:pt x="61" y="75"/>
                      <a:pt x="63" y="73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8"/>
                      <a:pt x="72" y="79"/>
                      <a:pt x="75" y="76"/>
                    </a:cubicBezTo>
                    <a:cubicBezTo>
                      <a:pt x="78" y="73"/>
                      <a:pt x="77" y="69"/>
                      <a:pt x="74" y="66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2"/>
                      <a:pt x="75" y="59"/>
                      <a:pt x="76" y="56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3" y="57"/>
                      <a:pt x="87" y="56"/>
                      <a:pt x="88" y="52"/>
                    </a:cubicBezTo>
                    <a:cubicBezTo>
                      <a:pt x="88" y="48"/>
                      <a:pt x="84" y="45"/>
                      <a:pt x="81" y="45"/>
                    </a:cubicBezTo>
                    <a:close/>
                    <a:moveTo>
                      <a:pt x="60" y="61"/>
                    </a:moveTo>
                    <a:cubicBezTo>
                      <a:pt x="58" y="62"/>
                      <a:pt x="57" y="64"/>
                      <a:pt x="55" y="65"/>
                    </a:cubicBezTo>
                    <a:cubicBezTo>
                      <a:pt x="51" y="67"/>
                      <a:pt x="46" y="68"/>
                      <a:pt x="41" y="67"/>
                    </a:cubicBezTo>
                    <a:cubicBezTo>
                      <a:pt x="37" y="67"/>
                      <a:pt x="32" y="64"/>
                      <a:pt x="29" y="61"/>
                    </a:cubicBezTo>
                    <a:cubicBezTo>
                      <a:pt x="28" y="61"/>
                      <a:pt x="28" y="61"/>
                      <a:pt x="28" y="60"/>
                    </a:cubicBezTo>
                    <a:cubicBezTo>
                      <a:pt x="25" y="57"/>
                      <a:pt x="23" y="53"/>
                      <a:pt x="22" y="49"/>
                    </a:cubicBezTo>
                    <a:cubicBezTo>
                      <a:pt x="22" y="49"/>
                      <a:pt x="22" y="48"/>
                      <a:pt x="22" y="48"/>
                    </a:cubicBezTo>
                    <a:cubicBezTo>
                      <a:pt x="21" y="43"/>
                      <a:pt x="22" y="38"/>
                      <a:pt x="24" y="34"/>
                    </a:cubicBezTo>
                    <a:cubicBezTo>
                      <a:pt x="26" y="30"/>
                      <a:pt x="29" y="27"/>
                      <a:pt x="33" y="25"/>
                    </a:cubicBezTo>
                    <a:cubicBezTo>
                      <a:pt x="34" y="25"/>
                      <a:pt x="34" y="25"/>
                      <a:pt x="35" y="25"/>
                    </a:cubicBezTo>
                    <a:cubicBezTo>
                      <a:pt x="43" y="21"/>
                      <a:pt x="53" y="22"/>
                      <a:pt x="59" y="28"/>
                    </a:cubicBezTo>
                    <a:cubicBezTo>
                      <a:pt x="60" y="29"/>
                      <a:pt x="60" y="29"/>
                      <a:pt x="60" y="30"/>
                    </a:cubicBezTo>
                    <a:cubicBezTo>
                      <a:pt x="67" y="36"/>
                      <a:pt x="68" y="46"/>
                      <a:pt x="64" y="54"/>
                    </a:cubicBezTo>
                    <a:cubicBezTo>
                      <a:pt x="63" y="57"/>
                      <a:pt x="62" y="59"/>
                      <a:pt x="60" y="61"/>
                    </a:cubicBezTo>
                    <a:cubicBezTo>
                      <a:pt x="58" y="62"/>
                      <a:pt x="61" y="59"/>
                      <a:pt x="60" y="61"/>
                    </a:cubicBezTo>
                    <a:close/>
                  </a:path>
                </a:pathLst>
              </a:custGeom>
              <a:solidFill>
                <a:srgbClr val="EA4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5372105" y="1957391"/>
                <a:ext cx="301625" cy="303213"/>
              </a:xfrm>
              <a:custGeom>
                <a:avLst/>
                <a:gdLst>
                  <a:gd name="T0" fmla="*/ 78 w 88"/>
                  <a:gd name="T1" fmla="*/ 43 h 89"/>
                  <a:gd name="T2" fmla="*/ 79 w 88"/>
                  <a:gd name="T3" fmla="*/ 33 h 89"/>
                  <a:gd name="T4" fmla="*/ 74 w 88"/>
                  <a:gd name="T5" fmla="*/ 22 h 89"/>
                  <a:gd name="T6" fmla="*/ 65 w 88"/>
                  <a:gd name="T7" fmla="*/ 17 h 89"/>
                  <a:gd name="T8" fmla="*/ 64 w 88"/>
                  <a:gd name="T9" fmla="*/ 5 h 89"/>
                  <a:gd name="T10" fmla="*/ 54 w 88"/>
                  <a:gd name="T11" fmla="*/ 11 h 89"/>
                  <a:gd name="T12" fmla="*/ 44 w 88"/>
                  <a:gd name="T13" fmla="*/ 7 h 89"/>
                  <a:gd name="T14" fmla="*/ 32 w 88"/>
                  <a:gd name="T15" fmla="*/ 9 h 89"/>
                  <a:gd name="T16" fmla="*/ 25 w 88"/>
                  <a:gd name="T17" fmla="*/ 16 h 89"/>
                  <a:gd name="T18" fmla="*/ 12 w 88"/>
                  <a:gd name="T19" fmla="*/ 13 h 89"/>
                  <a:gd name="T20" fmla="*/ 16 w 88"/>
                  <a:gd name="T21" fmla="*/ 25 h 89"/>
                  <a:gd name="T22" fmla="*/ 9 w 88"/>
                  <a:gd name="T23" fmla="*/ 32 h 89"/>
                  <a:gd name="T24" fmla="*/ 7 w 88"/>
                  <a:gd name="T25" fmla="*/ 44 h 89"/>
                  <a:gd name="T26" fmla="*/ 11 w 88"/>
                  <a:gd name="T27" fmla="*/ 54 h 89"/>
                  <a:gd name="T28" fmla="*/ 5 w 88"/>
                  <a:gd name="T29" fmla="*/ 64 h 89"/>
                  <a:gd name="T30" fmla="*/ 17 w 88"/>
                  <a:gd name="T31" fmla="*/ 65 h 89"/>
                  <a:gd name="T32" fmla="*/ 22 w 88"/>
                  <a:gd name="T33" fmla="*/ 74 h 89"/>
                  <a:gd name="T34" fmla="*/ 33 w 88"/>
                  <a:gd name="T35" fmla="*/ 79 h 89"/>
                  <a:gd name="T36" fmla="*/ 43 w 88"/>
                  <a:gd name="T37" fmla="*/ 78 h 89"/>
                  <a:gd name="T38" fmla="*/ 51 w 88"/>
                  <a:gd name="T39" fmla="*/ 88 h 89"/>
                  <a:gd name="T40" fmla="*/ 55 w 88"/>
                  <a:gd name="T41" fmla="*/ 76 h 89"/>
                  <a:gd name="T42" fmla="*/ 65 w 88"/>
                  <a:gd name="T43" fmla="*/ 74 h 89"/>
                  <a:gd name="T44" fmla="*/ 74 w 88"/>
                  <a:gd name="T45" fmla="*/ 65 h 89"/>
                  <a:gd name="T46" fmla="*/ 76 w 88"/>
                  <a:gd name="T47" fmla="*/ 55 h 89"/>
                  <a:gd name="T48" fmla="*/ 88 w 88"/>
                  <a:gd name="T49" fmla="*/ 51 h 89"/>
                  <a:gd name="T50" fmla="*/ 60 w 88"/>
                  <a:gd name="T51" fmla="*/ 60 h 89"/>
                  <a:gd name="T52" fmla="*/ 41 w 88"/>
                  <a:gd name="T53" fmla="*/ 66 h 89"/>
                  <a:gd name="T54" fmla="*/ 28 w 88"/>
                  <a:gd name="T55" fmla="*/ 59 h 89"/>
                  <a:gd name="T56" fmla="*/ 22 w 88"/>
                  <a:gd name="T57" fmla="*/ 47 h 89"/>
                  <a:gd name="T58" fmla="*/ 33 w 88"/>
                  <a:gd name="T59" fmla="*/ 24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4"/>
                    </a:move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0"/>
                      <a:pt x="78" y="37"/>
                      <a:pt x="77" y="34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83" y="31"/>
                      <a:pt x="86" y="28"/>
                      <a:pt x="83" y="24"/>
                    </a:cubicBezTo>
                    <a:cubicBezTo>
                      <a:pt x="81" y="20"/>
                      <a:pt x="77" y="20"/>
                      <a:pt x="74" y="22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0" y="21"/>
                      <a:pt x="67" y="19"/>
                      <a:pt x="65" y="17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1"/>
                      <a:pt x="68" y="6"/>
                      <a:pt x="64" y="5"/>
                    </a:cubicBezTo>
                    <a:cubicBezTo>
                      <a:pt x="60" y="3"/>
                      <a:pt x="57" y="6"/>
                      <a:pt x="55" y="9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0"/>
                      <a:pt x="48" y="10"/>
                      <a:pt x="45" y="1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1"/>
                    </a:cubicBezTo>
                    <a:cubicBezTo>
                      <a:pt x="33" y="1"/>
                      <a:pt x="32" y="6"/>
                      <a:pt x="32" y="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0" y="13"/>
                      <a:pt x="27" y="14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1"/>
                      <a:pt x="15" y="10"/>
                      <a:pt x="12" y="13"/>
                    </a:cubicBezTo>
                    <a:cubicBezTo>
                      <a:pt x="10" y="16"/>
                      <a:pt x="12" y="20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7"/>
                      <a:pt x="13" y="30"/>
                      <a:pt x="12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5" y="32"/>
                      <a:pt x="1" y="33"/>
                      <a:pt x="0" y="37"/>
                    </a:cubicBezTo>
                    <a:cubicBezTo>
                      <a:pt x="0" y="42"/>
                      <a:pt x="4" y="44"/>
                      <a:pt x="7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8"/>
                      <a:pt x="10" y="51"/>
                      <a:pt x="11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3" y="60"/>
                      <a:pt x="5" y="64"/>
                    </a:cubicBezTo>
                    <a:cubicBezTo>
                      <a:pt x="7" y="68"/>
                      <a:pt x="11" y="68"/>
                      <a:pt x="14" y="66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9" y="67"/>
                      <a:pt x="21" y="69"/>
                      <a:pt x="23" y="71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0" y="77"/>
                      <a:pt x="20" y="82"/>
                      <a:pt x="24" y="84"/>
                    </a:cubicBezTo>
                    <a:cubicBezTo>
                      <a:pt x="28" y="85"/>
                      <a:pt x="31" y="82"/>
                      <a:pt x="33" y="79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7" y="78"/>
                      <a:pt x="40" y="78"/>
                      <a:pt x="43" y="78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85"/>
                      <a:pt x="47" y="89"/>
                      <a:pt x="51" y="88"/>
                    </a:cubicBezTo>
                    <a:cubicBezTo>
                      <a:pt x="55" y="87"/>
                      <a:pt x="56" y="83"/>
                      <a:pt x="56" y="7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5"/>
                      <a:pt x="61" y="74"/>
                      <a:pt x="64" y="72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8" y="77"/>
                      <a:pt x="73" y="78"/>
                      <a:pt x="76" y="75"/>
                    </a:cubicBezTo>
                    <a:cubicBezTo>
                      <a:pt x="78" y="72"/>
                      <a:pt x="77" y="68"/>
                      <a:pt x="74" y="65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1"/>
                      <a:pt x="75" y="58"/>
                      <a:pt x="76" y="55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3" y="56"/>
                      <a:pt x="87" y="55"/>
                      <a:pt x="88" y="51"/>
                    </a:cubicBezTo>
                    <a:cubicBezTo>
                      <a:pt x="88" y="47"/>
                      <a:pt x="85" y="44"/>
                      <a:pt x="81" y="44"/>
                    </a:cubicBezTo>
                    <a:close/>
                    <a:moveTo>
                      <a:pt x="60" y="60"/>
                    </a:moveTo>
                    <a:cubicBezTo>
                      <a:pt x="58" y="61"/>
                      <a:pt x="57" y="63"/>
                      <a:pt x="55" y="64"/>
                    </a:cubicBezTo>
                    <a:cubicBezTo>
                      <a:pt x="51" y="66"/>
                      <a:pt x="46" y="67"/>
                      <a:pt x="41" y="66"/>
                    </a:cubicBezTo>
                    <a:cubicBezTo>
                      <a:pt x="37" y="66"/>
                      <a:pt x="32" y="64"/>
                      <a:pt x="29" y="60"/>
                    </a:cubicBezTo>
                    <a:cubicBezTo>
                      <a:pt x="28" y="60"/>
                      <a:pt x="28" y="60"/>
                      <a:pt x="28" y="59"/>
                    </a:cubicBezTo>
                    <a:cubicBezTo>
                      <a:pt x="25" y="56"/>
                      <a:pt x="23" y="52"/>
                      <a:pt x="22" y="48"/>
                    </a:cubicBezTo>
                    <a:cubicBezTo>
                      <a:pt x="22" y="48"/>
                      <a:pt x="22" y="47"/>
                      <a:pt x="22" y="47"/>
                    </a:cubicBezTo>
                    <a:cubicBezTo>
                      <a:pt x="21" y="42"/>
                      <a:pt x="22" y="37"/>
                      <a:pt x="24" y="33"/>
                    </a:cubicBezTo>
                    <a:cubicBezTo>
                      <a:pt x="26" y="30"/>
                      <a:pt x="29" y="26"/>
                      <a:pt x="33" y="24"/>
                    </a:cubicBezTo>
                    <a:cubicBezTo>
                      <a:pt x="34" y="24"/>
                      <a:pt x="34" y="24"/>
                      <a:pt x="35" y="24"/>
                    </a:cubicBezTo>
                    <a:cubicBezTo>
                      <a:pt x="43" y="20"/>
                      <a:pt x="53" y="21"/>
                      <a:pt x="59" y="28"/>
                    </a:cubicBezTo>
                    <a:cubicBezTo>
                      <a:pt x="60" y="28"/>
                      <a:pt x="60" y="28"/>
                      <a:pt x="61" y="29"/>
                    </a:cubicBezTo>
                    <a:cubicBezTo>
                      <a:pt x="67" y="35"/>
                      <a:pt x="68" y="45"/>
                      <a:pt x="64" y="54"/>
                    </a:cubicBezTo>
                    <a:cubicBezTo>
                      <a:pt x="64" y="56"/>
                      <a:pt x="62" y="58"/>
                      <a:pt x="60" y="60"/>
                    </a:cubicBezTo>
                    <a:cubicBezTo>
                      <a:pt x="58" y="61"/>
                      <a:pt x="62" y="58"/>
                      <a:pt x="60" y="60"/>
                    </a:cubicBezTo>
                    <a:close/>
                  </a:path>
                </a:pathLst>
              </a:custGeom>
              <a:solidFill>
                <a:srgbClr val="9AB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3"/>
              <p:cNvSpPr>
                <a:spLocks/>
              </p:cNvSpPr>
              <p:nvPr/>
            </p:nvSpPr>
            <p:spPr bwMode="auto">
              <a:xfrm>
                <a:off x="4968880" y="1724028"/>
                <a:ext cx="452438" cy="450851"/>
              </a:xfrm>
              <a:custGeom>
                <a:avLst/>
                <a:gdLst>
                  <a:gd name="T0" fmla="*/ 124 w 132"/>
                  <a:gd name="T1" fmla="*/ 65 h 132"/>
                  <a:gd name="T2" fmla="*/ 125 w 132"/>
                  <a:gd name="T3" fmla="*/ 57 h 132"/>
                  <a:gd name="T4" fmla="*/ 122 w 132"/>
                  <a:gd name="T5" fmla="*/ 45 h 132"/>
                  <a:gd name="T6" fmla="*/ 117 w 132"/>
                  <a:gd name="T7" fmla="*/ 38 h 132"/>
                  <a:gd name="T8" fmla="*/ 120 w 132"/>
                  <a:gd name="T9" fmla="*/ 28 h 132"/>
                  <a:gd name="T10" fmla="*/ 110 w 132"/>
                  <a:gd name="T11" fmla="*/ 28 h 132"/>
                  <a:gd name="T12" fmla="*/ 104 w 132"/>
                  <a:gd name="T13" fmla="*/ 23 h 132"/>
                  <a:gd name="T14" fmla="*/ 104 w 132"/>
                  <a:gd name="T15" fmla="*/ 12 h 132"/>
                  <a:gd name="T16" fmla="*/ 94 w 132"/>
                  <a:gd name="T17" fmla="*/ 15 h 132"/>
                  <a:gd name="T18" fmla="*/ 88 w 132"/>
                  <a:gd name="T19" fmla="*/ 10 h 132"/>
                  <a:gd name="T20" fmla="*/ 75 w 132"/>
                  <a:gd name="T21" fmla="*/ 7 h 132"/>
                  <a:gd name="T22" fmla="*/ 67 w 132"/>
                  <a:gd name="T23" fmla="*/ 8 h 132"/>
                  <a:gd name="T24" fmla="*/ 60 w 132"/>
                  <a:gd name="T25" fmla="*/ 0 h 132"/>
                  <a:gd name="T26" fmla="*/ 55 w 132"/>
                  <a:gd name="T27" fmla="*/ 9 h 132"/>
                  <a:gd name="T28" fmla="*/ 47 w 132"/>
                  <a:gd name="T29" fmla="*/ 9 h 132"/>
                  <a:gd name="T30" fmla="*/ 35 w 132"/>
                  <a:gd name="T31" fmla="*/ 15 h 132"/>
                  <a:gd name="T32" fmla="*/ 30 w 132"/>
                  <a:gd name="T33" fmla="*/ 21 h 132"/>
                  <a:gd name="T34" fmla="*/ 19 w 132"/>
                  <a:gd name="T35" fmla="*/ 20 h 132"/>
                  <a:gd name="T36" fmla="*/ 21 w 132"/>
                  <a:gd name="T37" fmla="*/ 30 h 132"/>
                  <a:gd name="T38" fmla="*/ 15 w 132"/>
                  <a:gd name="T39" fmla="*/ 35 h 132"/>
                  <a:gd name="T40" fmla="*/ 9 w 132"/>
                  <a:gd name="T41" fmla="*/ 47 h 132"/>
                  <a:gd name="T42" fmla="*/ 9 w 132"/>
                  <a:gd name="T43" fmla="*/ 55 h 132"/>
                  <a:gd name="T44" fmla="*/ 0 w 132"/>
                  <a:gd name="T45" fmla="*/ 60 h 132"/>
                  <a:gd name="T46" fmla="*/ 8 w 132"/>
                  <a:gd name="T47" fmla="*/ 68 h 132"/>
                  <a:gd name="T48" fmla="*/ 7 w 132"/>
                  <a:gd name="T49" fmla="*/ 76 h 132"/>
                  <a:gd name="T50" fmla="*/ 10 w 132"/>
                  <a:gd name="T51" fmla="*/ 88 h 132"/>
                  <a:gd name="T52" fmla="*/ 15 w 132"/>
                  <a:gd name="T53" fmla="*/ 94 h 132"/>
                  <a:gd name="T54" fmla="*/ 12 w 132"/>
                  <a:gd name="T55" fmla="*/ 104 h 132"/>
                  <a:gd name="T56" fmla="*/ 23 w 132"/>
                  <a:gd name="T57" fmla="*/ 104 h 132"/>
                  <a:gd name="T58" fmla="*/ 28 w 132"/>
                  <a:gd name="T59" fmla="*/ 110 h 132"/>
                  <a:gd name="T60" fmla="*/ 28 w 132"/>
                  <a:gd name="T61" fmla="*/ 120 h 132"/>
                  <a:gd name="T62" fmla="*/ 38 w 132"/>
                  <a:gd name="T63" fmla="*/ 117 h 132"/>
                  <a:gd name="T64" fmla="*/ 44 w 132"/>
                  <a:gd name="T65" fmla="*/ 122 h 132"/>
                  <a:gd name="T66" fmla="*/ 57 w 132"/>
                  <a:gd name="T67" fmla="*/ 125 h 132"/>
                  <a:gd name="T68" fmla="*/ 65 w 132"/>
                  <a:gd name="T69" fmla="*/ 124 h 132"/>
                  <a:gd name="T70" fmla="*/ 72 w 132"/>
                  <a:gd name="T71" fmla="*/ 132 h 132"/>
                  <a:gd name="T72" fmla="*/ 77 w 132"/>
                  <a:gd name="T73" fmla="*/ 123 h 132"/>
                  <a:gd name="T74" fmla="*/ 85 w 132"/>
                  <a:gd name="T75" fmla="*/ 123 h 132"/>
                  <a:gd name="T76" fmla="*/ 97 w 132"/>
                  <a:gd name="T77" fmla="*/ 118 h 132"/>
                  <a:gd name="T78" fmla="*/ 102 w 132"/>
                  <a:gd name="T79" fmla="*/ 111 h 132"/>
                  <a:gd name="T80" fmla="*/ 113 w 132"/>
                  <a:gd name="T81" fmla="*/ 113 h 132"/>
                  <a:gd name="T82" fmla="*/ 111 w 132"/>
                  <a:gd name="T83" fmla="*/ 102 h 132"/>
                  <a:gd name="T84" fmla="*/ 117 w 132"/>
                  <a:gd name="T85" fmla="*/ 97 h 132"/>
                  <a:gd name="T86" fmla="*/ 123 w 132"/>
                  <a:gd name="T87" fmla="*/ 86 h 132"/>
                  <a:gd name="T88" fmla="*/ 123 w 132"/>
                  <a:gd name="T89" fmla="*/ 78 h 132"/>
                  <a:gd name="T90" fmla="*/ 132 w 132"/>
                  <a:gd name="T91" fmla="*/ 7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2" h="132">
                    <a:moveTo>
                      <a:pt x="126" y="65"/>
                    </a:move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2"/>
                      <a:pt x="124" y="60"/>
                      <a:pt x="123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30" y="56"/>
                      <a:pt x="131" y="53"/>
                      <a:pt x="130" y="49"/>
                    </a:cubicBezTo>
                    <a:cubicBezTo>
                      <a:pt x="129" y="46"/>
                      <a:pt x="127" y="43"/>
                      <a:pt x="122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3"/>
                      <a:pt x="118" y="41"/>
                      <a:pt x="117" y="38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23" y="34"/>
                      <a:pt x="122" y="31"/>
                      <a:pt x="120" y="28"/>
                    </a:cubicBezTo>
                    <a:cubicBezTo>
                      <a:pt x="118" y="25"/>
                      <a:pt x="115" y="24"/>
                      <a:pt x="111" y="27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8" y="26"/>
                      <a:pt x="107" y="25"/>
                    </a:cubicBezTo>
                    <a:cubicBezTo>
                      <a:pt x="106" y="24"/>
                      <a:pt x="105" y="24"/>
                      <a:pt x="104" y="23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8" y="17"/>
                      <a:pt x="107" y="14"/>
                      <a:pt x="104" y="12"/>
                    </a:cubicBezTo>
                    <a:cubicBezTo>
                      <a:pt x="101" y="10"/>
                      <a:pt x="98" y="10"/>
                      <a:pt x="95" y="14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2" y="14"/>
                      <a:pt x="89" y="13"/>
                      <a:pt x="87" y="12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9" y="6"/>
                      <a:pt x="87" y="3"/>
                      <a:pt x="83" y="2"/>
                    </a:cubicBezTo>
                    <a:cubicBezTo>
                      <a:pt x="80" y="2"/>
                      <a:pt x="77" y="2"/>
                      <a:pt x="75" y="7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2" y="9"/>
                      <a:pt x="70" y="8"/>
                      <a:pt x="67" y="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1"/>
                      <a:pt x="64" y="0"/>
                      <a:pt x="60" y="0"/>
                    </a:cubicBezTo>
                    <a:cubicBezTo>
                      <a:pt x="57" y="1"/>
                      <a:pt x="54" y="2"/>
                      <a:pt x="55" y="7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2" y="10"/>
                      <a:pt x="50" y="11"/>
                      <a:pt x="47" y="11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5" y="5"/>
                      <a:pt x="41" y="5"/>
                      <a:pt x="38" y="6"/>
                    </a:cubicBezTo>
                    <a:cubicBezTo>
                      <a:pt x="35" y="8"/>
                      <a:pt x="33" y="10"/>
                      <a:pt x="35" y="15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4" y="18"/>
                      <a:pt x="32" y="19"/>
                      <a:pt x="30" y="21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5" y="16"/>
                      <a:pt x="22" y="17"/>
                      <a:pt x="19" y="20"/>
                    </a:cubicBezTo>
                    <a:cubicBezTo>
                      <a:pt x="17" y="22"/>
                      <a:pt x="16" y="25"/>
                      <a:pt x="19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19" y="32"/>
                      <a:pt x="18" y="34"/>
                      <a:pt x="17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0" y="33"/>
                      <a:pt x="8" y="35"/>
                      <a:pt x="6" y="38"/>
                    </a:cubicBezTo>
                    <a:cubicBezTo>
                      <a:pt x="5" y="41"/>
                      <a:pt x="5" y="45"/>
                      <a:pt x="9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50"/>
                      <a:pt x="10" y="52"/>
                      <a:pt x="9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4"/>
                      <a:pt x="1" y="57"/>
                      <a:pt x="0" y="60"/>
                    </a:cubicBezTo>
                    <a:cubicBezTo>
                      <a:pt x="0" y="64"/>
                      <a:pt x="1" y="67"/>
                      <a:pt x="6" y="67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70"/>
                      <a:pt x="8" y="73"/>
                      <a:pt x="9" y="75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2" y="77"/>
                      <a:pt x="1" y="80"/>
                      <a:pt x="2" y="83"/>
                    </a:cubicBezTo>
                    <a:cubicBezTo>
                      <a:pt x="3" y="87"/>
                      <a:pt x="5" y="89"/>
                      <a:pt x="10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90"/>
                      <a:pt x="14" y="92"/>
                      <a:pt x="15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0" y="98"/>
                      <a:pt x="10" y="101"/>
                      <a:pt x="12" y="104"/>
                    </a:cubicBezTo>
                    <a:cubicBezTo>
                      <a:pt x="14" y="107"/>
                      <a:pt x="17" y="108"/>
                      <a:pt x="21" y="106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4" y="106"/>
                      <a:pt x="25" y="107"/>
                    </a:cubicBezTo>
                    <a:cubicBezTo>
                      <a:pt x="26" y="108"/>
                      <a:pt x="27" y="109"/>
                      <a:pt x="28" y="110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4" y="115"/>
                      <a:pt x="25" y="118"/>
                      <a:pt x="28" y="120"/>
                    </a:cubicBezTo>
                    <a:cubicBezTo>
                      <a:pt x="31" y="122"/>
                      <a:pt x="34" y="123"/>
                      <a:pt x="37" y="119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40" y="118"/>
                      <a:pt x="43" y="119"/>
                      <a:pt x="45" y="120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3" y="127"/>
                      <a:pt x="46" y="129"/>
                      <a:pt x="49" y="130"/>
                    </a:cubicBezTo>
                    <a:cubicBezTo>
                      <a:pt x="52" y="131"/>
                      <a:pt x="55" y="130"/>
                      <a:pt x="57" y="125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60" y="124"/>
                      <a:pt x="62" y="124"/>
                      <a:pt x="65" y="124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5" y="131"/>
                      <a:pt x="68" y="132"/>
                      <a:pt x="72" y="132"/>
                    </a:cubicBezTo>
                    <a:cubicBezTo>
                      <a:pt x="75" y="132"/>
                      <a:pt x="78" y="130"/>
                      <a:pt x="78" y="125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80" y="123"/>
                      <a:pt x="82" y="122"/>
                      <a:pt x="85" y="121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7"/>
                      <a:pt x="91" y="128"/>
                      <a:pt x="94" y="126"/>
                    </a:cubicBezTo>
                    <a:cubicBezTo>
                      <a:pt x="97" y="125"/>
                      <a:pt x="99" y="122"/>
                      <a:pt x="97" y="118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8" y="114"/>
                      <a:pt x="100" y="113"/>
                      <a:pt x="102" y="111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7" y="116"/>
                      <a:pt x="110" y="115"/>
                      <a:pt x="113" y="113"/>
                    </a:cubicBezTo>
                    <a:cubicBezTo>
                      <a:pt x="115" y="110"/>
                      <a:pt x="116" y="107"/>
                      <a:pt x="113" y="104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13" y="100"/>
                      <a:pt x="114" y="98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2" y="99"/>
                      <a:pt x="124" y="97"/>
                      <a:pt x="126" y="94"/>
                    </a:cubicBezTo>
                    <a:cubicBezTo>
                      <a:pt x="127" y="91"/>
                      <a:pt x="127" y="88"/>
                      <a:pt x="123" y="86"/>
                    </a:cubicBezTo>
                    <a:cubicBezTo>
                      <a:pt x="121" y="85"/>
                      <a:pt x="121" y="85"/>
                      <a:pt x="121" y="85"/>
                    </a:cubicBezTo>
                    <a:cubicBezTo>
                      <a:pt x="122" y="82"/>
                      <a:pt x="122" y="80"/>
                      <a:pt x="123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30" y="78"/>
                      <a:pt x="131" y="75"/>
                      <a:pt x="132" y="72"/>
                    </a:cubicBezTo>
                    <a:cubicBezTo>
                      <a:pt x="132" y="68"/>
                      <a:pt x="131" y="66"/>
                      <a:pt x="126" y="65"/>
                    </a:cubicBezTo>
                    <a:close/>
                  </a:path>
                </a:pathLst>
              </a:custGeom>
              <a:solidFill>
                <a:srgbClr val="4014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4"/>
              <p:cNvSpPr>
                <a:spLocks/>
              </p:cNvSpPr>
              <p:nvPr/>
            </p:nvSpPr>
            <p:spPr bwMode="auto">
              <a:xfrm>
                <a:off x="5048255" y="1376365"/>
                <a:ext cx="296863" cy="296863"/>
              </a:xfrm>
              <a:custGeom>
                <a:avLst/>
                <a:gdLst>
                  <a:gd name="T0" fmla="*/ 81 w 87"/>
                  <a:gd name="T1" fmla="*/ 43 h 87"/>
                  <a:gd name="T2" fmla="*/ 82 w 87"/>
                  <a:gd name="T3" fmla="*/ 37 h 87"/>
                  <a:gd name="T4" fmla="*/ 80 w 87"/>
                  <a:gd name="T5" fmla="*/ 29 h 87"/>
                  <a:gd name="T6" fmla="*/ 76 w 87"/>
                  <a:gd name="T7" fmla="*/ 25 h 87"/>
                  <a:gd name="T8" fmla="*/ 79 w 87"/>
                  <a:gd name="T9" fmla="*/ 19 h 87"/>
                  <a:gd name="T10" fmla="*/ 72 w 87"/>
                  <a:gd name="T11" fmla="*/ 18 h 87"/>
                  <a:gd name="T12" fmla="*/ 68 w 87"/>
                  <a:gd name="T13" fmla="*/ 15 h 87"/>
                  <a:gd name="T14" fmla="*/ 68 w 87"/>
                  <a:gd name="T15" fmla="*/ 8 h 87"/>
                  <a:gd name="T16" fmla="*/ 61 w 87"/>
                  <a:gd name="T17" fmla="*/ 10 h 87"/>
                  <a:gd name="T18" fmla="*/ 57 w 87"/>
                  <a:gd name="T19" fmla="*/ 7 h 87"/>
                  <a:gd name="T20" fmla="*/ 49 w 87"/>
                  <a:gd name="T21" fmla="*/ 5 h 87"/>
                  <a:gd name="T22" fmla="*/ 44 w 87"/>
                  <a:gd name="T23" fmla="*/ 5 h 87"/>
                  <a:gd name="T24" fmla="*/ 39 w 87"/>
                  <a:gd name="T25" fmla="*/ 0 h 87"/>
                  <a:gd name="T26" fmla="*/ 36 w 87"/>
                  <a:gd name="T27" fmla="*/ 6 h 87"/>
                  <a:gd name="T28" fmla="*/ 30 w 87"/>
                  <a:gd name="T29" fmla="*/ 6 h 87"/>
                  <a:gd name="T30" fmla="*/ 23 w 87"/>
                  <a:gd name="T31" fmla="*/ 10 h 87"/>
                  <a:gd name="T32" fmla="*/ 19 w 87"/>
                  <a:gd name="T33" fmla="*/ 14 h 87"/>
                  <a:gd name="T34" fmla="*/ 12 w 87"/>
                  <a:gd name="T35" fmla="*/ 13 h 87"/>
                  <a:gd name="T36" fmla="*/ 13 w 87"/>
                  <a:gd name="T37" fmla="*/ 20 h 87"/>
                  <a:gd name="T38" fmla="*/ 9 w 87"/>
                  <a:gd name="T39" fmla="*/ 23 h 87"/>
                  <a:gd name="T40" fmla="*/ 6 w 87"/>
                  <a:gd name="T41" fmla="*/ 31 h 87"/>
                  <a:gd name="T42" fmla="*/ 6 w 87"/>
                  <a:gd name="T43" fmla="*/ 36 h 87"/>
                  <a:gd name="T44" fmla="*/ 0 w 87"/>
                  <a:gd name="T45" fmla="*/ 40 h 87"/>
                  <a:gd name="T46" fmla="*/ 5 w 87"/>
                  <a:gd name="T47" fmla="*/ 44 h 87"/>
                  <a:gd name="T48" fmla="*/ 4 w 87"/>
                  <a:gd name="T49" fmla="*/ 50 h 87"/>
                  <a:gd name="T50" fmla="*/ 6 w 87"/>
                  <a:gd name="T51" fmla="*/ 58 h 87"/>
                  <a:gd name="T52" fmla="*/ 10 w 87"/>
                  <a:gd name="T53" fmla="*/ 62 h 87"/>
                  <a:gd name="T54" fmla="*/ 7 w 87"/>
                  <a:gd name="T55" fmla="*/ 68 h 87"/>
                  <a:gd name="T56" fmla="*/ 14 w 87"/>
                  <a:gd name="T57" fmla="*/ 69 h 87"/>
                  <a:gd name="T58" fmla="*/ 18 w 87"/>
                  <a:gd name="T59" fmla="*/ 72 h 87"/>
                  <a:gd name="T60" fmla="*/ 18 w 87"/>
                  <a:gd name="T61" fmla="*/ 79 h 87"/>
                  <a:gd name="T62" fmla="*/ 25 w 87"/>
                  <a:gd name="T63" fmla="*/ 77 h 87"/>
                  <a:gd name="T64" fmla="*/ 29 w 87"/>
                  <a:gd name="T65" fmla="*/ 80 h 87"/>
                  <a:gd name="T66" fmla="*/ 37 w 87"/>
                  <a:gd name="T67" fmla="*/ 83 h 87"/>
                  <a:gd name="T68" fmla="*/ 42 w 87"/>
                  <a:gd name="T69" fmla="*/ 82 h 87"/>
                  <a:gd name="T70" fmla="*/ 47 w 87"/>
                  <a:gd name="T71" fmla="*/ 87 h 87"/>
                  <a:gd name="T72" fmla="*/ 50 w 87"/>
                  <a:gd name="T73" fmla="*/ 81 h 87"/>
                  <a:gd name="T74" fmla="*/ 56 w 87"/>
                  <a:gd name="T75" fmla="*/ 81 h 87"/>
                  <a:gd name="T76" fmla="*/ 63 w 87"/>
                  <a:gd name="T77" fmla="*/ 77 h 87"/>
                  <a:gd name="T78" fmla="*/ 67 w 87"/>
                  <a:gd name="T79" fmla="*/ 73 h 87"/>
                  <a:gd name="T80" fmla="*/ 74 w 87"/>
                  <a:gd name="T81" fmla="*/ 74 h 87"/>
                  <a:gd name="T82" fmla="*/ 73 w 87"/>
                  <a:gd name="T83" fmla="*/ 67 h 87"/>
                  <a:gd name="T84" fmla="*/ 77 w 87"/>
                  <a:gd name="T85" fmla="*/ 64 h 87"/>
                  <a:gd name="T86" fmla="*/ 80 w 87"/>
                  <a:gd name="T87" fmla="*/ 56 h 87"/>
                  <a:gd name="T88" fmla="*/ 80 w 87"/>
                  <a:gd name="T89" fmla="*/ 51 h 87"/>
                  <a:gd name="T90" fmla="*/ 86 w 87"/>
                  <a:gd name="T91" fmla="*/ 4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" h="87">
                    <a:moveTo>
                      <a:pt x="83" y="43"/>
                    </a:move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1"/>
                      <a:pt x="81" y="39"/>
                      <a:pt x="81" y="38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5" y="37"/>
                      <a:pt x="86" y="35"/>
                      <a:pt x="85" y="32"/>
                    </a:cubicBezTo>
                    <a:cubicBezTo>
                      <a:pt x="84" y="30"/>
                      <a:pt x="83" y="29"/>
                      <a:pt x="80" y="29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8" y="28"/>
                      <a:pt x="77" y="27"/>
                      <a:pt x="76" y="2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0" y="23"/>
                      <a:pt x="80" y="20"/>
                      <a:pt x="79" y="19"/>
                    </a:cubicBezTo>
                    <a:cubicBezTo>
                      <a:pt x="77" y="17"/>
                      <a:pt x="75" y="16"/>
                      <a:pt x="73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8"/>
                      <a:pt x="71" y="17"/>
                      <a:pt x="70" y="17"/>
                    </a:cubicBezTo>
                    <a:cubicBezTo>
                      <a:pt x="69" y="16"/>
                      <a:pt x="69" y="15"/>
                      <a:pt x="68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71" y="11"/>
                      <a:pt x="70" y="9"/>
                      <a:pt x="68" y="8"/>
                    </a:cubicBezTo>
                    <a:cubicBezTo>
                      <a:pt x="66" y="7"/>
                      <a:pt x="64" y="6"/>
                      <a:pt x="62" y="9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9"/>
                      <a:pt x="58" y="9"/>
                      <a:pt x="57" y="8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4"/>
                      <a:pt x="57" y="2"/>
                      <a:pt x="54" y="2"/>
                    </a:cubicBezTo>
                    <a:cubicBezTo>
                      <a:pt x="52" y="1"/>
                      <a:pt x="50" y="1"/>
                      <a:pt x="49" y="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7" y="6"/>
                      <a:pt x="46" y="5"/>
                      <a:pt x="44" y="5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1"/>
                      <a:pt x="42" y="0"/>
                      <a:pt x="39" y="0"/>
                    </a:cubicBezTo>
                    <a:cubicBezTo>
                      <a:pt x="37" y="0"/>
                      <a:pt x="35" y="2"/>
                      <a:pt x="35" y="5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4" y="6"/>
                      <a:pt x="32" y="7"/>
                      <a:pt x="31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3"/>
                      <a:pt x="27" y="3"/>
                      <a:pt x="25" y="4"/>
                    </a:cubicBezTo>
                    <a:cubicBezTo>
                      <a:pt x="23" y="5"/>
                      <a:pt x="21" y="7"/>
                      <a:pt x="23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2"/>
                      <a:pt x="20" y="13"/>
                      <a:pt x="19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1"/>
                      <a:pt x="14" y="11"/>
                      <a:pt x="12" y="13"/>
                    </a:cubicBezTo>
                    <a:cubicBezTo>
                      <a:pt x="11" y="14"/>
                      <a:pt x="10" y="16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1"/>
                      <a:pt x="11" y="22"/>
                      <a:pt x="10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6" y="22"/>
                      <a:pt x="5" y="23"/>
                      <a:pt x="4" y="25"/>
                    </a:cubicBezTo>
                    <a:cubicBezTo>
                      <a:pt x="3" y="27"/>
                      <a:pt x="3" y="29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3"/>
                      <a:pt x="6" y="34"/>
                      <a:pt x="6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" y="36"/>
                      <a:pt x="0" y="37"/>
                      <a:pt x="0" y="40"/>
                    </a:cubicBezTo>
                    <a:cubicBezTo>
                      <a:pt x="0" y="42"/>
                      <a:pt x="0" y="44"/>
                      <a:pt x="4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6"/>
                      <a:pt x="5" y="48"/>
                      <a:pt x="5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2" y="57"/>
                      <a:pt x="3" y="59"/>
                      <a:pt x="6" y="58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9"/>
                      <a:pt x="9" y="60"/>
                      <a:pt x="10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6" y="65"/>
                      <a:pt x="6" y="67"/>
                      <a:pt x="7" y="68"/>
                    </a:cubicBezTo>
                    <a:cubicBezTo>
                      <a:pt x="9" y="70"/>
                      <a:pt x="11" y="71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9"/>
                      <a:pt x="15" y="70"/>
                      <a:pt x="16" y="71"/>
                    </a:cubicBezTo>
                    <a:cubicBezTo>
                      <a:pt x="17" y="71"/>
                      <a:pt x="17" y="72"/>
                      <a:pt x="18" y="72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5" y="76"/>
                      <a:pt x="16" y="78"/>
                      <a:pt x="18" y="79"/>
                    </a:cubicBezTo>
                    <a:cubicBezTo>
                      <a:pt x="20" y="80"/>
                      <a:pt x="22" y="81"/>
                      <a:pt x="24" y="78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8"/>
                      <a:pt x="28" y="79"/>
                      <a:pt x="29" y="79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8" y="84"/>
                      <a:pt x="30" y="85"/>
                      <a:pt x="32" y="86"/>
                    </a:cubicBezTo>
                    <a:cubicBezTo>
                      <a:pt x="34" y="86"/>
                      <a:pt x="36" y="86"/>
                      <a:pt x="37" y="83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9" y="81"/>
                      <a:pt x="41" y="82"/>
                      <a:pt x="42" y="82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6"/>
                      <a:pt x="45" y="87"/>
                      <a:pt x="47" y="87"/>
                    </a:cubicBezTo>
                    <a:cubicBezTo>
                      <a:pt x="49" y="87"/>
                      <a:pt x="51" y="86"/>
                      <a:pt x="51" y="82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2" y="81"/>
                      <a:pt x="54" y="80"/>
                      <a:pt x="55" y="80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7" y="84"/>
                      <a:pt x="59" y="84"/>
                      <a:pt x="61" y="83"/>
                    </a:cubicBezTo>
                    <a:cubicBezTo>
                      <a:pt x="63" y="82"/>
                      <a:pt x="65" y="80"/>
                      <a:pt x="63" y="77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4" y="75"/>
                      <a:pt x="66" y="74"/>
                      <a:pt x="67" y="73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0" y="77"/>
                      <a:pt x="72" y="76"/>
                      <a:pt x="74" y="74"/>
                    </a:cubicBezTo>
                    <a:cubicBezTo>
                      <a:pt x="75" y="73"/>
                      <a:pt x="76" y="71"/>
                      <a:pt x="74" y="68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6"/>
                      <a:pt x="75" y="65"/>
                      <a:pt x="76" y="63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80" y="65"/>
                      <a:pt x="81" y="64"/>
                      <a:pt x="82" y="62"/>
                    </a:cubicBezTo>
                    <a:cubicBezTo>
                      <a:pt x="83" y="60"/>
                      <a:pt x="83" y="58"/>
                      <a:pt x="80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0" y="54"/>
                      <a:pt x="80" y="53"/>
                      <a:pt x="80" y="51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85" y="51"/>
                      <a:pt x="86" y="50"/>
                      <a:pt x="86" y="47"/>
                    </a:cubicBezTo>
                    <a:cubicBezTo>
                      <a:pt x="87" y="45"/>
                      <a:pt x="86" y="43"/>
                      <a:pt x="83" y="43"/>
                    </a:cubicBezTo>
                    <a:close/>
                  </a:path>
                </a:pathLst>
              </a:custGeom>
              <a:solidFill>
                <a:srgbClr val="00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 rot="17100000">
              <a:off x="5931680" y="3412852"/>
              <a:ext cx="1097906" cy="1377330"/>
              <a:chOff x="4968880" y="1376365"/>
              <a:chExt cx="704850" cy="884239"/>
            </a:xfrm>
          </p:grpSpPr>
          <p:sp>
            <p:nvSpPr>
              <p:cNvPr id="63" name="Freeform 11"/>
              <p:cNvSpPr>
                <a:spLocks noEditPoints="1"/>
              </p:cNvSpPr>
              <p:nvPr/>
            </p:nvSpPr>
            <p:spPr bwMode="auto">
              <a:xfrm>
                <a:off x="5362580" y="1544640"/>
                <a:ext cx="301625" cy="303213"/>
              </a:xfrm>
              <a:custGeom>
                <a:avLst/>
                <a:gdLst>
                  <a:gd name="T0" fmla="*/ 78 w 88"/>
                  <a:gd name="T1" fmla="*/ 44 h 89"/>
                  <a:gd name="T2" fmla="*/ 79 w 88"/>
                  <a:gd name="T3" fmla="*/ 34 h 89"/>
                  <a:gd name="T4" fmla="*/ 74 w 88"/>
                  <a:gd name="T5" fmla="*/ 23 h 89"/>
                  <a:gd name="T6" fmla="*/ 65 w 88"/>
                  <a:gd name="T7" fmla="*/ 18 h 89"/>
                  <a:gd name="T8" fmla="*/ 64 w 88"/>
                  <a:gd name="T9" fmla="*/ 5 h 89"/>
                  <a:gd name="T10" fmla="*/ 54 w 88"/>
                  <a:gd name="T11" fmla="*/ 12 h 89"/>
                  <a:gd name="T12" fmla="*/ 44 w 88"/>
                  <a:gd name="T13" fmla="*/ 8 h 89"/>
                  <a:gd name="T14" fmla="*/ 32 w 88"/>
                  <a:gd name="T15" fmla="*/ 10 h 89"/>
                  <a:gd name="T16" fmla="*/ 24 w 88"/>
                  <a:gd name="T17" fmla="*/ 17 h 89"/>
                  <a:gd name="T18" fmla="*/ 12 w 88"/>
                  <a:gd name="T19" fmla="*/ 14 h 89"/>
                  <a:gd name="T20" fmla="*/ 16 w 88"/>
                  <a:gd name="T21" fmla="*/ 25 h 89"/>
                  <a:gd name="T22" fmla="*/ 9 w 88"/>
                  <a:gd name="T23" fmla="*/ 33 h 89"/>
                  <a:gd name="T24" fmla="*/ 7 w 88"/>
                  <a:gd name="T25" fmla="*/ 45 h 89"/>
                  <a:gd name="T26" fmla="*/ 11 w 88"/>
                  <a:gd name="T27" fmla="*/ 55 h 89"/>
                  <a:gd name="T28" fmla="*/ 5 w 88"/>
                  <a:gd name="T29" fmla="*/ 65 h 89"/>
                  <a:gd name="T30" fmla="*/ 17 w 88"/>
                  <a:gd name="T31" fmla="*/ 66 h 89"/>
                  <a:gd name="T32" fmla="*/ 22 w 88"/>
                  <a:gd name="T33" fmla="*/ 75 h 89"/>
                  <a:gd name="T34" fmla="*/ 33 w 88"/>
                  <a:gd name="T35" fmla="*/ 80 h 89"/>
                  <a:gd name="T36" fmla="*/ 43 w 88"/>
                  <a:gd name="T37" fmla="*/ 79 h 89"/>
                  <a:gd name="T38" fmla="*/ 51 w 88"/>
                  <a:gd name="T39" fmla="*/ 89 h 89"/>
                  <a:gd name="T40" fmla="*/ 55 w 88"/>
                  <a:gd name="T41" fmla="*/ 77 h 89"/>
                  <a:gd name="T42" fmla="*/ 65 w 88"/>
                  <a:gd name="T43" fmla="*/ 75 h 89"/>
                  <a:gd name="T44" fmla="*/ 74 w 88"/>
                  <a:gd name="T45" fmla="*/ 66 h 89"/>
                  <a:gd name="T46" fmla="*/ 76 w 88"/>
                  <a:gd name="T47" fmla="*/ 56 h 89"/>
                  <a:gd name="T48" fmla="*/ 88 w 88"/>
                  <a:gd name="T49" fmla="*/ 52 h 89"/>
                  <a:gd name="T50" fmla="*/ 60 w 88"/>
                  <a:gd name="T51" fmla="*/ 61 h 89"/>
                  <a:gd name="T52" fmla="*/ 41 w 88"/>
                  <a:gd name="T53" fmla="*/ 67 h 89"/>
                  <a:gd name="T54" fmla="*/ 28 w 88"/>
                  <a:gd name="T55" fmla="*/ 60 h 89"/>
                  <a:gd name="T56" fmla="*/ 22 w 88"/>
                  <a:gd name="T57" fmla="*/ 48 h 89"/>
                  <a:gd name="T58" fmla="*/ 33 w 88"/>
                  <a:gd name="T59" fmla="*/ 25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5"/>
                    </a:move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1"/>
                      <a:pt x="78" y="38"/>
                      <a:pt x="77" y="35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83" y="32"/>
                      <a:pt x="85" y="29"/>
                      <a:pt x="83" y="25"/>
                    </a:cubicBezTo>
                    <a:cubicBezTo>
                      <a:pt x="81" y="21"/>
                      <a:pt x="77" y="21"/>
                      <a:pt x="74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69" y="22"/>
                      <a:pt x="67" y="19"/>
                      <a:pt x="65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2"/>
                      <a:pt x="68" y="7"/>
                      <a:pt x="64" y="5"/>
                    </a:cubicBezTo>
                    <a:cubicBezTo>
                      <a:pt x="60" y="4"/>
                      <a:pt x="57" y="7"/>
                      <a:pt x="55" y="1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1"/>
                      <a:pt x="48" y="11"/>
                      <a:pt x="45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0"/>
                      <a:pt x="37" y="1"/>
                    </a:cubicBezTo>
                    <a:cubicBezTo>
                      <a:pt x="33" y="2"/>
                      <a:pt x="32" y="6"/>
                      <a:pt x="32" y="1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14"/>
                      <a:pt x="27" y="15"/>
                      <a:pt x="24" y="1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0" y="12"/>
                      <a:pt x="15" y="11"/>
                      <a:pt x="12" y="14"/>
                    </a:cubicBezTo>
                    <a:cubicBezTo>
                      <a:pt x="10" y="17"/>
                      <a:pt x="11" y="21"/>
                      <a:pt x="14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8"/>
                      <a:pt x="13" y="31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5" y="33"/>
                      <a:pt x="1" y="34"/>
                      <a:pt x="0" y="38"/>
                    </a:cubicBezTo>
                    <a:cubicBezTo>
                      <a:pt x="0" y="42"/>
                      <a:pt x="4" y="45"/>
                      <a:pt x="7" y="4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9"/>
                      <a:pt x="10" y="52"/>
                      <a:pt x="11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5" y="58"/>
                      <a:pt x="3" y="61"/>
                      <a:pt x="5" y="65"/>
                    </a:cubicBezTo>
                    <a:cubicBezTo>
                      <a:pt x="6" y="69"/>
                      <a:pt x="11" y="69"/>
                      <a:pt x="14" y="67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9" y="68"/>
                      <a:pt x="21" y="70"/>
                      <a:pt x="23" y="72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8"/>
                      <a:pt x="20" y="83"/>
                      <a:pt x="24" y="84"/>
                    </a:cubicBezTo>
                    <a:cubicBezTo>
                      <a:pt x="28" y="86"/>
                      <a:pt x="31" y="83"/>
                      <a:pt x="33" y="80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7" y="79"/>
                      <a:pt x="40" y="79"/>
                      <a:pt x="43" y="79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6"/>
                      <a:pt x="47" y="89"/>
                      <a:pt x="51" y="89"/>
                    </a:cubicBezTo>
                    <a:cubicBezTo>
                      <a:pt x="55" y="88"/>
                      <a:pt x="56" y="84"/>
                      <a:pt x="56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58" y="76"/>
                      <a:pt x="61" y="75"/>
                      <a:pt x="63" y="73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8"/>
                      <a:pt x="72" y="79"/>
                      <a:pt x="75" y="76"/>
                    </a:cubicBezTo>
                    <a:cubicBezTo>
                      <a:pt x="78" y="73"/>
                      <a:pt x="77" y="69"/>
                      <a:pt x="74" y="66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2"/>
                      <a:pt x="75" y="59"/>
                      <a:pt x="76" y="56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3" y="57"/>
                      <a:pt x="87" y="56"/>
                      <a:pt x="88" y="52"/>
                    </a:cubicBezTo>
                    <a:cubicBezTo>
                      <a:pt x="88" y="48"/>
                      <a:pt x="84" y="45"/>
                      <a:pt x="81" y="45"/>
                    </a:cubicBezTo>
                    <a:close/>
                    <a:moveTo>
                      <a:pt x="60" y="61"/>
                    </a:moveTo>
                    <a:cubicBezTo>
                      <a:pt x="58" y="62"/>
                      <a:pt x="57" y="64"/>
                      <a:pt x="55" y="65"/>
                    </a:cubicBezTo>
                    <a:cubicBezTo>
                      <a:pt x="51" y="67"/>
                      <a:pt x="46" y="68"/>
                      <a:pt x="41" y="67"/>
                    </a:cubicBezTo>
                    <a:cubicBezTo>
                      <a:pt x="37" y="67"/>
                      <a:pt x="32" y="64"/>
                      <a:pt x="29" y="61"/>
                    </a:cubicBezTo>
                    <a:cubicBezTo>
                      <a:pt x="28" y="61"/>
                      <a:pt x="28" y="61"/>
                      <a:pt x="28" y="60"/>
                    </a:cubicBezTo>
                    <a:cubicBezTo>
                      <a:pt x="25" y="57"/>
                      <a:pt x="23" y="53"/>
                      <a:pt x="22" y="49"/>
                    </a:cubicBezTo>
                    <a:cubicBezTo>
                      <a:pt x="22" y="49"/>
                      <a:pt x="22" y="48"/>
                      <a:pt x="22" y="48"/>
                    </a:cubicBezTo>
                    <a:cubicBezTo>
                      <a:pt x="21" y="43"/>
                      <a:pt x="22" y="38"/>
                      <a:pt x="24" y="34"/>
                    </a:cubicBezTo>
                    <a:cubicBezTo>
                      <a:pt x="26" y="30"/>
                      <a:pt x="29" y="27"/>
                      <a:pt x="33" y="25"/>
                    </a:cubicBezTo>
                    <a:cubicBezTo>
                      <a:pt x="34" y="25"/>
                      <a:pt x="34" y="25"/>
                      <a:pt x="35" y="25"/>
                    </a:cubicBezTo>
                    <a:cubicBezTo>
                      <a:pt x="43" y="21"/>
                      <a:pt x="53" y="22"/>
                      <a:pt x="59" y="28"/>
                    </a:cubicBezTo>
                    <a:cubicBezTo>
                      <a:pt x="60" y="29"/>
                      <a:pt x="60" y="29"/>
                      <a:pt x="60" y="30"/>
                    </a:cubicBezTo>
                    <a:cubicBezTo>
                      <a:pt x="67" y="36"/>
                      <a:pt x="68" y="46"/>
                      <a:pt x="64" y="54"/>
                    </a:cubicBezTo>
                    <a:cubicBezTo>
                      <a:pt x="63" y="57"/>
                      <a:pt x="62" y="59"/>
                      <a:pt x="60" y="61"/>
                    </a:cubicBezTo>
                    <a:cubicBezTo>
                      <a:pt x="58" y="62"/>
                      <a:pt x="61" y="59"/>
                      <a:pt x="60" y="61"/>
                    </a:cubicBezTo>
                    <a:close/>
                  </a:path>
                </a:pathLst>
              </a:custGeom>
              <a:solidFill>
                <a:srgbClr val="EA4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2"/>
              <p:cNvSpPr>
                <a:spLocks noEditPoints="1"/>
              </p:cNvSpPr>
              <p:nvPr/>
            </p:nvSpPr>
            <p:spPr bwMode="auto">
              <a:xfrm>
                <a:off x="5372105" y="1957391"/>
                <a:ext cx="301625" cy="303213"/>
              </a:xfrm>
              <a:custGeom>
                <a:avLst/>
                <a:gdLst>
                  <a:gd name="T0" fmla="*/ 78 w 88"/>
                  <a:gd name="T1" fmla="*/ 43 h 89"/>
                  <a:gd name="T2" fmla="*/ 79 w 88"/>
                  <a:gd name="T3" fmla="*/ 33 h 89"/>
                  <a:gd name="T4" fmla="*/ 74 w 88"/>
                  <a:gd name="T5" fmla="*/ 22 h 89"/>
                  <a:gd name="T6" fmla="*/ 65 w 88"/>
                  <a:gd name="T7" fmla="*/ 17 h 89"/>
                  <a:gd name="T8" fmla="*/ 64 w 88"/>
                  <a:gd name="T9" fmla="*/ 5 h 89"/>
                  <a:gd name="T10" fmla="*/ 54 w 88"/>
                  <a:gd name="T11" fmla="*/ 11 h 89"/>
                  <a:gd name="T12" fmla="*/ 44 w 88"/>
                  <a:gd name="T13" fmla="*/ 7 h 89"/>
                  <a:gd name="T14" fmla="*/ 32 w 88"/>
                  <a:gd name="T15" fmla="*/ 9 h 89"/>
                  <a:gd name="T16" fmla="*/ 25 w 88"/>
                  <a:gd name="T17" fmla="*/ 16 h 89"/>
                  <a:gd name="T18" fmla="*/ 12 w 88"/>
                  <a:gd name="T19" fmla="*/ 13 h 89"/>
                  <a:gd name="T20" fmla="*/ 16 w 88"/>
                  <a:gd name="T21" fmla="*/ 25 h 89"/>
                  <a:gd name="T22" fmla="*/ 9 w 88"/>
                  <a:gd name="T23" fmla="*/ 32 h 89"/>
                  <a:gd name="T24" fmla="*/ 7 w 88"/>
                  <a:gd name="T25" fmla="*/ 44 h 89"/>
                  <a:gd name="T26" fmla="*/ 11 w 88"/>
                  <a:gd name="T27" fmla="*/ 54 h 89"/>
                  <a:gd name="T28" fmla="*/ 5 w 88"/>
                  <a:gd name="T29" fmla="*/ 64 h 89"/>
                  <a:gd name="T30" fmla="*/ 17 w 88"/>
                  <a:gd name="T31" fmla="*/ 65 h 89"/>
                  <a:gd name="T32" fmla="*/ 22 w 88"/>
                  <a:gd name="T33" fmla="*/ 74 h 89"/>
                  <a:gd name="T34" fmla="*/ 33 w 88"/>
                  <a:gd name="T35" fmla="*/ 79 h 89"/>
                  <a:gd name="T36" fmla="*/ 43 w 88"/>
                  <a:gd name="T37" fmla="*/ 78 h 89"/>
                  <a:gd name="T38" fmla="*/ 51 w 88"/>
                  <a:gd name="T39" fmla="*/ 88 h 89"/>
                  <a:gd name="T40" fmla="*/ 55 w 88"/>
                  <a:gd name="T41" fmla="*/ 76 h 89"/>
                  <a:gd name="T42" fmla="*/ 65 w 88"/>
                  <a:gd name="T43" fmla="*/ 74 h 89"/>
                  <a:gd name="T44" fmla="*/ 74 w 88"/>
                  <a:gd name="T45" fmla="*/ 65 h 89"/>
                  <a:gd name="T46" fmla="*/ 76 w 88"/>
                  <a:gd name="T47" fmla="*/ 55 h 89"/>
                  <a:gd name="T48" fmla="*/ 88 w 88"/>
                  <a:gd name="T49" fmla="*/ 51 h 89"/>
                  <a:gd name="T50" fmla="*/ 60 w 88"/>
                  <a:gd name="T51" fmla="*/ 60 h 89"/>
                  <a:gd name="T52" fmla="*/ 41 w 88"/>
                  <a:gd name="T53" fmla="*/ 66 h 89"/>
                  <a:gd name="T54" fmla="*/ 28 w 88"/>
                  <a:gd name="T55" fmla="*/ 59 h 89"/>
                  <a:gd name="T56" fmla="*/ 22 w 88"/>
                  <a:gd name="T57" fmla="*/ 47 h 89"/>
                  <a:gd name="T58" fmla="*/ 33 w 88"/>
                  <a:gd name="T59" fmla="*/ 24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4"/>
                    </a:move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0"/>
                      <a:pt x="78" y="37"/>
                      <a:pt x="77" y="34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83" y="31"/>
                      <a:pt x="86" y="28"/>
                      <a:pt x="83" y="24"/>
                    </a:cubicBezTo>
                    <a:cubicBezTo>
                      <a:pt x="81" y="20"/>
                      <a:pt x="77" y="20"/>
                      <a:pt x="74" y="22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0" y="21"/>
                      <a:pt x="67" y="19"/>
                      <a:pt x="65" y="17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1"/>
                      <a:pt x="68" y="6"/>
                      <a:pt x="64" y="5"/>
                    </a:cubicBezTo>
                    <a:cubicBezTo>
                      <a:pt x="60" y="3"/>
                      <a:pt x="57" y="6"/>
                      <a:pt x="55" y="9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0"/>
                      <a:pt x="48" y="10"/>
                      <a:pt x="45" y="1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1"/>
                    </a:cubicBezTo>
                    <a:cubicBezTo>
                      <a:pt x="33" y="1"/>
                      <a:pt x="32" y="6"/>
                      <a:pt x="32" y="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0" y="13"/>
                      <a:pt x="27" y="14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1"/>
                      <a:pt x="15" y="10"/>
                      <a:pt x="12" y="13"/>
                    </a:cubicBezTo>
                    <a:cubicBezTo>
                      <a:pt x="10" y="16"/>
                      <a:pt x="12" y="20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7"/>
                      <a:pt x="13" y="30"/>
                      <a:pt x="12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5" y="32"/>
                      <a:pt x="1" y="33"/>
                      <a:pt x="0" y="37"/>
                    </a:cubicBezTo>
                    <a:cubicBezTo>
                      <a:pt x="0" y="42"/>
                      <a:pt x="4" y="44"/>
                      <a:pt x="7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8"/>
                      <a:pt x="10" y="51"/>
                      <a:pt x="11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3" y="60"/>
                      <a:pt x="5" y="64"/>
                    </a:cubicBezTo>
                    <a:cubicBezTo>
                      <a:pt x="7" y="68"/>
                      <a:pt x="11" y="68"/>
                      <a:pt x="14" y="66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9" y="67"/>
                      <a:pt x="21" y="69"/>
                      <a:pt x="23" y="71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0" y="77"/>
                      <a:pt x="20" y="82"/>
                      <a:pt x="24" y="84"/>
                    </a:cubicBezTo>
                    <a:cubicBezTo>
                      <a:pt x="28" y="85"/>
                      <a:pt x="31" y="82"/>
                      <a:pt x="33" y="79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7" y="78"/>
                      <a:pt x="40" y="78"/>
                      <a:pt x="43" y="78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85"/>
                      <a:pt x="47" y="89"/>
                      <a:pt x="51" y="88"/>
                    </a:cubicBezTo>
                    <a:cubicBezTo>
                      <a:pt x="55" y="87"/>
                      <a:pt x="56" y="83"/>
                      <a:pt x="56" y="7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5"/>
                      <a:pt x="61" y="74"/>
                      <a:pt x="64" y="72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8" y="77"/>
                      <a:pt x="73" y="78"/>
                      <a:pt x="76" y="75"/>
                    </a:cubicBezTo>
                    <a:cubicBezTo>
                      <a:pt x="78" y="72"/>
                      <a:pt x="77" y="68"/>
                      <a:pt x="74" y="65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1"/>
                      <a:pt x="75" y="58"/>
                      <a:pt x="76" y="55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3" y="56"/>
                      <a:pt x="87" y="55"/>
                      <a:pt x="88" y="51"/>
                    </a:cubicBezTo>
                    <a:cubicBezTo>
                      <a:pt x="88" y="47"/>
                      <a:pt x="85" y="44"/>
                      <a:pt x="81" y="44"/>
                    </a:cubicBezTo>
                    <a:close/>
                    <a:moveTo>
                      <a:pt x="60" y="60"/>
                    </a:moveTo>
                    <a:cubicBezTo>
                      <a:pt x="58" y="61"/>
                      <a:pt x="57" y="63"/>
                      <a:pt x="55" y="64"/>
                    </a:cubicBezTo>
                    <a:cubicBezTo>
                      <a:pt x="51" y="66"/>
                      <a:pt x="46" y="67"/>
                      <a:pt x="41" y="66"/>
                    </a:cubicBezTo>
                    <a:cubicBezTo>
                      <a:pt x="37" y="66"/>
                      <a:pt x="32" y="64"/>
                      <a:pt x="29" y="60"/>
                    </a:cubicBezTo>
                    <a:cubicBezTo>
                      <a:pt x="28" y="60"/>
                      <a:pt x="28" y="60"/>
                      <a:pt x="28" y="59"/>
                    </a:cubicBezTo>
                    <a:cubicBezTo>
                      <a:pt x="25" y="56"/>
                      <a:pt x="23" y="52"/>
                      <a:pt x="22" y="48"/>
                    </a:cubicBezTo>
                    <a:cubicBezTo>
                      <a:pt x="22" y="48"/>
                      <a:pt x="22" y="47"/>
                      <a:pt x="22" y="47"/>
                    </a:cubicBezTo>
                    <a:cubicBezTo>
                      <a:pt x="21" y="42"/>
                      <a:pt x="22" y="37"/>
                      <a:pt x="24" y="33"/>
                    </a:cubicBezTo>
                    <a:cubicBezTo>
                      <a:pt x="26" y="30"/>
                      <a:pt x="29" y="26"/>
                      <a:pt x="33" y="24"/>
                    </a:cubicBezTo>
                    <a:cubicBezTo>
                      <a:pt x="34" y="24"/>
                      <a:pt x="34" y="24"/>
                      <a:pt x="35" y="24"/>
                    </a:cubicBezTo>
                    <a:cubicBezTo>
                      <a:pt x="43" y="20"/>
                      <a:pt x="53" y="21"/>
                      <a:pt x="59" y="28"/>
                    </a:cubicBezTo>
                    <a:cubicBezTo>
                      <a:pt x="60" y="28"/>
                      <a:pt x="60" y="28"/>
                      <a:pt x="61" y="29"/>
                    </a:cubicBezTo>
                    <a:cubicBezTo>
                      <a:pt x="67" y="35"/>
                      <a:pt x="68" y="45"/>
                      <a:pt x="64" y="54"/>
                    </a:cubicBezTo>
                    <a:cubicBezTo>
                      <a:pt x="64" y="56"/>
                      <a:pt x="62" y="58"/>
                      <a:pt x="60" y="60"/>
                    </a:cubicBezTo>
                    <a:cubicBezTo>
                      <a:pt x="58" y="61"/>
                      <a:pt x="62" y="58"/>
                      <a:pt x="60" y="60"/>
                    </a:cubicBezTo>
                    <a:close/>
                  </a:path>
                </a:pathLst>
              </a:custGeom>
              <a:solidFill>
                <a:srgbClr val="9AB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auto">
              <a:xfrm>
                <a:off x="4968880" y="1724028"/>
                <a:ext cx="452438" cy="450851"/>
              </a:xfrm>
              <a:custGeom>
                <a:avLst/>
                <a:gdLst>
                  <a:gd name="T0" fmla="*/ 124 w 132"/>
                  <a:gd name="T1" fmla="*/ 65 h 132"/>
                  <a:gd name="T2" fmla="*/ 125 w 132"/>
                  <a:gd name="T3" fmla="*/ 57 h 132"/>
                  <a:gd name="T4" fmla="*/ 122 w 132"/>
                  <a:gd name="T5" fmla="*/ 45 h 132"/>
                  <a:gd name="T6" fmla="*/ 117 w 132"/>
                  <a:gd name="T7" fmla="*/ 38 h 132"/>
                  <a:gd name="T8" fmla="*/ 120 w 132"/>
                  <a:gd name="T9" fmla="*/ 28 h 132"/>
                  <a:gd name="T10" fmla="*/ 110 w 132"/>
                  <a:gd name="T11" fmla="*/ 28 h 132"/>
                  <a:gd name="T12" fmla="*/ 104 w 132"/>
                  <a:gd name="T13" fmla="*/ 23 h 132"/>
                  <a:gd name="T14" fmla="*/ 104 w 132"/>
                  <a:gd name="T15" fmla="*/ 12 h 132"/>
                  <a:gd name="T16" fmla="*/ 94 w 132"/>
                  <a:gd name="T17" fmla="*/ 15 h 132"/>
                  <a:gd name="T18" fmla="*/ 88 w 132"/>
                  <a:gd name="T19" fmla="*/ 10 h 132"/>
                  <a:gd name="T20" fmla="*/ 75 w 132"/>
                  <a:gd name="T21" fmla="*/ 7 h 132"/>
                  <a:gd name="T22" fmla="*/ 67 w 132"/>
                  <a:gd name="T23" fmla="*/ 8 h 132"/>
                  <a:gd name="T24" fmla="*/ 60 w 132"/>
                  <a:gd name="T25" fmla="*/ 0 h 132"/>
                  <a:gd name="T26" fmla="*/ 55 w 132"/>
                  <a:gd name="T27" fmla="*/ 9 h 132"/>
                  <a:gd name="T28" fmla="*/ 47 w 132"/>
                  <a:gd name="T29" fmla="*/ 9 h 132"/>
                  <a:gd name="T30" fmla="*/ 35 w 132"/>
                  <a:gd name="T31" fmla="*/ 15 h 132"/>
                  <a:gd name="T32" fmla="*/ 30 w 132"/>
                  <a:gd name="T33" fmla="*/ 21 h 132"/>
                  <a:gd name="T34" fmla="*/ 19 w 132"/>
                  <a:gd name="T35" fmla="*/ 20 h 132"/>
                  <a:gd name="T36" fmla="*/ 21 w 132"/>
                  <a:gd name="T37" fmla="*/ 30 h 132"/>
                  <a:gd name="T38" fmla="*/ 15 w 132"/>
                  <a:gd name="T39" fmla="*/ 35 h 132"/>
                  <a:gd name="T40" fmla="*/ 9 w 132"/>
                  <a:gd name="T41" fmla="*/ 47 h 132"/>
                  <a:gd name="T42" fmla="*/ 9 w 132"/>
                  <a:gd name="T43" fmla="*/ 55 h 132"/>
                  <a:gd name="T44" fmla="*/ 0 w 132"/>
                  <a:gd name="T45" fmla="*/ 60 h 132"/>
                  <a:gd name="T46" fmla="*/ 8 w 132"/>
                  <a:gd name="T47" fmla="*/ 68 h 132"/>
                  <a:gd name="T48" fmla="*/ 7 w 132"/>
                  <a:gd name="T49" fmla="*/ 76 h 132"/>
                  <a:gd name="T50" fmla="*/ 10 w 132"/>
                  <a:gd name="T51" fmla="*/ 88 h 132"/>
                  <a:gd name="T52" fmla="*/ 15 w 132"/>
                  <a:gd name="T53" fmla="*/ 94 h 132"/>
                  <a:gd name="T54" fmla="*/ 12 w 132"/>
                  <a:gd name="T55" fmla="*/ 104 h 132"/>
                  <a:gd name="T56" fmla="*/ 23 w 132"/>
                  <a:gd name="T57" fmla="*/ 104 h 132"/>
                  <a:gd name="T58" fmla="*/ 28 w 132"/>
                  <a:gd name="T59" fmla="*/ 110 h 132"/>
                  <a:gd name="T60" fmla="*/ 28 w 132"/>
                  <a:gd name="T61" fmla="*/ 120 h 132"/>
                  <a:gd name="T62" fmla="*/ 38 w 132"/>
                  <a:gd name="T63" fmla="*/ 117 h 132"/>
                  <a:gd name="T64" fmla="*/ 44 w 132"/>
                  <a:gd name="T65" fmla="*/ 122 h 132"/>
                  <a:gd name="T66" fmla="*/ 57 w 132"/>
                  <a:gd name="T67" fmla="*/ 125 h 132"/>
                  <a:gd name="T68" fmla="*/ 65 w 132"/>
                  <a:gd name="T69" fmla="*/ 124 h 132"/>
                  <a:gd name="T70" fmla="*/ 72 w 132"/>
                  <a:gd name="T71" fmla="*/ 132 h 132"/>
                  <a:gd name="T72" fmla="*/ 77 w 132"/>
                  <a:gd name="T73" fmla="*/ 123 h 132"/>
                  <a:gd name="T74" fmla="*/ 85 w 132"/>
                  <a:gd name="T75" fmla="*/ 123 h 132"/>
                  <a:gd name="T76" fmla="*/ 97 w 132"/>
                  <a:gd name="T77" fmla="*/ 118 h 132"/>
                  <a:gd name="T78" fmla="*/ 102 w 132"/>
                  <a:gd name="T79" fmla="*/ 111 h 132"/>
                  <a:gd name="T80" fmla="*/ 113 w 132"/>
                  <a:gd name="T81" fmla="*/ 113 h 132"/>
                  <a:gd name="T82" fmla="*/ 111 w 132"/>
                  <a:gd name="T83" fmla="*/ 102 h 132"/>
                  <a:gd name="T84" fmla="*/ 117 w 132"/>
                  <a:gd name="T85" fmla="*/ 97 h 132"/>
                  <a:gd name="T86" fmla="*/ 123 w 132"/>
                  <a:gd name="T87" fmla="*/ 86 h 132"/>
                  <a:gd name="T88" fmla="*/ 123 w 132"/>
                  <a:gd name="T89" fmla="*/ 78 h 132"/>
                  <a:gd name="T90" fmla="*/ 132 w 132"/>
                  <a:gd name="T91" fmla="*/ 7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2" h="132">
                    <a:moveTo>
                      <a:pt x="126" y="65"/>
                    </a:move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2"/>
                      <a:pt x="124" y="60"/>
                      <a:pt x="123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30" y="56"/>
                      <a:pt x="131" y="53"/>
                      <a:pt x="130" y="49"/>
                    </a:cubicBezTo>
                    <a:cubicBezTo>
                      <a:pt x="129" y="46"/>
                      <a:pt x="127" y="43"/>
                      <a:pt x="122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3"/>
                      <a:pt x="118" y="41"/>
                      <a:pt x="117" y="38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23" y="34"/>
                      <a:pt x="122" y="31"/>
                      <a:pt x="120" y="28"/>
                    </a:cubicBezTo>
                    <a:cubicBezTo>
                      <a:pt x="118" y="25"/>
                      <a:pt x="115" y="24"/>
                      <a:pt x="111" y="27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8" y="26"/>
                      <a:pt x="107" y="25"/>
                    </a:cubicBezTo>
                    <a:cubicBezTo>
                      <a:pt x="106" y="24"/>
                      <a:pt x="105" y="24"/>
                      <a:pt x="104" y="23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8" y="17"/>
                      <a:pt x="107" y="14"/>
                      <a:pt x="104" y="12"/>
                    </a:cubicBezTo>
                    <a:cubicBezTo>
                      <a:pt x="101" y="10"/>
                      <a:pt x="98" y="10"/>
                      <a:pt x="95" y="14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2" y="14"/>
                      <a:pt x="89" y="13"/>
                      <a:pt x="87" y="12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9" y="6"/>
                      <a:pt x="87" y="3"/>
                      <a:pt x="83" y="2"/>
                    </a:cubicBezTo>
                    <a:cubicBezTo>
                      <a:pt x="80" y="2"/>
                      <a:pt x="77" y="2"/>
                      <a:pt x="75" y="7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2" y="9"/>
                      <a:pt x="70" y="8"/>
                      <a:pt x="67" y="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1"/>
                      <a:pt x="64" y="0"/>
                      <a:pt x="60" y="0"/>
                    </a:cubicBezTo>
                    <a:cubicBezTo>
                      <a:pt x="57" y="1"/>
                      <a:pt x="54" y="2"/>
                      <a:pt x="55" y="7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2" y="10"/>
                      <a:pt x="50" y="11"/>
                      <a:pt x="47" y="11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5" y="5"/>
                      <a:pt x="41" y="5"/>
                      <a:pt x="38" y="6"/>
                    </a:cubicBezTo>
                    <a:cubicBezTo>
                      <a:pt x="35" y="8"/>
                      <a:pt x="33" y="10"/>
                      <a:pt x="35" y="15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4" y="18"/>
                      <a:pt x="32" y="19"/>
                      <a:pt x="30" y="21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5" y="16"/>
                      <a:pt x="22" y="17"/>
                      <a:pt x="19" y="20"/>
                    </a:cubicBezTo>
                    <a:cubicBezTo>
                      <a:pt x="17" y="22"/>
                      <a:pt x="16" y="25"/>
                      <a:pt x="19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19" y="32"/>
                      <a:pt x="18" y="34"/>
                      <a:pt x="17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0" y="33"/>
                      <a:pt x="8" y="35"/>
                      <a:pt x="6" y="38"/>
                    </a:cubicBezTo>
                    <a:cubicBezTo>
                      <a:pt x="5" y="41"/>
                      <a:pt x="5" y="45"/>
                      <a:pt x="9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50"/>
                      <a:pt x="10" y="52"/>
                      <a:pt x="9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4"/>
                      <a:pt x="1" y="57"/>
                      <a:pt x="0" y="60"/>
                    </a:cubicBezTo>
                    <a:cubicBezTo>
                      <a:pt x="0" y="64"/>
                      <a:pt x="1" y="67"/>
                      <a:pt x="6" y="67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70"/>
                      <a:pt x="8" y="73"/>
                      <a:pt x="9" y="75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2" y="77"/>
                      <a:pt x="1" y="80"/>
                      <a:pt x="2" y="83"/>
                    </a:cubicBezTo>
                    <a:cubicBezTo>
                      <a:pt x="3" y="87"/>
                      <a:pt x="5" y="89"/>
                      <a:pt x="10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90"/>
                      <a:pt x="14" y="92"/>
                      <a:pt x="15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0" y="98"/>
                      <a:pt x="10" y="101"/>
                      <a:pt x="12" y="104"/>
                    </a:cubicBezTo>
                    <a:cubicBezTo>
                      <a:pt x="14" y="107"/>
                      <a:pt x="17" y="108"/>
                      <a:pt x="21" y="106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4" y="106"/>
                      <a:pt x="25" y="107"/>
                    </a:cubicBezTo>
                    <a:cubicBezTo>
                      <a:pt x="26" y="108"/>
                      <a:pt x="27" y="109"/>
                      <a:pt x="28" y="110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4" y="115"/>
                      <a:pt x="25" y="118"/>
                      <a:pt x="28" y="120"/>
                    </a:cubicBezTo>
                    <a:cubicBezTo>
                      <a:pt x="31" y="122"/>
                      <a:pt x="34" y="123"/>
                      <a:pt x="37" y="119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40" y="118"/>
                      <a:pt x="43" y="119"/>
                      <a:pt x="45" y="120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3" y="127"/>
                      <a:pt x="46" y="129"/>
                      <a:pt x="49" y="130"/>
                    </a:cubicBezTo>
                    <a:cubicBezTo>
                      <a:pt x="52" y="131"/>
                      <a:pt x="55" y="130"/>
                      <a:pt x="57" y="125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60" y="124"/>
                      <a:pt x="62" y="124"/>
                      <a:pt x="65" y="124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5" y="131"/>
                      <a:pt x="68" y="132"/>
                      <a:pt x="72" y="132"/>
                    </a:cubicBezTo>
                    <a:cubicBezTo>
                      <a:pt x="75" y="132"/>
                      <a:pt x="78" y="130"/>
                      <a:pt x="78" y="125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80" y="123"/>
                      <a:pt x="82" y="122"/>
                      <a:pt x="85" y="121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7"/>
                      <a:pt x="91" y="128"/>
                      <a:pt x="94" y="126"/>
                    </a:cubicBezTo>
                    <a:cubicBezTo>
                      <a:pt x="97" y="125"/>
                      <a:pt x="99" y="122"/>
                      <a:pt x="97" y="118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8" y="114"/>
                      <a:pt x="100" y="113"/>
                      <a:pt x="102" y="111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7" y="116"/>
                      <a:pt x="110" y="115"/>
                      <a:pt x="113" y="113"/>
                    </a:cubicBezTo>
                    <a:cubicBezTo>
                      <a:pt x="115" y="110"/>
                      <a:pt x="116" y="107"/>
                      <a:pt x="113" y="104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13" y="100"/>
                      <a:pt x="114" y="98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2" y="99"/>
                      <a:pt x="124" y="97"/>
                      <a:pt x="126" y="94"/>
                    </a:cubicBezTo>
                    <a:cubicBezTo>
                      <a:pt x="127" y="91"/>
                      <a:pt x="127" y="88"/>
                      <a:pt x="123" y="86"/>
                    </a:cubicBezTo>
                    <a:cubicBezTo>
                      <a:pt x="121" y="85"/>
                      <a:pt x="121" y="85"/>
                      <a:pt x="121" y="85"/>
                    </a:cubicBezTo>
                    <a:cubicBezTo>
                      <a:pt x="122" y="82"/>
                      <a:pt x="122" y="80"/>
                      <a:pt x="123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30" y="78"/>
                      <a:pt x="131" y="75"/>
                      <a:pt x="132" y="72"/>
                    </a:cubicBezTo>
                    <a:cubicBezTo>
                      <a:pt x="132" y="68"/>
                      <a:pt x="131" y="66"/>
                      <a:pt x="126" y="65"/>
                    </a:cubicBezTo>
                    <a:close/>
                  </a:path>
                </a:pathLst>
              </a:custGeom>
              <a:solidFill>
                <a:srgbClr val="4014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5048255" y="1376365"/>
                <a:ext cx="296863" cy="296863"/>
              </a:xfrm>
              <a:custGeom>
                <a:avLst/>
                <a:gdLst>
                  <a:gd name="T0" fmla="*/ 81 w 87"/>
                  <a:gd name="T1" fmla="*/ 43 h 87"/>
                  <a:gd name="T2" fmla="*/ 82 w 87"/>
                  <a:gd name="T3" fmla="*/ 37 h 87"/>
                  <a:gd name="T4" fmla="*/ 80 w 87"/>
                  <a:gd name="T5" fmla="*/ 29 h 87"/>
                  <a:gd name="T6" fmla="*/ 76 w 87"/>
                  <a:gd name="T7" fmla="*/ 25 h 87"/>
                  <a:gd name="T8" fmla="*/ 79 w 87"/>
                  <a:gd name="T9" fmla="*/ 19 h 87"/>
                  <a:gd name="T10" fmla="*/ 72 w 87"/>
                  <a:gd name="T11" fmla="*/ 18 h 87"/>
                  <a:gd name="T12" fmla="*/ 68 w 87"/>
                  <a:gd name="T13" fmla="*/ 15 h 87"/>
                  <a:gd name="T14" fmla="*/ 68 w 87"/>
                  <a:gd name="T15" fmla="*/ 8 h 87"/>
                  <a:gd name="T16" fmla="*/ 61 w 87"/>
                  <a:gd name="T17" fmla="*/ 10 h 87"/>
                  <a:gd name="T18" fmla="*/ 57 w 87"/>
                  <a:gd name="T19" fmla="*/ 7 h 87"/>
                  <a:gd name="T20" fmla="*/ 49 w 87"/>
                  <a:gd name="T21" fmla="*/ 5 h 87"/>
                  <a:gd name="T22" fmla="*/ 44 w 87"/>
                  <a:gd name="T23" fmla="*/ 5 h 87"/>
                  <a:gd name="T24" fmla="*/ 39 w 87"/>
                  <a:gd name="T25" fmla="*/ 0 h 87"/>
                  <a:gd name="T26" fmla="*/ 36 w 87"/>
                  <a:gd name="T27" fmla="*/ 6 h 87"/>
                  <a:gd name="T28" fmla="*/ 30 w 87"/>
                  <a:gd name="T29" fmla="*/ 6 h 87"/>
                  <a:gd name="T30" fmla="*/ 23 w 87"/>
                  <a:gd name="T31" fmla="*/ 10 h 87"/>
                  <a:gd name="T32" fmla="*/ 19 w 87"/>
                  <a:gd name="T33" fmla="*/ 14 h 87"/>
                  <a:gd name="T34" fmla="*/ 12 w 87"/>
                  <a:gd name="T35" fmla="*/ 13 h 87"/>
                  <a:gd name="T36" fmla="*/ 13 w 87"/>
                  <a:gd name="T37" fmla="*/ 20 h 87"/>
                  <a:gd name="T38" fmla="*/ 9 w 87"/>
                  <a:gd name="T39" fmla="*/ 23 h 87"/>
                  <a:gd name="T40" fmla="*/ 6 w 87"/>
                  <a:gd name="T41" fmla="*/ 31 h 87"/>
                  <a:gd name="T42" fmla="*/ 6 w 87"/>
                  <a:gd name="T43" fmla="*/ 36 h 87"/>
                  <a:gd name="T44" fmla="*/ 0 w 87"/>
                  <a:gd name="T45" fmla="*/ 40 h 87"/>
                  <a:gd name="T46" fmla="*/ 5 w 87"/>
                  <a:gd name="T47" fmla="*/ 44 h 87"/>
                  <a:gd name="T48" fmla="*/ 4 w 87"/>
                  <a:gd name="T49" fmla="*/ 50 h 87"/>
                  <a:gd name="T50" fmla="*/ 6 w 87"/>
                  <a:gd name="T51" fmla="*/ 58 h 87"/>
                  <a:gd name="T52" fmla="*/ 10 w 87"/>
                  <a:gd name="T53" fmla="*/ 62 h 87"/>
                  <a:gd name="T54" fmla="*/ 7 w 87"/>
                  <a:gd name="T55" fmla="*/ 68 h 87"/>
                  <a:gd name="T56" fmla="*/ 14 w 87"/>
                  <a:gd name="T57" fmla="*/ 69 h 87"/>
                  <a:gd name="T58" fmla="*/ 18 w 87"/>
                  <a:gd name="T59" fmla="*/ 72 h 87"/>
                  <a:gd name="T60" fmla="*/ 18 w 87"/>
                  <a:gd name="T61" fmla="*/ 79 h 87"/>
                  <a:gd name="T62" fmla="*/ 25 w 87"/>
                  <a:gd name="T63" fmla="*/ 77 h 87"/>
                  <a:gd name="T64" fmla="*/ 29 w 87"/>
                  <a:gd name="T65" fmla="*/ 80 h 87"/>
                  <a:gd name="T66" fmla="*/ 37 w 87"/>
                  <a:gd name="T67" fmla="*/ 83 h 87"/>
                  <a:gd name="T68" fmla="*/ 42 w 87"/>
                  <a:gd name="T69" fmla="*/ 82 h 87"/>
                  <a:gd name="T70" fmla="*/ 47 w 87"/>
                  <a:gd name="T71" fmla="*/ 87 h 87"/>
                  <a:gd name="T72" fmla="*/ 50 w 87"/>
                  <a:gd name="T73" fmla="*/ 81 h 87"/>
                  <a:gd name="T74" fmla="*/ 56 w 87"/>
                  <a:gd name="T75" fmla="*/ 81 h 87"/>
                  <a:gd name="T76" fmla="*/ 63 w 87"/>
                  <a:gd name="T77" fmla="*/ 77 h 87"/>
                  <a:gd name="T78" fmla="*/ 67 w 87"/>
                  <a:gd name="T79" fmla="*/ 73 h 87"/>
                  <a:gd name="T80" fmla="*/ 74 w 87"/>
                  <a:gd name="T81" fmla="*/ 74 h 87"/>
                  <a:gd name="T82" fmla="*/ 73 w 87"/>
                  <a:gd name="T83" fmla="*/ 67 h 87"/>
                  <a:gd name="T84" fmla="*/ 77 w 87"/>
                  <a:gd name="T85" fmla="*/ 64 h 87"/>
                  <a:gd name="T86" fmla="*/ 80 w 87"/>
                  <a:gd name="T87" fmla="*/ 56 h 87"/>
                  <a:gd name="T88" fmla="*/ 80 w 87"/>
                  <a:gd name="T89" fmla="*/ 51 h 87"/>
                  <a:gd name="T90" fmla="*/ 86 w 87"/>
                  <a:gd name="T91" fmla="*/ 4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" h="87">
                    <a:moveTo>
                      <a:pt x="83" y="43"/>
                    </a:move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1"/>
                      <a:pt x="81" y="39"/>
                      <a:pt x="81" y="38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5" y="37"/>
                      <a:pt x="86" y="35"/>
                      <a:pt x="85" y="32"/>
                    </a:cubicBezTo>
                    <a:cubicBezTo>
                      <a:pt x="84" y="30"/>
                      <a:pt x="83" y="29"/>
                      <a:pt x="80" y="29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8" y="28"/>
                      <a:pt x="77" y="27"/>
                      <a:pt x="76" y="2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0" y="23"/>
                      <a:pt x="80" y="20"/>
                      <a:pt x="79" y="19"/>
                    </a:cubicBezTo>
                    <a:cubicBezTo>
                      <a:pt x="77" y="17"/>
                      <a:pt x="75" y="16"/>
                      <a:pt x="73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8"/>
                      <a:pt x="71" y="17"/>
                      <a:pt x="70" y="17"/>
                    </a:cubicBezTo>
                    <a:cubicBezTo>
                      <a:pt x="69" y="16"/>
                      <a:pt x="69" y="15"/>
                      <a:pt x="68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71" y="11"/>
                      <a:pt x="70" y="9"/>
                      <a:pt x="68" y="8"/>
                    </a:cubicBezTo>
                    <a:cubicBezTo>
                      <a:pt x="66" y="7"/>
                      <a:pt x="64" y="6"/>
                      <a:pt x="62" y="9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9"/>
                      <a:pt x="58" y="9"/>
                      <a:pt x="57" y="8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4"/>
                      <a:pt x="57" y="2"/>
                      <a:pt x="54" y="2"/>
                    </a:cubicBezTo>
                    <a:cubicBezTo>
                      <a:pt x="52" y="1"/>
                      <a:pt x="50" y="1"/>
                      <a:pt x="49" y="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7" y="6"/>
                      <a:pt x="46" y="5"/>
                      <a:pt x="44" y="5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1"/>
                      <a:pt x="42" y="0"/>
                      <a:pt x="39" y="0"/>
                    </a:cubicBezTo>
                    <a:cubicBezTo>
                      <a:pt x="37" y="0"/>
                      <a:pt x="35" y="2"/>
                      <a:pt x="35" y="5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4" y="6"/>
                      <a:pt x="32" y="7"/>
                      <a:pt x="31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3"/>
                      <a:pt x="27" y="3"/>
                      <a:pt x="25" y="4"/>
                    </a:cubicBezTo>
                    <a:cubicBezTo>
                      <a:pt x="23" y="5"/>
                      <a:pt x="21" y="7"/>
                      <a:pt x="23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2"/>
                      <a:pt x="20" y="13"/>
                      <a:pt x="19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1"/>
                      <a:pt x="14" y="11"/>
                      <a:pt x="12" y="13"/>
                    </a:cubicBezTo>
                    <a:cubicBezTo>
                      <a:pt x="11" y="14"/>
                      <a:pt x="10" y="16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1"/>
                      <a:pt x="11" y="22"/>
                      <a:pt x="10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6" y="22"/>
                      <a:pt x="5" y="23"/>
                      <a:pt x="4" y="25"/>
                    </a:cubicBezTo>
                    <a:cubicBezTo>
                      <a:pt x="3" y="27"/>
                      <a:pt x="3" y="29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3"/>
                      <a:pt x="6" y="34"/>
                      <a:pt x="6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" y="36"/>
                      <a:pt x="0" y="37"/>
                      <a:pt x="0" y="40"/>
                    </a:cubicBezTo>
                    <a:cubicBezTo>
                      <a:pt x="0" y="42"/>
                      <a:pt x="0" y="44"/>
                      <a:pt x="4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6"/>
                      <a:pt x="5" y="48"/>
                      <a:pt x="5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2" y="57"/>
                      <a:pt x="3" y="59"/>
                      <a:pt x="6" y="58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9"/>
                      <a:pt x="9" y="60"/>
                      <a:pt x="10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6" y="65"/>
                      <a:pt x="6" y="67"/>
                      <a:pt x="7" y="68"/>
                    </a:cubicBezTo>
                    <a:cubicBezTo>
                      <a:pt x="9" y="70"/>
                      <a:pt x="11" y="71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9"/>
                      <a:pt x="15" y="70"/>
                      <a:pt x="16" y="71"/>
                    </a:cubicBezTo>
                    <a:cubicBezTo>
                      <a:pt x="17" y="71"/>
                      <a:pt x="17" y="72"/>
                      <a:pt x="18" y="72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5" y="76"/>
                      <a:pt x="16" y="78"/>
                      <a:pt x="18" y="79"/>
                    </a:cubicBezTo>
                    <a:cubicBezTo>
                      <a:pt x="20" y="80"/>
                      <a:pt x="22" y="81"/>
                      <a:pt x="24" y="78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8"/>
                      <a:pt x="28" y="79"/>
                      <a:pt x="29" y="79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8" y="84"/>
                      <a:pt x="30" y="85"/>
                      <a:pt x="32" y="86"/>
                    </a:cubicBezTo>
                    <a:cubicBezTo>
                      <a:pt x="34" y="86"/>
                      <a:pt x="36" y="86"/>
                      <a:pt x="37" y="83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9" y="81"/>
                      <a:pt x="41" y="82"/>
                      <a:pt x="42" y="82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6"/>
                      <a:pt x="45" y="87"/>
                      <a:pt x="47" y="87"/>
                    </a:cubicBezTo>
                    <a:cubicBezTo>
                      <a:pt x="49" y="87"/>
                      <a:pt x="51" y="86"/>
                      <a:pt x="51" y="82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2" y="81"/>
                      <a:pt x="54" y="80"/>
                      <a:pt x="55" y="80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7" y="84"/>
                      <a:pt x="59" y="84"/>
                      <a:pt x="61" y="83"/>
                    </a:cubicBezTo>
                    <a:cubicBezTo>
                      <a:pt x="63" y="82"/>
                      <a:pt x="65" y="80"/>
                      <a:pt x="63" y="77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4" y="75"/>
                      <a:pt x="66" y="74"/>
                      <a:pt x="67" y="73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0" y="77"/>
                      <a:pt x="72" y="76"/>
                      <a:pt x="74" y="74"/>
                    </a:cubicBezTo>
                    <a:cubicBezTo>
                      <a:pt x="75" y="73"/>
                      <a:pt x="76" y="71"/>
                      <a:pt x="74" y="68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6"/>
                      <a:pt x="75" y="65"/>
                      <a:pt x="76" y="63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80" y="65"/>
                      <a:pt x="81" y="64"/>
                      <a:pt x="82" y="62"/>
                    </a:cubicBezTo>
                    <a:cubicBezTo>
                      <a:pt x="83" y="60"/>
                      <a:pt x="83" y="58"/>
                      <a:pt x="80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0" y="54"/>
                      <a:pt x="80" y="53"/>
                      <a:pt x="80" y="51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85" y="51"/>
                      <a:pt x="86" y="50"/>
                      <a:pt x="86" y="47"/>
                    </a:cubicBezTo>
                    <a:cubicBezTo>
                      <a:pt x="87" y="45"/>
                      <a:pt x="86" y="43"/>
                      <a:pt x="83" y="43"/>
                    </a:cubicBezTo>
                    <a:close/>
                  </a:path>
                </a:pathLst>
              </a:custGeom>
              <a:solidFill>
                <a:srgbClr val="00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8462566" y="2256684"/>
            <a:ext cx="1371600" cy="1986076"/>
            <a:chOff x="8961437" y="3165403"/>
            <a:chExt cx="1371600" cy="1986076"/>
          </a:xfrm>
        </p:grpSpPr>
        <p:grpSp>
          <p:nvGrpSpPr>
            <p:cNvPr id="14" name="Group 13"/>
            <p:cNvGrpSpPr/>
            <p:nvPr/>
          </p:nvGrpSpPr>
          <p:grpSpPr>
            <a:xfrm>
              <a:off x="8961437" y="3165403"/>
              <a:ext cx="1371600" cy="1986076"/>
              <a:chOff x="6213475" y="1212850"/>
              <a:chExt cx="595313" cy="862013"/>
            </a:xfrm>
          </p:grpSpPr>
          <p:sp>
            <p:nvSpPr>
              <p:cNvPr id="20" name="Freeform 166"/>
              <p:cNvSpPr>
                <a:spLocks/>
              </p:cNvSpPr>
              <p:nvPr/>
            </p:nvSpPr>
            <p:spPr bwMode="auto">
              <a:xfrm>
                <a:off x="6213475" y="1409700"/>
                <a:ext cx="100013" cy="117475"/>
              </a:xfrm>
              <a:custGeom>
                <a:avLst/>
                <a:gdLst>
                  <a:gd name="T0" fmla="*/ 6 w 29"/>
                  <a:gd name="T1" fmla="*/ 34 h 34"/>
                  <a:gd name="T2" fmla="*/ 29 w 29"/>
                  <a:gd name="T3" fmla="*/ 34 h 34"/>
                  <a:gd name="T4" fmla="*/ 29 w 29"/>
                  <a:gd name="T5" fmla="*/ 0 h 34"/>
                  <a:gd name="T6" fmla="*/ 6 w 29"/>
                  <a:gd name="T7" fmla="*/ 0 h 34"/>
                  <a:gd name="T8" fmla="*/ 0 w 29"/>
                  <a:gd name="T9" fmla="*/ 6 h 34"/>
                  <a:gd name="T10" fmla="*/ 0 w 29"/>
                  <a:gd name="T11" fmla="*/ 28 h 34"/>
                  <a:gd name="T12" fmla="*/ 6 w 29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6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3" y="34"/>
                      <a:pt x="6" y="34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167"/>
              <p:cNvSpPr>
                <a:spLocks noChangeArrowheads="1"/>
              </p:cNvSpPr>
              <p:nvPr/>
            </p:nvSpPr>
            <p:spPr bwMode="auto">
              <a:xfrm>
                <a:off x="6251575" y="1527175"/>
                <a:ext cx="38100" cy="1238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168"/>
              <p:cNvSpPr>
                <a:spLocks noChangeArrowheads="1"/>
              </p:cNvSpPr>
              <p:nvPr/>
            </p:nvSpPr>
            <p:spPr bwMode="auto">
              <a:xfrm>
                <a:off x="6251575" y="1527175"/>
                <a:ext cx="38100" cy="412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169"/>
              <p:cNvSpPr>
                <a:spLocks noChangeArrowheads="1"/>
              </p:cNvSpPr>
              <p:nvPr/>
            </p:nvSpPr>
            <p:spPr bwMode="auto">
              <a:xfrm>
                <a:off x="6251575" y="1719263"/>
                <a:ext cx="38100" cy="90488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170"/>
              <p:cNvSpPr>
                <a:spLocks noChangeArrowheads="1"/>
              </p:cNvSpPr>
              <p:nvPr/>
            </p:nvSpPr>
            <p:spPr bwMode="auto">
              <a:xfrm>
                <a:off x="6251575" y="1719263"/>
                <a:ext cx="38100" cy="428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71"/>
              <p:cNvSpPr>
                <a:spLocks/>
              </p:cNvSpPr>
              <p:nvPr/>
            </p:nvSpPr>
            <p:spPr bwMode="auto">
              <a:xfrm>
                <a:off x="6226175" y="1595438"/>
                <a:ext cx="84138" cy="123825"/>
              </a:xfrm>
              <a:custGeom>
                <a:avLst/>
                <a:gdLst>
                  <a:gd name="T0" fmla="*/ 24 w 24"/>
                  <a:gd name="T1" fmla="*/ 29 h 36"/>
                  <a:gd name="T2" fmla="*/ 17 w 24"/>
                  <a:gd name="T3" fmla="*/ 36 h 36"/>
                  <a:gd name="T4" fmla="*/ 7 w 24"/>
                  <a:gd name="T5" fmla="*/ 36 h 36"/>
                  <a:gd name="T6" fmla="*/ 0 w 24"/>
                  <a:gd name="T7" fmla="*/ 29 h 36"/>
                  <a:gd name="T8" fmla="*/ 0 w 24"/>
                  <a:gd name="T9" fmla="*/ 7 h 36"/>
                  <a:gd name="T10" fmla="*/ 7 w 24"/>
                  <a:gd name="T11" fmla="*/ 0 h 36"/>
                  <a:gd name="T12" fmla="*/ 17 w 24"/>
                  <a:gd name="T13" fmla="*/ 0 h 36"/>
                  <a:gd name="T14" fmla="*/ 24 w 24"/>
                  <a:gd name="T15" fmla="*/ 7 h 36"/>
                  <a:gd name="T16" fmla="*/ 24 w 24"/>
                  <a:gd name="T1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9"/>
                    </a:moveTo>
                    <a:cubicBezTo>
                      <a:pt x="24" y="32"/>
                      <a:pt x="21" y="36"/>
                      <a:pt x="1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3" y="36"/>
                      <a:pt x="0" y="32"/>
                      <a:pt x="0" y="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4" y="4"/>
                      <a:pt x="24" y="7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Rectangle 172"/>
              <p:cNvSpPr>
                <a:spLocks noChangeArrowheads="1"/>
              </p:cNvSpPr>
              <p:nvPr/>
            </p:nvSpPr>
            <p:spPr bwMode="auto">
              <a:xfrm>
                <a:off x="6407150" y="1589088"/>
                <a:ext cx="214313" cy="11747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173"/>
              <p:cNvSpPr>
                <a:spLocks noChangeArrowheads="1"/>
              </p:cNvSpPr>
              <p:nvPr/>
            </p:nvSpPr>
            <p:spPr bwMode="auto">
              <a:xfrm>
                <a:off x="6407150" y="1565275"/>
                <a:ext cx="214313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Rectangle 174"/>
              <p:cNvSpPr>
                <a:spLocks noChangeArrowheads="1"/>
              </p:cNvSpPr>
              <p:nvPr/>
            </p:nvSpPr>
            <p:spPr bwMode="auto">
              <a:xfrm>
                <a:off x="6313488" y="1368425"/>
                <a:ext cx="392113" cy="2000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75"/>
              <p:cNvSpPr>
                <a:spLocks/>
              </p:cNvSpPr>
              <p:nvPr/>
            </p:nvSpPr>
            <p:spPr bwMode="auto">
              <a:xfrm>
                <a:off x="6386513" y="1247775"/>
                <a:ext cx="255588" cy="127000"/>
              </a:xfrm>
              <a:custGeom>
                <a:avLst/>
                <a:gdLst>
                  <a:gd name="T0" fmla="*/ 37 w 74"/>
                  <a:gd name="T1" fmla="*/ 0 h 37"/>
                  <a:gd name="T2" fmla="*/ 0 w 74"/>
                  <a:gd name="T3" fmla="*/ 37 h 37"/>
                  <a:gd name="T4" fmla="*/ 74 w 74"/>
                  <a:gd name="T5" fmla="*/ 37 h 37"/>
                  <a:gd name="T6" fmla="*/ 37 w 7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37">
                    <a:moveTo>
                      <a:pt x="37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16"/>
                      <a:pt x="57" y="0"/>
                      <a:pt x="37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Oval 176"/>
              <p:cNvSpPr>
                <a:spLocks noChangeArrowheads="1"/>
              </p:cNvSpPr>
              <p:nvPr/>
            </p:nvSpPr>
            <p:spPr bwMode="auto">
              <a:xfrm>
                <a:off x="6434138" y="1306513"/>
                <a:ext cx="34925" cy="33338"/>
              </a:xfrm>
              <a:prstGeom prst="ellipse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Oval 177"/>
              <p:cNvSpPr>
                <a:spLocks noChangeArrowheads="1"/>
              </p:cNvSpPr>
              <p:nvPr/>
            </p:nvSpPr>
            <p:spPr bwMode="auto">
              <a:xfrm>
                <a:off x="6559550" y="1306513"/>
                <a:ext cx="34925" cy="33338"/>
              </a:xfrm>
              <a:prstGeom prst="ellipse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8"/>
              <p:cNvSpPr>
                <a:spLocks/>
              </p:cNvSpPr>
              <p:nvPr/>
            </p:nvSpPr>
            <p:spPr bwMode="auto">
              <a:xfrm>
                <a:off x="6400800" y="1427163"/>
                <a:ext cx="220663" cy="82550"/>
              </a:xfrm>
              <a:custGeom>
                <a:avLst/>
                <a:gdLst>
                  <a:gd name="T0" fmla="*/ 64 w 64"/>
                  <a:gd name="T1" fmla="*/ 12 h 24"/>
                  <a:gd name="T2" fmla="*/ 52 w 64"/>
                  <a:gd name="T3" fmla="*/ 24 h 24"/>
                  <a:gd name="T4" fmla="*/ 12 w 64"/>
                  <a:gd name="T5" fmla="*/ 24 h 24"/>
                  <a:gd name="T6" fmla="*/ 0 w 64"/>
                  <a:gd name="T7" fmla="*/ 12 h 24"/>
                  <a:gd name="T8" fmla="*/ 12 w 64"/>
                  <a:gd name="T9" fmla="*/ 0 h 24"/>
                  <a:gd name="T10" fmla="*/ 52 w 64"/>
                  <a:gd name="T11" fmla="*/ 0 h 24"/>
                  <a:gd name="T12" fmla="*/ 64 w 6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4">
                    <a:moveTo>
                      <a:pt x="64" y="12"/>
                    </a:moveTo>
                    <a:cubicBezTo>
                      <a:pt x="64" y="19"/>
                      <a:pt x="59" y="24"/>
                      <a:pt x="5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9" y="0"/>
                      <a:pt x="64" y="6"/>
                      <a:pt x="6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79"/>
              <p:cNvSpPr>
                <a:spLocks/>
              </p:cNvSpPr>
              <p:nvPr/>
            </p:nvSpPr>
            <p:spPr bwMode="auto">
              <a:xfrm>
                <a:off x="6503988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3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80"/>
              <p:cNvSpPr>
                <a:spLocks/>
              </p:cNvSpPr>
              <p:nvPr/>
            </p:nvSpPr>
            <p:spPr bwMode="auto">
              <a:xfrm>
                <a:off x="6480175" y="1447800"/>
                <a:ext cx="9525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3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81"/>
              <p:cNvSpPr>
                <a:spLocks/>
              </p:cNvSpPr>
              <p:nvPr/>
            </p:nvSpPr>
            <p:spPr bwMode="auto">
              <a:xfrm>
                <a:off x="6456363" y="1447800"/>
                <a:ext cx="9525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82"/>
              <p:cNvSpPr>
                <a:spLocks/>
              </p:cNvSpPr>
              <p:nvPr/>
            </p:nvSpPr>
            <p:spPr bwMode="auto">
              <a:xfrm>
                <a:off x="6430963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83"/>
              <p:cNvSpPr>
                <a:spLocks/>
              </p:cNvSpPr>
              <p:nvPr/>
            </p:nvSpPr>
            <p:spPr bwMode="auto">
              <a:xfrm>
                <a:off x="6580188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1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1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84"/>
              <p:cNvSpPr>
                <a:spLocks/>
              </p:cNvSpPr>
              <p:nvPr/>
            </p:nvSpPr>
            <p:spPr bwMode="auto">
              <a:xfrm>
                <a:off x="6556375" y="1447800"/>
                <a:ext cx="6350" cy="47625"/>
              </a:xfrm>
              <a:custGeom>
                <a:avLst/>
                <a:gdLst>
                  <a:gd name="T0" fmla="*/ 2 w 2"/>
                  <a:gd name="T1" fmla="*/ 13 h 14"/>
                  <a:gd name="T2" fmla="*/ 1 w 2"/>
                  <a:gd name="T3" fmla="*/ 14 h 14"/>
                  <a:gd name="T4" fmla="*/ 0 w 2"/>
                  <a:gd name="T5" fmla="*/ 13 h 14"/>
                  <a:gd name="T6" fmla="*/ 0 w 2"/>
                  <a:gd name="T7" fmla="*/ 1 h 14"/>
                  <a:gd name="T8" fmla="*/ 1 w 2"/>
                  <a:gd name="T9" fmla="*/ 0 h 14"/>
                  <a:gd name="T10" fmla="*/ 2 w 2"/>
                  <a:gd name="T11" fmla="*/ 1 h 14"/>
                  <a:gd name="T12" fmla="*/ 2 w 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cubicBezTo>
                      <a:pt x="2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85"/>
              <p:cNvSpPr>
                <a:spLocks/>
              </p:cNvSpPr>
              <p:nvPr/>
            </p:nvSpPr>
            <p:spPr bwMode="auto">
              <a:xfrm>
                <a:off x="6532563" y="1447800"/>
                <a:ext cx="6350" cy="47625"/>
              </a:xfrm>
              <a:custGeom>
                <a:avLst/>
                <a:gdLst>
                  <a:gd name="T0" fmla="*/ 2 w 2"/>
                  <a:gd name="T1" fmla="*/ 13 h 14"/>
                  <a:gd name="T2" fmla="*/ 1 w 2"/>
                  <a:gd name="T3" fmla="*/ 14 h 14"/>
                  <a:gd name="T4" fmla="*/ 0 w 2"/>
                  <a:gd name="T5" fmla="*/ 13 h 14"/>
                  <a:gd name="T6" fmla="*/ 0 w 2"/>
                  <a:gd name="T7" fmla="*/ 1 h 14"/>
                  <a:gd name="T8" fmla="*/ 1 w 2"/>
                  <a:gd name="T9" fmla="*/ 0 h 14"/>
                  <a:gd name="T10" fmla="*/ 2 w 2"/>
                  <a:gd name="T11" fmla="*/ 1 h 14"/>
                  <a:gd name="T12" fmla="*/ 2 w 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cubicBezTo>
                      <a:pt x="2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86"/>
              <p:cNvSpPr>
                <a:spLocks/>
              </p:cNvSpPr>
              <p:nvPr/>
            </p:nvSpPr>
            <p:spPr bwMode="auto">
              <a:xfrm>
                <a:off x="6357938" y="1692275"/>
                <a:ext cx="301625" cy="85725"/>
              </a:xfrm>
              <a:custGeom>
                <a:avLst/>
                <a:gdLst>
                  <a:gd name="T0" fmla="*/ 7 w 87"/>
                  <a:gd name="T1" fmla="*/ 25 h 25"/>
                  <a:gd name="T2" fmla="*/ 0 w 87"/>
                  <a:gd name="T3" fmla="*/ 18 h 25"/>
                  <a:gd name="T4" fmla="*/ 0 w 87"/>
                  <a:gd name="T5" fmla="*/ 7 h 25"/>
                  <a:gd name="T6" fmla="*/ 7 w 87"/>
                  <a:gd name="T7" fmla="*/ 0 h 25"/>
                  <a:gd name="T8" fmla="*/ 80 w 87"/>
                  <a:gd name="T9" fmla="*/ 0 h 25"/>
                  <a:gd name="T10" fmla="*/ 87 w 87"/>
                  <a:gd name="T11" fmla="*/ 7 h 25"/>
                  <a:gd name="T12" fmla="*/ 87 w 87"/>
                  <a:gd name="T13" fmla="*/ 18 h 25"/>
                  <a:gd name="T14" fmla="*/ 80 w 87"/>
                  <a:gd name="T15" fmla="*/ 25 h 25"/>
                  <a:gd name="T16" fmla="*/ 7 w 87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25">
                    <a:moveTo>
                      <a:pt x="7" y="25"/>
                    </a:moveTo>
                    <a:cubicBezTo>
                      <a:pt x="3" y="25"/>
                      <a:pt x="0" y="21"/>
                      <a:pt x="0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4" y="0"/>
                      <a:pt x="87" y="3"/>
                      <a:pt x="87" y="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21"/>
                      <a:pt x="84" y="25"/>
                      <a:pt x="80" y="25"/>
                    </a:cubicBezTo>
                    <a:lnTo>
                      <a:pt x="7" y="25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187"/>
              <p:cNvSpPr>
                <a:spLocks noChangeArrowheads="1"/>
              </p:cNvSpPr>
              <p:nvPr/>
            </p:nvSpPr>
            <p:spPr bwMode="auto">
              <a:xfrm>
                <a:off x="6413500" y="1774825"/>
                <a:ext cx="38100" cy="246063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Rectangle 188"/>
              <p:cNvSpPr>
                <a:spLocks noChangeArrowheads="1"/>
              </p:cNvSpPr>
              <p:nvPr/>
            </p:nvSpPr>
            <p:spPr bwMode="auto">
              <a:xfrm>
                <a:off x="6413500" y="1774825"/>
                <a:ext cx="38100" cy="460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189"/>
              <p:cNvSpPr>
                <a:spLocks noChangeArrowheads="1"/>
              </p:cNvSpPr>
              <p:nvPr/>
            </p:nvSpPr>
            <p:spPr bwMode="auto">
              <a:xfrm>
                <a:off x="6583363" y="1774825"/>
                <a:ext cx="38100" cy="246063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190"/>
              <p:cNvSpPr>
                <a:spLocks noChangeArrowheads="1"/>
              </p:cNvSpPr>
              <p:nvPr/>
            </p:nvSpPr>
            <p:spPr bwMode="auto">
              <a:xfrm>
                <a:off x="6583363" y="1774825"/>
                <a:ext cx="38100" cy="460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91"/>
              <p:cNvSpPr>
                <a:spLocks/>
              </p:cNvSpPr>
              <p:nvPr/>
            </p:nvSpPr>
            <p:spPr bwMode="auto">
              <a:xfrm>
                <a:off x="6650038" y="1309688"/>
                <a:ext cx="23813" cy="44450"/>
              </a:xfrm>
              <a:custGeom>
                <a:avLst/>
                <a:gdLst>
                  <a:gd name="T0" fmla="*/ 0 w 7"/>
                  <a:gd name="T1" fmla="*/ 0 h 13"/>
                  <a:gd name="T2" fmla="*/ 0 w 7"/>
                  <a:gd name="T3" fmla="*/ 0 h 13"/>
                  <a:gd name="T4" fmla="*/ 0 w 7"/>
                  <a:gd name="T5" fmla="*/ 13 h 13"/>
                  <a:gd name="T6" fmla="*/ 0 w 7"/>
                  <a:gd name="T7" fmla="*/ 13 h 13"/>
                  <a:gd name="T8" fmla="*/ 7 w 7"/>
                  <a:gd name="T9" fmla="*/ 7 h 13"/>
                  <a:gd name="T10" fmla="*/ 0 w 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7" y="10"/>
                      <a:pt x="7" y="7"/>
                    </a:cubicBezTo>
                    <a:cubicBezTo>
                      <a:pt x="7" y="3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192"/>
              <p:cNvSpPr>
                <a:spLocks noChangeArrowheads="1"/>
              </p:cNvSpPr>
              <p:nvPr/>
            </p:nvSpPr>
            <p:spPr bwMode="auto">
              <a:xfrm>
                <a:off x="6650038" y="1212850"/>
                <a:ext cx="6350" cy="120650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93"/>
              <p:cNvSpPr>
                <a:spLocks/>
              </p:cNvSpPr>
              <p:nvPr/>
            </p:nvSpPr>
            <p:spPr bwMode="auto">
              <a:xfrm>
                <a:off x="6354763" y="1309688"/>
                <a:ext cx="25400" cy="44450"/>
              </a:xfrm>
              <a:custGeom>
                <a:avLst/>
                <a:gdLst>
                  <a:gd name="T0" fmla="*/ 7 w 7"/>
                  <a:gd name="T1" fmla="*/ 0 h 13"/>
                  <a:gd name="T2" fmla="*/ 7 w 7"/>
                  <a:gd name="T3" fmla="*/ 0 h 13"/>
                  <a:gd name="T4" fmla="*/ 7 w 7"/>
                  <a:gd name="T5" fmla="*/ 13 h 13"/>
                  <a:gd name="T6" fmla="*/ 7 w 7"/>
                  <a:gd name="T7" fmla="*/ 13 h 13"/>
                  <a:gd name="T8" fmla="*/ 0 w 7"/>
                  <a:gd name="T9" fmla="*/ 7 h 13"/>
                  <a:gd name="T10" fmla="*/ 7 w 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194"/>
              <p:cNvSpPr>
                <a:spLocks noChangeArrowheads="1"/>
              </p:cNvSpPr>
              <p:nvPr/>
            </p:nvSpPr>
            <p:spPr bwMode="auto">
              <a:xfrm>
                <a:off x="6372225" y="1212850"/>
                <a:ext cx="7938" cy="120650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95"/>
              <p:cNvSpPr>
                <a:spLocks/>
              </p:cNvSpPr>
              <p:nvPr/>
            </p:nvSpPr>
            <p:spPr bwMode="auto">
              <a:xfrm>
                <a:off x="6372225" y="2009775"/>
                <a:ext cx="122238" cy="41275"/>
              </a:xfrm>
              <a:custGeom>
                <a:avLst/>
                <a:gdLst>
                  <a:gd name="T0" fmla="*/ 35 w 35"/>
                  <a:gd name="T1" fmla="*/ 12 h 12"/>
                  <a:gd name="T2" fmla="*/ 22 w 35"/>
                  <a:gd name="T3" fmla="*/ 0 h 12"/>
                  <a:gd name="T4" fmla="*/ 13 w 35"/>
                  <a:gd name="T5" fmla="*/ 0 h 12"/>
                  <a:gd name="T6" fmla="*/ 0 w 35"/>
                  <a:gd name="T7" fmla="*/ 12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4" y="6"/>
                      <a:pt x="29" y="0"/>
                      <a:pt x="2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196"/>
              <p:cNvSpPr>
                <a:spLocks noChangeArrowheads="1"/>
              </p:cNvSpPr>
              <p:nvPr/>
            </p:nvSpPr>
            <p:spPr bwMode="auto">
              <a:xfrm>
                <a:off x="6372225" y="2051050"/>
                <a:ext cx="122238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97"/>
              <p:cNvSpPr>
                <a:spLocks/>
              </p:cNvSpPr>
              <p:nvPr/>
            </p:nvSpPr>
            <p:spPr bwMode="auto">
              <a:xfrm>
                <a:off x="6542088" y="2009775"/>
                <a:ext cx="122238" cy="41275"/>
              </a:xfrm>
              <a:custGeom>
                <a:avLst/>
                <a:gdLst>
                  <a:gd name="T0" fmla="*/ 35 w 35"/>
                  <a:gd name="T1" fmla="*/ 12 h 12"/>
                  <a:gd name="T2" fmla="*/ 22 w 35"/>
                  <a:gd name="T3" fmla="*/ 0 h 12"/>
                  <a:gd name="T4" fmla="*/ 13 w 35"/>
                  <a:gd name="T5" fmla="*/ 0 h 12"/>
                  <a:gd name="T6" fmla="*/ 0 w 35"/>
                  <a:gd name="T7" fmla="*/ 12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5" y="6"/>
                      <a:pt x="29" y="0"/>
                      <a:pt x="2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1" y="6"/>
                      <a:pt x="0" y="12"/>
                    </a:cubicBez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198"/>
              <p:cNvSpPr>
                <a:spLocks noChangeArrowheads="1"/>
              </p:cNvSpPr>
              <p:nvPr/>
            </p:nvSpPr>
            <p:spPr bwMode="auto">
              <a:xfrm>
                <a:off x="6542088" y="2051050"/>
                <a:ext cx="122238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99"/>
              <p:cNvSpPr>
                <a:spLocks/>
              </p:cNvSpPr>
              <p:nvPr/>
            </p:nvSpPr>
            <p:spPr bwMode="auto">
              <a:xfrm>
                <a:off x="6213475" y="1789113"/>
                <a:ext cx="114300" cy="96838"/>
              </a:xfrm>
              <a:custGeom>
                <a:avLst/>
                <a:gdLst>
                  <a:gd name="T0" fmla="*/ 10 w 33"/>
                  <a:gd name="T1" fmla="*/ 22 h 28"/>
                  <a:gd name="T2" fmla="*/ 8 w 33"/>
                  <a:gd name="T3" fmla="*/ 16 h 28"/>
                  <a:gd name="T4" fmla="*/ 16 w 33"/>
                  <a:gd name="T5" fmla="*/ 8 h 28"/>
                  <a:gd name="T6" fmla="*/ 25 w 33"/>
                  <a:gd name="T7" fmla="*/ 16 h 28"/>
                  <a:gd name="T8" fmla="*/ 22 w 33"/>
                  <a:gd name="T9" fmla="*/ 22 h 28"/>
                  <a:gd name="T10" fmla="*/ 28 w 33"/>
                  <a:gd name="T11" fmla="*/ 28 h 28"/>
                  <a:gd name="T12" fmla="*/ 33 w 33"/>
                  <a:gd name="T13" fmla="*/ 16 h 28"/>
                  <a:gd name="T14" fmla="*/ 16 w 33"/>
                  <a:gd name="T15" fmla="*/ 0 h 28"/>
                  <a:gd name="T16" fmla="*/ 0 w 33"/>
                  <a:gd name="T17" fmla="*/ 16 h 28"/>
                  <a:gd name="T18" fmla="*/ 4 w 33"/>
                  <a:gd name="T19" fmla="*/ 28 h 28"/>
                  <a:gd name="T20" fmla="*/ 10 w 33"/>
                  <a:gd name="T2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8">
                    <a:moveTo>
                      <a:pt x="10" y="22"/>
                    </a:moveTo>
                    <a:cubicBezTo>
                      <a:pt x="9" y="21"/>
                      <a:pt x="8" y="19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19"/>
                      <a:pt x="24" y="21"/>
                      <a:pt x="22" y="22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1" y="25"/>
                      <a:pt x="33" y="21"/>
                      <a:pt x="33" y="16"/>
                    </a:cubicBezTo>
                    <a:cubicBezTo>
                      <a:pt x="33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1"/>
                      <a:pt x="1" y="25"/>
                      <a:pt x="4" y="28"/>
                    </a:cubicBezTo>
                    <a:lnTo>
                      <a:pt x="10" y="2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00"/>
              <p:cNvSpPr>
                <a:spLocks/>
              </p:cNvSpPr>
              <p:nvPr/>
            </p:nvSpPr>
            <p:spPr bwMode="auto">
              <a:xfrm>
                <a:off x="6705600" y="1409700"/>
                <a:ext cx="100013" cy="117475"/>
              </a:xfrm>
              <a:custGeom>
                <a:avLst/>
                <a:gdLst>
                  <a:gd name="T0" fmla="*/ 23 w 29"/>
                  <a:gd name="T1" fmla="*/ 34 h 34"/>
                  <a:gd name="T2" fmla="*/ 0 w 29"/>
                  <a:gd name="T3" fmla="*/ 34 h 34"/>
                  <a:gd name="T4" fmla="*/ 0 w 29"/>
                  <a:gd name="T5" fmla="*/ 0 h 34"/>
                  <a:gd name="T6" fmla="*/ 23 w 29"/>
                  <a:gd name="T7" fmla="*/ 0 h 34"/>
                  <a:gd name="T8" fmla="*/ 29 w 29"/>
                  <a:gd name="T9" fmla="*/ 6 h 34"/>
                  <a:gd name="T10" fmla="*/ 29 w 29"/>
                  <a:gd name="T11" fmla="*/ 28 h 34"/>
                  <a:gd name="T12" fmla="*/ 23 w 29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2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9" y="3"/>
                      <a:pt x="29" y="6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31"/>
                      <a:pt x="26" y="34"/>
                      <a:pt x="23" y="34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Rectangle 201"/>
              <p:cNvSpPr>
                <a:spLocks noChangeArrowheads="1"/>
              </p:cNvSpPr>
              <p:nvPr/>
            </p:nvSpPr>
            <p:spPr bwMode="auto">
              <a:xfrm>
                <a:off x="6729413" y="1527175"/>
                <a:ext cx="38100" cy="1238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202"/>
              <p:cNvSpPr>
                <a:spLocks noChangeArrowheads="1"/>
              </p:cNvSpPr>
              <p:nvPr/>
            </p:nvSpPr>
            <p:spPr bwMode="auto">
              <a:xfrm>
                <a:off x="6729413" y="1527175"/>
                <a:ext cx="38100" cy="412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Rectangle 203"/>
              <p:cNvSpPr>
                <a:spLocks noChangeArrowheads="1"/>
              </p:cNvSpPr>
              <p:nvPr/>
            </p:nvSpPr>
            <p:spPr bwMode="auto">
              <a:xfrm>
                <a:off x="6729413" y="1719263"/>
                <a:ext cx="38100" cy="90488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Rectangle 204"/>
              <p:cNvSpPr>
                <a:spLocks noChangeArrowheads="1"/>
              </p:cNvSpPr>
              <p:nvPr/>
            </p:nvSpPr>
            <p:spPr bwMode="auto">
              <a:xfrm>
                <a:off x="6729413" y="1719263"/>
                <a:ext cx="38100" cy="428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206"/>
              <p:cNvSpPr>
                <a:spLocks/>
              </p:cNvSpPr>
              <p:nvPr/>
            </p:nvSpPr>
            <p:spPr bwMode="auto">
              <a:xfrm>
                <a:off x="6708775" y="1595438"/>
                <a:ext cx="82550" cy="123825"/>
              </a:xfrm>
              <a:custGeom>
                <a:avLst/>
                <a:gdLst>
                  <a:gd name="T0" fmla="*/ 0 w 24"/>
                  <a:gd name="T1" fmla="*/ 29 h 36"/>
                  <a:gd name="T2" fmla="*/ 7 w 24"/>
                  <a:gd name="T3" fmla="*/ 36 h 36"/>
                  <a:gd name="T4" fmla="*/ 17 w 24"/>
                  <a:gd name="T5" fmla="*/ 36 h 36"/>
                  <a:gd name="T6" fmla="*/ 24 w 24"/>
                  <a:gd name="T7" fmla="*/ 29 h 36"/>
                  <a:gd name="T8" fmla="*/ 24 w 24"/>
                  <a:gd name="T9" fmla="*/ 7 h 36"/>
                  <a:gd name="T10" fmla="*/ 17 w 24"/>
                  <a:gd name="T11" fmla="*/ 0 h 36"/>
                  <a:gd name="T12" fmla="*/ 7 w 24"/>
                  <a:gd name="T13" fmla="*/ 0 h 36"/>
                  <a:gd name="T14" fmla="*/ 0 w 24"/>
                  <a:gd name="T15" fmla="*/ 7 h 36"/>
                  <a:gd name="T16" fmla="*/ 0 w 24"/>
                  <a:gd name="T1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0" y="29"/>
                    </a:moveTo>
                    <a:cubicBezTo>
                      <a:pt x="0" y="32"/>
                      <a:pt x="3" y="36"/>
                      <a:pt x="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21" y="36"/>
                      <a:pt x="24" y="32"/>
                      <a:pt x="24" y="29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4"/>
                      <a:pt x="21" y="0"/>
                      <a:pt x="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7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207"/>
              <p:cNvSpPr>
                <a:spLocks/>
              </p:cNvSpPr>
              <p:nvPr/>
            </p:nvSpPr>
            <p:spPr bwMode="auto">
              <a:xfrm>
                <a:off x="6691313" y="1789113"/>
                <a:ext cx="117475" cy="96838"/>
              </a:xfrm>
              <a:custGeom>
                <a:avLst/>
                <a:gdLst>
                  <a:gd name="T0" fmla="*/ 23 w 34"/>
                  <a:gd name="T1" fmla="*/ 22 h 28"/>
                  <a:gd name="T2" fmla="*/ 25 w 34"/>
                  <a:gd name="T3" fmla="*/ 16 h 28"/>
                  <a:gd name="T4" fmla="*/ 17 w 34"/>
                  <a:gd name="T5" fmla="*/ 8 h 28"/>
                  <a:gd name="T6" fmla="*/ 9 w 34"/>
                  <a:gd name="T7" fmla="*/ 16 h 28"/>
                  <a:gd name="T8" fmla="*/ 11 w 34"/>
                  <a:gd name="T9" fmla="*/ 22 h 28"/>
                  <a:gd name="T10" fmla="*/ 5 w 34"/>
                  <a:gd name="T11" fmla="*/ 28 h 28"/>
                  <a:gd name="T12" fmla="*/ 0 w 34"/>
                  <a:gd name="T13" fmla="*/ 16 h 28"/>
                  <a:gd name="T14" fmla="*/ 17 w 34"/>
                  <a:gd name="T15" fmla="*/ 0 h 28"/>
                  <a:gd name="T16" fmla="*/ 34 w 34"/>
                  <a:gd name="T17" fmla="*/ 16 h 28"/>
                  <a:gd name="T18" fmla="*/ 29 w 34"/>
                  <a:gd name="T19" fmla="*/ 28 h 28"/>
                  <a:gd name="T20" fmla="*/ 23 w 34"/>
                  <a:gd name="T2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8">
                    <a:moveTo>
                      <a:pt x="23" y="22"/>
                    </a:moveTo>
                    <a:cubicBezTo>
                      <a:pt x="24" y="21"/>
                      <a:pt x="25" y="19"/>
                      <a:pt x="25" y="16"/>
                    </a:cubicBezTo>
                    <a:cubicBezTo>
                      <a:pt x="25" y="12"/>
                      <a:pt x="21" y="8"/>
                      <a:pt x="17" y="8"/>
                    </a:cubicBezTo>
                    <a:cubicBezTo>
                      <a:pt x="12" y="8"/>
                      <a:pt x="9" y="12"/>
                      <a:pt x="9" y="16"/>
                    </a:cubicBezTo>
                    <a:cubicBezTo>
                      <a:pt x="9" y="19"/>
                      <a:pt x="10" y="21"/>
                      <a:pt x="11" y="2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5"/>
                      <a:pt x="0" y="21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4" y="7"/>
                      <a:pt x="34" y="16"/>
                    </a:cubicBezTo>
                    <a:cubicBezTo>
                      <a:pt x="34" y="21"/>
                      <a:pt x="32" y="25"/>
                      <a:pt x="29" y="28"/>
                    </a:cubicBez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9294279" y="3346967"/>
              <a:ext cx="701256" cy="225746"/>
              <a:chOff x="4075113" y="4376738"/>
              <a:chExt cx="463550" cy="149225"/>
            </a:xfrm>
          </p:grpSpPr>
          <p:sp>
            <p:nvSpPr>
              <p:cNvPr id="16" name="Freeform 37"/>
              <p:cNvSpPr>
                <a:spLocks/>
              </p:cNvSpPr>
              <p:nvPr/>
            </p:nvSpPr>
            <p:spPr bwMode="auto">
              <a:xfrm>
                <a:off x="4075113" y="4376738"/>
                <a:ext cx="463550" cy="149225"/>
              </a:xfrm>
              <a:custGeom>
                <a:avLst/>
                <a:gdLst>
                  <a:gd name="T0" fmla="*/ 131 w 133"/>
                  <a:gd name="T1" fmla="*/ 29 h 43"/>
                  <a:gd name="T2" fmla="*/ 123 w 133"/>
                  <a:gd name="T3" fmla="*/ 35 h 43"/>
                  <a:gd name="T4" fmla="*/ 117 w 133"/>
                  <a:gd name="T5" fmla="*/ 37 h 43"/>
                  <a:gd name="T6" fmla="*/ 110 w 133"/>
                  <a:gd name="T7" fmla="*/ 39 h 43"/>
                  <a:gd name="T8" fmla="*/ 102 w 133"/>
                  <a:gd name="T9" fmla="*/ 41 h 43"/>
                  <a:gd name="T10" fmla="*/ 88 w 133"/>
                  <a:gd name="T11" fmla="*/ 43 h 43"/>
                  <a:gd name="T12" fmla="*/ 72 w 133"/>
                  <a:gd name="T13" fmla="*/ 24 h 43"/>
                  <a:gd name="T14" fmla="*/ 66 w 133"/>
                  <a:gd name="T15" fmla="*/ 18 h 43"/>
                  <a:gd name="T16" fmla="*/ 60 w 133"/>
                  <a:gd name="T17" fmla="*/ 24 h 43"/>
                  <a:gd name="T18" fmla="*/ 44 w 133"/>
                  <a:gd name="T19" fmla="*/ 43 h 43"/>
                  <a:gd name="T20" fmla="*/ 37 w 133"/>
                  <a:gd name="T21" fmla="*/ 43 h 43"/>
                  <a:gd name="T22" fmla="*/ 1 w 133"/>
                  <a:gd name="T23" fmla="*/ 29 h 43"/>
                  <a:gd name="T24" fmla="*/ 1 w 133"/>
                  <a:gd name="T25" fmla="*/ 3 h 43"/>
                  <a:gd name="T26" fmla="*/ 37 w 133"/>
                  <a:gd name="T27" fmla="*/ 0 h 43"/>
                  <a:gd name="T28" fmla="*/ 102 w 133"/>
                  <a:gd name="T29" fmla="*/ 0 h 43"/>
                  <a:gd name="T30" fmla="*/ 110 w 133"/>
                  <a:gd name="T31" fmla="*/ 1 h 43"/>
                  <a:gd name="T32" fmla="*/ 117 w 133"/>
                  <a:gd name="T33" fmla="*/ 1 h 43"/>
                  <a:gd name="T34" fmla="*/ 123 w 133"/>
                  <a:gd name="T35" fmla="*/ 1 h 43"/>
                  <a:gd name="T36" fmla="*/ 131 w 133"/>
                  <a:gd name="T37" fmla="*/ 3 h 43"/>
                  <a:gd name="T38" fmla="*/ 131 w 133"/>
                  <a:gd name="T39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" h="43">
                    <a:moveTo>
                      <a:pt x="131" y="29"/>
                    </a:moveTo>
                    <a:cubicBezTo>
                      <a:pt x="130" y="31"/>
                      <a:pt x="127" y="33"/>
                      <a:pt x="123" y="35"/>
                    </a:cubicBezTo>
                    <a:cubicBezTo>
                      <a:pt x="121" y="36"/>
                      <a:pt x="119" y="37"/>
                      <a:pt x="117" y="37"/>
                    </a:cubicBezTo>
                    <a:cubicBezTo>
                      <a:pt x="115" y="38"/>
                      <a:pt x="112" y="39"/>
                      <a:pt x="110" y="39"/>
                    </a:cubicBezTo>
                    <a:cubicBezTo>
                      <a:pt x="107" y="40"/>
                      <a:pt x="104" y="41"/>
                      <a:pt x="102" y="41"/>
                    </a:cubicBezTo>
                    <a:cubicBezTo>
                      <a:pt x="96" y="43"/>
                      <a:pt x="90" y="43"/>
                      <a:pt x="88" y="43"/>
                    </a:cubicBezTo>
                    <a:cubicBezTo>
                      <a:pt x="80" y="43"/>
                      <a:pt x="75" y="31"/>
                      <a:pt x="72" y="24"/>
                    </a:cubicBezTo>
                    <a:cubicBezTo>
                      <a:pt x="70" y="18"/>
                      <a:pt x="66" y="18"/>
                      <a:pt x="66" y="18"/>
                    </a:cubicBezTo>
                    <a:cubicBezTo>
                      <a:pt x="66" y="18"/>
                      <a:pt x="62" y="18"/>
                      <a:pt x="60" y="24"/>
                    </a:cubicBezTo>
                    <a:cubicBezTo>
                      <a:pt x="58" y="31"/>
                      <a:pt x="52" y="43"/>
                      <a:pt x="44" y="43"/>
                    </a:cubicBezTo>
                    <a:cubicBezTo>
                      <a:pt x="43" y="43"/>
                      <a:pt x="40" y="43"/>
                      <a:pt x="37" y="43"/>
                    </a:cubicBezTo>
                    <a:cubicBezTo>
                      <a:pt x="25" y="41"/>
                      <a:pt x="4" y="35"/>
                      <a:pt x="1" y="29"/>
                    </a:cubicBezTo>
                    <a:cubicBezTo>
                      <a:pt x="1" y="29"/>
                      <a:pt x="0" y="13"/>
                      <a:pt x="1" y="3"/>
                    </a:cubicBezTo>
                    <a:cubicBezTo>
                      <a:pt x="6" y="1"/>
                      <a:pt x="20" y="1"/>
                      <a:pt x="37" y="0"/>
                    </a:cubicBezTo>
                    <a:cubicBezTo>
                      <a:pt x="57" y="0"/>
                      <a:pt x="82" y="0"/>
                      <a:pt x="102" y="0"/>
                    </a:cubicBezTo>
                    <a:cubicBezTo>
                      <a:pt x="104" y="0"/>
                      <a:pt x="107" y="0"/>
                      <a:pt x="110" y="1"/>
                    </a:cubicBezTo>
                    <a:cubicBezTo>
                      <a:pt x="112" y="1"/>
                      <a:pt x="115" y="1"/>
                      <a:pt x="117" y="1"/>
                    </a:cubicBezTo>
                    <a:cubicBezTo>
                      <a:pt x="119" y="1"/>
                      <a:pt x="121" y="1"/>
                      <a:pt x="123" y="1"/>
                    </a:cubicBezTo>
                    <a:cubicBezTo>
                      <a:pt x="126" y="2"/>
                      <a:pt x="129" y="2"/>
                      <a:pt x="131" y="3"/>
                    </a:cubicBezTo>
                    <a:cubicBezTo>
                      <a:pt x="133" y="13"/>
                      <a:pt x="131" y="29"/>
                      <a:pt x="131" y="29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4430713" y="4376738"/>
                <a:ext cx="73025" cy="141288"/>
              </a:xfrm>
              <a:custGeom>
                <a:avLst/>
                <a:gdLst>
                  <a:gd name="T0" fmla="*/ 21 w 21"/>
                  <a:gd name="T1" fmla="*/ 1 h 41"/>
                  <a:gd name="T2" fmla="*/ 21 w 21"/>
                  <a:gd name="T3" fmla="*/ 35 h 41"/>
                  <a:gd name="T4" fmla="*/ 15 w 21"/>
                  <a:gd name="T5" fmla="*/ 37 h 41"/>
                  <a:gd name="T6" fmla="*/ 8 w 21"/>
                  <a:gd name="T7" fmla="*/ 39 h 41"/>
                  <a:gd name="T8" fmla="*/ 0 w 21"/>
                  <a:gd name="T9" fmla="*/ 41 h 41"/>
                  <a:gd name="T10" fmla="*/ 0 w 21"/>
                  <a:gd name="T11" fmla="*/ 0 h 41"/>
                  <a:gd name="T12" fmla="*/ 8 w 21"/>
                  <a:gd name="T13" fmla="*/ 1 h 41"/>
                  <a:gd name="T14" fmla="*/ 15 w 21"/>
                  <a:gd name="T15" fmla="*/ 1 h 41"/>
                  <a:gd name="T16" fmla="*/ 21 w 21"/>
                  <a:gd name="T1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1">
                    <a:moveTo>
                      <a:pt x="21" y="1"/>
                    </a:moveTo>
                    <a:cubicBezTo>
                      <a:pt x="21" y="35"/>
                      <a:pt x="21" y="35"/>
                      <a:pt x="21" y="35"/>
                    </a:cubicBezTo>
                    <a:cubicBezTo>
                      <a:pt x="19" y="36"/>
                      <a:pt x="17" y="37"/>
                      <a:pt x="15" y="37"/>
                    </a:cubicBezTo>
                    <a:cubicBezTo>
                      <a:pt x="13" y="38"/>
                      <a:pt x="10" y="39"/>
                      <a:pt x="8" y="39"/>
                    </a:cubicBezTo>
                    <a:cubicBezTo>
                      <a:pt x="5" y="40"/>
                      <a:pt x="2" y="41"/>
                      <a:pt x="0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0" y="1"/>
                      <a:pt x="13" y="1"/>
                      <a:pt x="15" y="1"/>
                    </a:cubicBezTo>
                    <a:cubicBezTo>
                      <a:pt x="17" y="1"/>
                      <a:pt x="19" y="1"/>
                      <a:pt x="21" y="1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39"/>
              <p:cNvSpPr>
                <a:spLocks/>
              </p:cNvSpPr>
              <p:nvPr/>
            </p:nvSpPr>
            <p:spPr bwMode="auto">
              <a:xfrm>
                <a:off x="4075113" y="4376738"/>
                <a:ext cx="128588" cy="149225"/>
              </a:xfrm>
              <a:custGeom>
                <a:avLst/>
                <a:gdLst>
                  <a:gd name="T0" fmla="*/ 37 w 37"/>
                  <a:gd name="T1" fmla="*/ 0 h 43"/>
                  <a:gd name="T2" fmla="*/ 37 w 37"/>
                  <a:gd name="T3" fmla="*/ 43 h 43"/>
                  <a:gd name="T4" fmla="*/ 1 w 37"/>
                  <a:gd name="T5" fmla="*/ 29 h 43"/>
                  <a:gd name="T6" fmla="*/ 1 w 37"/>
                  <a:gd name="T7" fmla="*/ 3 h 43"/>
                  <a:gd name="T8" fmla="*/ 37 w 3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3">
                    <a:moveTo>
                      <a:pt x="37" y="0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25" y="41"/>
                      <a:pt x="4" y="35"/>
                      <a:pt x="1" y="29"/>
                    </a:cubicBezTo>
                    <a:cubicBezTo>
                      <a:pt x="1" y="29"/>
                      <a:pt x="0" y="13"/>
                      <a:pt x="1" y="3"/>
                    </a:cubicBezTo>
                    <a:cubicBezTo>
                      <a:pt x="6" y="1"/>
                      <a:pt x="20" y="1"/>
                      <a:pt x="37" y="0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40"/>
              <p:cNvSpPr>
                <a:spLocks/>
              </p:cNvSpPr>
              <p:nvPr/>
            </p:nvSpPr>
            <p:spPr bwMode="auto">
              <a:xfrm>
                <a:off x="4457701" y="4379913"/>
                <a:ext cx="25400" cy="131763"/>
              </a:xfrm>
              <a:custGeom>
                <a:avLst/>
                <a:gdLst>
                  <a:gd name="T0" fmla="*/ 7 w 7"/>
                  <a:gd name="T1" fmla="*/ 0 h 38"/>
                  <a:gd name="T2" fmla="*/ 7 w 7"/>
                  <a:gd name="T3" fmla="*/ 36 h 38"/>
                  <a:gd name="T4" fmla="*/ 0 w 7"/>
                  <a:gd name="T5" fmla="*/ 38 h 38"/>
                  <a:gd name="T6" fmla="*/ 0 w 7"/>
                  <a:gd name="T7" fmla="*/ 0 h 38"/>
                  <a:gd name="T8" fmla="*/ 7 w 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8">
                    <a:moveTo>
                      <a:pt x="7" y="0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5" y="37"/>
                      <a:pt x="2" y="38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5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" name="Right Arrow 11"/>
          <p:cNvSpPr/>
          <p:nvPr/>
        </p:nvSpPr>
        <p:spPr bwMode="auto">
          <a:xfrm>
            <a:off x="3386218" y="3205848"/>
            <a:ext cx="685800" cy="213162"/>
          </a:xfrm>
          <a:prstGeom prst="rightArrow">
            <a:avLst/>
          </a:prstGeom>
          <a:solidFill>
            <a:srgbClr val="2F5FE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7628203" y="3230012"/>
            <a:ext cx="685800" cy="213162"/>
          </a:xfrm>
          <a:prstGeom prst="rightArrow">
            <a:avLst/>
          </a:prstGeom>
          <a:solidFill>
            <a:srgbClr val="2F5FE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6231934" y="4663610"/>
            <a:ext cx="4939303" cy="1126753"/>
          </a:xfrm>
          <a:prstGeom prst="rect">
            <a:avLst/>
          </a:prstGeom>
          <a:noFill/>
        </p:spPr>
        <p:txBody>
          <a:bodyPr vert="horz" wrap="square" lIns="164592" tIns="109728" rIns="164592" bIns="109728" rtlCol="0" anchor="t">
            <a:noAutofit/>
          </a:bodyPr>
          <a:lstStyle/>
          <a:p>
            <a:pPr>
              <a:lnSpc>
                <a:spcPct val="90000"/>
              </a:lnSpc>
              <a:buSzPct val="90000"/>
              <a:buFont typeface="Arial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Donovan Brown</a:t>
            </a:r>
          </a:p>
          <a:p>
            <a:pPr>
              <a:lnSpc>
                <a:spcPct val="90000"/>
              </a:lnSpc>
              <a:buSzPct val="90000"/>
              <a:buFont typeface="Arial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Principal DevOps Program Manager</a:t>
            </a:r>
          </a:p>
          <a:p>
            <a:pPr>
              <a:lnSpc>
                <a:spcPct val="90000"/>
              </a:lnSpc>
              <a:buSzPct val="90000"/>
              <a:buFont typeface="Arial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@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donovanbrown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7298460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9866" y="4030662"/>
            <a:ext cx="11885683" cy="738664"/>
          </a:xfrm>
        </p:spPr>
        <p:txBody>
          <a:bodyPr/>
          <a:lstStyle/>
          <a:p>
            <a:pPr marL="0" indent="0" algn="r">
              <a:buNone/>
            </a:pPr>
            <a:r>
              <a:rPr lang="en-US" dirty="0"/>
              <a:t>Donovan Brown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74603" y="1516062"/>
            <a:ext cx="11888047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sz="5399"/>
              <a:t>“DevOps is the union of people, process, and products to enable continuous delivery of value to our end users.”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8632" y="5707062"/>
            <a:ext cx="4799987" cy="489303"/>
          </a:xfrm>
          <a:prstGeom prst="rect">
            <a:avLst/>
          </a:prstGeom>
          <a:solidFill>
            <a:schemeClr val="bg2"/>
          </a:solidFill>
        </p:spPr>
        <p:txBody>
          <a:bodyPr wrap="square" lIns="182857" tIns="146285" rIns="182857" bIns="146285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2"/>
                </a:solidFill>
                <a:hlinkClick r:id="rId3"/>
              </a:rPr>
              <a:t>http://bit.ly/</a:t>
            </a:r>
            <a:r>
              <a:rPr lang="en-US" sz="1400" dirty="0" err="1">
                <a:solidFill>
                  <a:schemeClr val="tx2"/>
                </a:solidFill>
                <a:hlinkClick r:id="rId3"/>
              </a:rPr>
              <a:t>WhatIs</a:t>
            </a:r>
            <a:r>
              <a:rPr lang="en-US" sz="1400" dirty="0">
                <a:solidFill>
                  <a:schemeClr val="tx2"/>
                </a:solidFill>
                <a:hlinkClick r:id="rId3"/>
              </a:rPr>
              <a:t>-DevOps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80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322637" y="1360487"/>
            <a:ext cx="5791200" cy="917575"/>
          </a:xfrm>
        </p:spPr>
        <p:txBody>
          <a:bodyPr/>
          <a:lstStyle/>
          <a:p>
            <a:r>
              <a:rPr lang="en-US" dirty="0"/>
              <a:t>Why DevOps for Bots?</a:t>
            </a:r>
          </a:p>
        </p:txBody>
      </p:sp>
      <p:grpSp>
        <p:nvGrpSpPr>
          <p:cNvPr id="178" name="Group 177"/>
          <p:cNvGrpSpPr/>
          <p:nvPr/>
        </p:nvGrpSpPr>
        <p:grpSpPr>
          <a:xfrm>
            <a:off x="2602309" y="2963862"/>
            <a:ext cx="7231857" cy="1986076"/>
            <a:chOff x="2865437" y="3087630"/>
            <a:chExt cx="7231857" cy="1986076"/>
          </a:xfrm>
        </p:grpSpPr>
        <p:grpSp>
          <p:nvGrpSpPr>
            <p:cNvPr id="37" name="Group 36"/>
            <p:cNvGrpSpPr/>
            <p:nvPr/>
          </p:nvGrpSpPr>
          <p:grpSpPr>
            <a:xfrm>
              <a:off x="2865437" y="3649662"/>
              <a:ext cx="595313" cy="862013"/>
              <a:chOff x="6213475" y="1212850"/>
              <a:chExt cx="595313" cy="862013"/>
            </a:xfrm>
          </p:grpSpPr>
          <p:sp>
            <p:nvSpPr>
              <p:cNvPr id="38" name="Freeform 166"/>
              <p:cNvSpPr>
                <a:spLocks/>
              </p:cNvSpPr>
              <p:nvPr/>
            </p:nvSpPr>
            <p:spPr bwMode="auto">
              <a:xfrm>
                <a:off x="6213475" y="1409700"/>
                <a:ext cx="100013" cy="117475"/>
              </a:xfrm>
              <a:custGeom>
                <a:avLst/>
                <a:gdLst>
                  <a:gd name="T0" fmla="*/ 6 w 29"/>
                  <a:gd name="T1" fmla="*/ 34 h 34"/>
                  <a:gd name="T2" fmla="*/ 29 w 29"/>
                  <a:gd name="T3" fmla="*/ 34 h 34"/>
                  <a:gd name="T4" fmla="*/ 29 w 29"/>
                  <a:gd name="T5" fmla="*/ 0 h 34"/>
                  <a:gd name="T6" fmla="*/ 6 w 29"/>
                  <a:gd name="T7" fmla="*/ 0 h 34"/>
                  <a:gd name="T8" fmla="*/ 0 w 29"/>
                  <a:gd name="T9" fmla="*/ 6 h 34"/>
                  <a:gd name="T10" fmla="*/ 0 w 29"/>
                  <a:gd name="T11" fmla="*/ 28 h 34"/>
                  <a:gd name="T12" fmla="*/ 6 w 29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6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3" y="34"/>
                      <a:pt x="6" y="34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167"/>
              <p:cNvSpPr>
                <a:spLocks noChangeArrowheads="1"/>
              </p:cNvSpPr>
              <p:nvPr/>
            </p:nvSpPr>
            <p:spPr bwMode="auto">
              <a:xfrm>
                <a:off x="6251575" y="1527175"/>
                <a:ext cx="38100" cy="1238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Rectangle 168"/>
              <p:cNvSpPr>
                <a:spLocks noChangeArrowheads="1"/>
              </p:cNvSpPr>
              <p:nvPr/>
            </p:nvSpPr>
            <p:spPr bwMode="auto">
              <a:xfrm>
                <a:off x="6251575" y="1527175"/>
                <a:ext cx="38100" cy="412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169"/>
              <p:cNvSpPr>
                <a:spLocks noChangeArrowheads="1"/>
              </p:cNvSpPr>
              <p:nvPr/>
            </p:nvSpPr>
            <p:spPr bwMode="auto">
              <a:xfrm>
                <a:off x="6251575" y="1719263"/>
                <a:ext cx="38100" cy="90488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Rectangle 170"/>
              <p:cNvSpPr>
                <a:spLocks noChangeArrowheads="1"/>
              </p:cNvSpPr>
              <p:nvPr/>
            </p:nvSpPr>
            <p:spPr bwMode="auto">
              <a:xfrm>
                <a:off x="6251575" y="1719263"/>
                <a:ext cx="38100" cy="428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71"/>
              <p:cNvSpPr>
                <a:spLocks/>
              </p:cNvSpPr>
              <p:nvPr/>
            </p:nvSpPr>
            <p:spPr bwMode="auto">
              <a:xfrm>
                <a:off x="6226175" y="1595438"/>
                <a:ext cx="84138" cy="123825"/>
              </a:xfrm>
              <a:custGeom>
                <a:avLst/>
                <a:gdLst>
                  <a:gd name="T0" fmla="*/ 24 w 24"/>
                  <a:gd name="T1" fmla="*/ 29 h 36"/>
                  <a:gd name="T2" fmla="*/ 17 w 24"/>
                  <a:gd name="T3" fmla="*/ 36 h 36"/>
                  <a:gd name="T4" fmla="*/ 7 w 24"/>
                  <a:gd name="T5" fmla="*/ 36 h 36"/>
                  <a:gd name="T6" fmla="*/ 0 w 24"/>
                  <a:gd name="T7" fmla="*/ 29 h 36"/>
                  <a:gd name="T8" fmla="*/ 0 w 24"/>
                  <a:gd name="T9" fmla="*/ 7 h 36"/>
                  <a:gd name="T10" fmla="*/ 7 w 24"/>
                  <a:gd name="T11" fmla="*/ 0 h 36"/>
                  <a:gd name="T12" fmla="*/ 17 w 24"/>
                  <a:gd name="T13" fmla="*/ 0 h 36"/>
                  <a:gd name="T14" fmla="*/ 24 w 24"/>
                  <a:gd name="T15" fmla="*/ 7 h 36"/>
                  <a:gd name="T16" fmla="*/ 24 w 24"/>
                  <a:gd name="T1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9"/>
                    </a:moveTo>
                    <a:cubicBezTo>
                      <a:pt x="24" y="32"/>
                      <a:pt x="21" y="36"/>
                      <a:pt x="1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3" y="36"/>
                      <a:pt x="0" y="32"/>
                      <a:pt x="0" y="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4" y="4"/>
                      <a:pt x="24" y="7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172"/>
              <p:cNvSpPr>
                <a:spLocks noChangeArrowheads="1"/>
              </p:cNvSpPr>
              <p:nvPr/>
            </p:nvSpPr>
            <p:spPr bwMode="auto">
              <a:xfrm>
                <a:off x="6407150" y="1589088"/>
                <a:ext cx="214313" cy="11747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6407150" y="1565275"/>
                <a:ext cx="214313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6313488" y="1368425"/>
                <a:ext cx="392113" cy="2000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75"/>
              <p:cNvSpPr>
                <a:spLocks/>
              </p:cNvSpPr>
              <p:nvPr/>
            </p:nvSpPr>
            <p:spPr bwMode="auto">
              <a:xfrm>
                <a:off x="6386513" y="1247775"/>
                <a:ext cx="255588" cy="127000"/>
              </a:xfrm>
              <a:custGeom>
                <a:avLst/>
                <a:gdLst>
                  <a:gd name="T0" fmla="*/ 37 w 74"/>
                  <a:gd name="T1" fmla="*/ 0 h 37"/>
                  <a:gd name="T2" fmla="*/ 0 w 74"/>
                  <a:gd name="T3" fmla="*/ 37 h 37"/>
                  <a:gd name="T4" fmla="*/ 74 w 74"/>
                  <a:gd name="T5" fmla="*/ 37 h 37"/>
                  <a:gd name="T6" fmla="*/ 37 w 7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37">
                    <a:moveTo>
                      <a:pt x="37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16"/>
                      <a:pt x="57" y="0"/>
                      <a:pt x="37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Oval 176"/>
              <p:cNvSpPr>
                <a:spLocks noChangeArrowheads="1"/>
              </p:cNvSpPr>
              <p:nvPr/>
            </p:nvSpPr>
            <p:spPr bwMode="auto">
              <a:xfrm>
                <a:off x="6434138" y="1306513"/>
                <a:ext cx="34925" cy="33338"/>
              </a:xfrm>
              <a:prstGeom prst="ellipse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177"/>
              <p:cNvSpPr>
                <a:spLocks noChangeArrowheads="1"/>
              </p:cNvSpPr>
              <p:nvPr/>
            </p:nvSpPr>
            <p:spPr bwMode="auto">
              <a:xfrm>
                <a:off x="6559550" y="1306513"/>
                <a:ext cx="34925" cy="33338"/>
              </a:xfrm>
              <a:prstGeom prst="ellipse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78"/>
              <p:cNvSpPr>
                <a:spLocks/>
              </p:cNvSpPr>
              <p:nvPr/>
            </p:nvSpPr>
            <p:spPr bwMode="auto">
              <a:xfrm>
                <a:off x="6400800" y="1427163"/>
                <a:ext cx="220663" cy="82550"/>
              </a:xfrm>
              <a:custGeom>
                <a:avLst/>
                <a:gdLst>
                  <a:gd name="T0" fmla="*/ 64 w 64"/>
                  <a:gd name="T1" fmla="*/ 12 h 24"/>
                  <a:gd name="T2" fmla="*/ 52 w 64"/>
                  <a:gd name="T3" fmla="*/ 24 h 24"/>
                  <a:gd name="T4" fmla="*/ 12 w 64"/>
                  <a:gd name="T5" fmla="*/ 24 h 24"/>
                  <a:gd name="T6" fmla="*/ 0 w 64"/>
                  <a:gd name="T7" fmla="*/ 12 h 24"/>
                  <a:gd name="T8" fmla="*/ 12 w 64"/>
                  <a:gd name="T9" fmla="*/ 0 h 24"/>
                  <a:gd name="T10" fmla="*/ 52 w 64"/>
                  <a:gd name="T11" fmla="*/ 0 h 24"/>
                  <a:gd name="T12" fmla="*/ 64 w 6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4">
                    <a:moveTo>
                      <a:pt x="64" y="12"/>
                    </a:moveTo>
                    <a:cubicBezTo>
                      <a:pt x="64" y="19"/>
                      <a:pt x="59" y="24"/>
                      <a:pt x="5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9" y="0"/>
                      <a:pt x="64" y="6"/>
                      <a:pt x="6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79"/>
              <p:cNvSpPr>
                <a:spLocks/>
              </p:cNvSpPr>
              <p:nvPr/>
            </p:nvSpPr>
            <p:spPr bwMode="auto">
              <a:xfrm>
                <a:off x="6503988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3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80"/>
              <p:cNvSpPr>
                <a:spLocks/>
              </p:cNvSpPr>
              <p:nvPr/>
            </p:nvSpPr>
            <p:spPr bwMode="auto">
              <a:xfrm>
                <a:off x="6480175" y="1447800"/>
                <a:ext cx="9525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3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81"/>
              <p:cNvSpPr>
                <a:spLocks/>
              </p:cNvSpPr>
              <p:nvPr/>
            </p:nvSpPr>
            <p:spPr bwMode="auto">
              <a:xfrm>
                <a:off x="6456363" y="1447800"/>
                <a:ext cx="9525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82"/>
              <p:cNvSpPr>
                <a:spLocks/>
              </p:cNvSpPr>
              <p:nvPr/>
            </p:nvSpPr>
            <p:spPr bwMode="auto">
              <a:xfrm>
                <a:off x="6430963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83"/>
              <p:cNvSpPr>
                <a:spLocks/>
              </p:cNvSpPr>
              <p:nvPr/>
            </p:nvSpPr>
            <p:spPr bwMode="auto">
              <a:xfrm>
                <a:off x="6580188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1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1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84"/>
              <p:cNvSpPr>
                <a:spLocks/>
              </p:cNvSpPr>
              <p:nvPr/>
            </p:nvSpPr>
            <p:spPr bwMode="auto">
              <a:xfrm>
                <a:off x="6556375" y="1447800"/>
                <a:ext cx="6350" cy="47625"/>
              </a:xfrm>
              <a:custGeom>
                <a:avLst/>
                <a:gdLst>
                  <a:gd name="T0" fmla="*/ 2 w 2"/>
                  <a:gd name="T1" fmla="*/ 13 h 14"/>
                  <a:gd name="T2" fmla="*/ 1 w 2"/>
                  <a:gd name="T3" fmla="*/ 14 h 14"/>
                  <a:gd name="T4" fmla="*/ 0 w 2"/>
                  <a:gd name="T5" fmla="*/ 13 h 14"/>
                  <a:gd name="T6" fmla="*/ 0 w 2"/>
                  <a:gd name="T7" fmla="*/ 1 h 14"/>
                  <a:gd name="T8" fmla="*/ 1 w 2"/>
                  <a:gd name="T9" fmla="*/ 0 h 14"/>
                  <a:gd name="T10" fmla="*/ 2 w 2"/>
                  <a:gd name="T11" fmla="*/ 1 h 14"/>
                  <a:gd name="T12" fmla="*/ 2 w 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cubicBezTo>
                      <a:pt x="2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85"/>
              <p:cNvSpPr>
                <a:spLocks/>
              </p:cNvSpPr>
              <p:nvPr/>
            </p:nvSpPr>
            <p:spPr bwMode="auto">
              <a:xfrm>
                <a:off x="6532563" y="1447800"/>
                <a:ext cx="6350" cy="47625"/>
              </a:xfrm>
              <a:custGeom>
                <a:avLst/>
                <a:gdLst>
                  <a:gd name="T0" fmla="*/ 2 w 2"/>
                  <a:gd name="T1" fmla="*/ 13 h 14"/>
                  <a:gd name="T2" fmla="*/ 1 w 2"/>
                  <a:gd name="T3" fmla="*/ 14 h 14"/>
                  <a:gd name="T4" fmla="*/ 0 w 2"/>
                  <a:gd name="T5" fmla="*/ 13 h 14"/>
                  <a:gd name="T6" fmla="*/ 0 w 2"/>
                  <a:gd name="T7" fmla="*/ 1 h 14"/>
                  <a:gd name="T8" fmla="*/ 1 w 2"/>
                  <a:gd name="T9" fmla="*/ 0 h 14"/>
                  <a:gd name="T10" fmla="*/ 2 w 2"/>
                  <a:gd name="T11" fmla="*/ 1 h 14"/>
                  <a:gd name="T12" fmla="*/ 2 w 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cubicBezTo>
                      <a:pt x="2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86"/>
              <p:cNvSpPr>
                <a:spLocks/>
              </p:cNvSpPr>
              <p:nvPr/>
            </p:nvSpPr>
            <p:spPr bwMode="auto">
              <a:xfrm>
                <a:off x="6357938" y="1692275"/>
                <a:ext cx="301625" cy="85725"/>
              </a:xfrm>
              <a:custGeom>
                <a:avLst/>
                <a:gdLst>
                  <a:gd name="T0" fmla="*/ 7 w 87"/>
                  <a:gd name="T1" fmla="*/ 25 h 25"/>
                  <a:gd name="T2" fmla="*/ 0 w 87"/>
                  <a:gd name="T3" fmla="*/ 18 h 25"/>
                  <a:gd name="T4" fmla="*/ 0 w 87"/>
                  <a:gd name="T5" fmla="*/ 7 h 25"/>
                  <a:gd name="T6" fmla="*/ 7 w 87"/>
                  <a:gd name="T7" fmla="*/ 0 h 25"/>
                  <a:gd name="T8" fmla="*/ 80 w 87"/>
                  <a:gd name="T9" fmla="*/ 0 h 25"/>
                  <a:gd name="T10" fmla="*/ 87 w 87"/>
                  <a:gd name="T11" fmla="*/ 7 h 25"/>
                  <a:gd name="T12" fmla="*/ 87 w 87"/>
                  <a:gd name="T13" fmla="*/ 18 h 25"/>
                  <a:gd name="T14" fmla="*/ 80 w 87"/>
                  <a:gd name="T15" fmla="*/ 25 h 25"/>
                  <a:gd name="T16" fmla="*/ 7 w 87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25">
                    <a:moveTo>
                      <a:pt x="7" y="25"/>
                    </a:moveTo>
                    <a:cubicBezTo>
                      <a:pt x="3" y="25"/>
                      <a:pt x="0" y="21"/>
                      <a:pt x="0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4" y="0"/>
                      <a:pt x="87" y="3"/>
                      <a:pt x="87" y="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21"/>
                      <a:pt x="84" y="25"/>
                      <a:pt x="80" y="25"/>
                    </a:cubicBezTo>
                    <a:lnTo>
                      <a:pt x="7" y="25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Rectangle 187"/>
              <p:cNvSpPr>
                <a:spLocks noChangeArrowheads="1"/>
              </p:cNvSpPr>
              <p:nvPr/>
            </p:nvSpPr>
            <p:spPr bwMode="auto">
              <a:xfrm>
                <a:off x="6413500" y="1774825"/>
                <a:ext cx="38100" cy="246063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Rectangle 188"/>
              <p:cNvSpPr>
                <a:spLocks noChangeArrowheads="1"/>
              </p:cNvSpPr>
              <p:nvPr/>
            </p:nvSpPr>
            <p:spPr bwMode="auto">
              <a:xfrm>
                <a:off x="6413500" y="1774825"/>
                <a:ext cx="38100" cy="460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189"/>
              <p:cNvSpPr>
                <a:spLocks noChangeArrowheads="1"/>
              </p:cNvSpPr>
              <p:nvPr/>
            </p:nvSpPr>
            <p:spPr bwMode="auto">
              <a:xfrm>
                <a:off x="6583363" y="1774825"/>
                <a:ext cx="38100" cy="246063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Rectangle 190"/>
              <p:cNvSpPr>
                <a:spLocks noChangeArrowheads="1"/>
              </p:cNvSpPr>
              <p:nvPr/>
            </p:nvSpPr>
            <p:spPr bwMode="auto">
              <a:xfrm>
                <a:off x="6583363" y="1774825"/>
                <a:ext cx="38100" cy="460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91"/>
              <p:cNvSpPr>
                <a:spLocks/>
              </p:cNvSpPr>
              <p:nvPr/>
            </p:nvSpPr>
            <p:spPr bwMode="auto">
              <a:xfrm>
                <a:off x="6650038" y="1309688"/>
                <a:ext cx="23813" cy="44450"/>
              </a:xfrm>
              <a:custGeom>
                <a:avLst/>
                <a:gdLst>
                  <a:gd name="T0" fmla="*/ 0 w 7"/>
                  <a:gd name="T1" fmla="*/ 0 h 13"/>
                  <a:gd name="T2" fmla="*/ 0 w 7"/>
                  <a:gd name="T3" fmla="*/ 0 h 13"/>
                  <a:gd name="T4" fmla="*/ 0 w 7"/>
                  <a:gd name="T5" fmla="*/ 13 h 13"/>
                  <a:gd name="T6" fmla="*/ 0 w 7"/>
                  <a:gd name="T7" fmla="*/ 13 h 13"/>
                  <a:gd name="T8" fmla="*/ 7 w 7"/>
                  <a:gd name="T9" fmla="*/ 7 h 13"/>
                  <a:gd name="T10" fmla="*/ 0 w 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7" y="10"/>
                      <a:pt x="7" y="7"/>
                    </a:cubicBezTo>
                    <a:cubicBezTo>
                      <a:pt x="7" y="3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Rectangle 192"/>
              <p:cNvSpPr>
                <a:spLocks noChangeArrowheads="1"/>
              </p:cNvSpPr>
              <p:nvPr/>
            </p:nvSpPr>
            <p:spPr bwMode="auto">
              <a:xfrm>
                <a:off x="6650038" y="1212850"/>
                <a:ext cx="6350" cy="120650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93"/>
              <p:cNvSpPr>
                <a:spLocks/>
              </p:cNvSpPr>
              <p:nvPr/>
            </p:nvSpPr>
            <p:spPr bwMode="auto">
              <a:xfrm>
                <a:off x="6354763" y="1309688"/>
                <a:ext cx="25400" cy="44450"/>
              </a:xfrm>
              <a:custGeom>
                <a:avLst/>
                <a:gdLst>
                  <a:gd name="T0" fmla="*/ 7 w 7"/>
                  <a:gd name="T1" fmla="*/ 0 h 13"/>
                  <a:gd name="T2" fmla="*/ 7 w 7"/>
                  <a:gd name="T3" fmla="*/ 0 h 13"/>
                  <a:gd name="T4" fmla="*/ 7 w 7"/>
                  <a:gd name="T5" fmla="*/ 13 h 13"/>
                  <a:gd name="T6" fmla="*/ 7 w 7"/>
                  <a:gd name="T7" fmla="*/ 13 h 13"/>
                  <a:gd name="T8" fmla="*/ 0 w 7"/>
                  <a:gd name="T9" fmla="*/ 7 h 13"/>
                  <a:gd name="T10" fmla="*/ 7 w 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Rectangle 194"/>
              <p:cNvSpPr>
                <a:spLocks noChangeArrowheads="1"/>
              </p:cNvSpPr>
              <p:nvPr/>
            </p:nvSpPr>
            <p:spPr bwMode="auto">
              <a:xfrm>
                <a:off x="6372225" y="1212850"/>
                <a:ext cx="7938" cy="120650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95"/>
              <p:cNvSpPr>
                <a:spLocks/>
              </p:cNvSpPr>
              <p:nvPr/>
            </p:nvSpPr>
            <p:spPr bwMode="auto">
              <a:xfrm>
                <a:off x="6372225" y="2009775"/>
                <a:ext cx="122238" cy="41275"/>
              </a:xfrm>
              <a:custGeom>
                <a:avLst/>
                <a:gdLst>
                  <a:gd name="T0" fmla="*/ 35 w 35"/>
                  <a:gd name="T1" fmla="*/ 12 h 12"/>
                  <a:gd name="T2" fmla="*/ 22 w 35"/>
                  <a:gd name="T3" fmla="*/ 0 h 12"/>
                  <a:gd name="T4" fmla="*/ 13 w 35"/>
                  <a:gd name="T5" fmla="*/ 0 h 12"/>
                  <a:gd name="T6" fmla="*/ 0 w 35"/>
                  <a:gd name="T7" fmla="*/ 12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4" y="6"/>
                      <a:pt x="29" y="0"/>
                      <a:pt x="2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Rectangle 196"/>
              <p:cNvSpPr>
                <a:spLocks noChangeArrowheads="1"/>
              </p:cNvSpPr>
              <p:nvPr/>
            </p:nvSpPr>
            <p:spPr bwMode="auto">
              <a:xfrm>
                <a:off x="6372225" y="2051050"/>
                <a:ext cx="122238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97"/>
              <p:cNvSpPr>
                <a:spLocks/>
              </p:cNvSpPr>
              <p:nvPr/>
            </p:nvSpPr>
            <p:spPr bwMode="auto">
              <a:xfrm>
                <a:off x="6542088" y="2009775"/>
                <a:ext cx="122238" cy="41275"/>
              </a:xfrm>
              <a:custGeom>
                <a:avLst/>
                <a:gdLst>
                  <a:gd name="T0" fmla="*/ 35 w 35"/>
                  <a:gd name="T1" fmla="*/ 12 h 12"/>
                  <a:gd name="T2" fmla="*/ 22 w 35"/>
                  <a:gd name="T3" fmla="*/ 0 h 12"/>
                  <a:gd name="T4" fmla="*/ 13 w 35"/>
                  <a:gd name="T5" fmla="*/ 0 h 12"/>
                  <a:gd name="T6" fmla="*/ 0 w 35"/>
                  <a:gd name="T7" fmla="*/ 12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5" y="6"/>
                      <a:pt x="29" y="0"/>
                      <a:pt x="2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1" y="6"/>
                      <a:pt x="0" y="12"/>
                    </a:cubicBez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Rectangle 198"/>
              <p:cNvSpPr>
                <a:spLocks noChangeArrowheads="1"/>
              </p:cNvSpPr>
              <p:nvPr/>
            </p:nvSpPr>
            <p:spPr bwMode="auto">
              <a:xfrm>
                <a:off x="6542088" y="2051050"/>
                <a:ext cx="122238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99"/>
              <p:cNvSpPr>
                <a:spLocks/>
              </p:cNvSpPr>
              <p:nvPr/>
            </p:nvSpPr>
            <p:spPr bwMode="auto">
              <a:xfrm>
                <a:off x="6213475" y="1789113"/>
                <a:ext cx="114300" cy="96838"/>
              </a:xfrm>
              <a:custGeom>
                <a:avLst/>
                <a:gdLst>
                  <a:gd name="T0" fmla="*/ 10 w 33"/>
                  <a:gd name="T1" fmla="*/ 22 h 28"/>
                  <a:gd name="T2" fmla="*/ 8 w 33"/>
                  <a:gd name="T3" fmla="*/ 16 h 28"/>
                  <a:gd name="T4" fmla="*/ 16 w 33"/>
                  <a:gd name="T5" fmla="*/ 8 h 28"/>
                  <a:gd name="T6" fmla="*/ 25 w 33"/>
                  <a:gd name="T7" fmla="*/ 16 h 28"/>
                  <a:gd name="T8" fmla="*/ 22 w 33"/>
                  <a:gd name="T9" fmla="*/ 22 h 28"/>
                  <a:gd name="T10" fmla="*/ 28 w 33"/>
                  <a:gd name="T11" fmla="*/ 28 h 28"/>
                  <a:gd name="T12" fmla="*/ 33 w 33"/>
                  <a:gd name="T13" fmla="*/ 16 h 28"/>
                  <a:gd name="T14" fmla="*/ 16 w 33"/>
                  <a:gd name="T15" fmla="*/ 0 h 28"/>
                  <a:gd name="T16" fmla="*/ 0 w 33"/>
                  <a:gd name="T17" fmla="*/ 16 h 28"/>
                  <a:gd name="T18" fmla="*/ 4 w 33"/>
                  <a:gd name="T19" fmla="*/ 28 h 28"/>
                  <a:gd name="T20" fmla="*/ 10 w 33"/>
                  <a:gd name="T2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8">
                    <a:moveTo>
                      <a:pt x="10" y="22"/>
                    </a:moveTo>
                    <a:cubicBezTo>
                      <a:pt x="9" y="21"/>
                      <a:pt x="8" y="19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19"/>
                      <a:pt x="24" y="21"/>
                      <a:pt x="22" y="22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1" y="25"/>
                      <a:pt x="33" y="21"/>
                      <a:pt x="33" y="16"/>
                    </a:cubicBezTo>
                    <a:cubicBezTo>
                      <a:pt x="33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1"/>
                      <a:pt x="1" y="25"/>
                      <a:pt x="4" y="28"/>
                    </a:cubicBezTo>
                    <a:lnTo>
                      <a:pt x="10" y="2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00"/>
              <p:cNvSpPr>
                <a:spLocks/>
              </p:cNvSpPr>
              <p:nvPr/>
            </p:nvSpPr>
            <p:spPr bwMode="auto">
              <a:xfrm>
                <a:off x="6705600" y="1409700"/>
                <a:ext cx="100013" cy="117475"/>
              </a:xfrm>
              <a:custGeom>
                <a:avLst/>
                <a:gdLst>
                  <a:gd name="T0" fmla="*/ 23 w 29"/>
                  <a:gd name="T1" fmla="*/ 34 h 34"/>
                  <a:gd name="T2" fmla="*/ 0 w 29"/>
                  <a:gd name="T3" fmla="*/ 34 h 34"/>
                  <a:gd name="T4" fmla="*/ 0 w 29"/>
                  <a:gd name="T5" fmla="*/ 0 h 34"/>
                  <a:gd name="T6" fmla="*/ 23 w 29"/>
                  <a:gd name="T7" fmla="*/ 0 h 34"/>
                  <a:gd name="T8" fmla="*/ 29 w 29"/>
                  <a:gd name="T9" fmla="*/ 6 h 34"/>
                  <a:gd name="T10" fmla="*/ 29 w 29"/>
                  <a:gd name="T11" fmla="*/ 28 h 34"/>
                  <a:gd name="T12" fmla="*/ 23 w 29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2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9" y="3"/>
                      <a:pt x="29" y="6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31"/>
                      <a:pt x="26" y="34"/>
                      <a:pt x="23" y="34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Rectangle 201"/>
              <p:cNvSpPr>
                <a:spLocks noChangeArrowheads="1"/>
              </p:cNvSpPr>
              <p:nvPr/>
            </p:nvSpPr>
            <p:spPr bwMode="auto">
              <a:xfrm>
                <a:off x="6729413" y="1527175"/>
                <a:ext cx="38100" cy="1238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202"/>
              <p:cNvSpPr>
                <a:spLocks noChangeArrowheads="1"/>
              </p:cNvSpPr>
              <p:nvPr/>
            </p:nvSpPr>
            <p:spPr bwMode="auto">
              <a:xfrm>
                <a:off x="6729413" y="1527175"/>
                <a:ext cx="38100" cy="412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203"/>
              <p:cNvSpPr>
                <a:spLocks noChangeArrowheads="1"/>
              </p:cNvSpPr>
              <p:nvPr/>
            </p:nvSpPr>
            <p:spPr bwMode="auto">
              <a:xfrm>
                <a:off x="6729413" y="1719263"/>
                <a:ext cx="38100" cy="90488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Rectangle 204"/>
              <p:cNvSpPr>
                <a:spLocks noChangeArrowheads="1"/>
              </p:cNvSpPr>
              <p:nvPr/>
            </p:nvSpPr>
            <p:spPr bwMode="auto">
              <a:xfrm>
                <a:off x="6729413" y="1719263"/>
                <a:ext cx="38100" cy="428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06"/>
              <p:cNvSpPr>
                <a:spLocks/>
              </p:cNvSpPr>
              <p:nvPr/>
            </p:nvSpPr>
            <p:spPr bwMode="auto">
              <a:xfrm>
                <a:off x="6708775" y="1595438"/>
                <a:ext cx="82550" cy="123825"/>
              </a:xfrm>
              <a:custGeom>
                <a:avLst/>
                <a:gdLst>
                  <a:gd name="T0" fmla="*/ 0 w 24"/>
                  <a:gd name="T1" fmla="*/ 29 h 36"/>
                  <a:gd name="T2" fmla="*/ 7 w 24"/>
                  <a:gd name="T3" fmla="*/ 36 h 36"/>
                  <a:gd name="T4" fmla="*/ 17 w 24"/>
                  <a:gd name="T5" fmla="*/ 36 h 36"/>
                  <a:gd name="T6" fmla="*/ 24 w 24"/>
                  <a:gd name="T7" fmla="*/ 29 h 36"/>
                  <a:gd name="T8" fmla="*/ 24 w 24"/>
                  <a:gd name="T9" fmla="*/ 7 h 36"/>
                  <a:gd name="T10" fmla="*/ 17 w 24"/>
                  <a:gd name="T11" fmla="*/ 0 h 36"/>
                  <a:gd name="T12" fmla="*/ 7 w 24"/>
                  <a:gd name="T13" fmla="*/ 0 h 36"/>
                  <a:gd name="T14" fmla="*/ 0 w 24"/>
                  <a:gd name="T15" fmla="*/ 7 h 36"/>
                  <a:gd name="T16" fmla="*/ 0 w 24"/>
                  <a:gd name="T1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0" y="29"/>
                    </a:moveTo>
                    <a:cubicBezTo>
                      <a:pt x="0" y="32"/>
                      <a:pt x="3" y="36"/>
                      <a:pt x="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21" y="36"/>
                      <a:pt x="24" y="32"/>
                      <a:pt x="24" y="29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4"/>
                      <a:pt x="21" y="0"/>
                      <a:pt x="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7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07"/>
              <p:cNvSpPr>
                <a:spLocks/>
              </p:cNvSpPr>
              <p:nvPr/>
            </p:nvSpPr>
            <p:spPr bwMode="auto">
              <a:xfrm>
                <a:off x="6691313" y="1789113"/>
                <a:ext cx="117475" cy="96838"/>
              </a:xfrm>
              <a:custGeom>
                <a:avLst/>
                <a:gdLst>
                  <a:gd name="T0" fmla="*/ 23 w 34"/>
                  <a:gd name="T1" fmla="*/ 22 h 28"/>
                  <a:gd name="T2" fmla="*/ 25 w 34"/>
                  <a:gd name="T3" fmla="*/ 16 h 28"/>
                  <a:gd name="T4" fmla="*/ 17 w 34"/>
                  <a:gd name="T5" fmla="*/ 8 h 28"/>
                  <a:gd name="T6" fmla="*/ 9 w 34"/>
                  <a:gd name="T7" fmla="*/ 16 h 28"/>
                  <a:gd name="T8" fmla="*/ 11 w 34"/>
                  <a:gd name="T9" fmla="*/ 22 h 28"/>
                  <a:gd name="T10" fmla="*/ 5 w 34"/>
                  <a:gd name="T11" fmla="*/ 28 h 28"/>
                  <a:gd name="T12" fmla="*/ 0 w 34"/>
                  <a:gd name="T13" fmla="*/ 16 h 28"/>
                  <a:gd name="T14" fmla="*/ 17 w 34"/>
                  <a:gd name="T15" fmla="*/ 0 h 28"/>
                  <a:gd name="T16" fmla="*/ 34 w 34"/>
                  <a:gd name="T17" fmla="*/ 16 h 28"/>
                  <a:gd name="T18" fmla="*/ 29 w 34"/>
                  <a:gd name="T19" fmla="*/ 28 h 28"/>
                  <a:gd name="T20" fmla="*/ 23 w 34"/>
                  <a:gd name="T2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8">
                    <a:moveTo>
                      <a:pt x="23" y="22"/>
                    </a:moveTo>
                    <a:cubicBezTo>
                      <a:pt x="24" y="21"/>
                      <a:pt x="25" y="19"/>
                      <a:pt x="25" y="16"/>
                    </a:cubicBezTo>
                    <a:cubicBezTo>
                      <a:pt x="25" y="12"/>
                      <a:pt x="21" y="8"/>
                      <a:pt x="17" y="8"/>
                    </a:cubicBezTo>
                    <a:cubicBezTo>
                      <a:pt x="12" y="8"/>
                      <a:pt x="9" y="12"/>
                      <a:pt x="9" y="16"/>
                    </a:cubicBezTo>
                    <a:cubicBezTo>
                      <a:pt x="9" y="19"/>
                      <a:pt x="10" y="21"/>
                      <a:pt x="11" y="2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5"/>
                      <a:pt x="0" y="21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4" y="7"/>
                      <a:pt x="34" y="16"/>
                    </a:cubicBezTo>
                    <a:cubicBezTo>
                      <a:pt x="34" y="21"/>
                      <a:pt x="32" y="25"/>
                      <a:pt x="29" y="28"/>
                    </a:cubicBez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4632056" y="3381845"/>
              <a:ext cx="3026837" cy="1397647"/>
              <a:chOff x="4791600" y="3552564"/>
              <a:chExt cx="2377698" cy="1097906"/>
            </a:xfrm>
          </p:grpSpPr>
          <p:grpSp>
            <p:nvGrpSpPr>
              <p:cNvPr id="121" name="Group 120"/>
              <p:cNvGrpSpPr/>
              <p:nvPr/>
            </p:nvGrpSpPr>
            <p:grpSpPr>
              <a:xfrm rot="17100000">
                <a:off x="4881295" y="3767001"/>
                <a:ext cx="704850" cy="884239"/>
                <a:chOff x="4968880" y="1376365"/>
                <a:chExt cx="704850" cy="884239"/>
              </a:xfrm>
            </p:grpSpPr>
            <p:sp>
              <p:nvSpPr>
                <p:cNvPr id="122" name="Freeform 11"/>
                <p:cNvSpPr>
                  <a:spLocks noEditPoints="1"/>
                </p:cNvSpPr>
                <p:nvPr/>
              </p:nvSpPr>
              <p:spPr bwMode="auto">
                <a:xfrm>
                  <a:off x="5362580" y="1544640"/>
                  <a:ext cx="301625" cy="303213"/>
                </a:xfrm>
                <a:custGeom>
                  <a:avLst/>
                  <a:gdLst>
                    <a:gd name="T0" fmla="*/ 78 w 88"/>
                    <a:gd name="T1" fmla="*/ 44 h 89"/>
                    <a:gd name="T2" fmla="*/ 79 w 88"/>
                    <a:gd name="T3" fmla="*/ 34 h 89"/>
                    <a:gd name="T4" fmla="*/ 74 w 88"/>
                    <a:gd name="T5" fmla="*/ 23 h 89"/>
                    <a:gd name="T6" fmla="*/ 65 w 88"/>
                    <a:gd name="T7" fmla="*/ 18 h 89"/>
                    <a:gd name="T8" fmla="*/ 64 w 88"/>
                    <a:gd name="T9" fmla="*/ 5 h 89"/>
                    <a:gd name="T10" fmla="*/ 54 w 88"/>
                    <a:gd name="T11" fmla="*/ 12 h 89"/>
                    <a:gd name="T12" fmla="*/ 44 w 88"/>
                    <a:gd name="T13" fmla="*/ 8 h 89"/>
                    <a:gd name="T14" fmla="*/ 32 w 88"/>
                    <a:gd name="T15" fmla="*/ 10 h 89"/>
                    <a:gd name="T16" fmla="*/ 24 w 88"/>
                    <a:gd name="T17" fmla="*/ 17 h 89"/>
                    <a:gd name="T18" fmla="*/ 12 w 88"/>
                    <a:gd name="T19" fmla="*/ 14 h 89"/>
                    <a:gd name="T20" fmla="*/ 16 w 88"/>
                    <a:gd name="T21" fmla="*/ 25 h 89"/>
                    <a:gd name="T22" fmla="*/ 9 w 88"/>
                    <a:gd name="T23" fmla="*/ 33 h 89"/>
                    <a:gd name="T24" fmla="*/ 7 w 88"/>
                    <a:gd name="T25" fmla="*/ 45 h 89"/>
                    <a:gd name="T26" fmla="*/ 11 w 88"/>
                    <a:gd name="T27" fmla="*/ 55 h 89"/>
                    <a:gd name="T28" fmla="*/ 5 w 88"/>
                    <a:gd name="T29" fmla="*/ 65 h 89"/>
                    <a:gd name="T30" fmla="*/ 17 w 88"/>
                    <a:gd name="T31" fmla="*/ 66 h 89"/>
                    <a:gd name="T32" fmla="*/ 22 w 88"/>
                    <a:gd name="T33" fmla="*/ 75 h 89"/>
                    <a:gd name="T34" fmla="*/ 33 w 88"/>
                    <a:gd name="T35" fmla="*/ 80 h 89"/>
                    <a:gd name="T36" fmla="*/ 43 w 88"/>
                    <a:gd name="T37" fmla="*/ 79 h 89"/>
                    <a:gd name="T38" fmla="*/ 51 w 88"/>
                    <a:gd name="T39" fmla="*/ 89 h 89"/>
                    <a:gd name="T40" fmla="*/ 55 w 88"/>
                    <a:gd name="T41" fmla="*/ 77 h 89"/>
                    <a:gd name="T42" fmla="*/ 65 w 88"/>
                    <a:gd name="T43" fmla="*/ 75 h 89"/>
                    <a:gd name="T44" fmla="*/ 74 w 88"/>
                    <a:gd name="T45" fmla="*/ 66 h 89"/>
                    <a:gd name="T46" fmla="*/ 76 w 88"/>
                    <a:gd name="T47" fmla="*/ 56 h 89"/>
                    <a:gd name="T48" fmla="*/ 88 w 88"/>
                    <a:gd name="T49" fmla="*/ 52 h 89"/>
                    <a:gd name="T50" fmla="*/ 60 w 88"/>
                    <a:gd name="T51" fmla="*/ 61 h 89"/>
                    <a:gd name="T52" fmla="*/ 41 w 88"/>
                    <a:gd name="T53" fmla="*/ 67 h 89"/>
                    <a:gd name="T54" fmla="*/ 28 w 88"/>
                    <a:gd name="T55" fmla="*/ 60 h 89"/>
                    <a:gd name="T56" fmla="*/ 22 w 88"/>
                    <a:gd name="T57" fmla="*/ 48 h 89"/>
                    <a:gd name="T58" fmla="*/ 33 w 88"/>
                    <a:gd name="T59" fmla="*/ 25 h 89"/>
                    <a:gd name="T60" fmla="*/ 59 w 88"/>
                    <a:gd name="T61" fmla="*/ 28 h 89"/>
                    <a:gd name="T62" fmla="*/ 64 w 88"/>
                    <a:gd name="T63" fmla="*/ 54 h 89"/>
                    <a:gd name="T64" fmla="*/ 60 w 88"/>
                    <a:gd name="T65" fmla="*/ 6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89">
                      <a:moveTo>
                        <a:pt x="81" y="45"/>
                      </a:moveTo>
                      <a:cubicBezTo>
                        <a:pt x="78" y="44"/>
                        <a:pt x="78" y="44"/>
                        <a:pt x="78" y="44"/>
                      </a:cubicBezTo>
                      <a:cubicBezTo>
                        <a:pt x="78" y="41"/>
                        <a:pt x="78" y="38"/>
                        <a:pt x="77" y="35"/>
                      </a:cubicBezTo>
                      <a:cubicBezTo>
                        <a:pt x="79" y="34"/>
                        <a:pt x="79" y="34"/>
                        <a:pt x="79" y="34"/>
                      </a:cubicBezTo>
                      <a:cubicBezTo>
                        <a:pt x="83" y="32"/>
                        <a:pt x="85" y="29"/>
                        <a:pt x="83" y="25"/>
                      </a:cubicBezTo>
                      <a:cubicBezTo>
                        <a:pt x="81" y="21"/>
                        <a:pt x="77" y="21"/>
                        <a:pt x="74" y="23"/>
                      </a:cubicBezTo>
                      <a:cubicBezTo>
                        <a:pt x="71" y="24"/>
                        <a:pt x="71" y="24"/>
                        <a:pt x="71" y="24"/>
                      </a:cubicBezTo>
                      <a:cubicBezTo>
                        <a:pt x="69" y="22"/>
                        <a:pt x="67" y="19"/>
                        <a:pt x="65" y="18"/>
                      </a:cubicBezTo>
                      <a:cubicBezTo>
                        <a:pt x="66" y="15"/>
                        <a:pt x="66" y="15"/>
                        <a:pt x="66" y="15"/>
                      </a:cubicBezTo>
                      <a:cubicBezTo>
                        <a:pt x="68" y="12"/>
                        <a:pt x="68" y="7"/>
                        <a:pt x="64" y="5"/>
                      </a:cubicBezTo>
                      <a:cubicBezTo>
                        <a:pt x="60" y="4"/>
                        <a:pt x="57" y="7"/>
                        <a:pt x="55" y="10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1" y="11"/>
                        <a:pt x="48" y="11"/>
                        <a:pt x="45" y="11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4"/>
                        <a:pt x="41" y="0"/>
                        <a:pt x="37" y="1"/>
                      </a:cubicBezTo>
                      <a:cubicBezTo>
                        <a:pt x="33" y="2"/>
                        <a:pt x="32" y="6"/>
                        <a:pt x="32" y="10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0" y="14"/>
                        <a:pt x="27" y="15"/>
                        <a:pt x="24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0" y="12"/>
                        <a:pt x="15" y="11"/>
                        <a:pt x="12" y="14"/>
                      </a:cubicBezTo>
                      <a:cubicBezTo>
                        <a:pt x="10" y="17"/>
                        <a:pt x="11" y="21"/>
                        <a:pt x="14" y="24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4" y="28"/>
                        <a:pt x="13" y="31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5" y="33"/>
                        <a:pt x="1" y="34"/>
                        <a:pt x="0" y="38"/>
                      </a:cubicBezTo>
                      <a:cubicBezTo>
                        <a:pt x="0" y="42"/>
                        <a:pt x="4" y="45"/>
                        <a:pt x="7" y="4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9"/>
                        <a:pt x="10" y="52"/>
                        <a:pt x="11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5" y="58"/>
                        <a:pt x="3" y="61"/>
                        <a:pt x="5" y="65"/>
                      </a:cubicBezTo>
                      <a:cubicBezTo>
                        <a:pt x="6" y="69"/>
                        <a:pt x="11" y="69"/>
                        <a:pt x="14" y="67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19" y="68"/>
                        <a:pt x="21" y="70"/>
                        <a:pt x="23" y="72"/>
                      </a:cubicBezTo>
                      <a:cubicBezTo>
                        <a:pt x="22" y="75"/>
                        <a:pt x="22" y="75"/>
                        <a:pt x="22" y="75"/>
                      </a:cubicBezTo>
                      <a:cubicBezTo>
                        <a:pt x="20" y="78"/>
                        <a:pt x="20" y="83"/>
                        <a:pt x="24" y="84"/>
                      </a:cubicBezTo>
                      <a:cubicBezTo>
                        <a:pt x="28" y="86"/>
                        <a:pt x="31" y="83"/>
                        <a:pt x="33" y="80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7" y="79"/>
                        <a:pt x="40" y="79"/>
                        <a:pt x="43" y="79"/>
                      </a:cubicBezTo>
                      <a:cubicBezTo>
                        <a:pt x="44" y="82"/>
                        <a:pt x="44" y="82"/>
                        <a:pt x="44" y="82"/>
                      </a:cubicBezTo>
                      <a:cubicBezTo>
                        <a:pt x="44" y="86"/>
                        <a:pt x="47" y="89"/>
                        <a:pt x="51" y="89"/>
                      </a:cubicBezTo>
                      <a:cubicBezTo>
                        <a:pt x="55" y="88"/>
                        <a:pt x="56" y="84"/>
                        <a:pt x="56" y="80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58" y="76"/>
                        <a:pt x="61" y="75"/>
                        <a:pt x="63" y="73"/>
                      </a:cubicBezTo>
                      <a:cubicBezTo>
                        <a:pt x="65" y="75"/>
                        <a:pt x="65" y="75"/>
                        <a:pt x="65" y="75"/>
                      </a:cubicBezTo>
                      <a:cubicBezTo>
                        <a:pt x="68" y="78"/>
                        <a:pt x="72" y="79"/>
                        <a:pt x="75" y="76"/>
                      </a:cubicBezTo>
                      <a:cubicBezTo>
                        <a:pt x="78" y="73"/>
                        <a:pt x="77" y="69"/>
                        <a:pt x="74" y="66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4" y="62"/>
                        <a:pt x="75" y="59"/>
                        <a:pt x="76" y="56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83" y="57"/>
                        <a:pt x="87" y="56"/>
                        <a:pt x="88" y="52"/>
                      </a:cubicBezTo>
                      <a:cubicBezTo>
                        <a:pt x="88" y="48"/>
                        <a:pt x="84" y="45"/>
                        <a:pt x="81" y="45"/>
                      </a:cubicBezTo>
                      <a:close/>
                      <a:moveTo>
                        <a:pt x="60" y="61"/>
                      </a:moveTo>
                      <a:cubicBezTo>
                        <a:pt x="58" y="62"/>
                        <a:pt x="57" y="64"/>
                        <a:pt x="55" y="65"/>
                      </a:cubicBezTo>
                      <a:cubicBezTo>
                        <a:pt x="51" y="67"/>
                        <a:pt x="46" y="68"/>
                        <a:pt x="41" y="67"/>
                      </a:cubicBezTo>
                      <a:cubicBezTo>
                        <a:pt x="37" y="67"/>
                        <a:pt x="32" y="64"/>
                        <a:pt x="29" y="61"/>
                      </a:cubicBezTo>
                      <a:cubicBezTo>
                        <a:pt x="28" y="61"/>
                        <a:pt x="28" y="61"/>
                        <a:pt x="28" y="60"/>
                      </a:cubicBezTo>
                      <a:cubicBezTo>
                        <a:pt x="25" y="57"/>
                        <a:pt x="23" y="53"/>
                        <a:pt x="22" y="49"/>
                      </a:cubicBezTo>
                      <a:cubicBezTo>
                        <a:pt x="22" y="49"/>
                        <a:pt x="22" y="48"/>
                        <a:pt x="22" y="48"/>
                      </a:cubicBezTo>
                      <a:cubicBezTo>
                        <a:pt x="21" y="43"/>
                        <a:pt x="22" y="38"/>
                        <a:pt x="24" y="34"/>
                      </a:cubicBezTo>
                      <a:cubicBezTo>
                        <a:pt x="26" y="30"/>
                        <a:pt x="29" y="27"/>
                        <a:pt x="33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43" y="21"/>
                        <a:pt x="53" y="22"/>
                        <a:pt x="59" y="28"/>
                      </a:cubicBezTo>
                      <a:cubicBezTo>
                        <a:pt x="60" y="29"/>
                        <a:pt x="60" y="29"/>
                        <a:pt x="60" y="30"/>
                      </a:cubicBezTo>
                      <a:cubicBezTo>
                        <a:pt x="67" y="36"/>
                        <a:pt x="68" y="46"/>
                        <a:pt x="64" y="54"/>
                      </a:cubicBezTo>
                      <a:cubicBezTo>
                        <a:pt x="63" y="57"/>
                        <a:pt x="62" y="59"/>
                        <a:pt x="60" y="61"/>
                      </a:cubicBezTo>
                      <a:cubicBezTo>
                        <a:pt x="58" y="62"/>
                        <a:pt x="61" y="59"/>
                        <a:pt x="60" y="61"/>
                      </a:cubicBezTo>
                      <a:close/>
                    </a:path>
                  </a:pathLst>
                </a:custGeom>
                <a:solidFill>
                  <a:srgbClr val="EA40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12"/>
                <p:cNvSpPr>
                  <a:spLocks noEditPoints="1"/>
                </p:cNvSpPr>
                <p:nvPr/>
              </p:nvSpPr>
              <p:spPr bwMode="auto">
                <a:xfrm>
                  <a:off x="5372105" y="1957391"/>
                  <a:ext cx="301625" cy="303213"/>
                </a:xfrm>
                <a:custGeom>
                  <a:avLst/>
                  <a:gdLst>
                    <a:gd name="T0" fmla="*/ 78 w 88"/>
                    <a:gd name="T1" fmla="*/ 43 h 89"/>
                    <a:gd name="T2" fmla="*/ 79 w 88"/>
                    <a:gd name="T3" fmla="*/ 33 h 89"/>
                    <a:gd name="T4" fmla="*/ 74 w 88"/>
                    <a:gd name="T5" fmla="*/ 22 h 89"/>
                    <a:gd name="T6" fmla="*/ 65 w 88"/>
                    <a:gd name="T7" fmla="*/ 17 h 89"/>
                    <a:gd name="T8" fmla="*/ 64 w 88"/>
                    <a:gd name="T9" fmla="*/ 5 h 89"/>
                    <a:gd name="T10" fmla="*/ 54 w 88"/>
                    <a:gd name="T11" fmla="*/ 11 h 89"/>
                    <a:gd name="T12" fmla="*/ 44 w 88"/>
                    <a:gd name="T13" fmla="*/ 7 h 89"/>
                    <a:gd name="T14" fmla="*/ 32 w 88"/>
                    <a:gd name="T15" fmla="*/ 9 h 89"/>
                    <a:gd name="T16" fmla="*/ 25 w 88"/>
                    <a:gd name="T17" fmla="*/ 16 h 89"/>
                    <a:gd name="T18" fmla="*/ 12 w 88"/>
                    <a:gd name="T19" fmla="*/ 13 h 89"/>
                    <a:gd name="T20" fmla="*/ 16 w 88"/>
                    <a:gd name="T21" fmla="*/ 25 h 89"/>
                    <a:gd name="T22" fmla="*/ 9 w 88"/>
                    <a:gd name="T23" fmla="*/ 32 h 89"/>
                    <a:gd name="T24" fmla="*/ 7 w 88"/>
                    <a:gd name="T25" fmla="*/ 44 h 89"/>
                    <a:gd name="T26" fmla="*/ 11 w 88"/>
                    <a:gd name="T27" fmla="*/ 54 h 89"/>
                    <a:gd name="T28" fmla="*/ 5 w 88"/>
                    <a:gd name="T29" fmla="*/ 64 h 89"/>
                    <a:gd name="T30" fmla="*/ 17 w 88"/>
                    <a:gd name="T31" fmla="*/ 65 h 89"/>
                    <a:gd name="T32" fmla="*/ 22 w 88"/>
                    <a:gd name="T33" fmla="*/ 74 h 89"/>
                    <a:gd name="T34" fmla="*/ 33 w 88"/>
                    <a:gd name="T35" fmla="*/ 79 h 89"/>
                    <a:gd name="T36" fmla="*/ 43 w 88"/>
                    <a:gd name="T37" fmla="*/ 78 h 89"/>
                    <a:gd name="T38" fmla="*/ 51 w 88"/>
                    <a:gd name="T39" fmla="*/ 88 h 89"/>
                    <a:gd name="T40" fmla="*/ 55 w 88"/>
                    <a:gd name="T41" fmla="*/ 76 h 89"/>
                    <a:gd name="T42" fmla="*/ 65 w 88"/>
                    <a:gd name="T43" fmla="*/ 74 h 89"/>
                    <a:gd name="T44" fmla="*/ 74 w 88"/>
                    <a:gd name="T45" fmla="*/ 65 h 89"/>
                    <a:gd name="T46" fmla="*/ 76 w 88"/>
                    <a:gd name="T47" fmla="*/ 55 h 89"/>
                    <a:gd name="T48" fmla="*/ 88 w 88"/>
                    <a:gd name="T49" fmla="*/ 51 h 89"/>
                    <a:gd name="T50" fmla="*/ 60 w 88"/>
                    <a:gd name="T51" fmla="*/ 60 h 89"/>
                    <a:gd name="T52" fmla="*/ 41 w 88"/>
                    <a:gd name="T53" fmla="*/ 66 h 89"/>
                    <a:gd name="T54" fmla="*/ 28 w 88"/>
                    <a:gd name="T55" fmla="*/ 59 h 89"/>
                    <a:gd name="T56" fmla="*/ 22 w 88"/>
                    <a:gd name="T57" fmla="*/ 47 h 89"/>
                    <a:gd name="T58" fmla="*/ 33 w 88"/>
                    <a:gd name="T59" fmla="*/ 24 h 89"/>
                    <a:gd name="T60" fmla="*/ 59 w 88"/>
                    <a:gd name="T61" fmla="*/ 28 h 89"/>
                    <a:gd name="T62" fmla="*/ 64 w 88"/>
                    <a:gd name="T63" fmla="*/ 54 h 89"/>
                    <a:gd name="T64" fmla="*/ 60 w 88"/>
                    <a:gd name="T65" fmla="*/ 6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89">
                      <a:moveTo>
                        <a:pt x="81" y="44"/>
                      </a:moveTo>
                      <a:cubicBezTo>
                        <a:pt x="78" y="43"/>
                        <a:pt x="78" y="43"/>
                        <a:pt x="78" y="43"/>
                      </a:cubicBezTo>
                      <a:cubicBezTo>
                        <a:pt x="78" y="40"/>
                        <a:pt x="78" y="37"/>
                        <a:pt x="77" y="34"/>
                      </a:cubicBezTo>
                      <a:cubicBezTo>
                        <a:pt x="79" y="33"/>
                        <a:pt x="79" y="33"/>
                        <a:pt x="79" y="33"/>
                      </a:cubicBezTo>
                      <a:cubicBezTo>
                        <a:pt x="83" y="31"/>
                        <a:pt x="86" y="28"/>
                        <a:pt x="83" y="24"/>
                      </a:cubicBezTo>
                      <a:cubicBezTo>
                        <a:pt x="81" y="20"/>
                        <a:pt x="77" y="20"/>
                        <a:pt x="74" y="22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0" y="21"/>
                        <a:pt x="67" y="19"/>
                        <a:pt x="65" y="17"/>
                      </a:cubicBezTo>
                      <a:cubicBezTo>
                        <a:pt x="66" y="15"/>
                        <a:pt x="66" y="15"/>
                        <a:pt x="66" y="15"/>
                      </a:cubicBezTo>
                      <a:cubicBezTo>
                        <a:pt x="68" y="11"/>
                        <a:pt x="68" y="6"/>
                        <a:pt x="64" y="5"/>
                      </a:cubicBezTo>
                      <a:cubicBezTo>
                        <a:pt x="60" y="3"/>
                        <a:pt x="57" y="6"/>
                        <a:pt x="55" y="9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1" y="10"/>
                        <a:pt x="48" y="10"/>
                        <a:pt x="45" y="10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4" y="3"/>
                        <a:pt x="41" y="0"/>
                        <a:pt x="37" y="1"/>
                      </a:cubicBezTo>
                      <a:cubicBezTo>
                        <a:pt x="33" y="1"/>
                        <a:pt x="32" y="6"/>
                        <a:pt x="32" y="9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0" y="13"/>
                        <a:pt x="27" y="14"/>
                        <a:pt x="25" y="16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0" y="11"/>
                        <a:pt x="15" y="10"/>
                        <a:pt x="12" y="13"/>
                      </a:cubicBezTo>
                      <a:cubicBezTo>
                        <a:pt x="10" y="16"/>
                        <a:pt x="12" y="20"/>
                        <a:pt x="14" y="23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4" y="27"/>
                        <a:pt x="13" y="30"/>
                        <a:pt x="12" y="33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5" y="32"/>
                        <a:pt x="1" y="33"/>
                        <a:pt x="0" y="37"/>
                      </a:cubicBezTo>
                      <a:cubicBezTo>
                        <a:pt x="0" y="42"/>
                        <a:pt x="4" y="44"/>
                        <a:pt x="7" y="44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8"/>
                        <a:pt x="10" y="51"/>
                        <a:pt x="11" y="54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6" y="57"/>
                        <a:pt x="3" y="60"/>
                        <a:pt x="5" y="64"/>
                      </a:cubicBezTo>
                      <a:cubicBezTo>
                        <a:pt x="7" y="68"/>
                        <a:pt x="11" y="68"/>
                        <a:pt x="14" y="66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9" y="67"/>
                        <a:pt x="21" y="69"/>
                        <a:pt x="23" y="71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0" y="77"/>
                        <a:pt x="20" y="82"/>
                        <a:pt x="24" y="84"/>
                      </a:cubicBezTo>
                      <a:cubicBezTo>
                        <a:pt x="28" y="85"/>
                        <a:pt x="31" y="82"/>
                        <a:pt x="33" y="79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37" y="78"/>
                        <a:pt x="40" y="78"/>
                        <a:pt x="43" y="78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5"/>
                        <a:pt x="47" y="89"/>
                        <a:pt x="51" y="88"/>
                      </a:cubicBezTo>
                      <a:cubicBezTo>
                        <a:pt x="55" y="87"/>
                        <a:pt x="56" y="83"/>
                        <a:pt x="56" y="79"/>
                      </a:cubicBezTo>
                      <a:cubicBezTo>
                        <a:pt x="55" y="76"/>
                        <a:pt x="55" y="76"/>
                        <a:pt x="55" y="76"/>
                      </a:cubicBezTo>
                      <a:cubicBezTo>
                        <a:pt x="58" y="75"/>
                        <a:pt x="61" y="74"/>
                        <a:pt x="64" y="72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8" y="77"/>
                        <a:pt x="73" y="78"/>
                        <a:pt x="76" y="75"/>
                      </a:cubicBezTo>
                      <a:cubicBezTo>
                        <a:pt x="78" y="72"/>
                        <a:pt x="77" y="68"/>
                        <a:pt x="74" y="65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4" y="61"/>
                        <a:pt x="75" y="58"/>
                        <a:pt x="76" y="55"/>
                      </a:cubicBezTo>
                      <a:cubicBezTo>
                        <a:pt x="79" y="56"/>
                        <a:pt x="79" y="56"/>
                        <a:pt x="79" y="56"/>
                      </a:cubicBezTo>
                      <a:cubicBezTo>
                        <a:pt x="83" y="56"/>
                        <a:pt x="87" y="55"/>
                        <a:pt x="88" y="51"/>
                      </a:cubicBezTo>
                      <a:cubicBezTo>
                        <a:pt x="88" y="47"/>
                        <a:pt x="85" y="44"/>
                        <a:pt x="81" y="44"/>
                      </a:cubicBezTo>
                      <a:close/>
                      <a:moveTo>
                        <a:pt x="60" y="60"/>
                      </a:moveTo>
                      <a:cubicBezTo>
                        <a:pt x="58" y="61"/>
                        <a:pt x="57" y="63"/>
                        <a:pt x="55" y="64"/>
                      </a:cubicBezTo>
                      <a:cubicBezTo>
                        <a:pt x="51" y="66"/>
                        <a:pt x="46" y="67"/>
                        <a:pt x="41" y="66"/>
                      </a:cubicBezTo>
                      <a:cubicBezTo>
                        <a:pt x="37" y="66"/>
                        <a:pt x="32" y="64"/>
                        <a:pt x="29" y="60"/>
                      </a:cubicBezTo>
                      <a:cubicBezTo>
                        <a:pt x="28" y="60"/>
                        <a:pt x="28" y="60"/>
                        <a:pt x="28" y="59"/>
                      </a:cubicBezTo>
                      <a:cubicBezTo>
                        <a:pt x="25" y="56"/>
                        <a:pt x="23" y="52"/>
                        <a:pt x="22" y="48"/>
                      </a:cubicBezTo>
                      <a:cubicBezTo>
                        <a:pt x="22" y="48"/>
                        <a:pt x="22" y="47"/>
                        <a:pt x="22" y="47"/>
                      </a:cubicBezTo>
                      <a:cubicBezTo>
                        <a:pt x="21" y="42"/>
                        <a:pt x="22" y="37"/>
                        <a:pt x="24" y="33"/>
                      </a:cubicBezTo>
                      <a:cubicBezTo>
                        <a:pt x="26" y="30"/>
                        <a:pt x="29" y="26"/>
                        <a:pt x="33" y="24"/>
                      </a:cubicBezTo>
                      <a:cubicBezTo>
                        <a:pt x="34" y="24"/>
                        <a:pt x="34" y="24"/>
                        <a:pt x="35" y="24"/>
                      </a:cubicBezTo>
                      <a:cubicBezTo>
                        <a:pt x="43" y="20"/>
                        <a:pt x="53" y="21"/>
                        <a:pt x="59" y="28"/>
                      </a:cubicBezTo>
                      <a:cubicBezTo>
                        <a:pt x="60" y="28"/>
                        <a:pt x="60" y="28"/>
                        <a:pt x="61" y="29"/>
                      </a:cubicBezTo>
                      <a:cubicBezTo>
                        <a:pt x="67" y="35"/>
                        <a:pt x="68" y="45"/>
                        <a:pt x="64" y="54"/>
                      </a:cubicBezTo>
                      <a:cubicBezTo>
                        <a:pt x="64" y="56"/>
                        <a:pt x="62" y="58"/>
                        <a:pt x="60" y="60"/>
                      </a:cubicBezTo>
                      <a:cubicBezTo>
                        <a:pt x="58" y="61"/>
                        <a:pt x="62" y="58"/>
                        <a:pt x="60" y="60"/>
                      </a:cubicBezTo>
                      <a:close/>
                    </a:path>
                  </a:pathLst>
                </a:custGeom>
                <a:solidFill>
                  <a:srgbClr val="9AB2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13"/>
                <p:cNvSpPr>
                  <a:spLocks/>
                </p:cNvSpPr>
                <p:nvPr/>
              </p:nvSpPr>
              <p:spPr bwMode="auto">
                <a:xfrm>
                  <a:off x="4968880" y="1724028"/>
                  <a:ext cx="452438" cy="450851"/>
                </a:xfrm>
                <a:custGeom>
                  <a:avLst/>
                  <a:gdLst>
                    <a:gd name="T0" fmla="*/ 124 w 132"/>
                    <a:gd name="T1" fmla="*/ 65 h 132"/>
                    <a:gd name="T2" fmla="*/ 125 w 132"/>
                    <a:gd name="T3" fmla="*/ 57 h 132"/>
                    <a:gd name="T4" fmla="*/ 122 w 132"/>
                    <a:gd name="T5" fmla="*/ 45 h 132"/>
                    <a:gd name="T6" fmla="*/ 117 w 132"/>
                    <a:gd name="T7" fmla="*/ 38 h 132"/>
                    <a:gd name="T8" fmla="*/ 120 w 132"/>
                    <a:gd name="T9" fmla="*/ 28 h 132"/>
                    <a:gd name="T10" fmla="*/ 110 w 132"/>
                    <a:gd name="T11" fmla="*/ 28 h 132"/>
                    <a:gd name="T12" fmla="*/ 104 w 132"/>
                    <a:gd name="T13" fmla="*/ 23 h 132"/>
                    <a:gd name="T14" fmla="*/ 104 w 132"/>
                    <a:gd name="T15" fmla="*/ 12 h 132"/>
                    <a:gd name="T16" fmla="*/ 94 w 132"/>
                    <a:gd name="T17" fmla="*/ 15 h 132"/>
                    <a:gd name="T18" fmla="*/ 88 w 132"/>
                    <a:gd name="T19" fmla="*/ 10 h 132"/>
                    <a:gd name="T20" fmla="*/ 75 w 132"/>
                    <a:gd name="T21" fmla="*/ 7 h 132"/>
                    <a:gd name="T22" fmla="*/ 67 w 132"/>
                    <a:gd name="T23" fmla="*/ 8 h 132"/>
                    <a:gd name="T24" fmla="*/ 60 w 132"/>
                    <a:gd name="T25" fmla="*/ 0 h 132"/>
                    <a:gd name="T26" fmla="*/ 55 w 132"/>
                    <a:gd name="T27" fmla="*/ 9 h 132"/>
                    <a:gd name="T28" fmla="*/ 47 w 132"/>
                    <a:gd name="T29" fmla="*/ 9 h 132"/>
                    <a:gd name="T30" fmla="*/ 35 w 132"/>
                    <a:gd name="T31" fmla="*/ 15 h 132"/>
                    <a:gd name="T32" fmla="*/ 30 w 132"/>
                    <a:gd name="T33" fmla="*/ 21 h 132"/>
                    <a:gd name="T34" fmla="*/ 19 w 132"/>
                    <a:gd name="T35" fmla="*/ 20 h 132"/>
                    <a:gd name="T36" fmla="*/ 21 w 132"/>
                    <a:gd name="T37" fmla="*/ 30 h 132"/>
                    <a:gd name="T38" fmla="*/ 15 w 132"/>
                    <a:gd name="T39" fmla="*/ 35 h 132"/>
                    <a:gd name="T40" fmla="*/ 9 w 132"/>
                    <a:gd name="T41" fmla="*/ 47 h 132"/>
                    <a:gd name="T42" fmla="*/ 9 w 132"/>
                    <a:gd name="T43" fmla="*/ 55 h 132"/>
                    <a:gd name="T44" fmla="*/ 0 w 132"/>
                    <a:gd name="T45" fmla="*/ 60 h 132"/>
                    <a:gd name="T46" fmla="*/ 8 w 132"/>
                    <a:gd name="T47" fmla="*/ 68 h 132"/>
                    <a:gd name="T48" fmla="*/ 7 w 132"/>
                    <a:gd name="T49" fmla="*/ 76 h 132"/>
                    <a:gd name="T50" fmla="*/ 10 w 132"/>
                    <a:gd name="T51" fmla="*/ 88 h 132"/>
                    <a:gd name="T52" fmla="*/ 15 w 132"/>
                    <a:gd name="T53" fmla="*/ 94 h 132"/>
                    <a:gd name="T54" fmla="*/ 12 w 132"/>
                    <a:gd name="T55" fmla="*/ 104 h 132"/>
                    <a:gd name="T56" fmla="*/ 23 w 132"/>
                    <a:gd name="T57" fmla="*/ 104 h 132"/>
                    <a:gd name="T58" fmla="*/ 28 w 132"/>
                    <a:gd name="T59" fmla="*/ 110 h 132"/>
                    <a:gd name="T60" fmla="*/ 28 w 132"/>
                    <a:gd name="T61" fmla="*/ 120 h 132"/>
                    <a:gd name="T62" fmla="*/ 38 w 132"/>
                    <a:gd name="T63" fmla="*/ 117 h 132"/>
                    <a:gd name="T64" fmla="*/ 44 w 132"/>
                    <a:gd name="T65" fmla="*/ 122 h 132"/>
                    <a:gd name="T66" fmla="*/ 57 w 132"/>
                    <a:gd name="T67" fmla="*/ 125 h 132"/>
                    <a:gd name="T68" fmla="*/ 65 w 132"/>
                    <a:gd name="T69" fmla="*/ 124 h 132"/>
                    <a:gd name="T70" fmla="*/ 72 w 132"/>
                    <a:gd name="T71" fmla="*/ 132 h 132"/>
                    <a:gd name="T72" fmla="*/ 77 w 132"/>
                    <a:gd name="T73" fmla="*/ 123 h 132"/>
                    <a:gd name="T74" fmla="*/ 85 w 132"/>
                    <a:gd name="T75" fmla="*/ 123 h 132"/>
                    <a:gd name="T76" fmla="*/ 97 w 132"/>
                    <a:gd name="T77" fmla="*/ 118 h 132"/>
                    <a:gd name="T78" fmla="*/ 102 w 132"/>
                    <a:gd name="T79" fmla="*/ 111 h 132"/>
                    <a:gd name="T80" fmla="*/ 113 w 132"/>
                    <a:gd name="T81" fmla="*/ 113 h 132"/>
                    <a:gd name="T82" fmla="*/ 111 w 132"/>
                    <a:gd name="T83" fmla="*/ 102 h 132"/>
                    <a:gd name="T84" fmla="*/ 117 w 132"/>
                    <a:gd name="T85" fmla="*/ 97 h 132"/>
                    <a:gd name="T86" fmla="*/ 123 w 132"/>
                    <a:gd name="T87" fmla="*/ 86 h 132"/>
                    <a:gd name="T88" fmla="*/ 123 w 132"/>
                    <a:gd name="T89" fmla="*/ 78 h 132"/>
                    <a:gd name="T90" fmla="*/ 132 w 132"/>
                    <a:gd name="T91" fmla="*/ 7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32" h="132">
                      <a:moveTo>
                        <a:pt x="126" y="65"/>
                      </a:moveTo>
                      <a:cubicBezTo>
                        <a:pt x="124" y="65"/>
                        <a:pt x="124" y="65"/>
                        <a:pt x="124" y="65"/>
                      </a:cubicBezTo>
                      <a:cubicBezTo>
                        <a:pt x="124" y="62"/>
                        <a:pt x="124" y="60"/>
                        <a:pt x="123" y="57"/>
                      </a:cubicBezTo>
                      <a:cubicBezTo>
                        <a:pt x="125" y="57"/>
                        <a:pt x="125" y="57"/>
                        <a:pt x="125" y="57"/>
                      </a:cubicBezTo>
                      <a:cubicBezTo>
                        <a:pt x="130" y="56"/>
                        <a:pt x="131" y="53"/>
                        <a:pt x="130" y="49"/>
                      </a:cubicBezTo>
                      <a:cubicBezTo>
                        <a:pt x="129" y="46"/>
                        <a:pt x="127" y="43"/>
                        <a:pt x="122" y="45"/>
                      </a:cubicBezTo>
                      <a:cubicBezTo>
                        <a:pt x="120" y="45"/>
                        <a:pt x="120" y="45"/>
                        <a:pt x="120" y="45"/>
                      </a:cubicBezTo>
                      <a:cubicBezTo>
                        <a:pt x="119" y="43"/>
                        <a:pt x="118" y="41"/>
                        <a:pt x="117" y="38"/>
                      </a:cubicBezTo>
                      <a:cubicBezTo>
                        <a:pt x="119" y="37"/>
                        <a:pt x="119" y="37"/>
                        <a:pt x="119" y="37"/>
                      </a:cubicBezTo>
                      <a:cubicBezTo>
                        <a:pt x="123" y="34"/>
                        <a:pt x="122" y="31"/>
                        <a:pt x="120" y="28"/>
                      </a:cubicBezTo>
                      <a:cubicBezTo>
                        <a:pt x="118" y="25"/>
                        <a:pt x="115" y="24"/>
                        <a:pt x="111" y="27"/>
                      </a:cubicBezTo>
                      <a:cubicBezTo>
                        <a:pt x="110" y="28"/>
                        <a:pt x="110" y="28"/>
                        <a:pt x="110" y="28"/>
                      </a:cubicBezTo>
                      <a:cubicBezTo>
                        <a:pt x="109" y="27"/>
                        <a:pt x="108" y="26"/>
                        <a:pt x="107" y="25"/>
                      </a:cubicBezTo>
                      <a:cubicBezTo>
                        <a:pt x="106" y="24"/>
                        <a:pt x="105" y="24"/>
                        <a:pt x="104" y="23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8" y="17"/>
                        <a:pt x="107" y="14"/>
                        <a:pt x="104" y="12"/>
                      </a:cubicBezTo>
                      <a:cubicBezTo>
                        <a:pt x="101" y="10"/>
                        <a:pt x="98" y="10"/>
                        <a:pt x="95" y="14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2" y="14"/>
                        <a:pt x="89" y="13"/>
                        <a:pt x="87" y="12"/>
                      </a:cubicBezTo>
                      <a:cubicBezTo>
                        <a:pt x="88" y="10"/>
                        <a:pt x="88" y="10"/>
                        <a:pt x="88" y="10"/>
                      </a:cubicBezTo>
                      <a:cubicBezTo>
                        <a:pt x="89" y="6"/>
                        <a:pt x="87" y="3"/>
                        <a:pt x="83" y="2"/>
                      </a:cubicBezTo>
                      <a:cubicBezTo>
                        <a:pt x="80" y="2"/>
                        <a:pt x="77" y="2"/>
                        <a:pt x="75" y="7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2" y="9"/>
                        <a:pt x="70" y="8"/>
                        <a:pt x="67" y="8"/>
                      </a:cubicBezTo>
                      <a:cubicBezTo>
                        <a:pt x="67" y="6"/>
                        <a:pt x="67" y="6"/>
                        <a:pt x="67" y="6"/>
                      </a:cubicBezTo>
                      <a:cubicBezTo>
                        <a:pt x="67" y="1"/>
                        <a:pt x="64" y="0"/>
                        <a:pt x="60" y="0"/>
                      </a:cubicBezTo>
                      <a:cubicBezTo>
                        <a:pt x="57" y="1"/>
                        <a:pt x="54" y="2"/>
                        <a:pt x="55" y="7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2" y="10"/>
                        <a:pt x="50" y="11"/>
                        <a:pt x="47" y="11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5" y="5"/>
                        <a:pt x="41" y="5"/>
                        <a:pt x="38" y="6"/>
                      </a:cubicBezTo>
                      <a:cubicBezTo>
                        <a:pt x="35" y="8"/>
                        <a:pt x="33" y="10"/>
                        <a:pt x="35" y="15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4" y="18"/>
                        <a:pt x="32" y="19"/>
                        <a:pt x="30" y="21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5" y="16"/>
                        <a:pt x="22" y="17"/>
                        <a:pt x="19" y="20"/>
                      </a:cubicBezTo>
                      <a:cubicBezTo>
                        <a:pt x="17" y="22"/>
                        <a:pt x="16" y="25"/>
                        <a:pt x="19" y="29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19" y="32"/>
                        <a:pt x="18" y="34"/>
                        <a:pt x="17" y="36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0" y="33"/>
                        <a:pt x="8" y="35"/>
                        <a:pt x="6" y="38"/>
                      </a:cubicBezTo>
                      <a:cubicBezTo>
                        <a:pt x="5" y="41"/>
                        <a:pt x="5" y="45"/>
                        <a:pt x="9" y="47"/>
                      </a:cubicBezTo>
                      <a:cubicBezTo>
                        <a:pt x="11" y="48"/>
                        <a:pt x="11" y="48"/>
                        <a:pt x="11" y="48"/>
                      </a:cubicBezTo>
                      <a:cubicBezTo>
                        <a:pt x="10" y="50"/>
                        <a:pt x="10" y="52"/>
                        <a:pt x="9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2" y="54"/>
                        <a:pt x="1" y="57"/>
                        <a:pt x="0" y="60"/>
                      </a:cubicBezTo>
                      <a:cubicBezTo>
                        <a:pt x="0" y="64"/>
                        <a:pt x="1" y="67"/>
                        <a:pt x="6" y="67"/>
                      </a:cubicBezTo>
                      <a:cubicBezTo>
                        <a:pt x="8" y="68"/>
                        <a:pt x="8" y="68"/>
                        <a:pt x="8" y="68"/>
                      </a:cubicBezTo>
                      <a:cubicBezTo>
                        <a:pt x="8" y="70"/>
                        <a:pt x="8" y="73"/>
                        <a:pt x="9" y="75"/>
                      </a:cubicBezTo>
                      <a:cubicBezTo>
                        <a:pt x="7" y="76"/>
                        <a:pt x="7" y="76"/>
                        <a:pt x="7" y="76"/>
                      </a:cubicBezTo>
                      <a:cubicBezTo>
                        <a:pt x="2" y="77"/>
                        <a:pt x="1" y="80"/>
                        <a:pt x="2" y="83"/>
                      </a:cubicBezTo>
                      <a:cubicBezTo>
                        <a:pt x="3" y="87"/>
                        <a:pt x="5" y="89"/>
                        <a:pt x="10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3" y="90"/>
                        <a:pt x="14" y="92"/>
                        <a:pt x="15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0" y="98"/>
                        <a:pt x="10" y="101"/>
                        <a:pt x="12" y="104"/>
                      </a:cubicBezTo>
                      <a:cubicBezTo>
                        <a:pt x="14" y="107"/>
                        <a:pt x="17" y="108"/>
                        <a:pt x="21" y="106"/>
                      </a:cubicBezTo>
                      <a:cubicBezTo>
                        <a:pt x="23" y="104"/>
                        <a:pt x="23" y="104"/>
                        <a:pt x="23" y="104"/>
                      </a:cubicBezTo>
                      <a:cubicBezTo>
                        <a:pt x="23" y="105"/>
                        <a:pt x="24" y="106"/>
                        <a:pt x="25" y="107"/>
                      </a:cubicBezTo>
                      <a:cubicBezTo>
                        <a:pt x="26" y="108"/>
                        <a:pt x="27" y="109"/>
                        <a:pt x="28" y="110"/>
                      </a:cubicBezTo>
                      <a:cubicBezTo>
                        <a:pt x="27" y="111"/>
                        <a:pt x="27" y="111"/>
                        <a:pt x="27" y="111"/>
                      </a:cubicBezTo>
                      <a:cubicBezTo>
                        <a:pt x="24" y="115"/>
                        <a:pt x="25" y="118"/>
                        <a:pt x="28" y="120"/>
                      </a:cubicBezTo>
                      <a:cubicBezTo>
                        <a:pt x="31" y="122"/>
                        <a:pt x="34" y="123"/>
                        <a:pt x="37" y="119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40" y="118"/>
                        <a:pt x="43" y="119"/>
                        <a:pt x="45" y="120"/>
                      </a:cubicBezTo>
                      <a:cubicBezTo>
                        <a:pt x="44" y="122"/>
                        <a:pt x="44" y="122"/>
                        <a:pt x="44" y="122"/>
                      </a:cubicBezTo>
                      <a:cubicBezTo>
                        <a:pt x="43" y="127"/>
                        <a:pt x="46" y="129"/>
                        <a:pt x="49" y="130"/>
                      </a:cubicBezTo>
                      <a:cubicBezTo>
                        <a:pt x="52" y="131"/>
                        <a:pt x="55" y="130"/>
                        <a:pt x="57" y="125"/>
                      </a:cubicBezTo>
                      <a:cubicBezTo>
                        <a:pt x="57" y="123"/>
                        <a:pt x="57" y="123"/>
                        <a:pt x="57" y="123"/>
                      </a:cubicBezTo>
                      <a:cubicBezTo>
                        <a:pt x="60" y="124"/>
                        <a:pt x="62" y="124"/>
                        <a:pt x="65" y="124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5" y="131"/>
                        <a:pt x="68" y="132"/>
                        <a:pt x="72" y="132"/>
                      </a:cubicBezTo>
                      <a:cubicBezTo>
                        <a:pt x="75" y="132"/>
                        <a:pt x="78" y="130"/>
                        <a:pt x="78" y="125"/>
                      </a:cubicBezTo>
                      <a:cubicBezTo>
                        <a:pt x="77" y="123"/>
                        <a:pt x="77" y="123"/>
                        <a:pt x="77" y="123"/>
                      </a:cubicBezTo>
                      <a:cubicBezTo>
                        <a:pt x="80" y="123"/>
                        <a:pt x="82" y="122"/>
                        <a:pt x="85" y="121"/>
                      </a:cubicBezTo>
                      <a:cubicBezTo>
                        <a:pt x="85" y="123"/>
                        <a:pt x="85" y="123"/>
                        <a:pt x="85" y="123"/>
                      </a:cubicBezTo>
                      <a:cubicBezTo>
                        <a:pt x="88" y="127"/>
                        <a:pt x="91" y="128"/>
                        <a:pt x="94" y="126"/>
                      </a:cubicBezTo>
                      <a:cubicBezTo>
                        <a:pt x="97" y="125"/>
                        <a:pt x="99" y="122"/>
                        <a:pt x="97" y="118"/>
                      </a:cubicBezTo>
                      <a:cubicBezTo>
                        <a:pt x="96" y="116"/>
                        <a:pt x="96" y="116"/>
                        <a:pt x="96" y="116"/>
                      </a:cubicBezTo>
                      <a:cubicBezTo>
                        <a:pt x="98" y="114"/>
                        <a:pt x="100" y="113"/>
                        <a:pt x="102" y="111"/>
                      </a:cubicBezTo>
                      <a:cubicBezTo>
                        <a:pt x="104" y="113"/>
                        <a:pt x="104" y="113"/>
                        <a:pt x="104" y="113"/>
                      </a:cubicBezTo>
                      <a:cubicBezTo>
                        <a:pt x="107" y="116"/>
                        <a:pt x="110" y="115"/>
                        <a:pt x="113" y="113"/>
                      </a:cubicBezTo>
                      <a:cubicBezTo>
                        <a:pt x="115" y="110"/>
                        <a:pt x="116" y="107"/>
                        <a:pt x="113" y="104"/>
                      </a:cubicBezTo>
                      <a:cubicBezTo>
                        <a:pt x="111" y="102"/>
                        <a:pt x="111" y="102"/>
                        <a:pt x="111" y="102"/>
                      </a:cubicBezTo>
                      <a:cubicBezTo>
                        <a:pt x="113" y="100"/>
                        <a:pt x="114" y="98"/>
                        <a:pt x="116" y="96"/>
                      </a:cubicBezTo>
                      <a:cubicBezTo>
                        <a:pt x="117" y="97"/>
                        <a:pt x="117" y="97"/>
                        <a:pt x="117" y="97"/>
                      </a:cubicBezTo>
                      <a:cubicBezTo>
                        <a:pt x="122" y="99"/>
                        <a:pt x="124" y="97"/>
                        <a:pt x="126" y="94"/>
                      </a:cubicBezTo>
                      <a:cubicBezTo>
                        <a:pt x="127" y="91"/>
                        <a:pt x="127" y="88"/>
                        <a:pt x="123" y="86"/>
                      </a:cubicBezTo>
                      <a:cubicBezTo>
                        <a:pt x="121" y="85"/>
                        <a:pt x="121" y="85"/>
                        <a:pt x="121" y="85"/>
                      </a:cubicBezTo>
                      <a:cubicBezTo>
                        <a:pt x="122" y="82"/>
                        <a:pt x="122" y="80"/>
                        <a:pt x="123" y="78"/>
                      </a:cubicBezTo>
                      <a:cubicBezTo>
                        <a:pt x="125" y="78"/>
                        <a:pt x="125" y="78"/>
                        <a:pt x="125" y="78"/>
                      </a:cubicBezTo>
                      <a:cubicBezTo>
                        <a:pt x="130" y="78"/>
                        <a:pt x="131" y="75"/>
                        <a:pt x="132" y="72"/>
                      </a:cubicBezTo>
                      <a:cubicBezTo>
                        <a:pt x="132" y="68"/>
                        <a:pt x="131" y="66"/>
                        <a:pt x="126" y="65"/>
                      </a:cubicBezTo>
                      <a:close/>
                    </a:path>
                  </a:pathLst>
                </a:custGeom>
                <a:solidFill>
                  <a:srgbClr val="401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5" name="Freeform 14"/>
                <p:cNvSpPr>
                  <a:spLocks/>
                </p:cNvSpPr>
                <p:nvPr/>
              </p:nvSpPr>
              <p:spPr bwMode="auto">
                <a:xfrm>
                  <a:off x="5048255" y="1376365"/>
                  <a:ext cx="296863" cy="296863"/>
                </a:xfrm>
                <a:custGeom>
                  <a:avLst/>
                  <a:gdLst>
                    <a:gd name="T0" fmla="*/ 81 w 87"/>
                    <a:gd name="T1" fmla="*/ 43 h 87"/>
                    <a:gd name="T2" fmla="*/ 82 w 87"/>
                    <a:gd name="T3" fmla="*/ 37 h 87"/>
                    <a:gd name="T4" fmla="*/ 80 w 87"/>
                    <a:gd name="T5" fmla="*/ 29 h 87"/>
                    <a:gd name="T6" fmla="*/ 76 w 87"/>
                    <a:gd name="T7" fmla="*/ 25 h 87"/>
                    <a:gd name="T8" fmla="*/ 79 w 87"/>
                    <a:gd name="T9" fmla="*/ 19 h 87"/>
                    <a:gd name="T10" fmla="*/ 72 w 87"/>
                    <a:gd name="T11" fmla="*/ 18 h 87"/>
                    <a:gd name="T12" fmla="*/ 68 w 87"/>
                    <a:gd name="T13" fmla="*/ 15 h 87"/>
                    <a:gd name="T14" fmla="*/ 68 w 87"/>
                    <a:gd name="T15" fmla="*/ 8 h 87"/>
                    <a:gd name="T16" fmla="*/ 61 w 87"/>
                    <a:gd name="T17" fmla="*/ 10 h 87"/>
                    <a:gd name="T18" fmla="*/ 57 w 87"/>
                    <a:gd name="T19" fmla="*/ 7 h 87"/>
                    <a:gd name="T20" fmla="*/ 49 w 87"/>
                    <a:gd name="T21" fmla="*/ 5 h 87"/>
                    <a:gd name="T22" fmla="*/ 44 w 87"/>
                    <a:gd name="T23" fmla="*/ 5 h 87"/>
                    <a:gd name="T24" fmla="*/ 39 w 87"/>
                    <a:gd name="T25" fmla="*/ 0 h 87"/>
                    <a:gd name="T26" fmla="*/ 36 w 87"/>
                    <a:gd name="T27" fmla="*/ 6 h 87"/>
                    <a:gd name="T28" fmla="*/ 30 w 87"/>
                    <a:gd name="T29" fmla="*/ 6 h 87"/>
                    <a:gd name="T30" fmla="*/ 23 w 87"/>
                    <a:gd name="T31" fmla="*/ 10 h 87"/>
                    <a:gd name="T32" fmla="*/ 19 w 87"/>
                    <a:gd name="T33" fmla="*/ 14 h 87"/>
                    <a:gd name="T34" fmla="*/ 12 w 87"/>
                    <a:gd name="T35" fmla="*/ 13 h 87"/>
                    <a:gd name="T36" fmla="*/ 13 w 87"/>
                    <a:gd name="T37" fmla="*/ 20 h 87"/>
                    <a:gd name="T38" fmla="*/ 9 w 87"/>
                    <a:gd name="T39" fmla="*/ 23 h 87"/>
                    <a:gd name="T40" fmla="*/ 6 w 87"/>
                    <a:gd name="T41" fmla="*/ 31 h 87"/>
                    <a:gd name="T42" fmla="*/ 6 w 87"/>
                    <a:gd name="T43" fmla="*/ 36 h 87"/>
                    <a:gd name="T44" fmla="*/ 0 w 87"/>
                    <a:gd name="T45" fmla="*/ 40 h 87"/>
                    <a:gd name="T46" fmla="*/ 5 w 87"/>
                    <a:gd name="T47" fmla="*/ 44 h 87"/>
                    <a:gd name="T48" fmla="*/ 4 w 87"/>
                    <a:gd name="T49" fmla="*/ 50 h 87"/>
                    <a:gd name="T50" fmla="*/ 6 w 87"/>
                    <a:gd name="T51" fmla="*/ 58 h 87"/>
                    <a:gd name="T52" fmla="*/ 10 w 87"/>
                    <a:gd name="T53" fmla="*/ 62 h 87"/>
                    <a:gd name="T54" fmla="*/ 7 w 87"/>
                    <a:gd name="T55" fmla="*/ 68 h 87"/>
                    <a:gd name="T56" fmla="*/ 14 w 87"/>
                    <a:gd name="T57" fmla="*/ 69 h 87"/>
                    <a:gd name="T58" fmla="*/ 18 w 87"/>
                    <a:gd name="T59" fmla="*/ 72 h 87"/>
                    <a:gd name="T60" fmla="*/ 18 w 87"/>
                    <a:gd name="T61" fmla="*/ 79 h 87"/>
                    <a:gd name="T62" fmla="*/ 25 w 87"/>
                    <a:gd name="T63" fmla="*/ 77 h 87"/>
                    <a:gd name="T64" fmla="*/ 29 w 87"/>
                    <a:gd name="T65" fmla="*/ 80 h 87"/>
                    <a:gd name="T66" fmla="*/ 37 w 87"/>
                    <a:gd name="T67" fmla="*/ 83 h 87"/>
                    <a:gd name="T68" fmla="*/ 42 w 87"/>
                    <a:gd name="T69" fmla="*/ 82 h 87"/>
                    <a:gd name="T70" fmla="*/ 47 w 87"/>
                    <a:gd name="T71" fmla="*/ 87 h 87"/>
                    <a:gd name="T72" fmla="*/ 50 w 87"/>
                    <a:gd name="T73" fmla="*/ 81 h 87"/>
                    <a:gd name="T74" fmla="*/ 56 w 87"/>
                    <a:gd name="T75" fmla="*/ 81 h 87"/>
                    <a:gd name="T76" fmla="*/ 63 w 87"/>
                    <a:gd name="T77" fmla="*/ 77 h 87"/>
                    <a:gd name="T78" fmla="*/ 67 w 87"/>
                    <a:gd name="T79" fmla="*/ 73 h 87"/>
                    <a:gd name="T80" fmla="*/ 74 w 87"/>
                    <a:gd name="T81" fmla="*/ 74 h 87"/>
                    <a:gd name="T82" fmla="*/ 73 w 87"/>
                    <a:gd name="T83" fmla="*/ 67 h 87"/>
                    <a:gd name="T84" fmla="*/ 77 w 87"/>
                    <a:gd name="T85" fmla="*/ 64 h 87"/>
                    <a:gd name="T86" fmla="*/ 80 w 87"/>
                    <a:gd name="T87" fmla="*/ 56 h 87"/>
                    <a:gd name="T88" fmla="*/ 80 w 87"/>
                    <a:gd name="T89" fmla="*/ 51 h 87"/>
                    <a:gd name="T90" fmla="*/ 86 w 87"/>
                    <a:gd name="T91" fmla="*/ 4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7" h="87">
                      <a:moveTo>
                        <a:pt x="83" y="43"/>
                      </a:moveTo>
                      <a:cubicBezTo>
                        <a:pt x="81" y="43"/>
                        <a:pt x="81" y="43"/>
                        <a:pt x="81" y="43"/>
                      </a:cubicBezTo>
                      <a:cubicBezTo>
                        <a:pt x="81" y="41"/>
                        <a:pt x="81" y="39"/>
                        <a:pt x="81" y="38"/>
                      </a:cubicBezTo>
                      <a:cubicBezTo>
                        <a:pt x="82" y="37"/>
                        <a:pt x="82" y="37"/>
                        <a:pt x="82" y="37"/>
                      </a:cubicBezTo>
                      <a:cubicBezTo>
                        <a:pt x="85" y="37"/>
                        <a:pt x="86" y="35"/>
                        <a:pt x="85" y="32"/>
                      </a:cubicBezTo>
                      <a:cubicBezTo>
                        <a:pt x="84" y="30"/>
                        <a:pt x="83" y="29"/>
                        <a:pt x="80" y="29"/>
                      </a:cubicBezTo>
                      <a:cubicBezTo>
                        <a:pt x="79" y="30"/>
                        <a:pt x="79" y="30"/>
                        <a:pt x="79" y="30"/>
                      </a:cubicBezTo>
                      <a:cubicBezTo>
                        <a:pt x="78" y="28"/>
                        <a:pt x="77" y="27"/>
                        <a:pt x="76" y="25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80" y="23"/>
                        <a:pt x="80" y="20"/>
                        <a:pt x="79" y="19"/>
                      </a:cubicBezTo>
                      <a:cubicBezTo>
                        <a:pt x="77" y="17"/>
                        <a:pt x="75" y="16"/>
                        <a:pt x="73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1" y="18"/>
                        <a:pt x="71" y="17"/>
                        <a:pt x="70" y="17"/>
                      </a:cubicBezTo>
                      <a:cubicBezTo>
                        <a:pt x="69" y="16"/>
                        <a:pt x="69" y="15"/>
                        <a:pt x="68" y="15"/>
                      </a:cubicBezTo>
                      <a:cubicBezTo>
                        <a:pt x="69" y="14"/>
                        <a:pt x="69" y="14"/>
                        <a:pt x="69" y="14"/>
                      </a:cubicBezTo>
                      <a:cubicBezTo>
                        <a:pt x="71" y="11"/>
                        <a:pt x="70" y="9"/>
                        <a:pt x="68" y="8"/>
                      </a:cubicBezTo>
                      <a:cubicBezTo>
                        <a:pt x="66" y="7"/>
                        <a:pt x="64" y="6"/>
                        <a:pt x="62" y="9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0" y="9"/>
                        <a:pt x="58" y="9"/>
                        <a:pt x="57" y="8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8" y="4"/>
                        <a:pt x="57" y="2"/>
                        <a:pt x="54" y="2"/>
                      </a:cubicBezTo>
                      <a:cubicBezTo>
                        <a:pt x="52" y="1"/>
                        <a:pt x="50" y="1"/>
                        <a:pt x="49" y="5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7" y="6"/>
                        <a:pt x="46" y="5"/>
                        <a:pt x="44" y="5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3" y="1"/>
                        <a:pt x="42" y="0"/>
                        <a:pt x="39" y="0"/>
                      </a:cubicBezTo>
                      <a:cubicBezTo>
                        <a:pt x="37" y="0"/>
                        <a:pt x="35" y="2"/>
                        <a:pt x="35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4" y="6"/>
                        <a:pt x="32" y="7"/>
                        <a:pt x="31" y="7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3"/>
                        <a:pt x="27" y="3"/>
                        <a:pt x="25" y="4"/>
                      </a:cubicBezTo>
                      <a:cubicBezTo>
                        <a:pt x="23" y="5"/>
                        <a:pt x="21" y="7"/>
                        <a:pt x="23" y="10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2" y="12"/>
                        <a:pt x="20" y="13"/>
                        <a:pt x="19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6" y="11"/>
                        <a:pt x="14" y="11"/>
                        <a:pt x="12" y="13"/>
                      </a:cubicBezTo>
                      <a:cubicBezTo>
                        <a:pt x="11" y="14"/>
                        <a:pt x="10" y="16"/>
                        <a:pt x="12" y="19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2" y="21"/>
                        <a:pt x="11" y="22"/>
                        <a:pt x="10" y="24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6" y="22"/>
                        <a:pt x="5" y="23"/>
                        <a:pt x="4" y="25"/>
                      </a:cubicBezTo>
                      <a:cubicBezTo>
                        <a:pt x="3" y="27"/>
                        <a:pt x="3" y="29"/>
                        <a:pt x="6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6" y="33"/>
                        <a:pt x="6" y="34"/>
                        <a:pt x="6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1" y="36"/>
                        <a:pt x="0" y="37"/>
                        <a:pt x="0" y="40"/>
                      </a:cubicBezTo>
                      <a:cubicBezTo>
                        <a:pt x="0" y="42"/>
                        <a:pt x="0" y="44"/>
                        <a:pt x="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6"/>
                        <a:pt x="5" y="48"/>
                        <a:pt x="5" y="49"/>
                      </a:cubicBez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1" y="51"/>
                        <a:pt x="0" y="53"/>
                        <a:pt x="1" y="55"/>
                      </a:cubicBezTo>
                      <a:cubicBezTo>
                        <a:pt x="2" y="57"/>
                        <a:pt x="3" y="59"/>
                        <a:pt x="6" y="58"/>
                      </a:cubicBez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8" y="59"/>
                        <a:pt x="9" y="60"/>
                        <a:pt x="10" y="62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6" y="65"/>
                        <a:pt x="6" y="67"/>
                        <a:pt x="7" y="68"/>
                      </a:cubicBezTo>
                      <a:cubicBezTo>
                        <a:pt x="9" y="70"/>
                        <a:pt x="11" y="71"/>
                        <a:pt x="13" y="69"/>
                      </a:cubicBezTo>
                      <a:cubicBezTo>
                        <a:pt x="14" y="69"/>
                        <a:pt x="14" y="69"/>
                        <a:pt x="14" y="69"/>
                      </a:cubicBezTo>
                      <a:cubicBezTo>
                        <a:pt x="15" y="69"/>
                        <a:pt x="15" y="70"/>
                        <a:pt x="16" y="71"/>
                      </a:cubicBezTo>
                      <a:cubicBezTo>
                        <a:pt x="17" y="71"/>
                        <a:pt x="17" y="72"/>
                        <a:pt x="18" y="72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5" y="76"/>
                        <a:pt x="16" y="78"/>
                        <a:pt x="18" y="79"/>
                      </a:cubicBezTo>
                      <a:cubicBezTo>
                        <a:pt x="20" y="80"/>
                        <a:pt x="22" y="81"/>
                        <a:pt x="24" y="78"/>
                      </a:cubicBezTo>
                      <a:cubicBezTo>
                        <a:pt x="25" y="77"/>
                        <a:pt x="25" y="77"/>
                        <a:pt x="25" y="77"/>
                      </a:cubicBezTo>
                      <a:cubicBezTo>
                        <a:pt x="26" y="78"/>
                        <a:pt x="28" y="79"/>
                        <a:pt x="29" y="79"/>
                      </a:cubicBezTo>
                      <a:cubicBezTo>
                        <a:pt x="29" y="80"/>
                        <a:pt x="29" y="80"/>
                        <a:pt x="29" y="80"/>
                      </a:cubicBezTo>
                      <a:cubicBezTo>
                        <a:pt x="28" y="84"/>
                        <a:pt x="30" y="85"/>
                        <a:pt x="32" y="86"/>
                      </a:cubicBezTo>
                      <a:cubicBezTo>
                        <a:pt x="34" y="86"/>
                        <a:pt x="36" y="86"/>
                        <a:pt x="37" y="83"/>
                      </a:cubicBezTo>
                      <a:cubicBezTo>
                        <a:pt x="37" y="81"/>
                        <a:pt x="37" y="81"/>
                        <a:pt x="37" y="81"/>
                      </a:cubicBezTo>
                      <a:cubicBezTo>
                        <a:pt x="39" y="81"/>
                        <a:pt x="41" y="82"/>
                        <a:pt x="42" y="82"/>
                      </a:cubicBezTo>
                      <a:cubicBezTo>
                        <a:pt x="42" y="83"/>
                        <a:pt x="42" y="83"/>
                        <a:pt x="42" y="83"/>
                      </a:cubicBezTo>
                      <a:cubicBezTo>
                        <a:pt x="43" y="86"/>
                        <a:pt x="45" y="87"/>
                        <a:pt x="47" y="87"/>
                      </a:cubicBezTo>
                      <a:cubicBezTo>
                        <a:pt x="49" y="87"/>
                        <a:pt x="51" y="86"/>
                        <a:pt x="51" y="82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2" y="81"/>
                        <a:pt x="54" y="80"/>
                        <a:pt x="55" y="80"/>
                      </a:cubicBezTo>
                      <a:cubicBezTo>
                        <a:pt x="56" y="81"/>
                        <a:pt x="56" y="81"/>
                        <a:pt x="56" y="81"/>
                      </a:cubicBezTo>
                      <a:cubicBezTo>
                        <a:pt x="57" y="84"/>
                        <a:pt x="59" y="84"/>
                        <a:pt x="61" y="83"/>
                      </a:cubicBezTo>
                      <a:cubicBezTo>
                        <a:pt x="63" y="82"/>
                        <a:pt x="65" y="80"/>
                        <a:pt x="63" y="77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4" y="75"/>
                        <a:pt x="66" y="74"/>
                        <a:pt x="67" y="73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70" y="77"/>
                        <a:pt x="72" y="76"/>
                        <a:pt x="74" y="74"/>
                      </a:cubicBezTo>
                      <a:cubicBezTo>
                        <a:pt x="75" y="73"/>
                        <a:pt x="76" y="71"/>
                        <a:pt x="74" y="68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4" y="66"/>
                        <a:pt x="75" y="65"/>
                        <a:pt x="76" y="63"/>
                      </a:cubicBezTo>
                      <a:cubicBezTo>
                        <a:pt x="77" y="64"/>
                        <a:pt x="77" y="64"/>
                        <a:pt x="77" y="64"/>
                      </a:cubicBezTo>
                      <a:cubicBezTo>
                        <a:pt x="80" y="65"/>
                        <a:pt x="81" y="64"/>
                        <a:pt x="82" y="62"/>
                      </a:cubicBezTo>
                      <a:cubicBezTo>
                        <a:pt x="83" y="60"/>
                        <a:pt x="83" y="58"/>
                        <a:pt x="80" y="56"/>
                      </a:cubicBezTo>
                      <a:cubicBezTo>
                        <a:pt x="79" y="56"/>
                        <a:pt x="79" y="56"/>
                        <a:pt x="79" y="56"/>
                      </a:cubicBezTo>
                      <a:cubicBezTo>
                        <a:pt x="80" y="54"/>
                        <a:pt x="80" y="53"/>
                        <a:pt x="80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5" y="51"/>
                        <a:pt x="86" y="50"/>
                        <a:pt x="86" y="47"/>
                      </a:cubicBezTo>
                      <a:cubicBezTo>
                        <a:pt x="87" y="45"/>
                        <a:pt x="86" y="43"/>
                        <a:pt x="83" y="43"/>
                      </a:cubicBezTo>
                      <a:close/>
                    </a:path>
                  </a:pathLst>
                </a:custGeom>
                <a:solidFill>
                  <a:srgbClr val="00B2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26" name="Group 125"/>
              <p:cNvGrpSpPr/>
              <p:nvPr/>
            </p:nvGrpSpPr>
            <p:grpSpPr>
              <a:xfrm rot="17100000">
                <a:off x="5931680" y="3412852"/>
                <a:ext cx="1097906" cy="1377330"/>
                <a:chOff x="4968880" y="1376365"/>
                <a:chExt cx="704850" cy="884239"/>
              </a:xfrm>
            </p:grpSpPr>
            <p:sp>
              <p:nvSpPr>
                <p:cNvPr id="127" name="Freeform 11"/>
                <p:cNvSpPr>
                  <a:spLocks noEditPoints="1"/>
                </p:cNvSpPr>
                <p:nvPr/>
              </p:nvSpPr>
              <p:spPr bwMode="auto">
                <a:xfrm>
                  <a:off x="5362580" y="1544640"/>
                  <a:ext cx="301625" cy="303213"/>
                </a:xfrm>
                <a:custGeom>
                  <a:avLst/>
                  <a:gdLst>
                    <a:gd name="T0" fmla="*/ 78 w 88"/>
                    <a:gd name="T1" fmla="*/ 44 h 89"/>
                    <a:gd name="T2" fmla="*/ 79 w 88"/>
                    <a:gd name="T3" fmla="*/ 34 h 89"/>
                    <a:gd name="T4" fmla="*/ 74 w 88"/>
                    <a:gd name="T5" fmla="*/ 23 h 89"/>
                    <a:gd name="T6" fmla="*/ 65 w 88"/>
                    <a:gd name="T7" fmla="*/ 18 h 89"/>
                    <a:gd name="T8" fmla="*/ 64 w 88"/>
                    <a:gd name="T9" fmla="*/ 5 h 89"/>
                    <a:gd name="T10" fmla="*/ 54 w 88"/>
                    <a:gd name="T11" fmla="*/ 12 h 89"/>
                    <a:gd name="T12" fmla="*/ 44 w 88"/>
                    <a:gd name="T13" fmla="*/ 8 h 89"/>
                    <a:gd name="T14" fmla="*/ 32 w 88"/>
                    <a:gd name="T15" fmla="*/ 10 h 89"/>
                    <a:gd name="T16" fmla="*/ 24 w 88"/>
                    <a:gd name="T17" fmla="*/ 17 h 89"/>
                    <a:gd name="T18" fmla="*/ 12 w 88"/>
                    <a:gd name="T19" fmla="*/ 14 h 89"/>
                    <a:gd name="T20" fmla="*/ 16 w 88"/>
                    <a:gd name="T21" fmla="*/ 25 h 89"/>
                    <a:gd name="T22" fmla="*/ 9 w 88"/>
                    <a:gd name="T23" fmla="*/ 33 h 89"/>
                    <a:gd name="T24" fmla="*/ 7 w 88"/>
                    <a:gd name="T25" fmla="*/ 45 h 89"/>
                    <a:gd name="T26" fmla="*/ 11 w 88"/>
                    <a:gd name="T27" fmla="*/ 55 h 89"/>
                    <a:gd name="T28" fmla="*/ 5 w 88"/>
                    <a:gd name="T29" fmla="*/ 65 h 89"/>
                    <a:gd name="T30" fmla="*/ 17 w 88"/>
                    <a:gd name="T31" fmla="*/ 66 h 89"/>
                    <a:gd name="T32" fmla="*/ 22 w 88"/>
                    <a:gd name="T33" fmla="*/ 75 h 89"/>
                    <a:gd name="T34" fmla="*/ 33 w 88"/>
                    <a:gd name="T35" fmla="*/ 80 h 89"/>
                    <a:gd name="T36" fmla="*/ 43 w 88"/>
                    <a:gd name="T37" fmla="*/ 79 h 89"/>
                    <a:gd name="T38" fmla="*/ 51 w 88"/>
                    <a:gd name="T39" fmla="*/ 89 h 89"/>
                    <a:gd name="T40" fmla="*/ 55 w 88"/>
                    <a:gd name="T41" fmla="*/ 77 h 89"/>
                    <a:gd name="T42" fmla="*/ 65 w 88"/>
                    <a:gd name="T43" fmla="*/ 75 h 89"/>
                    <a:gd name="T44" fmla="*/ 74 w 88"/>
                    <a:gd name="T45" fmla="*/ 66 h 89"/>
                    <a:gd name="T46" fmla="*/ 76 w 88"/>
                    <a:gd name="T47" fmla="*/ 56 h 89"/>
                    <a:gd name="T48" fmla="*/ 88 w 88"/>
                    <a:gd name="T49" fmla="*/ 52 h 89"/>
                    <a:gd name="T50" fmla="*/ 60 w 88"/>
                    <a:gd name="T51" fmla="*/ 61 h 89"/>
                    <a:gd name="T52" fmla="*/ 41 w 88"/>
                    <a:gd name="T53" fmla="*/ 67 h 89"/>
                    <a:gd name="T54" fmla="*/ 28 w 88"/>
                    <a:gd name="T55" fmla="*/ 60 h 89"/>
                    <a:gd name="T56" fmla="*/ 22 w 88"/>
                    <a:gd name="T57" fmla="*/ 48 h 89"/>
                    <a:gd name="T58" fmla="*/ 33 w 88"/>
                    <a:gd name="T59" fmla="*/ 25 h 89"/>
                    <a:gd name="T60" fmla="*/ 59 w 88"/>
                    <a:gd name="T61" fmla="*/ 28 h 89"/>
                    <a:gd name="T62" fmla="*/ 64 w 88"/>
                    <a:gd name="T63" fmla="*/ 54 h 89"/>
                    <a:gd name="T64" fmla="*/ 60 w 88"/>
                    <a:gd name="T65" fmla="*/ 6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89">
                      <a:moveTo>
                        <a:pt x="81" y="45"/>
                      </a:moveTo>
                      <a:cubicBezTo>
                        <a:pt x="78" y="44"/>
                        <a:pt x="78" y="44"/>
                        <a:pt x="78" y="44"/>
                      </a:cubicBezTo>
                      <a:cubicBezTo>
                        <a:pt x="78" y="41"/>
                        <a:pt x="78" y="38"/>
                        <a:pt x="77" y="35"/>
                      </a:cubicBezTo>
                      <a:cubicBezTo>
                        <a:pt x="79" y="34"/>
                        <a:pt x="79" y="34"/>
                        <a:pt x="79" y="34"/>
                      </a:cubicBezTo>
                      <a:cubicBezTo>
                        <a:pt x="83" y="32"/>
                        <a:pt x="85" y="29"/>
                        <a:pt x="83" y="25"/>
                      </a:cubicBezTo>
                      <a:cubicBezTo>
                        <a:pt x="81" y="21"/>
                        <a:pt x="77" y="21"/>
                        <a:pt x="74" y="23"/>
                      </a:cubicBezTo>
                      <a:cubicBezTo>
                        <a:pt x="71" y="24"/>
                        <a:pt x="71" y="24"/>
                        <a:pt x="71" y="24"/>
                      </a:cubicBezTo>
                      <a:cubicBezTo>
                        <a:pt x="69" y="22"/>
                        <a:pt x="67" y="19"/>
                        <a:pt x="65" y="18"/>
                      </a:cubicBezTo>
                      <a:cubicBezTo>
                        <a:pt x="66" y="15"/>
                        <a:pt x="66" y="15"/>
                        <a:pt x="66" y="15"/>
                      </a:cubicBezTo>
                      <a:cubicBezTo>
                        <a:pt x="68" y="12"/>
                        <a:pt x="68" y="7"/>
                        <a:pt x="64" y="5"/>
                      </a:cubicBezTo>
                      <a:cubicBezTo>
                        <a:pt x="60" y="4"/>
                        <a:pt x="57" y="7"/>
                        <a:pt x="55" y="10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1" y="11"/>
                        <a:pt x="48" y="11"/>
                        <a:pt x="45" y="11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4"/>
                        <a:pt x="41" y="0"/>
                        <a:pt x="37" y="1"/>
                      </a:cubicBezTo>
                      <a:cubicBezTo>
                        <a:pt x="33" y="2"/>
                        <a:pt x="32" y="6"/>
                        <a:pt x="32" y="10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0" y="14"/>
                        <a:pt x="27" y="15"/>
                        <a:pt x="24" y="17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0" y="12"/>
                        <a:pt x="15" y="11"/>
                        <a:pt x="12" y="14"/>
                      </a:cubicBezTo>
                      <a:cubicBezTo>
                        <a:pt x="10" y="17"/>
                        <a:pt x="11" y="21"/>
                        <a:pt x="14" y="24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4" y="28"/>
                        <a:pt x="13" y="31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5" y="33"/>
                        <a:pt x="1" y="34"/>
                        <a:pt x="0" y="38"/>
                      </a:cubicBezTo>
                      <a:cubicBezTo>
                        <a:pt x="0" y="42"/>
                        <a:pt x="4" y="45"/>
                        <a:pt x="7" y="4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9"/>
                        <a:pt x="10" y="52"/>
                        <a:pt x="11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5" y="58"/>
                        <a:pt x="3" y="61"/>
                        <a:pt x="5" y="65"/>
                      </a:cubicBezTo>
                      <a:cubicBezTo>
                        <a:pt x="6" y="69"/>
                        <a:pt x="11" y="69"/>
                        <a:pt x="14" y="67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19" y="68"/>
                        <a:pt x="21" y="70"/>
                        <a:pt x="23" y="72"/>
                      </a:cubicBezTo>
                      <a:cubicBezTo>
                        <a:pt x="22" y="75"/>
                        <a:pt x="22" y="75"/>
                        <a:pt x="22" y="75"/>
                      </a:cubicBezTo>
                      <a:cubicBezTo>
                        <a:pt x="20" y="78"/>
                        <a:pt x="20" y="83"/>
                        <a:pt x="24" y="84"/>
                      </a:cubicBezTo>
                      <a:cubicBezTo>
                        <a:pt x="28" y="86"/>
                        <a:pt x="31" y="83"/>
                        <a:pt x="33" y="80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7" y="79"/>
                        <a:pt x="40" y="79"/>
                        <a:pt x="43" y="79"/>
                      </a:cubicBezTo>
                      <a:cubicBezTo>
                        <a:pt x="44" y="82"/>
                        <a:pt x="44" y="82"/>
                        <a:pt x="44" y="82"/>
                      </a:cubicBezTo>
                      <a:cubicBezTo>
                        <a:pt x="44" y="86"/>
                        <a:pt x="47" y="89"/>
                        <a:pt x="51" y="89"/>
                      </a:cubicBezTo>
                      <a:cubicBezTo>
                        <a:pt x="55" y="88"/>
                        <a:pt x="56" y="84"/>
                        <a:pt x="56" y="80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58" y="76"/>
                        <a:pt x="61" y="75"/>
                        <a:pt x="63" y="73"/>
                      </a:cubicBezTo>
                      <a:cubicBezTo>
                        <a:pt x="65" y="75"/>
                        <a:pt x="65" y="75"/>
                        <a:pt x="65" y="75"/>
                      </a:cubicBezTo>
                      <a:cubicBezTo>
                        <a:pt x="68" y="78"/>
                        <a:pt x="72" y="79"/>
                        <a:pt x="75" y="76"/>
                      </a:cubicBezTo>
                      <a:cubicBezTo>
                        <a:pt x="78" y="73"/>
                        <a:pt x="77" y="69"/>
                        <a:pt x="74" y="66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4" y="62"/>
                        <a:pt x="75" y="59"/>
                        <a:pt x="76" y="56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83" y="57"/>
                        <a:pt x="87" y="56"/>
                        <a:pt x="88" y="52"/>
                      </a:cubicBezTo>
                      <a:cubicBezTo>
                        <a:pt x="88" y="48"/>
                        <a:pt x="84" y="45"/>
                        <a:pt x="81" y="45"/>
                      </a:cubicBezTo>
                      <a:close/>
                      <a:moveTo>
                        <a:pt x="60" y="61"/>
                      </a:moveTo>
                      <a:cubicBezTo>
                        <a:pt x="58" y="62"/>
                        <a:pt x="57" y="64"/>
                        <a:pt x="55" y="65"/>
                      </a:cubicBezTo>
                      <a:cubicBezTo>
                        <a:pt x="51" y="67"/>
                        <a:pt x="46" y="68"/>
                        <a:pt x="41" y="67"/>
                      </a:cubicBezTo>
                      <a:cubicBezTo>
                        <a:pt x="37" y="67"/>
                        <a:pt x="32" y="64"/>
                        <a:pt x="29" y="61"/>
                      </a:cubicBezTo>
                      <a:cubicBezTo>
                        <a:pt x="28" y="61"/>
                        <a:pt x="28" y="61"/>
                        <a:pt x="28" y="60"/>
                      </a:cubicBezTo>
                      <a:cubicBezTo>
                        <a:pt x="25" y="57"/>
                        <a:pt x="23" y="53"/>
                        <a:pt x="22" y="49"/>
                      </a:cubicBezTo>
                      <a:cubicBezTo>
                        <a:pt x="22" y="49"/>
                        <a:pt x="22" y="48"/>
                        <a:pt x="22" y="48"/>
                      </a:cubicBezTo>
                      <a:cubicBezTo>
                        <a:pt x="21" y="43"/>
                        <a:pt x="22" y="38"/>
                        <a:pt x="24" y="34"/>
                      </a:cubicBezTo>
                      <a:cubicBezTo>
                        <a:pt x="26" y="30"/>
                        <a:pt x="29" y="27"/>
                        <a:pt x="33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43" y="21"/>
                        <a:pt x="53" y="22"/>
                        <a:pt x="59" y="28"/>
                      </a:cubicBezTo>
                      <a:cubicBezTo>
                        <a:pt x="60" y="29"/>
                        <a:pt x="60" y="29"/>
                        <a:pt x="60" y="30"/>
                      </a:cubicBezTo>
                      <a:cubicBezTo>
                        <a:pt x="67" y="36"/>
                        <a:pt x="68" y="46"/>
                        <a:pt x="64" y="54"/>
                      </a:cubicBezTo>
                      <a:cubicBezTo>
                        <a:pt x="63" y="57"/>
                        <a:pt x="62" y="59"/>
                        <a:pt x="60" y="61"/>
                      </a:cubicBezTo>
                      <a:cubicBezTo>
                        <a:pt x="58" y="62"/>
                        <a:pt x="61" y="59"/>
                        <a:pt x="60" y="61"/>
                      </a:cubicBezTo>
                      <a:close/>
                    </a:path>
                  </a:pathLst>
                </a:custGeom>
                <a:solidFill>
                  <a:srgbClr val="EA40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8" name="Freeform 12"/>
                <p:cNvSpPr>
                  <a:spLocks noEditPoints="1"/>
                </p:cNvSpPr>
                <p:nvPr/>
              </p:nvSpPr>
              <p:spPr bwMode="auto">
                <a:xfrm>
                  <a:off x="5372105" y="1957391"/>
                  <a:ext cx="301625" cy="303213"/>
                </a:xfrm>
                <a:custGeom>
                  <a:avLst/>
                  <a:gdLst>
                    <a:gd name="T0" fmla="*/ 78 w 88"/>
                    <a:gd name="T1" fmla="*/ 43 h 89"/>
                    <a:gd name="T2" fmla="*/ 79 w 88"/>
                    <a:gd name="T3" fmla="*/ 33 h 89"/>
                    <a:gd name="T4" fmla="*/ 74 w 88"/>
                    <a:gd name="T5" fmla="*/ 22 h 89"/>
                    <a:gd name="T6" fmla="*/ 65 w 88"/>
                    <a:gd name="T7" fmla="*/ 17 h 89"/>
                    <a:gd name="T8" fmla="*/ 64 w 88"/>
                    <a:gd name="T9" fmla="*/ 5 h 89"/>
                    <a:gd name="T10" fmla="*/ 54 w 88"/>
                    <a:gd name="T11" fmla="*/ 11 h 89"/>
                    <a:gd name="T12" fmla="*/ 44 w 88"/>
                    <a:gd name="T13" fmla="*/ 7 h 89"/>
                    <a:gd name="T14" fmla="*/ 32 w 88"/>
                    <a:gd name="T15" fmla="*/ 9 h 89"/>
                    <a:gd name="T16" fmla="*/ 25 w 88"/>
                    <a:gd name="T17" fmla="*/ 16 h 89"/>
                    <a:gd name="T18" fmla="*/ 12 w 88"/>
                    <a:gd name="T19" fmla="*/ 13 h 89"/>
                    <a:gd name="T20" fmla="*/ 16 w 88"/>
                    <a:gd name="T21" fmla="*/ 25 h 89"/>
                    <a:gd name="T22" fmla="*/ 9 w 88"/>
                    <a:gd name="T23" fmla="*/ 32 h 89"/>
                    <a:gd name="T24" fmla="*/ 7 w 88"/>
                    <a:gd name="T25" fmla="*/ 44 h 89"/>
                    <a:gd name="T26" fmla="*/ 11 w 88"/>
                    <a:gd name="T27" fmla="*/ 54 h 89"/>
                    <a:gd name="T28" fmla="*/ 5 w 88"/>
                    <a:gd name="T29" fmla="*/ 64 h 89"/>
                    <a:gd name="T30" fmla="*/ 17 w 88"/>
                    <a:gd name="T31" fmla="*/ 65 h 89"/>
                    <a:gd name="T32" fmla="*/ 22 w 88"/>
                    <a:gd name="T33" fmla="*/ 74 h 89"/>
                    <a:gd name="T34" fmla="*/ 33 w 88"/>
                    <a:gd name="T35" fmla="*/ 79 h 89"/>
                    <a:gd name="T36" fmla="*/ 43 w 88"/>
                    <a:gd name="T37" fmla="*/ 78 h 89"/>
                    <a:gd name="T38" fmla="*/ 51 w 88"/>
                    <a:gd name="T39" fmla="*/ 88 h 89"/>
                    <a:gd name="T40" fmla="*/ 55 w 88"/>
                    <a:gd name="T41" fmla="*/ 76 h 89"/>
                    <a:gd name="T42" fmla="*/ 65 w 88"/>
                    <a:gd name="T43" fmla="*/ 74 h 89"/>
                    <a:gd name="T44" fmla="*/ 74 w 88"/>
                    <a:gd name="T45" fmla="*/ 65 h 89"/>
                    <a:gd name="T46" fmla="*/ 76 w 88"/>
                    <a:gd name="T47" fmla="*/ 55 h 89"/>
                    <a:gd name="T48" fmla="*/ 88 w 88"/>
                    <a:gd name="T49" fmla="*/ 51 h 89"/>
                    <a:gd name="T50" fmla="*/ 60 w 88"/>
                    <a:gd name="T51" fmla="*/ 60 h 89"/>
                    <a:gd name="T52" fmla="*/ 41 w 88"/>
                    <a:gd name="T53" fmla="*/ 66 h 89"/>
                    <a:gd name="T54" fmla="*/ 28 w 88"/>
                    <a:gd name="T55" fmla="*/ 59 h 89"/>
                    <a:gd name="T56" fmla="*/ 22 w 88"/>
                    <a:gd name="T57" fmla="*/ 47 h 89"/>
                    <a:gd name="T58" fmla="*/ 33 w 88"/>
                    <a:gd name="T59" fmla="*/ 24 h 89"/>
                    <a:gd name="T60" fmla="*/ 59 w 88"/>
                    <a:gd name="T61" fmla="*/ 28 h 89"/>
                    <a:gd name="T62" fmla="*/ 64 w 88"/>
                    <a:gd name="T63" fmla="*/ 54 h 89"/>
                    <a:gd name="T64" fmla="*/ 60 w 88"/>
                    <a:gd name="T65" fmla="*/ 6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89">
                      <a:moveTo>
                        <a:pt x="81" y="44"/>
                      </a:moveTo>
                      <a:cubicBezTo>
                        <a:pt x="78" y="43"/>
                        <a:pt x="78" y="43"/>
                        <a:pt x="78" y="43"/>
                      </a:cubicBezTo>
                      <a:cubicBezTo>
                        <a:pt x="78" y="40"/>
                        <a:pt x="78" y="37"/>
                        <a:pt x="77" y="34"/>
                      </a:cubicBezTo>
                      <a:cubicBezTo>
                        <a:pt x="79" y="33"/>
                        <a:pt x="79" y="33"/>
                        <a:pt x="79" y="33"/>
                      </a:cubicBezTo>
                      <a:cubicBezTo>
                        <a:pt x="83" y="31"/>
                        <a:pt x="86" y="28"/>
                        <a:pt x="83" y="24"/>
                      </a:cubicBezTo>
                      <a:cubicBezTo>
                        <a:pt x="81" y="20"/>
                        <a:pt x="77" y="20"/>
                        <a:pt x="74" y="22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0" y="21"/>
                        <a:pt x="67" y="19"/>
                        <a:pt x="65" y="17"/>
                      </a:cubicBezTo>
                      <a:cubicBezTo>
                        <a:pt x="66" y="15"/>
                        <a:pt x="66" y="15"/>
                        <a:pt x="66" y="15"/>
                      </a:cubicBezTo>
                      <a:cubicBezTo>
                        <a:pt x="68" y="11"/>
                        <a:pt x="68" y="6"/>
                        <a:pt x="64" y="5"/>
                      </a:cubicBezTo>
                      <a:cubicBezTo>
                        <a:pt x="60" y="3"/>
                        <a:pt x="57" y="6"/>
                        <a:pt x="55" y="9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1" y="10"/>
                        <a:pt x="48" y="10"/>
                        <a:pt x="45" y="10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4" y="3"/>
                        <a:pt x="41" y="0"/>
                        <a:pt x="37" y="1"/>
                      </a:cubicBezTo>
                      <a:cubicBezTo>
                        <a:pt x="33" y="1"/>
                        <a:pt x="32" y="6"/>
                        <a:pt x="32" y="9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0" y="13"/>
                        <a:pt x="27" y="14"/>
                        <a:pt x="25" y="16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0" y="11"/>
                        <a:pt x="15" y="10"/>
                        <a:pt x="12" y="13"/>
                      </a:cubicBezTo>
                      <a:cubicBezTo>
                        <a:pt x="10" y="16"/>
                        <a:pt x="12" y="20"/>
                        <a:pt x="14" y="23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4" y="27"/>
                        <a:pt x="13" y="30"/>
                        <a:pt x="12" y="33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5" y="32"/>
                        <a:pt x="1" y="33"/>
                        <a:pt x="0" y="37"/>
                      </a:cubicBezTo>
                      <a:cubicBezTo>
                        <a:pt x="0" y="42"/>
                        <a:pt x="4" y="44"/>
                        <a:pt x="7" y="44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8"/>
                        <a:pt x="10" y="51"/>
                        <a:pt x="11" y="54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6" y="57"/>
                        <a:pt x="3" y="60"/>
                        <a:pt x="5" y="64"/>
                      </a:cubicBezTo>
                      <a:cubicBezTo>
                        <a:pt x="7" y="68"/>
                        <a:pt x="11" y="68"/>
                        <a:pt x="14" y="66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9" y="67"/>
                        <a:pt x="21" y="69"/>
                        <a:pt x="23" y="71"/>
                      </a:cubicBezTo>
                      <a:cubicBezTo>
                        <a:pt x="22" y="74"/>
                        <a:pt x="22" y="74"/>
                        <a:pt x="22" y="74"/>
                      </a:cubicBezTo>
                      <a:cubicBezTo>
                        <a:pt x="20" y="77"/>
                        <a:pt x="20" y="82"/>
                        <a:pt x="24" y="84"/>
                      </a:cubicBezTo>
                      <a:cubicBezTo>
                        <a:pt x="28" y="85"/>
                        <a:pt x="31" y="82"/>
                        <a:pt x="33" y="79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37" y="78"/>
                        <a:pt x="40" y="78"/>
                        <a:pt x="43" y="78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5"/>
                        <a:pt x="47" y="89"/>
                        <a:pt x="51" y="88"/>
                      </a:cubicBezTo>
                      <a:cubicBezTo>
                        <a:pt x="55" y="87"/>
                        <a:pt x="56" y="83"/>
                        <a:pt x="56" y="79"/>
                      </a:cubicBezTo>
                      <a:cubicBezTo>
                        <a:pt x="55" y="76"/>
                        <a:pt x="55" y="76"/>
                        <a:pt x="55" y="76"/>
                      </a:cubicBezTo>
                      <a:cubicBezTo>
                        <a:pt x="58" y="75"/>
                        <a:pt x="61" y="74"/>
                        <a:pt x="64" y="72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8" y="77"/>
                        <a:pt x="73" y="78"/>
                        <a:pt x="76" y="75"/>
                      </a:cubicBezTo>
                      <a:cubicBezTo>
                        <a:pt x="78" y="72"/>
                        <a:pt x="77" y="68"/>
                        <a:pt x="74" y="65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4" y="61"/>
                        <a:pt x="75" y="58"/>
                        <a:pt x="76" y="55"/>
                      </a:cubicBezTo>
                      <a:cubicBezTo>
                        <a:pt x="79" y="56"/>
                        <a:pt x="79" y="56"/>
                        <a:pt x="79" y="56"/>
                      </a:cubicBezTo>
                      <a:cubicBezTo>
                        <a:pt x="83" y="56"/>
                        <a:pt x="87" y="55"/>
                        <a:pt x="88" y="51"/>
                      </a:cubicBezTo>
                      <a:cubicBezTo>
                        <a:pt x="88" y="47"/>
                        <a:pt x="85" y="44"/>
                        <a:pt x="81" y="44"/>
                      </a:cubicBezTo>
                      <a:close/>
                      <a:moveTo>
                        <a:pt x="60" y="60"/>
                      </a:moveTo>
                      <a:cubicBezTo>
                        <a:pt x="58" y="61"/>
                        <a:pt x="57" y="63"/>
                        <a:pt x="55" y="64"/>
                      </a:cubicBezTo>
                      <a:cubicBezTo>
                        <a:pt x="51" y="66"/>
                        <a:pt x="46" y="67"/>
                        <a:pt x="41" y="66"/>
                      </a:cubicBezTo>
                      <a:cubicBezTo>
                        <a:pt x="37" y="66"/>
                        <a:pt x="32" y="64"/>
                        <a:pt x="29" y="60"/>
                      </a:cubicBezTo>
                      <a:cubicBezTo>
                        <a:pt x="28" y="60"/>
                        <a:pt x="28" y="60"/>
                        <a:pt x="28" y="59"/>
                      </a:cubicBezTo>
                      <a:cubicBezTo>
                        <a:pt x="25" y="56"/>
                        <a:pt x="23" y="52"/>
                        <a:pt x="22" y="48"/>
                      </a:cubicBezTo>
                      <a:cubicBezTo>
                        <a:pt x="22" y="48"/>
                        <a:pt x="22" y="47"/>
                        <a:pt x="22" y="47"/>
                      </a:cubicBezTo>
                      <a:cubicBezTo>
                        <a:pt x="21" y="42"/>
                        <a:pt x="22" y="37"/>
                        <a:pt x="24" y="33"/>
                      </a:cubicBezTo>
                      <a:cubicBezTo>
                        <a:pt x="26" y="30"/>
                        <a:pt x="29" y="26"/>
                        <a:pt x="33" y="24"/>
                      </a:cubicBezTo>
                      <a:cubicBezTo>
                        <a:pt x="34" y="24"/>
                        <a:pt x="34" y="24"/>
                        <a:pt x="35" y="24"/>
                      </a:cubicBezTo>
                      <a:cubicBezTo>
                        <a:pt x="43" y="20"/>
                        <a:pt x="53" y="21"/>
                        <a:pt x="59" y="28"/>
                      </a:cubicBezTo>
                      <a:cubicBezTo>
                        <a:pt x="60" y="28"/>
                        <a:pt x="60" y="28"/>
                        <a:pt x="61" y="29"/>
                      </a:cubicBezTo>
                      <a:cubicBezTo>
                        <a:pt x="67" y="35"/>
                        <a:pt x="68" y="45"/>
                        <a:pt x="64" y="54"/>
                      </a:cubicBezTo>
                      <a:cubicBezTo>
                        <a:pt x="64" y="56"/>
                        <a:pt x="62" y="58"/>
                        <a:pt x="60" y="60"/>
                      </a:cubicBezTo>
                      <a:cubicBezTo>
                        <a:pt x="58" y="61"/>
                        <a:pt x="62" y="58"/>
                        <a:pt x="60" y="60"/>
                      </a:cubicBezTo>
                      <a:close/>
                    </a:path>
                  </a:pathLst>
                </a:custGeom>
                <a:solidFill>
                  <a:srgbClr val="9AB2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Freeform 13"/>
                <p:cNvSpPr>
                  <a:spLocks/>
                </p:cNvSpPr>
                <p:nvPr/>
              </p:nvSpPr>
              <p:spPr bwMode="auto">
                <a:xfrm>
                  <a:off x="4968880" y="1724028"/>
                  <a:ext cx="452438" cy="450851"/>
                </a:xfrm>
                <a:custGeom>
                  <a:avLst/>
                  <a:gdLst>
                    <a:gd name="T0" fmla="*/ 124 w 132"/>
                    <a:gd name="T1" fmla="*/ 65 h 132"/>
                    <a:gd name="T2" fmla="*/ 125 w 132"/>
                    <a:gd name="T3" fmla="*/ 57 h 132"/>
                    <a:gd name="T4" fmla="*/ 122 w 132"/>
                    <a:gd name="T5" fmla="*/ 45 h 132"/>
                    <a:gd name="T6" fmla="*/ 117 w 132"/>
                    <a:gd name="T7" fmla="*/ 38 h 132"/>
                    <a:gd name="T8" fmla="*/ 120 w 132"/>
                    <a:gd name="T9" fmla="*/ 28 h 132"/>
                    <a:gd name="T10" fmla="*/ 110 w 132"/>
                    <a:gd name="T11" fmla="*/ 28 h 132"/>
                    <a:gd name="T12" fmla="*/ 104 w 132"/>
                    <a:gd name="T13" fmla="*/ 23 h 132"/>
                    <a:gd name="T14" fmla="*/ 104 w 132"/>
                    <a:gd name="T15" fmla="*/ 12 h 132"/>
                    <a:gd name="T16" fmla="*/ 94 w 132"/>
                    <a:gd name="T17" fmla="*/ 15 h 132"/>
                    <a:gd name="T18" fmla="*/ 88 w 132"/>
                    <a:gd name="T19" fmla="*/ 10 h 132"/>
                    <a:gd name="T20" fmla="*/ 75 w 132"/>
                    <a:gd name="T21" fmla="*/ 7 h 132"/>
                    <a:gd name="T22" fmla="*/ 67 w 132"/>
                    <a:gd name="T23" fmla="*/ 8 h 132"/>
                    <a:gd name="T24" fmla="*/ 60 w 132"/>
                    <a:gd name="T25" fmla="*/ 0 h 132"/>
                    <a:gd name="T26" fmla="*/ 55 w 132"/>
                    <a:gd name="T27" fmla="*/ 9 h 132"/>
                    <a:gd name="T28" fmla="*/ 47 w 132"/>
                    <a:gd name="T29" fmla="*/ 9 h 132"/>
                    <a:gd name="T30" fmla="*/ 35 w 132"/>
                    <a:gd name="T31" fmla="*/ 15 h 132"/>
                    <a:gd name="T32" fmla="*/ 30 w 132"/>
                    <a:gd name="T33" fmla="*/ 21 h 132"/>
                    <a:gd name="T34" fmla="*/ 19 w 132"/>
                    <a:gd name="T35" fmla="*/ 20 h 132"/>
                    <a:gd name="T36" fmla="*/ 21 w 132"/>
                    <a:gd name="T37" fmla="*/ 30 h 132"/>
                    <a:gd name="T38" fmla="*/ 15 w 132"/>
                    <a:gd name="T39" fmla="*/ 35 h 132"/>
                    <a:gd name="T40" fmla="*/ 9 w 132"/>
                    <a:gd name="T41" fmla="*/ 47 h 132"/>
                    <a:gd name="T42" fmla="*/ 9 w 132"/>
                    <a:gd name="T43" fmla="*/ 55 h 132"/>
                    <a:gd name="T44" fmla="*/ 0 w 132"/>
                    <a:gd name="T45" fmla="*/ 60 h 132"/>
                    <a:gd name="T46" fmla="*/ 8 w 132"/>
                    <a:gd name="T47" fmla="*/ 68 h 132"/>
                    <a:gd name="T48" fmla="*/ 7 w 132"/>
                    <a:gd name="T49" fmla="*/ 76 h 132"/>
                    <a:gd name="T50" fmla="*/ 10 w 132"/>
                    <a:gd name="T51" fmla="*/ 88 h 132"/>
                    <a:gd name="T52" fmla="*/ 15 w 132"/>
                    <a:gd name="T53" fmla="*/ 94 h 132"/>
                    <a:gd name="T54" fmla="*/ 12 w 132"/>
                    <a:gd name="T55" fmla="*/ 104 h 132"/>
                    <a:gd name="T56" fmla="*/ 23 w 132"/>
                    <a:gd name="T57" fmla="*/ 104 h 132"/>
                    <a:gd name="T58" fmla="*/ 28 w 132"/>
                    <a:gd name="T59" fmla="*/ 110 h 132"/>
                    <a:gd name="T60" fmla="*/ 28 w 132"/>
                    <a:gd name="T61" fmla="*/ 120 h 132"/>
                    <a:gd name="T62" fmla="*/ 38 w 132"/>
                    <a:gd name="T63" fmla="*/ 117 h 132"/>
                    <a:gd name="T64" fmla="*/ 44 w 132"/>
                    <a:gd name="T65" fmla="*/ 122 h 132"/>
                    <a:gd name="T66" fmla="*/ 57 w 132"/>
                    <a:gd name="T67" fmla="*/ 125 h 132"/>
                    <a:gd name="T68" fmla="*/ 65 w 132"/>
                    <a:gd name="T69" fmla="*/ 124 h 132"/>
                    <a:gd name="T70" fmla="*/ 72 w 132"/>
                    <a:gd name="T71" fmla="*/ 132 h 132"/>
                    <a:gd name="T72" fmla="*/ 77 w 132"/>
                    <a:gd name="T73" fmla="*/ 123 h 132"/>
                    <a:gd name="T74" fmla="*/ 85 w 132"/>
                    <a:gd name="T75" fmla="*/ 123 h 132"/>
                    <a:gd name="T76" fmla="*/ 97 w 132"/>
                    <a:gd name="T77" fmla="*/ 118 h 132"/>
                    <a:gd name="T78" fmla="*/ 102 w 132"/>
                    <a:gd name="T79" fmla="*/ 111 h 132"/>
                    <a:gd name="T80" fmla="*/ 113 w 132"/>
                    <a:gd name="T81" fmla="*/ 113 h 132"/>
                    <a:gd name="T82" fmla="*/ 111 w 132"/>
                    <a:gd name="T83" fmla="*/ 102 h 132"/>
                    <a:gd name="T84" fmla="*/ 117 w 132"/>
                    <a:gd name="T85" fmla="*/ 97 h 132"/>
                    <a:gd name="T86" fmla="*/ 123 w 132"/>
                    <a:gd name="T87" fmla="*/ 86 h 132"/>
                    <a:gd name="T88" fmla="*/ 123 w 132"/>
                    <a:gd name="T89" fmla="*/ 78 h 132"/>
                    <a:gd name="T90" fmla="*/ 132 w 132"/>
                    <a:gd name="T91" fmla="*/ 7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32" h="132">
                      <a:moveTo>
                        <a:pt x="126" y="65"/>
                      </a:moveTo>
                      <a:cubicBezTo>
                        <a:pt x="124" y="65"/>
                        <a:pt x="124" y="65"/>
                        <a:pt x="124" y="65"/>
                      </a:cubicBezTo>
                      <a:cubicBezTo>
                        <a:pt x="124" y="62"/>
                        <a:pt x="124" y="60"/>
                        <a:pt x="123" y="57"/>
                      </a:cubicBezTo>
                      <a:cubicBezTo>
                        <a:pt x="125" y="57"/>
                        <a:pt x="125" y="57"/>
                        <a:pt x="125" y="57"/>
                      </a:cubicBezTo>
                      <a:cubicBezTo>
                        <a:pt x="130" y="56"/>
                        <a:pt x="131" y="53"/>
                        <a:pt x="130" y="49"/>
                      </a:cubicBezTo>
                      <a:cubicBezTo>
                        <a:pt x="129" y="46"/>
                        <a:pt x="127" y="43"/>
                        <a:pt x="122" y="45"/>
                      </a:cubicBezTo>
                      <a:cubicBezTo>
                        <a:pt x="120" y="45"/>
                        <a:pt x="120" y="45"/>
                        <a:pt x="120" y="45"/>
                      </a:cubicBezTo>
                      <a:cubicBezTo>
                        <a:pt x="119" y="43"/>
                        <a:pt x="118" y="41"/>
                        <a:pt x="117" y="38"/>
                      </a:cubicBezTo>
                      <a:cubicBezTo>
                        <a:pt x="119" y="37"/>
                        <a:pt x="119" y="37"/>
                        <a:pt x="119" y="37"/>
                      </a:cubicBezTo>
                      <a:cubicBezTo>
                        <a:pt x="123" y="34"/>
                        <a:pt x="122" y="31"/>
                        <a:pt x="120" y="28"/>
                      </a:cubicBezTo>
                      <a:cubicBezTo>
                        <a:pt x="118" y="25"/>
                        <a:pt x="115" y="24"/>
                        <a:pt x="111" y="27"/>
                      </a:cubicBezTo>
                      <a:cubicBezTo>
                        <a:pt x="110" y="28"/>
                        <a:pt x="110" y="28"/>
                        <a:pt x="110" y="28"/>
                      </a:cubicBezTo>
                      <a:cubicBezTo>
                        <a:pt x="109" y="27"/>
                        <a:pt x="108" y="26"/>
                        <a:pt x="107" y="25"/>
                      </a:cubicBezTo>
                      <a:cubicBezTo>
                        <a:pt x="106" y="24"/>
                        <a:pt x="105" y="24"/>
                        <a:pt x="104" y="23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8" y="17"/>
                        <a:pt x="107" y="14"/>
                        <a:pt x="104" y="12"/>
                      </a:cubicBezTo>
                      <a:cubicBezTo>
                        <a:pt x="101" y="10"/>
                        <a:pt x="98" y="10"/>
                        <a:pt x="95" y="14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2" y="14"/>
                        <a:pt x="89" y="13"/>
                        <a:pt x="87" y="12"/>
                      </a:cubicBezTo>
                      <a:cubicBezTo>
                        <a:pt x="88" y="10"/>
                        <a:pt x="88" y="10"/>
                        <a:pt x="88" y="10"/>
                      </a:cubicBezTo>
                      <a:cubicBezTo>
                        <a:pt x="89" y="6"/>
                        <a:pt x="87" y="3"/>
                        <a:pt x="83" y="2"/>
                      </a:cubicBezTo>
                      <a:cubicBezTo>
                        <a:pt x="80" y="2"/>
                        <a:pt x="77" y="2"/>
                        <a:pt x="75" y="7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2" y="9"/>
                        <a:pt x="70" y="8"/>
                        <a:pt x="67" y="8"/>
                      </a:cubicBezTo>
                      <a:cubicBezTo>
                        <a:pt x="67" y="6"/>
                        <a:pt x="67" y="6"/>
                        <a:pt x="67" y="6"/>
                      </a:cubicBezTo>
                      <a:cubicBezTo>
                        <a:pt x="67" y="1"/>
                        <a:pt x="64" y="0"/>
                        <a:pt x="60" y="0"/>
                      </a:cubicBezTo>
                      <a:cubicBezTo>
                        <a:pt x="57" y="1"/>
                        <a:pt x="54" y="2"/>
                        <a:pt x="55" y="7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2" y="10"/>
                        <a:pt x="50" y="11"/>
                        <a:pt x="47" y="11"/>
                      </a:cubicBezTo>
                      <a:cubicBezTo>
                        <a:pt x="47" y="9"/>
                        <a:pt x="47" y="9"/>
                        <a:pt x="47" y="9"/>
                      </a:cubicBezTo>
                      <a:cubicBezTo>
                        <a:pt x="45" y="5"/>
                        <a:pt x="41" y="5"/>
                        <a:pt x="38" y="6"/>
                      </a:cubicBezTo>
                      <a:cubicBezTo>
                        <a:pt x="35" y="8"/>
                        <a:pt x="33" y="10"/>
                        <a:pt x="35" y="15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4" y="18"/>
                        <a:pt x="32" y="19"/>
                        <a:pt x="30" y="21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5" y="16"/>
                        <a:pt x="22" y="17"/>
                        <a:pt x="19" y="20"/>
                      </a:cubicBezTo>
                      <a:cubicBezTo>
                        <a:pt x="17" y="22"/>
                        <a:pt x="16" y="25"/>
                        <a:pt x="19" y="29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19" y="32"/>
                        <a:pt x="18" y="34"/>
                        <a:pt x="17" y="36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0" y="33"/>
                        <a:pt x="8" y="35"/>
                        <a:pt x="6" y="38"/>
                      </a:cubicBezTo>
                      <a:cubicBezTo>
                        <a:pt x="5" y="41"/>
                        <a:pt x="5" y="45"/>
                        <a:pt x="9" y="47"/>
                      </a:cubicBezTo>
                      <a:cubicBezTo>
                        <a:pt x="11" y="48"/>
                        <a:pt x="11" y="48"/>
                        <a:pt x="11" y="48"/>
                      </a:cubicBezTo>
                      <a:cubicBezTo>
                        <a:pt x="10" y="50"/>
                        <a:pt x="10" y="52"/>
                        <a:pt x="9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2" y="54"/>
                        <a:pt x="1" y="57"/>
                        <a:pt x="0" y="60"/>
                      </a:cubicBezTo>
                      <a:cubicBezTo>
                        <a:pt x="0" y="64"/>
                        <a:pt x="1" y="67"/>
                        <a:pt x="6" y="67"/>
                      </a:cubicBezTo>
                      <a:cubicBezTo>
                        <a:pt x="8" y="68"/>
                        <a:pt x="8" y="68"/>
                        <a:pt x="8" y="68"/>
                      </a:cubicBezTo>
                      <a:cubicBezTo>
                        <a:pt x="8" y="70"/>
                        <a:pt x="8" y="73"/>
                        <a:pt x="9" y="75"/>
                      </a:cubicBezTo>
                      <a:cubicBezTo>
                        <a:pt x="7" y="76"/>
                        <a:pt x="7" y="76"/>
                        <a:pt x="7" y="76"/>
                      </a:cubicBezTo>
                      <a:cubicBezTo>
                        <a:pt x="2" y="77"/>
                        <a:pt x="1" y="80"/>
                        <a:pt x="2" y="83"/>
                      </a:cubicBezTo>
                      <a:cubicBezTo>
                        <a:pt x="3" y="87"/>
                        <a:pt x="5" y="89"/>
                        <a:pt x="10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3" y="90"/>
                        <a:pt x="14" y="92"/>
                        <a:pt x="15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0" y="98"/>
                        <a:pt x="10" y="101"/>
                        <a:pt x="12" y="104"/>
                      </a:cubicBezTo>
                      <a:cubicBezTo>
                        <a:pt x="14" y="107"/>
                        <a:pt x="17" y="108"/>
                        <a:pt x="21" y="106"/>
                      </a:cubicBezTo>
                      <a:cubicBezTo>
                        <a:pt x="23" y="104"/>
                        <a:pt x="23" y="104"/>
                        <a:pt x="23" y="104"/>
                      </a:cubicBezTo>
                      <a:cubicBezTo>
                        <a:pt x="23" y="105"/>
                        <a:pt x="24" y="106"/>
                        <a:pt x="25" y="107"/>
                      </a:cubicBezTo>
                      <a:cubicBezTo>
                        <a:pt x="26" y="108"/>
                        <a:pt x="27" y="109"/>
                        <a:pt x="28" y="110"/>
                      </a:cubicBezTo>
                      <a:cubicBezTo>
                        <a:pt x="27" y="111"/>
                        <a:pt x="27" y="111"/>
                        <a:pt x="27" y="111"/>
                      </a:cubicBezTo>
                      <a:cubicBezTo>
                        <a:pt x="24" y="115"/>
                        <a:pt x="25" y="118"/>
                        <a:pt x="28" y="120"/>
                      </a:cubicBezTo>
                      <a:cubicBezTo>
                        <a:pt x="31" y="122"/>
                        <a:pt x="34" y="123"/>
                        <a:pt x="37" y="119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40" y="118"/>
                        <a:pt x="43" y="119"/>
                        <a:pt x="45" y="120"/>
                      </a:cubicBezTo>
                      <a:cubicBezTo>
                        <a:pt x="44" y="122"/>
                        <a:pt x="44" y="122"/>
                        <a:pt x="44" y="122"/>
                      </a:cubicBezTo>
                      <a:cubicBezTo>
                        <a:pt x="43" y="127"/>
                        <a:pt x="46" y="129"/>
                        <a:pt x="49" y="130"/>
                      </a:cubicBezTo>
                      <a:cubicBezTo>
                        <a:pt x="52" y="131"/>
                        <a:pt x="55" y="130"/>
                        <a:pt x="57" y="125"/>
                      </a:cubicBezTo>
                      <a:cubicBezTo>
                        <a:pt x="57" y="123"/>
                        <a:pt x="57" y="123"/>
                        <a:pt x="57" y="123"/>
                      </a:cubicBezTo>
                      <a:cubicBezTo>
                        <a:pt x="60" y="124"/>
                        <a:pt x="62" y="124"/>
                        <a:pt x="65" y="124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5" y="131"/>
                        <a:pt x="68" y="132"/>
                        <a:pt x="72" y="132"/>
                      </a:cubicBezTo>
                      <a:cubicBezTo>
                        <a:pt x="75" y="132"/>
                        <a:pt x="78" y="130"/>
                        <a:pt x="78" y="125"/>
                      </a:cubicBezTo>
                      <a:cubicBezTo>
                        <a:pt x="77" y="123"/>
                        <a:pt x="77" y="123"/>
                        <a:pt x="77" y="123"/>
                      </a:cubicBezTo>
                      <a:cubicBezTo>
                        <a:pt x="80" y="123"/>
                        <a:pt x="82" y="122"/>
                        <a:pt x="85" y="121"/>
                      </a:cubicBezTo>
                      <a:cubicBezTo>
                        <a:pt x="85" y="123"/>
                        <a:pt x="85" y="123"/>
                        <a:pt x="85" y="123"/>
                      </a:cubicBezTo>
                      <a:cubicBezTo>
                        <a:pt x="88" y="127"/>
                        <a:pt x="91" y="128"/>
                        <a:pt x="94" y="126"/>
                      </a:cubicBezTo>
                      <a:cubicBezTo>
                        <a:pt x="97" y="125"/>
                        <a:pt x="99" y="122"/>
                        <a:pt x="97" y="118"/>
                      </a:cubicBezTo>
                      <a:cubicBezTo>
                        <a:pt x="96" y="116"/>
                        <a:pt x="96" y="116"/>
                        <a:pt x="96" y="116"/>
                      </a:cubicBezTo>
                      <a:cubicBezTo>
                        <a:pt x="98" y="114"/>
                        <a:pt x="100" y="113"/>
                        <a:pt x="102" y="111"/>
                      </a:cubicBezTo>
                      <a:cubicBezTo>
                        <a:pt x="104" y="113"/>
                        <a:pt x="104" y="113"/>
                        <a:pt x="104" y="113"/>
                      </a:cubicBezTo>
                      <a:cubicBezTo>
                        <a:pt x="107" y="116"/>
                        <a:pt x="110" y="115"/>
                        <a:pt x="113" y="113"/>
                      </a:cubicBezTo>
                      <a:cubicBezTo>
                        <a:pt x="115" y="110"/>
                        <a:pt x="116" y="107"/>
                        <a:pt x="113" y="104"/>
                      </a:cubicBezTo>
                      <a:cubicBezTo>
                        <a:pt x="111" y="102"/>
                        <a:pt x="111" y="102"/>
                        <a:pt x="111" y="102"/>
                      </a:cubicBezTo>
                      <a:cubicBezTo>
                        <a:pt x="113" y="100"/>
                        <a:pt x="114" y="98"/>
                        <a:pt x="116" y="96"/>
                      </a:cubicBezTo>
                      <a:cubicBezTo>
                        <a:pt x="117" y="97"/>
                        <a:pt x="117" y="97"/>
                        <a:pt x="117" y="97"/>
                      </a:cubicBezTo>
                      <a:cubicBezTo>
                        <a:pt x="122" y="99"/>
                        <a:pt x="124" y="97"/>
                        <a:pt x="126" y="94"/>
                      </a:cubicBezTo>
                      <a:cubicBezTo>
                        <a:pt x="127" y="91"/>
                        <a:pt x="127" y="88"/>
                        <a:pt x="123" y="86"/>
                      </a:cubicBezTo>
                      <a:cubicBezTo>
                        <a:pt x="121" y="85"/>
                        <a:pt x="121" y="85"/>
                        <a:pt x="121" y="85"/>
                      </a:cubicBezTo>
                      <a:cubicBezTo>
                        <a:pt x="122" y="82"/>
                        <a:pt x="122" y="80"/>
                        <a:pt x="123" y="78"/>
                      </a:cubicBezTo>
                      <a:cubicBezTo>
                        <a:pt x="125" y="78"/>
                        <a:pt x="125" y="78"/>
                        <a:pt x="125" y="78"/>
                      </a:cubicBezTo>
                      <a:cubicBezTo>
                        <a:pt x="130" y="78"/>
                        <a:pt x="131" y="75"/>
                        <a:pt x="132" y="72"/>
                      </a:cubicBezTo>
                      <a:cubicBezTo>
                        <a:pt x="132" y="68"/>
                        <a:pt x="131" y="66"/>
                        <a:pt x="126" y="65"/>
                      </a:cubicBezTo>
                      <a:close/>
                    </a:path>
                  </a:pathLst>
                </a:custGeom>
                <a:solidFill>
                  <a:srgbClr val="4014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Freeform 14"/>
                <p:cNvSpPr>
                  <a:spLocks/>
                </p:cNvSpPr>
                <p:nvPr/>
              </p:nvSpPr>
              <p:spPr bwMode="auto">
                <a:xfrm>
                  <a:off x="5048255" y="1376365"/>
                  <a:ext cx="296863" cy="296863"/>
                </a:xfrm>
                <a:custGeom>
                  <a:avLst/>
                  <a:gdLst>
                    <a:gd name="T0" fmla="*/ 81 w 87"/>
                    <a:gd name="T1" fmla="*/ 43 h 87"/>
                    <a:gd name="T2" fmla="*/ 82 w 87"/>
                    <a:gd name="T3" fmla="*/ 37 h 87"/>
                    <a:gd name="T4" fmla="*/ 80 w 87"/>
                    <a:gd name="T5" fmla="*/ 29 h 87"/>
                    <a:gd name="T6" fmla="*/ 76 w 87"/>
                    <a:gd name="T7" fmla="*/ 25 h 87"/>
                    <a:gd name="T8" fmla="*/ 79 w 87"/>
                    <a:gd name="T9" fmla="*/ 19 h 87"/>
                    <a:gd name="T10" fmla="*/ 72 w 87"/>
                    <a:gd name="T11" fmla="*/ 18 h 87"/>
                    <a:gd name="T12" fmla="*/ 68 w 87"/>
                    <a:gd name="T13" fmla="*/ 15 h 87"/>
                    <a:gd name="T14" fmla="*/ 68 w 87"/>
                    <a:gd name="T15" fmla="*/ 8 h 87"/>
                    <a:gd name="T16" fmla="*/ 61 w 87"/>
                    <a:gd name="T17" fmla="*/ 10 h 87"/>
                    <a:gd name="T18" fmla="*/ 57 w 87"/>
                    <a:gd name="T19" fmla="*/ 7 h 87"/>
                    <a:gd name="T20" fmla="*/ 49 w 87"/>
                    <a:gd name="T21" fmla="*/ 5 h 87"/>
                    <a:gd name="T22" fmla="*/ 44 w 87"/>
                    <a:gd name="T23" fmla="*/ 5 h 87"/>
                    <a:gd name="T24" fmla="*/ 39 w 87"/>
                    <a:gd name="T25" fmla="*/ 0 h 87"/>
                    <a:gd name="T26" fmla="*/ 36 w 87"/>
                    <a:gd name="T27" fmla="*/ 6 h 87"/>
                    <a:gd name="T28" fmla="*/ 30 w 87"/>
                    <a:gd name="T29" fmla="*/ 6 h 87"/>
                    <a:gd name="T30" fmla="*/ 23 w 87"/>
                    <a:gd name="T31" fmla="*/ 10 h 87"/>
                    <a:gd name="T32" fmla="*/ 19 w 87"/>
                    <a:gd name="T33" fmla="*/ 14 h 87"/>
                    <a:gd name="T34" fmla="*/ 12 w 87"/>
                    <a:gd name="T35" fmla="*/ 13 h 87"/>
                    <a:gd name="T36" fmla="*/ 13 w 87"/>
                    <a:gd name="T37" fmla="*/ 20 h 87"/>
                    <a:gd name="T38" fmla="*/ 9 w 87"/>
                    <a:gd name="T39" fmla="*/ 23 h 87"/>
                    <a:gd name="T40" fmla="*/ 6 w 87"/>
                    <a:gd name="T41" fmla="*/ 31 h 87"/>
                    <a:gd name="T42" fmla="*/ 6 w 87"/>
                    <a:gd name="T43" fmla="*/ 36 h 87"/>
                    <a:gd name="T44" fmla="*/ 0 w 87"/>
                    <a:gd name="T45" fmla="*/ 40 h 87"/>
                    <a:gd name="T46" fmla="*/ 5 w 87"/>
                    <a:gd name="T47" fmla="*/ 44 h 87"/>
                    <a:gd name="T48" fmla="*/ 4 w 87"/>
                    <a:gd name="T49" fmla="*/ 50 h 87"/>
                    <a:gd name="T50" fmla="*/ 6 w 87"/>
                    <a:gd name="T51" fmla="*/ 58 h 87"/>
                    <a:gd name="T52" fmla="*/ 10 w 87"/>
                    <a:gd name="T53" fmla="*/ 62 h 87"/>
                    <a:gd name="T54" fmla="*/ 7 w 87"/>
                    <a:gd name="T55" fmla="*/ 68 h 87"/>
                    <a:gd name="T56" fmla="*/ 14 w 87"/>
                    <a:gd name="T57" fmla="*/ 69 h 87"/>
                    <a:gd name="T58" fmla="*/ 18 w 87"/>
                    <a:gd name="T59" fmla="*/ 72 h 87"/>
                    <a:gd name="T60" fmla="*/ 18 w 87"/>
                    <a:gd name="T61" fmla="*/ 79 h 87"/>
                    <a:gd name="T62" fmla="*/ 25 w 87"/>
                    <a:gd name="T63" fmla="*/ 77 h 87"/>
                    <a:gd name="T64" fmla="*/ 29 w 87"/>
                    <a:gd name="T65" fmla="*/ 80 h 87"/>
                    <a:gd name="T66" fmla="*/ 37 w 87"/>
                    <a:gd name="T67" fmla="*/ 83 h 87"/>
                    <a:gd name="T68" fmla="*/ 42 w 87"/>
                    <a:gd name="T69" fmla="*/ 82 h 87"/>
                    <a:gd name="T70" fmla="*/ 47 w 87"/>
                    <a:gd name="T71" fmla="*/ 87 h 87"/>
                    <a:gd name="T72" fmla="*/ 50 w 87"/>
                    <a:gd name="T73" fmla="*/ 81 h 87"/>
                    <a:gd name="T74" fmla="*/ 56 w 87"/>
                    <a:gd name="T75" fmla="*/ 81 h 87"/>
                    <a:gd name="T76" fmla="*/ 63 w 87"/>
                    <a:gd name="T77" fmla="*/ 77 h 87"/>
                    <a:gd name="T78" fmla="*/ 67 w 87"/>
                    <a:gd name="T79" fmla="*/ 73 h 87"/>
                    <a:gd name="T80" fmla="*/ 74 w 87"/>
                    <a:gd name="T81" fmla="*/ 74 h 87"/>
                    <a:gd name="T82" fmla="*/ 73 w 87"/>
                    <a:gd name="T83" fmla="*/ 67 h 87"/>
                    <a:gd name="T84" fmla="*/ 77 w 87"/>
                    <a:gd name="T85" fmla="*/ 64 h 87"/>
                    <a:gd name="T86" fmla="*/ 80 w 87"/>
                    <a:gd name="T87" fmla="*/ 56 h 87"/>
                    <a:gd name="T88" fmla="*/ 80 w 87"/>
                    <a:gd name="T89" fmla="*/ 51 h 87"/>
                    <a:gd name="T90" fmla="*/ 86 w 87"/>
                    <a:gd name="T91" fmla="*/ 4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7" h="87">
                      <a:moveTo>
                        <a:pt x="83" y="43"/>
                      </a:moveTo>
                      <a:cubicBezTo>
                        <a:pt x="81" y="43"/>
                        <a:pt x="81" y="43"/>
                        <a:pt x="81" y="43"/>
                      </a:cubicBezTo>
                      <a:cubicBezTo>
                        <a:pt x="81" y="41"/>
                        <a:pt x="81" y="39"/>
                        <a:pt x="81" y="38"/>
                      </a:cubicBezTo>
                      <a:cubicBezTo>
                        <a:pt x="82" y="37"/>
                        <a:pt x="82" y="37"/>
                        <a:pt x="82" y="37"/>
                      </a:cubicBezTo>
                      <a:cubicBezTo>
                        <a:pt x="85" y="37"/>
                        <a:pt x="86" y="35"/>
                        <a:pt x="85" y="32"/>
                      </a:cubicBezTo>
                      <a:cubicBezTo>
                        <a:pt x="84" y="30"/>
                        <a:pt x="83" y="29"/>
                        <a:pt x="80" y="29"/>
                      </a:cubicBezTo>
                      <a:cubicBezTo>
                        <a:pt x="79" y="30"/>
                        <a:pt x="79" y="30"/>
                        <a:pt x="79" y="30"/>
                      </a:cubicBezTo>
                      <a:cubicBezTo>
                        <a:pt x="78" y="28"/>
                        <a:pt x="77" y="27"/>
                        <a:pt x="76" y="25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80" y="23"/>
                        <a:pt x="80" y="20"/>
                        <a:pt x="79" y="19"/>
                      </a:cubicBezTo>
                      <a:cubicBezTo>
                        <a:pt x="77" y="17"/>
                        <a:pt x="75" y="16"/>
                        <a:pt x="73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1" y="18"/>
                        <a:pt x="71" y="17"/>
                        <a:pt x="70" y="17"/>
                      </a:cubicBezTo>
                      <a:cubicBezTo>
                        <a:pt x="69" y="16"/>
                        <a:pt x="69" y="15"/>
                        <a:pt x="68" y="15"/>
                      </a:cubicBezTo>
                      <a:cubicBezTo>
                        <a:pt x="69" y="14"/>
                        <a:pt x="69" y="14"/>
                        <a:pt x="69" y="14"/>
                      </a:cubicBezTo>
                      <a:cubicBezTo>
                        <a:pt x="71" y="11"/>
                        <a:pt x="70" y="9"/>
                        <a:pt x="68" y="8"/>
                      </a:cubicBezTo>
                      <a:cubicBezTo>
                        <a:pt x="66" y="7"/>
                        <a:pt x="64" y="6"/>
                        <a:pt x="62" y="9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0" y="9"/>
                        <a:pt x="58" y="9"/>
                        <a:pt x="57" y="8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8" y="4"/>
                        <a:pt x="57" y="2"/>
                        <a:pt x="54" y="2"/>
                      </a:cubicBezTo>
                      <a:cubicBezTo>
                        <a:pt x="52" y="1"/>
                        <a:pt x="50" y="1"/>
                        <a:pt x="49" y="5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7" y="6"/>
                        <a:pt x="46" y="5"/>
                        <a:pt x="44" y="5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3" y="1"/>
                        <a:pt x="42" y="0"/>
                        <a:pt x="39" y="0"/>
                      </a:cubicBezTo>
                      <a:cubicBezTo>
                        <a:pt x="37" y="0"/>
                        <a:pt x="35" y="2"/>
                        <a:pt x="35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4" y="6"/>
                        <a:pt x="32" y="7"/>
                        <a:pt x="31" y="7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3"/>
                        <a:pt x="27" y="3"/>
                        <a:pt x="25" y="4"/>
                      </a:cubicBezTo>
                      <a:cubicBezTo>
                        <a:pt x="23" y="5"/>
                        <a:pt x="21" y="7"/>
                        <a:pt x="23" y="10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2" y="12"/>
                        <a:pt x="20" y="13"/>
                        <a:pt x="19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6" y="11"/>
                        <a:pt x="14" y="11"/>
                        <a:pt x="12" y="13"/>
                      </a:cubicBezTo>
                      <a:cubicBezTo>
                        <a:pt x="11" y="14"/>
                        <a:pt x="10" y="16"/>
                        <a:pt x="12" y="19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2" y="21"/>
                        <a:pt x="11" y="22"/>
                        <a:pt x="10" y="24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6" y="22"/>
                        <a:pt x="5" y="23"/>
                        <a:pt x="4" y="25"/>
                      </a:cubicBezTo>
                      <a:cubicBezTo>
                        <a:pt x="3" y="27"/>
                        <a:pt x="3" y="29"/>
                        <a:pt x="6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6" y="33"/>
                        <a:pt x="6" y="34"/>
                        <a:pt x="6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1" y="36"/>
                        <a:pt x="0" y="37"/>
                        <a:pt x="0" y="40"/>
                      </a:cubicBezTo>
                      <a:cubicBezTo>
                        <a:pt x="0" y="42"/>
                        <a:pt x="0" y="44"/>
                        <a:pt x="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6"/>
                        <a:pt x="5" y="48"/>
                        <a:pt x="5" y="49"/>
                      </a:cubicBez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1" y="51"/>
                        <a:pt x="0" y="53"/>
                        <a:pt x="1" y="55"/>
                      </a:cubicBezTo>
                      <a:cubicBezTo>
                        <a:pt x="2" y="57"/>
                        <a:pt x="3" y="59"/>
                        <a:pt x="6" y="58"/>
                      </a:cubicBez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8" y="59"/>
                        <a:pt x="9" y="60"/>
                        <a:pt x="10" y="62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6" y="65"/>
                        <a:pt x="6" y="67"/>
                        <a:pt x="7" y="68"/>
                      </a:cubicBezTo>
                      <a:cubicBezTo>
                        <a:pt x="9" y="70"/>
                        <a:pt x="11" y="71"/>
                        <a:pt x="13" y="69"/>
                      </a:cubicBezTo>
                      <a:cubicBezTo>
                        <a:pt x="14" y="69"/>
                        <a:pt x="14" y="69"/>
                        <a:pt x="14" y="69"/>
                      </a:cubicBezTo>
                      <a:cubicBezTo>
                        <a:pt x="15" y="69"/>
                        <a:pt x="15" y="70"/>
                        <a:pt x="16" y="71"/>
                      </a:cubicBezTo>
                      <a:cubicBezTo>
                        <a:pt x="17" y="71"/>
                        <a:pt x="17" y="72"/>
                        <a:pt x="18" y="72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5" y="76"/>
                        <a:pt x="16" y="78"/>
                        <a:pt x="18" y="79"/>
                      </a:cubicBezTo>
                      <a:cubicBezTo>
                        <a:pt x="20" y="80"/>
                        <a:pt x="22" y="81"/>
                        <a:pt x="24" y="78"/>
                      </a:cubicBezTo>
                      <a:cubicBezTo>
                        <a:pt x="25" y="77"/>
                        <a:pt x="25" y="77"/>
                        <a:pt x="25" y="77"/>
                      </a:cubicBezTo>
                      <a:cubicBezTo>
                        <a:pt x="26" y="78"/>
                        <a:pt x="28" y="79"/>
                        <a:pt x="29" y="79"/>
                      </a:cubicBezTo>
                      <a:cubicBezTo>
                        <a:pt x="29" y="80"/>
                        <a:pt x="29" y="80"/>
                        <a:pt x="29" y="80"/>
                      </a:cubicBezTo>
                      <a:cubicBezTo>
                        <a:pt x="28" y="84"/>
                        <a:pt x="30" y="85"/>
                        <a:pt x="32" y="86"/>
                      </a:cubicBezTo>
                      <a:cubicBezTo>
                        <a:pt x="34" y="86"/>
                        <a:pt x="36" y="86"/>
                        <a:pt x="37" y="83"/>
                      </a:cubicBezTo>
                      <a:cubicBezTo>
                        <a:pt x="37" y="81"/>
                        <a:pt x="37" y="81"/>
                        <a:pt x="37" y="81"/>
                      </a:cubicBezTo>
                      <a:cubicBezTo>
                        <a:pt x="39" y="81"/>
                        <a:pt x="41" y="82"/>
                        <a:pt x="42" y="82"/>
                      </a:cubicBezTo>
                      <a:cubicBezTo>
                        <a:pt x="42" y="83"/>
                        <a:pt x="42" y="83"/>
                        <a:pt x="42" y="83"/>
                      </a:cubicBezTo>
                      <a:cubicBezTo>
                        <a:pt x="43" y="86"/>
                        <a:pt x="45" y="87"/>
                        <a:pt x="47" y="87"/>
                      </a:cubicBezTo>
                      <a:cubicBezTo>
                        <a:pt x="49" y="87"/>
                        <a:pt x="51" y="86"/>
                        <a:pt x="51" y="82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2" y="81"/>
                        <a:pt x="54" y="80"/>
                        <a:pt x="55" y="80"/>
                      </a:cubicBezTo>
                      <a:cubicBezTo>
                        <a:pt x="56" y="81"/>
                        <a:pt x="56" y="81"/>
                        <a:pt x="56" y="81"/>
                      </a:cubicBezTo>
                      <a:cubicBezTo>
                        <a:pt x="57" y="84"/>
                        <a:pt x="59" y="84"/>
                        <a:pt x="61" y="83"/>
                      </a:cubicBezTo>
                      <a:cubicBezTo>
                        <a:pt x="63" y="82"/>
                        <a:pt x="65" y="80"/>
                        <a:pt x="63" y="77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4" y="75"/>
                        <a:pt x="66" y="74"/>
                        <a:pt x="67" y="73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70" y="77"/>
                        <a:pt x="72" y="76"/>
                        <a:pt x="74" y="74"/>
                      </a:cubicBezTo>
                      <a:cubicBezTo>
                        <a:pt x="75" y="73"/>
                        <a:pt x="76" y="71"/>
                        <a:pt x="74" y="68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4" y="66"/>
                        <a:pt x="75" y="65"/>
                        <a:pt x="76" y="63"/>
                      </a:cubicBezTo>
                      <a:cubicBezTo>
                        <a:pt x="77" y="64"/>
                        <a:pt x="77" y="64"/>
                        <a:pt x="77" y="64"/>
                      </a:cubicBezTo>
                      <a:cubicBezTo>
                        <a:pt x="80" y="65"/>
                        <a:pt x="81" y="64"/>
                        <a:pt x="82" y="62"/>
                      </a:cubicBezTo>
                      <a:cubicBezTo>
                        <a:pt x="83" y="60"/>
                        <a:pt x="83" y="58"/>
                        <a:pt x="80" y="56"/>
                      </a:cubicBezTo>
                      <a:cubicBezTo>
                        <a:pt x="79" y="56"/>
                        <a:pt x="79" y="56"/>
                        <a:pt x="79" y="56"/>
                      </a:cubicBezTo>
                      <a:cubicBezTo>
                        <a:pt x="80" y="54"/>
                        <a:pt x="80" y="53"/>
                        <a:pt x="80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5" y="51"/>
                        <a:pt x="86" y="50"/>
                        <a:pt x="86" y="47"/>
                      </a:cubicBezTo>
                      <a:cubicBezTo>
                        <a:pt x="87" y="45"/>
                        <a:pt x="86" y="43"/>
                        <a:pt x="83" y="43"/>
                      </a:cubicBezTo>
                      <a:close/>
                    </a:path>
                  </a:pathLst>
                </a:custGeom>
                <a:solidFill>
                  <a:srgbClr val="00B2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8725694" y="3087630"/>
              <a:ext cx="1371600" cy="1986076"/>
              <a:chOff x="8961437" y="3165403"/>
              <a:chExt cx="1371600" cy="1986076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8961437" y="3165403"/>
                <a:ext cx="1371600" cy="1986076"/>
                <a:chOff x="6213475" y="1212850"/>
                <a:chExt cx="595313" cy="862013"/>
              </a:xfrm>
            </p:grpSpPr>
            <p:sp>
              <p:nvSpPr>
                <p:cNvPr id="80" name="Freeform 166"/>
                <p:cNvSpPr>
                  <a:spLocks/>
                </p:cNvSpPr>
                <p:nvPr/>
              </p:nvSpPr>
              <p:spPr bwMode="auto">
                <a:xfrm>
                  <a:off x="6213475" y="1409700"/>
                  <a:ext cx="100013" cy="117475"/>
                </a:xfrm>
                <a:custGeom>
                  <a:avLst/>
                  <a:gdLst>
                    <a:gd name="T0" fmla="*/ 6 w 29"/>
                    <a:gd name="T1" fmla="*/ 34 h 34"/>
                    <a:gd name="T2" fmla="*/ 29 w 29"/>
                    <a:gd name="T3" fmla="*/ 34 h 34"/>
                    <a:gd name="T4" fmla="*/ 29 w 29"/>
                    <a:gd name="T5" fmla="*/ 0 h 34"/>
                    <a:gd name="T6" fmla="*/ 6 w 29"/>
                    <a:gd name="T7" fmla="*/ 0 h 34"/>
                    <a:gd name="T8" fmla="*/ 0 w 29"/>
                    <a:gd name="T9" fmla="*/ 6 h 34"/>
                    <a:gd name="T10" fmla="*/ 0 w 29"/>
                    <a:gd name="T11" fmla="*/ 28 h 34"/>
                    <a:gd name="T12" fmla="*/ 6 w 29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34">
                      <a:moveTo>
                        <a:pt x="6" y="34"/>
                      </a:move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1"/>
                        <a:pt x="3" y="34"/>
                        <a:pt x="6" y="34"/>
                      </a:cubicBez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" name="Rectangle 167"/>
                <p:cNvSpPr>
                  <a:spLocks noChangeArrowheads="1"/>
                </p:cNvSpPr>
                <p:nvPr/>
              </p:nvSpPr>
              <p:spPr bwMode="auto">
                <a:xfrm>
                  <a:off x="6251575" y="1527175"/>
                  <a:ext cx="38100" cy="123825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" name="Rectangle 168"/>
                <p:cNvSpPr>
                  <a:spLocks noChangeArrowheads="1"/>
                </p:cNvSpPr>
                <p:nvPr/>
              </p:nvSpPr>
              <p:spPr bwMode="auto">
                <a:xfrm>
                  <a:off x="6251575" y="1527175"/>
                  <a:ext cx="38100" cy="4127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Rectangle 169"/>
                <p:cNvSpPr>
                  <a:spLocks noChangeArrowheads="1"/>
                </p:cNvSpPr>
                <p:nvPr/>
              </p:nvSpPr>
              <p:spPr bwMode="auto">
                <a:xfrm>
                  <a:off x="6251575" y="1719263"/>
                  <a:ext cx="38100" cy="90488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Rectangle 170"/>
                <p:cNvSpPr>
                  <a:spLocks noChangeArrowheads="1"/>
                </p:cNvSpPr>
                <p:nvPr/>
              </p:nvSpPr>
              <p:spPr bwMode="auto">
                <a:xfrm>
                  <a:off x="6251575" y="1719263"/>
                  <a:ext cx="38100" cy="4286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171"/>
                <p:cNvSpPr>
                  <a:spLocks/>
                </p:cNvSpPr>
                <p:nvPr/>
              </p:nvSpPr>
              <p:spPr bwMode="auto">
                <a:xfrm>
                  <a:off x="6226175" y="1595438"/>
                  <a:ext cx="84138" cy="123825"/>
                </a:xfrm>
                <a:custGeom>
                  <a:avLst/>
                  <a:gdLst>
                    <a:gd name="T0" fmla="*/ 24 w 24"/>
                    <a:gd name="T1" fmla="*/ 29 h 36"/>
                    <a:gd name="T2" fmla="*/ 17 w 24"/>
                    <a:gd name="T3" fmla="*/ 36 h 36"/>
                    <a:gd name="T4" fmla="*/ 7 w 24"/>
                    <a:gd name="T5" fmla="*/ 36 h 36"/>
                    <a:gd name="T6" fmla="*/ 0 w 24"/>
                    <a:gd name="T7" fmla="*/ 29 h 36"/>
                    <a:gd name="T8" fmla="*/ 0 w 24"/>
                    <a:gd name="T9" fmla="*/ 7 h 36"/>
                    <a:gd name="T10" fmla="*/ 7 w 24"/>
                    <a:gd name="T11" fmla="*/ 0 h 36"/>
                    <a:gd name="T12" fmla="*/ 17 w 24"/>
                    <a:gd name="T13" fmla="*/ 0 h 36"/>
                    <a:gd name="T14" fmla="*/ 24 w 24"/>
                    <a:gd name="T15" fmla="*/ 7 h 36"/>
                    <a:gd name="T16" fmla="*/ 24 w 24"/>
                    <a:gd name="T17" fmla="*/ 2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6">
                      <a:moveTo>
                        <a:pt x="24" y="29"/>
                      </a:moveTo>
                      <a:cubicBezTo>
                        <a:pt x="24" y="32"/>
                        <a:pt x="21" y="36"/>
                        <a:pt x="17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3" y="36"/>
                        <a:pt x="0" y="32"/>
                        <a:pt x="0" y="29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1" y="0"/>
                        <a:pt x="24" y="4"/>
                        <a:pt x="24" y="7"/>
                      </a:cubicBezTo>
                      <a:lnTo>
                        <a:pt x="24" y="29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" name="Rectangle 172"/>
                <p:cNvSpPr>
                  <a:spLocks noChangeArrowheads="1"/>
                </p:cNvSpPr>
                <p:nvPr/>
              </p:nvSpPr>
              <p:spPr bwMode="auto">
                <a:xfrm>
                  <a:off x="6407150" y="1589088"/>
                  <a:ext cx="214313" cy="117475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" name="Rectangle 173"/>
                <p:cNvSpPr>
                  <a:spLocks noChangeArrowheads="1"/>
                </p:cNvSpPr>
                <p:nvPr/>
              </p:nvSpPr>
              <p:spPr bwMode="auto">
                <a:xfrm>
                  <a:off x="6407150" y="1565275"/>
                  <a:ext cx="214313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8" name="Rectangle 174"/>
                <p:cNvSpPr>
                  <a:spLocks noChangeArrowheads="1"/>
                </p:cNvSpPr>
                <p:nvPr/>
              </p:nvSpPr>
              <p:spPr bwMode="auto">
                <a:xfrm>
                  <a:off x="6313488" y="1368425"/>
                  <a:ext cx="392113" cy="200025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" name="Freeform 175"/>
                <p:cNvSpPr>
                  <a:spLocks/>
                </p:cNvSpPr>
                <p:nvPr/>
              </p:nvSpPr>
              <p:spPr bwMode="auto">
                <a:xfrm>
                  <a:off x="6386513" y="1247775"/>
                  <a:ext cx="255588" cy="127000"/>
                </a:xfrm>
                <a:custGeom>
                  <a:avLst/>
                  <a:gdLst>
                    <a:gd name="T0" fmla="*/ 37 w 74"/>
                    <a:gd name="T1" fmla="*/ 0 h 37"/>
                    <a:gd name="T2" fmla="*/ 0 w 74"/>
                    <a:gd name="T3" fmla="*/ 37 h 37"/>
                    <a:gd name="T4" fmla="*/ 74 w 74"/>
                    <a:gd name="T5" fmla="*/ 37 h 37"/>
                    <a:gd name="T6" fmla="*/ 37 w 74"/>
                    <a:gd name="T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" h="37">
                      <a:moveTo>
                        <a:pt x="37" y="0"/>
                      </a:move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16"/>
                        <a:pt x="57" y="0"/>
                        <a:pt x="37" y="0"/>
                      </a:cubicBez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" name="Oval 176"/>
                <p:cNvSpPr>
                  <a:spLocks noChangeArrowheads="1"/>
                </p:cNvSpPr>
                <p:nvPr/>
              </p:nvSpPr>
              <p:spPr bwMode="auto">
                <a:xfrm>
                  <a:off x="6434138" y="1306513"/>
                  <a:ext cx="34925" cy="33338"/>
                </a:xfrm>
                <a:prstGeom prst="ellipse">
                  <a:avLst/>
                </a:pr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" name="Oval 177"/>
                <p:cNvSpPr>
                  <a:spLocks noChangeArrowheads="1"/>
                </p:cNvSpPr>
                <p:nvPr/>
              </p:nvSpPr>
              <p:spPr bwMode="auto">
                <a:xfrm>
                  <a:off x="6559550" y="1306513"/>
                  <a:ext cx="34925" cy="33338"/>
                </a:xfrm>
                <a:prstGeom prst="ellipse">
                  <a:avLst/>
                </a:pr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" name="Freeform 178"/>
                <p:cNvSpPr>
                  <a:spLocks/>
                </p:cNvSpPr>
                <p:nvPr/>
              </p:nvSpPr>
              <p:spPr bwMode="auto">
                <a:xfrm>
                  <a:off x="6400800" y="1427163"/>
                  <a:ext cx="220663" cy="82550"/>
                </a:xfrm>
                <a:custGeom>
                  <a:avLst/>
                  <a:gdLst>
                    <a:gd name="T0" fmla="*/ 64 w 64"/>
                    <a:gd name="T1" fmla="*/ 12 h 24"/>
                    <a:gd name="T2" fmla="*/ 52 w 64"/>
                    <a:gd name="T3" fmla="*/ 24 h 24"/>
                    <a:gd name="T4" fmla="*/ 12 w 64"/>
                    <a:gd name="T5" fmla="*/ 24 h 24"/>
                    <a:gd name="T6" fmla="*/ 0 w 64"/>
                    <a:gd name="T7" fmla="*/ 12 h 24"/>
                    <a:gd name="T8" fmla="*/ 12 w 64"/>
                    <a:gd name="T9" fmla="*/ 0 h 24"/>
                    <a:gd name="T10" fmla="*/ 52 w 64"/>
                    <a:gd name="T11" fmla="*/ 0 h 24"/>
                    <a:gd name="T12" fmla="*/ 64 w 64"/>
                    <a:gd name="T13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4">
                      <a:moveTo>
                        <a:pt x="64" y="12"/>
                      </a:moveTo>
                      <a:cubicBezTo>
                        <a:pt x="64" y="19"/>
                        <a:pt x="59" y="24"/>
                        <a:pt x="5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5" y="24"/>
                        <a:pt x="0" y="19"/>
                        <a:pt x="0" y="12"/>
                      </a:cubicBezTo>
                      <a:cubicBezTo>
                        <a:pt x="0" y="6"/>
                        <a:pt x="5" y="0"/>
                        <a:pt x="1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9" y="0"/>
                        <a:pt x="64" y="6"/>
                        <a:pt x="64" y="1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" name="Freeform 179"/>
                <p:cNvSpPr>
                  <a:spLocks/>
                </p:cNvSpPr>
                <p:nvPr/>
              </p:nvSpPr>
              <p:spPr bwMode="auto">
                <a:xfrm>
                  <a:off x="6503988" y="1447800"/>
                  <a:ext cx="11113" cy="47625"/>
                </a:xfrm>
                <a:custGeom>
                  <a:avLst/>
                  <a:gdLst>
                    <a:gd name="T0" fmla="*/ 3 w 3"/>
                    <a:gd name="T1" fmla="*/ 13 h 14"/>
                    <a:gd name="T2" fmla="*/ 2 w 3"/>
                    <a:gd name="T3" fmla="*/ 14 h 14"/>
                    <a:gd name="T4" fmla="*/ 0 w 3"/>
                    <a:gd name="T5" fmla="*/ 13 h 14"/>
                    <a:gd name="T6" fmla="*/ 0 w 3"/>
                    <a:gd name="T7" fmla="*/ 1 h 14"/>
                    <a:gd name="T8" fmla="*/ 2 w 3"/>
                    <a:gd name="T9" fmla="*/ 0 h 14"/>
                    <a:gd name="T10" fmla="*/ 3 w 3"/>
                    <a:gd name="T11" fmla="*/ 1 h 14"/>
                    <a:gd name="T12" fmla="*/ 3 w 3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4">
                      <a:moveTo>
                        <a:pt x="3" y="13"/>
                      </a:moveTo>
                      <a:cubicBezTo>
                        <a:pt x="3" y="14"/>
                        <a:pt x="3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180"/>
                <p:cNvSpPr>
                  <a:spLocks/>
                </p:cNvSpPr>
                <p:nvPr/>
              </p:nvSpPr>
              <p:spPr bwMode="auto">
                <a:xfrm>
                  <a:off x="6480175" y="1447800"/>
                  <a:ext cx="9525" cy="47625"/>
                </a:xfrm>
                <a:custGeom>
                  <a:avLst/>
                  <a:gdLst>
                    <a:gd name="T0" fmla="*/ 3 w 3"/>
                    <a:gd name="T1" fmla="*/ 13 h 14"/>
                    <a:gd name="T2" fmla="*/ 2 w 3"/>
                    <a:gd name="T3" fmla="*/ 14 h 14"/>
                    <a:gd name="T4" fmla="*/ 0 w 3"/>
                    <a:gd name="T5" fmla="*/ 13 h 14"/>
                    <a:gd name="T6" fmla="*/ 0 w 3"/>
                    <a:gd name="T7" fmla="*/ 1 h 14"/>
                    <a:gd name="T8" fmla="*/ 2 w 3"/>
                    <a:gd name="T9" fmla="*/ 0 h 14"/>
                    <a:gd name="T10" fmla="*/ 3 w 3"/>
                    <a:gd name="T11" fmla="*/ 1 h 14"/>
                    <a:gd name="T12" fmla="*/ 3 w 3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4">
                      <a:moveTo>
                        <a:pt x="3" y="13"/>
                      </a:moveTo>
                      <a:cubicBezTo>
                        <a:pt x="3" y="14"/>
                        <a:pt x="3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" name="Freeform 181"/>
                <p:cNvSpPr>
                  <a:spLocks/>
                </p:cNvSpPr>
                <p:nvPr/>
              </p:nvSpPr>
              <p:spPr bwMode="auto">
                <a:xfrm>
                  <a:off x="6456363" y="1447800"/>
                  <a:ext cx="9525" cy="47625"/>
                </a:xfrm>
                <a:custGeom>
                  <a:avLst/>
                  <a:gdLst>
                    <a:gd name="T0" fmla="*/ 3 w 3"/>
                    <a:gd name="T1" fmla="*/ 13 h 14"/>
                    <a:gd name="T2" fmla="*/ 2 w 3"/>
                    <a:gd name="T3" fmla="*/ 14 h 14"/>
                    <a:gd name="T4" fmla="*/ 0 w 3"/>
                    <a:gd name="T5" fmla="*/ 13 h 14"/>
                    <a:gd name="T6" fmla="*/ 0 w 3"/>
                    <a:gd name="T7" fmla="*/ 1 h 14"/>
                    <a:gd name="T8" fmla="*/ 2 w 3"/>
                    <a:gd name="T9" fmla="*/ 0 h 14"/>
                    <a:gd name="T10" fmla="*/ 3 w 3"/>
                    <a:gd name="T11" fmla="*/ 1 h 14"/>
                    <a:gd name="T12" fmla="*/ 3 w 3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4">
                      <a:moveTo>
                        <a:pt x="3" y="13"/>
                      </a:moveTo>
                      <a:cubicBezTo>
                        <a:pt x="3" y="14"/>
                        <a:pt x="2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" name="Freeform 182"/>
                <p:cNvSpPr>
                  <a:spLocks/>
                </p:cNvSpPr>
                <p:nvPr/>
              </p:nvSpPr>
              <p:spPr bwMode="auto">
                <a:xfrm>
                  <a:off x="6430963" y="1447800"/>
                  <a:ext cx="11113" cy="47625"/>
                </a:xfrm>
                <a:custGeom>
                  <a:avLst/>
                  <a:gdLst>
                    <a:gd name="T0" fmla="*/ 3 w 3"/>
                    <a:gd name="T1" fmla="*/ 13 h 14"/>
                    <a:gd name="T2" fmla="*/ 2 w 3"/>
                    <a:gd name="T3" fmla="*/ 14 h 14"/>
                    <a:gd name="T4" fmla="*/ 0 w 3"/>
                    <a:gd name="T5" fmla="*/ 13 h 14"/>
                    <a:gd name="T6" fmla="*/ 0 w 3"/>
                    <a:gd name="T7" fmla="*/ 1 h 14"/>
                    <a:gd name="T8" fmla="*/ 2 w 3"/>
                    <a:gd name="T9" fmla="*/ 0 h 14"/>
                    <a:gd name="T10" fmla="*/ 3 w 3"/>
                    <a:gd name="T11" fmla="*/ 1 h 14"/>
                    <a:gd name="T12" fmla="*/ 3 w 3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4">
                      <a:moveTo>
                        <a:pt x="3" y="13"/>
                      </a:moveTo>
                      <a:cubicBezTo>
                        <a:pt x="3" y="14"/>
                        <a:pt x="2" y="14"/>
                        <a:pt x="2" y="14"/>
                      </a:cubicBezTo>
                      <a:cubicBezTo>
                        <a:pt x="1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" name="Freeform 183"/>
                <p:cNvSpPr>
                  <a:spLocks/>
                </p:cNvSpPr>
                <p:nvPr/>
              </p:nvSpPr>
              <p:spPr bwMode="auto">
                <a:xfrm>
                  <a:off x="6580188" y="1447800"/>
                  <a:ext cx="11113" cy="47625"/>
                </a:xfrm>
                <a:custGeom>
                  <a:avLst/>
                  <a:gdLst>
                    <a:gd name="T0" fmla="*/ 3 w 3"/>
                    <a:gd name="T1" fmla="*/ 13 h 14"/>
                    <a:gd name="T2" fmla="*/ 1 w 3"/>
                    <a:gd name="T3" fmla="*/ 14 h 14"/>
                    <a:gd name="T4" fmla="*/ 0 w 3"/>
                    <a:gd name="T5" fmla="*/ 13 h 14"/>
                    <a:gd name="T6" fmla="*/ 0 w 3"/>
                    <a:gd name="T7" fmla="*/ 1 h 14"/>
                    <a:gd name="T8" fmla="*/ 1 w 3"/>
                    <a:gd name="T9" fmla="*/ 0 h 14"/>
                    <a:gd name="T10" fmla="*/ 3 w 3"/>
                    <a:gd name="T11" fmla="*/ 1 h 14"/>
                    <a:gd name="T12" fmla="*/ 3 w 3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4">
                      <a:moveTo>
                        <a:pt x="3" y="13"/>
                      </a:moveTo>
                      <a:cubicBezTo>
                        <a:pt x="3" y="14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184"/>
                <p:cNvSpPr>
                  <a:spLocks/>
                </p:cNvSpPr>
                <p:nvPr/>
              </p:nvSpPr>
              <p:spPr bwMode="auto">
                <a:xfrm>
                  <a:off x="6556375" y="1447800"/>
                  <a:ext cx="6350" cy="47625"/>
                </a:xfrm>
                <a:custGeom>
                  <a:avLst/>
                  <a:gdLst>
                    <a:gd name="T0" fmla="*/ 2 w 2"/>
                    <a:gd name="T1" fmla="*/ 13 h 14"/>
                    <a:gd name="T2" fmla="*/ 1 w 2"/>
                    <a:gd name="T3" fmla="*/ 14 h 14"/>
                    <a:gd name="T4" fmla="*/ 0 w 2"/>
                    <a:gd name="T5" fmla="*/ 13 h 14"/>
                    <a:gd name="T6" fmla="*/ 0 w 2"/>
                    <a:gd name="T7" fmla="*/ 1 h 14"/>
                    <a:gd name="T8" fmla="*/ 1 w 2"/>
                    <a:gd name="T9" fmla="*/ 0 h 14"/>
                    <a:gd name="T10" fmla="*/ 2 w 2"/>
                    <a:gd name="T11" fmla="*/ 1 h 14"/>
                    <a:gd name="T12" fmla="*/ 2 w 2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4">
                      <a:moveTo>
                        <a:pt x="2" y="13"/>
                      </a:moveTo>
                      <a:cubicBezTo>
                        <a:pt x="2" y="14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185"/>
                <p:cNvSpPr>
                  <a:spLocks/>
                </p:cNvSpPr>
                <p:nvPr/>
              </p:nvSpPr>
              <p:spPr bwMode="auto">
                <a:xfrm>
                  <a:off x="6532563" y="1447800"/>
                  <a:ext cx="6350" cy="47625"/>
                </a:xfrm>
                <a:custGeom>
                  <a:avLst/>
                  <a:gdLst>
                    <a:gd name="T0" fmla="*/ 2 w 2"/>
                    <a:gd name="T1" fmla="*/ 13 h 14"/>
                    <a:gd name="T2" fmla="*/ 1 w 2"/>
                    <a:gd name="T3" fmla="*/ 14 h 14"/>
                    <a:gd name="T4" fmla="*/ 0 w 2"/>
                    <a:gd name="T5" fmla="*/ 13 h 14"/>
                    <a:gd name="T6" fmla="*/ 0 w 2"/>
                    <a:gd name="T7" fmla="*/ 1 h 14"/>
                    <a:gd name="T8" fmla="*/ 1 w 2"/>
                    <a:gd name="T9" fmla="*/ 0 h 14"/>
                    <a:gd name="T10" fmla="*/ 2 w 2"/>
                    <a:gd name="T11" fmla="*/ 1 h 14"/>
                    <a:gd name="T12" fmla="*/ 2 w 2"/>
                    <a:gd name="T1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4">
                      <a:moveTo>
                        <a:pt x="2" y="13"/>
                      </a:moveTo>
                      <a:cubicBezTo>
                        <a:pt x="2" y="14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FF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Freeform 186"/>
                <p:cNvSpPr>
                  <a:spLocks/>
                </p:cNvSpPr>
                <p:nvPr/>
              </p:nvSpPr>
              <p:spPr bwMode="auto">
                <a:xfrm>
                  <a:off x="6357938" y="1692275"/>
                  <a:ext cx="301625" cy="85725"/>
                </a:xfrm>
                <a:custGeom>
                  <a:avLst/>
                  <a:gdLst>
                    <a:gd name="T0" fmla="*/ 7 w 87"/>
                    <a:gd name="T1" fmla="*/ 25 h 25"/>
                    <a:gd name="T2" fmla="*/ 0 w 87"/>
                    <a:gd name="T3" fmla="*/ 18 h 25"/>
                    <a:gd name="T4" fmla="*/ 0 w 87"/>
                    <a:gd name="T5" fmla="*/ 7 h 25"/>
                    <a:gd name="T6" fmla="*/ 7 w 87"/>
                    <a:gd name="T7" fmla="*/ 0 h 25"/>
                    <a:gd name="T8" fmla="*/ 80 w 87"/>
                    <a:gd name="T9" fmla="*/ 0 h 25"/>
                    <a:gd name="T10" fmla="*/ 87 w 87"/>
                    <a:gd name="T11" fmla="*/ 7 h 25"/>
                    <a:gd name="T12" fmla="*/ 87 w 87"/>
                    <a:gd name="T13" fmla="*/ 18 h 25"/>
                    <a:gd name="T14" fmla="*/ 80 w 87"/>
                    <a:gd name="T15" fmla="*/ 25 h 25"/>
                    <a:gd name="T16" fmla="*/ 7 w 87"/>
                    <a:gd name="T17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5">
                      <a:moveTo>
                        <a:pt x="7" y="25"/>
                      </a:moveTo>
                      <a:cubicBezTo>
                        <a:pt x="3" y="25"/>
                        <a:pt x="0" y="21"/>
                        <a:pt x="0" y="1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4" y="0"/>
                        <a:pt x="87" y="3"/>
                        <a:pt x="87" y="7"/>
                      </a:cubicBezTo>
                      <a:cubicBezTo>
                        <a:pt x="87" y="18"/>
                        <a:pt x="87" y="18"/>
                        <a:pt x="87" y="18"/>
                      </a:cubicBezTo>
                      <a:cubicBezTo>
                        <a:pt x="87" y="21"/>
                        <a:pt x="84" y="25"/>
                        <a:pt x="80" y="25"/>
                      </a:cubicBezTo>
                      <a:lnTo>
                        <a:pt x="7" y="25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Rectangle 187"/>
                <p:cNvSpPr>
                  <a:spLocks noChangeArrowheads="1"/>
                </p:cNvSpPr>
                <p:nvPr/>
              </p:nvSpPr>
              <p:spPr bwMode="auto">
                <a:xfrm>
                  <a:off x="6413500" y="1774825"/>
                  <a:ext cx="38100" cy="246063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Rectangle 188"/>
                <p:cNvSpPr>
                  <a:spLocks noChangeArrowheads="1"/>
                </p:cNvSpPr>
                <p:nvPr/>
              </p:nvSpPr>
              <p:spPr bwMode="auto">
                <a:xfrm>
                  <a:off x="6413500" y="1774825"/>
                  <a:ext cx="38100" cy="460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" name="Rectangle 189"/>
                <p:cNvSpPr>
                  <a:spLocks noChangeArrowheads="1"/>
                </p:cNvSpPr>
                <p:nvPr/>
              </p:nvSpPr>
              <p:spPr bwMode="auto">
                <a:xfrm>
                  <a:off x="6583363" y="1774825"/>
                  <a:ext cx="38100" cy="246063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Rectangle 190"/>
                <p:cNvSpPr>
                  <a:spLocks noChangeArrowheads="1"/>
                </p:cNvSpPr>
                <p:nvPr/>
              </p:nvSpPr>
              <p:spPr bwMode="auto">
                <a:xfrm>
                  <a:off x="6583363" y="1774825"/>
                  <a:ext cx="38100" cy="460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5" name="Freeform 191"/>
                <p:cNvSpPr>
                  <a:spLocks/>
                </p:cNvSpPr>
                <p:nvPr/>
              </p:nvSpPr>
              <p:spPr bwMode="auto">
                <a:xfrm>
                  <a:off x="6650038" y="1309688"/>
                  <a:ext cx="23813" cy="44450"/>
                </a:xfrm>
                <a:custGeom>
                  <a:avLst/>
                  <a:gdLst>
                    <a:gd name="T0" fmla="*/ 0 w 7"/>
                    <a:gd name="T1" fmla="*/ 0 h 13"/>
                    <a:gd name="T2" fmla="*/ 0 w 7"/>
                    <a:gd name="T3" fmla="*/ 0 h 13"/>
                    <a:gd name="T4" fmla="*/ 0 w 7"/>
                    <a:gd name="T5" fmla="*/ 13 h 13"/>
                    <a:gd name="T6" fmla="*/ 0 w 7"/>
                    <a:gd name="T7" fmla="*/ 13 h 13"/>
                    <a:gd name="T8" fmla="*/ 7 w 7"/>
                    <a:gd name="T9" fmla="*/ 7 h 13"/>
                    <a:gd name="T10" fmla="*/ 0 w 7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4" y="13"/>
                        <a:pt x="7" y="10"/>
                        <a:pt x="7" y="7"/>
                      </a:cubicBezTo>
                      <a:cubicBezTo>
                        <a:pt x="7" y="3"/>
                        <a:pt x="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6" name="Rectangle 192"/>
                <p:cNvSpPr>
                  <a:spLocks noChangeArrowheads="1"/>
                </p:cNvSpPr>
                <p:nvPr/>
              </p:nvSpPr>
              <p:spPr bwMode="auto">
                <a:xfrm>
                  <a:off x="6650038" y="1212850"/>
                  <a:ext cx="6350" cy="120650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Freeform 193"/>
                <p:cNvSpPr>
                  <a:spLocks/>
                </p:cNvSpPr>
                <p:nvPr/>
              </p:nvSpPr>
              <p:spPr bwMode="auto">
                <a:xfrm>
                  <a:off x="6354763" y="1309688"/>
                  <a:ext cx="25400" cy="44450"/>
                </a:xfrm>
                <a:custGeom>
                  <a:avLst/>
                  <a:gdLst>
                    <a:gd name="T0" fmla="*/ 7 w 7"/>
                    <a:gd name="T1" fmla="*/ 0 h 13"/>
                    <a:gd name="T2" fmla="*/ 7 w 7"/>
                    <a:gd name="T3" fmla="*/ 0 h 13"/>
                    <a:gd name="T4" fmla="*/ 7 w 7"/>
                    <a:gd name="T5" fmla="*/ 13 h 13"/>
                    <a:gd name="T6" fmla="*/ 7 w 7"/>
                    <a:gd name="T7" fmla="*/ 13 h 13"/>
                    <a:gd name="T8" fmla="*/ 0 w 7"/>
                    <a:gd name="T9" fmla="*/ 7 h 13"/>
                    <a:gd name="T10" fmla="*/ 7 w 7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3"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Rectangle 194"/>
                <p:cNvSpPr>
                  <a:spLocks noChangeArrowheads="1"/>
                </p:cNvSpPr>
                <p:nvPr/>
              </p:nvSpPr>
              <p:spPr bwMode="auto">
                <a:xfrm>
                  <a:off x="6372225" y="1212850"/>
                  <a:ext cx="7938" cy="120650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195"/>
                <p:cNvSpPr>
                  <a:spLocks/>
                </p:cNvSpPr>
                <p:nvPr/>
              </p:nvSpPr>
              <p:spPr bwMode="auto">
                <a:xfrm>
                  <a:off x="6372225" y="2009775"/>
                  <a:ext cx="122238" cy="41275"/>
                </a:xfrm>
                <a:custGeom>
                  <a:avLst/>
                  <a:gdLst>
                    <a:gd name="T0" fmla="*/ 35 w 35"/>
                    <a:gd name="T1" fmla="*/ 12 h 12"/>
                    <a:gd name="T2" fmla="*/ 22 w 35"/>
                    <a:gd name="T3" fmla="*/ 0 h 12"/>
                    <a:gd name="T4" fmla="*/ 13 w 35"/>
                    <a:gd name="T5" fmla="*/ 0 h 12"/>
                    <a:gd name="T6" fmla="*/ 0 w 35"/>
                    <a:gd name="T7" fmla="*/ 12 h 12"/>
                    <a:gd name="T8" fmla="*/ 35 w 35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2">
                      <a:moveTo>
                        <a:pt x="35" y="12"/>
                      </a:moveTo>
                      <a:cubicBezTo>
                        <a:pt x="34" y="6"/>
                        <a:pt x="29" y="0"/>
                        <a:pt x="22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Rectangle 196"/>
                <p:cNvSpPr>
                  <a:spLocks noChangeArrowheads="1"/>
                </p:cNvSpPr>
                <p:nvPr/>
              </p:nvSpPr>
              <p:spPr bwMode="auto">
                <a:xfrm>
                  <a:off x="6372225" y="2051050"/>
                  <a:ext cx="122238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197"/>
                <p:cNvSpPr>
                  <a:spLocks/>
                </p:cNvSpPr>
                <p:nvPr/>
              </p:nvSpPr>
              <p:spPr bwMode="auto">
                <a:xfrm>
                  <a:off x="6542088" y="2009775"/>
                  <a:ext cx="122238" cy="41275"/>
                </a:xfrm>
                <a:custGeom>
                  <a:avLst/>
                  <a:gdLst>
                    <a:gd name="T0" fmla="*/ 35 w 35"/>
                    <a:gd name="T1" fmla="*/ 12 h 12"/>
                    <a:gd name="T2" fmla="*/ 22 w 35"/>
                    <a:gd name="T3" fmla="*/ 0 h 12"/>
                    <a:gd name="T4" fmla="*/ 13 w 35"/>
                    <a:gd name="T5" fmla="*/ 0 h 12"/>
                    <a:gd name="T6" fmla="*/ 0 w 35"/>
                    <a:gd name="T7" fmla="*/ 12 h 12"/>
                    <a:gd name="T8" fmla="*/ 35 w 35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2">
                      <a:moveTo>
                        <a:pt x="35" y="12"/>
                      </a:moveTo>
                      <a:cubicBezTo>
                        <a:pt x="35" y="6"/>
                        <a:pt x="29" y="0"/>
                        <a:pt x="22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1" y="6"/>
                        <a:pt x="0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2" name="Rectangle 198"/>
                <p:cNvSpPr>
                  <a:spLocks noChangeArrowheads="1"/>
                </p:cNvSpPr>
                <p:nvPr/>
              </p:nvSpPr>
              <p:spPr bwMode="auto">
                <a:xfrm>
                  <a:off x="6542088" y="2051050"/>
                  <a:ext cx="122238" cy="238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3" name="Freeform 199"/>
                <p:cNvSpPr>
                  <a:spLocks/>
                </p:cNvSpPr>
                <p:nvPr/>
              </p:nvSpPr>
              <p:spPr bwMode="auto">
                <a:xfrm>
                  <a:off x="6213475" y="1789113"/>
                  <a:ext cx="114300" cy="96838"/>
                </a:xfrm>
                <a:custGeom>
                  <a:avLst/>
                  <a:gdLst>
                    <a:gd name="T0" fmla="*/ 10 w 33"/>
                    <a:gd name="T1" fmla="*/ 22 h 28"/>
                    <a:gd name="T2" fmla="*/ 8 w 33"/>
                    <a:gd name="T3" fmla="*/ 16 h 28"/>
                    <a:gd name="T4" fmla="*/ 16 w 33"/>
                    <a:gd name="T5" fmla="*/ 8 h 28"/>
                    <a:gd name="T6" fmla="*/ 25 w 33"/>
                    <a:gd name="T7" fmla="*/ 16 h 28"/>
                    <a:gd name="T8" fmla="*/ 22 w 33"/>
                    <a:gd name="T9" fmla="*/ 22 h 28"/>
                    <a:gd name="T10" fmla="*/ 28 w 33"/>
                    <a:gd name="T11" fmla="*/ 28 h 28"/>
                    <a:gd name="T12" fmla="*/ 33 w 33"/>
                    <a:gd name="T13" fmla="*/ 16 h 28"/>
                    <a:gd name="T14" fmla="*/ 16 w 33"/>
                    <a:gd name="T15" fmla="*/ 0 h 28"/>
                    <a:gd name="T16" fmla="*/ 0 w 33"/>
                    <a:gd name="T17" fmla="*/ 16 h 28"/>
                    <a:gd name="T18" fmla="*/ 4 w 33"/>
                    <a:gd name="T19" fmla="*/ 28 h 28"/>
                    <a:gd name="T20" fmla="*/ 10 w 33"/>
                    <a:gd name="T21" fmla="*/ 2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" h="28">
                      <a:moveTo>
                        <a:pt x="10" y="22"/>
                      </a:moveTo>
                      <a:cubicBezTo>
                        <a:pt x="9" y="21"/>
                        <a:pt x="8" y="19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21" y="8"/>
                        <a:pt x="25" y="12"/>
                        <a:pt x="25" y="16"/>
                      </a:cubicBezTo>
                      <a:cubicBezTo>
                        <a:pt x="25" y="19"/>
                        <a:pt x="24" y="21"/>
                        <a:pt x="22" y="22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1" y="25"/>
                        <a:pt x="33" y="21"/>
                        <a:pt x="33" y="16"/>
                      </a:cubicBezTo>
                      <a:cubicBezTo>
                        <a:pt x="33" y="7"/>
                        <a:pt x="25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1"/>
                        <a:pt x="1" y="25"/>
                        <a:pt x="4" y="28"/>
                      </a:cubicBezTo>
                      <a:lnTo>
                        <a:pt x="10" y="22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4" name="Freeform 200"/>
                <p:cNvSpPr>
                  <a:spLocks/>
                </p:cNvSpPr>
                <p:nvPr/>
              </p:nvSpPr>
              <p:spPr bwMode="auto">
                <a:xfrm>
                  <a:off x="6705600" y="1409700"/>
                  <a:ext cx="100013" cy="117475"/>
                </a:xfrm>
                <a:custGeom>
                  <a:avLst/>
                  <a:gdLst>
                    <a:gd name="T0" fmla="*/ 23 w 29"/>
                    <a:gd name="T1" fmla="*/ 34 h 34"/>
                    <a:gd name="T2" fmla="*/ 0 w 29"/>
                    <a:gd name="T3" fmla="*/ 34 h 34"/>
                    <a:gd name="T4" fmla="*/ 0 w 29"/>
                    <a:gd name="T5" fmla="*/ 0 h 34"/>
                    <a:gd name="T6" fmla="*/ 23 w 29"/>
                    <a:gd name="T7" fmla="*/ 0 h 34"/>
                    <a:gd name="T8" fmla="*/ 29 w 29"/>
                    <a:gd name="T9" fmla="*/ 6 h 34"/>
                    <a:gd name="T10" fmla="*/ 29 w 29"/>
                    <a:gd name="T11" fmla="*/ 28 h 34"/>
                    <a:gd name="T12" fmla="*/ 23 w 29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34">
                      <a:moveTo>
                        <a:pt x="23" y="34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9" y="3"/>
                        <a:pt x="29" y="6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31"/>
                        <a:pt x="26" y="34"/>
                        <a:pt x="23" y="34"/>
                      </a:cubicBez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5" name="Rectangle 201"/>
                <p:cNvSpPr>
                  <a:spLocks noChangeArrowheads="1"/>
                </p:cNvSpPr>
                <p:nvPr/>
              </p:nvSpPr>
              <p:spPr bwMode="auto">
                <a:xfrm>
                  <a:off x="6729413" y="1527175"/>
                  <a:ext cx="38100" cy="123825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Rectangle 202"/>
                <p:cNvSpPr>
                  <a:spLocks noChangeArrowheads="1"/>
                </p:cNvSpPr>
                <p:nvPr/>
              </p:nvSpPr>
              <p:spPr bwMode="auto">
                <a:xfrm>
                  <a:off x="6729413" y="1527175"/>
                  <a:ext cx="38100" cy="4127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Rectangle 203"/>
                <p:cNvSpPr>
                  <a:spLocks noChangeArrowheads="1"/>
                </p:cNvSpPr>
                <p:nvPr/>
              </p:nvSpPr>
              <p:spPr bwMode="auto">
                <a:xfrm>
                  <a:off x="6729413" y="1719263"/>
                  <a:ext cx="38100" cy="90488"/>
                </a:xfrm>
                <a:prstGeom prst="rect">
                  <a:avLst/>
                </a:pr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8" name="Rectangle 204"/>
                <p:cNvSpPr>
                  <a:spLocks noChangeArrowheads="1"/>
                </p:cNvSpPr>
                <p:nvPr/>
              </p:nvSpPr>
              <p:spPr bwMode="auto">
                <a:xfrm>
                  <a:off x="6729413" y="1719263"/>
                  <a:ext cx="38100" cy="4286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9" name="Freeform 206"/>
                <p:cNvSpPr>
                  <a:spLocks/>
                </p:cNvSpPr>
                <p:nvPr/>
              </p:nvSpPr>
              <p:spPr bwMode="auto">
                <a:xfrm>
                  <a:off x="6708775" y="1595438"/>
                  <a:ext cx="82550" cy="123825"/>
                </a:xfrm>
                <a:custGeom>
                  <a:avLst/>
                  <a:gdLst>
                    <a:gd name="T0" fmla="*/ 0 w 24"/>
                    <a:gd name="T1" fmla="*/ 29 h 36"/>
                    <a:gd name="T2" fmla="*/ 7 w 24"/>
                    <a:gd name="T3" fmla="*/ 36 h 36"/>
                    <a:gd name="T4" fmla="*/ 17 w 24"/>
                    <a:gd name="T5" fmla="*/ 36 h 36"/>
                    <a:gd name="T6" fmla="*/ 24 w 24"/>
                    <a:gd name="T7" fmla="*/ 29 h 36"/>
                    <a:gd name="T8" fmla="*/ 24 w 24"/>
                    <a:gd name="T9" fmla="*/ 7 h 36"/>
                    <a:gd name="T10" fmla="*/ 17 w 24"/>
                    <a:gd name="T11" fmla="*/ 0 h 36"/>
                    <a:gd name="T12" fmla="*/ 7 w 24"/>
                    <a:gd name="T13" fmla="*/ 0 h 36"/>
                    <a:gd name="T14" fmla="*/ 0 w 24"/>
                    <a:gd name="T15" fmla="*/ 7 h 36"/>
                    <a:gd name="T16" fmla="*/ 0 w 24"/>
                    <a:gd name="T17" fmla="*/ 2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6">
                      <a:moveTo>
                        <a:pt x="0" y="29"/>
                      </a:moveTo>
                      <a:cubicBezTo>
                        <a:pt x="0" y="32"/>
                        <a:pt x="3" y="36"/>
                        <a:pt x="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21" y="36"/>
                        <a:pt x="24" y="32"/>
                        <a:pt x="24" y="29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4"/>
                        <a:pt x="21" y="0"/>
                        <a:pt x="1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7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0" name="Freeform 207"/>
                <p:cNvSpPr>
                  <a:spLocks/>
                </p:cNvSpPr>
                <p:nvPr/>
              </p:nvSpPr>
              <p:spPr bwMode="auto">
                <a:xfrm>
                  <a:off x="6691313" y="1789113"/>
                  <a:ext cx="117475" cy="96838"/>
                </a:xfrm>
                <a:custGeom>
                  <a:avLst/>
                  <a:gdLst>
                    <a:gd name="T0" fmla="*/ 23 w 34"/>
                    <a:gd name="T1" fmla="*/ 22 h 28"/>
                    <a:gd name="T2" fmla="*/ 25 w 34"/>
                    <a:gd name="T3" fmla="*/ 16 h 28"/>
                    <a:gd name="T4" fmla="*/ 17 w 34"/>
                    <a:gd name="T5" fmla="*/ 8 h 28"/>
                    <a:gd name="T6" fmla="*/ 9 w 34"/>
                    <a:gd name="T7" fmla="*/ 16 h 28"/>
                    <a:gd name="T8" fmla="*/ 11 w 34"/>
                    <a:gd name="T9" fmla="*/ 22 h 28"/>
                    <a:gd name="T10" fmla="*/ 5 w 34"/>
                    <a:gd name="T11" fmla="*/ 28 h 28"/>
                    <a:gd name="T12" fmla="*/ 0 w 34"/>
                    <a:gd name="T13" fmla="*/ 16 h 28"/>
                    <a:gd name="T14" fmla="*/ 17 w 34"/>
                    <a:gd name="T15" fmla="*/ 0 h 28"/>
                    <a:gd name="T16" fmla="*/ 34 w 34"/>
                    <a:gd name="T17" fmla="*/ 16 h 28"/>
                    <a:gd name="T18" fmla="*/ 29 w 34"/>
                    <a:gd name="T19" fmla="*/ 28 h 28"/>
                    <a:gd name="T20" fmla="*/ 23 w 34"/>
                    <a:gd name="T21" fmla="*/ 2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" h="28">
                      <a:moveTo>
                        <a:pt x="23" y="22"/>
                      </a:moveTo>
                      <a:cubicBezTo>
                        <a:pt x="24" y="21"/>
                        <a:pt x="25" y="19"/>
                        <a:pt x="25" y="16"/>
                      </a:cubicBezTo>
                      <a:cubicBezTo>
                        <a:pt x="25" y="12"/>
                        <a:pt x="21" y="8"/>
                        <a:pt x="17" y="8"/>
                      </a:cubicBezTo>
                      <a:cubicBezTo>
                        <a:pt x="12" y="8"/>
                        <a:pt x="9" y="12"/>
                        <a:pt x="9" y="16"/>
                      </a:cubicBezTo>
                      <a:cubicBezTo>
                        <a:pt x="9" y="19"/>
                        <a:pt x="10" y="21"/>
                        <a:pt x="11" y="22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2" y="25"/>
                        <a:pt x="0" y="21"/>
                        <a:pt x="0" y="16"/>
                      </a:cubicBezTo>
                      <a:cubicBezTo>
                        <a:pt x="0" y="7"/>
                        <a:pt x="8" y="0"/>
                        <a:pt x="17" y="0"/>
                      </a:cubicBezTo>
                      <a:cubicBezTo>
                        <a:pt x="26" y="0"/>
                        <a:pt x="34" y="7"/>
                        <a:pt x="34" y="16"/>
                      </a:cubicBezTo>
                      <a:cubicBezTo>
                        <a:pt x="34" y="21"/>
                        <a:pt x="32" y="25"/>
                        <a:pt x="29" y="28"/>
                      </a:cubicBezTo>
                      <a:lnTo>
                        <a:pt x="23" y="22"/>
                      </a:lnTo>
                      <a:close/>
                    </a:path>
                  </a:pathLst>
                </a:custGeom>
                <a:solidFill>
                  <a:srgbClr val="2F6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1" name="Group 130"/>
              <p:cNvGrpSpPr/>
              <p:nvPr/>
            </p:nvGrpSpPr>
            <p:grpSpPr>
              <a:xfrm>
                <a:off x="9294279" y="3346967"/>
                <a:ext cx="701256" cy="225746"/>
                <a:chOff x="4075113" y="4376738"/>
                <a:chExt cx="463550" cy="149225"/>
              </a:xfrm>
            </p:grpSpPr>
            <p:sp>
              <p:nvSpPr>
                <p:cNvPr id="132" name="Freeform 37"/>
                <p:cNvSpPr>
                  <a:spLocks/>
                </p:cNvSpPr>
                <p:nvPr/>
              </p:nvSpPr>
              <p:spPr bwMode="auto">
                <a:xfrm>
                  <a:off x="4075113" y="4376738"/>
                  <a:ext cx="463550" cy="149225"/>
                </a:xfrm>
                <a:custGeom>
                  <a:avLst/>
                  <a:gdLst>
                    <a:gd name="T0" fmla="*/ 131 w 133"/>
                    <a:gd name="T1" fmla="*/ 29 h 43"/>
                    <a:gd name="T2" fmla="*/ 123 w 133"/>
                    <a:gd name="T3" fmla="*/ 35 h 43"/>
                    <a:gd name="T4" fmla="*/ 117 w 133"/>
                    <a:gd name="T5" fmla="*/ 37 h 43"/>
                    <a:gd name="T6" fmla="*/ 110 w 133"/>
                    <a:gd name="T7" fmla="*/ 39 h 43"/>
                    <a:gd name="T8" fmla="*/ 102 w 133"/>
                    <a:gd name="T9" fmla="*/ 41 h 43"/>
                    <a:gd name="T10" fmla="*/ 88 w 133"/>
                    <a:gd name="T11" fmla="*/ 43 h 43"/>
                    <a:gd name="T12" fmla="*/ 72 w 133"/>
                    <a:gd name="T13" fmla="*/ 24 h 43"/>
                    <a:gd name="T14" fmla="*/ 66 w 133"/>
                    <a:gd name="T15" fmla="*/ 18 h 43"/>
                    <a:gd name="T16" fmla="*/ 60 w 133"/>
                    <a:gd name="T17" fmla="*/ 24 h 43"/>
                    <a:gd name="T18" fmla="*/ 44 w 133"/>
                    <a:gd name="T19" fmla="*/ 43 h 43"/>
                    <a:gd name="T20" fmla="*/ 37 w 133"/>
                    <a:gd name="T21" fmla="*/ 43 h 43"/>
                    <a:gd name="T22" fmla="*/ 1 w 133"/>
                    <a:gd name="T23" fmla="*/ 29 h 43"/>
                    <a:gd name="T24" fmla="*/ 1 w 133"/>
                    <a:gd name="T25" fmla="*/ 3 h 43"/>
                    <a:gd name="T26" fmla="*/ 37 w 133"/>
                    <a:gd name="T27" fmla="*/ 0 h 43"/>
                    <a:gd name="T28" fmla="*/ 102 w 133"/>
                    <a:gd name="T29" fmla="*/ 0 h 43"/>
                    <a:gd name="T30" fmla="*/ 110 w 133"/>
                    <a:gd name="T31" fmla="*/ 1 h 43"/>
                    <a:gd name="T32" fmla="*/ 117 w 133"/>
                    <a:gd name="T33" fmla="*/ 1 h 43"/>
                    <a:gd name="T34" fmla="*/ 123 w 133"/>
                    <a:gd name="T35" fmla="*/ 1 h 43"/>
                    <a:gd name="T36" fmla="*/ 131 w 133"/>
                    <a:gd name="T37" fmla="*/ 3 h 43"/>
                    <a:gd name="T38" fmla="*/ 131 w 133"/>
                    <a:gd name="T39" fmla="*/ 29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3" h="43">
                      <a:moveTo>
                        <a:pt x="131" y="29"/>
                      </a:moveTo>
                      <a:cubicBezTo>
                        <a:pt x="130" y="31"/>
                        <a:pt x="127" y="33"/>
                        <a:pt x="123" y="35"/>
                      </a:cubicBezTo>
                      <a:cubicBezTo>
                        <a:pt x="121" y="36"/>
                        <a:pt x="119" y="37"/>
                        <a:pt x="117" y="37"/>
                      </a:cubicBezTo>
                      <a:cubicBezTo>
                        <a:pt x="115" y="38"/>
                        <a:pt x="112" y="39"/>
                        <a:pt x="110" y="39"/>
                      </a:cubicBezTo>
                      <a:cubicBezTo>
                        <a:pt x="107" y="40"/>
                        <a:pt x="104" y="41"/>
                        <a:pt x="102" y="41"/>
                      </a:cubicBezTo>
                      <a:cubicBezTo>
                        <a:pt x="96" y="43"/>
                        <a:pt x="90" y="43"/>
                        <a:pt x="88" y="43"/>
                      </a:cubicBezTo>
                      <a:cubicBezTo>
                        <a:pt x="80" y="43"/>
                        <a:pt x="75" y="31"/>
                        <a:pt x="72" y="24"/>
                      </a:cubicBezTo>
                      <a:cubicBezTo>
                        <a:pt x="70" y="18"/>
                        <a:pt x="66" y="18"/>
                        <a:pt x="66" y="18"/>
                      </a:cubicBezTo>
                      <a:cubicBezTo>
                        <a:pt x="66" y="18"/>
                        <a:pt x="62" y="18"/>
                        <a:pt x="60" y="24"/>
                      </a:cubicBezTo>
                      <a:cubicBezTo>
                        <a:pt x="58" y="31"/>
                        <a:pt x="52" y="43"/>
                        <a:pt x="44" y="43"/>
                      </a:cubicBezTo>
                      <a:cubicBezTo>
                        <a:pt x="43" y="43"/>
                        <a:pt x="40" y="43"/>
                        <a:pt x="37" y="43"/>
                      </a:cubicBezTo>
                      <a:cubicBezTo>
                        <a:pt x="25" y="41"/>
                        <a:pt x="4" y="35"/>
                        <a:pt x="1" y="29"/>
                      </a:cubicBezTo>
                      <a:cubicBezTo>
                        <a:pt x="1" y="29"/>
                        <a:pt x="0" y="13"/>
                        <a:pt x="1" y="3"/>
                      </a:cubicBezTo>
                      <a:cubicBezTo>
                        <a:pt x="6" y="1"/>
                        <a:pt x="20" y="1"/>
                        <a:pt x="37" y="0"/>
                      </a:cubicBezTo>
                      <a:cubicBezTo>
                        <a:pt x="57" y="0"/>
                        <a:pt x="82" y="0"/>
                        <a:pt x="102" y="0"/>
                      </a:cubicBezTo>
                      <a:cubicBezTo>
                        <a:pt x="104" y="0"/>
                        <a:pt x="107" y="0"/>
                        <a:pt x="110" y="1"/>
                      </a:cubicBezTo>
                      <a:cubicBezTo>
                        <a:pt x="112" y="1"/>
                        <a:pt x="115" y="1"/>
                        <a:pt x="117" y="1"/>
                      </a:cubicBezTo>
                      <a:cubicBezTo>
                        <a:pt x="119" y="1"/>
                        <a:pt x="121" y="1"/>
                        <a:pt x="123" y="1"/>
                      </a:cubicBezTo>
                      <a:cubicBezTo>
                        <a:pt x="126" y="2"/>
                        <a:pt x="129" y="2"/>
                        <a:pt x="131" y="3"/>
                      </a:cubicBezTo>
                      <a:cubicBezTo>
                        <a:pt x="133" y="13"/>
                        <a:pt x="131" y="29"/>
                        <a:pt x="131" y="29"/>
                      </a:cubicBezTo>
                      <a:close/>
                    </a:path>
                  </a:pathLst>
                </a:custGeom>
                <a:solidFill>
                  <a:srgbClr val="7373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Freeform 38"/>
                <p:cNvSpPr>
                  <a:spLocks/>
                </p:cNvSpPr>
                <p:nvPr/>
              </p:nvSpPr>
              <p:spPr bwMode="auto">
                <a:xfrm>
                  <a:off x="4430713" y="4376738"/>
                  <a:ext cx="73025" cy="141288"/>
                </a:xfrm>
                <a:custGeom>
                  <a:avLst/>
                  <a:gdLst>
                    <a:gd name="T0" fmla="*/ 21 w 21"/>
                    <a:gd name="T1" fmla="*/ 1 h 41"/>
                    <a:gd name="T2" fmla="*/ 21 w 21"/>
                    <a:gd name="T3" fmla="*/ 35 h 41"/>
                    <a:gd name="T4" fmla="*/ 15 w 21"/>
                    <a:gd name="T5" fmla="*/ 37 h 41"/>
                    <a:gd name="T6" fmla="*/ 8 w 21"/>
                    <a:gd name="T7" fmla="*/ 39 h 41"/>
                    <a:gd name="T8" fmla="*/ 0 w 21"/>
                    <a:gd name="T9" fmla="*/ 41 h 41"/>
                    <a:gd name="T10" fmla="*/ 0 w 21"/>
                    <a:gd name="T11" fmla="*/ 0 h 41"/>
                    <a:gd name="T12" fmla="*/ 8 w 21"/>
                    <a:gd name="T13" fmla="*/ 1 h 41"/>
                    <a:gd name="T14" fmla="*/ 15 w 21"/>
                    <a:gd name="T15" fmla="*/ 1 h 41"/>
                    <a:gd name="T16" fmla="*/ 21 w 21"/>
                    <a:gd name="T17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1">
                      <a:moveTo>
                        <a:pt x="21" y="1"/>
                      </a:move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19" y="36"/>
                        <a:pt x="17" y="37"/>
                        <a:pt x="15" y="37"/>
                      </a:cubicBezTo>
                      <a:cubicBezTo>
                        <a:pt x="13" y="38"/>
                        <a:pt x="10" y="39"/>
                        <a:pt x="8" y="39"/>
                      </a:cubicBezTo>
                      <a:cubicBezTo>
                        <a:pt x="5" y="40"/>
                        <a:pt x="2" y="41"/>
                        <a:pt x="0" y="4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5" y="0"/>
                        <a:pt x="8" y="1"/>
                      </a:cubicBezTo>
                      <a:cubicBezTo>
                        <a:pt x="10" y="1"/>
                        <a:pt x="13" y="1"/>
                        <a:pt x="15" y="1"/>
                      </a:cubicBezTo>
                      <a:cubicBezTo>
                        <a:pt x="17" y="1"/>
                        <a:pt x="19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7373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Freeform 39"/>
                <p:cNvSpPr>
                  <a:spLocks/>
                </p:cNvSpPr>
                <p:nvPr/>
              </p:nvSpPr>
              <p:spPr bwMode="auto">
                <a:xfrm>
                  <a:off x="4075113" y="4376738"/>
                  <a:ext cx="128588" cy="149225"/>
                </a:xfrm>
                <a:custGeom>
                  <a:avLst/>
                  <a:gdLst>
                    <a:gd name="T0" fmla="*/ 37 w 37"/>
                    <a:gd name="T1" fmla="*/ 0 h 43"/>
                    <a:gd name="T2" fmla="*/ 37 w 37"/>
                    <a:gd name="T3" fmla="*/ 43 h 43"/>
                    <a:gd name="T4" fmla="*/ 1 w 37"/>
                    <a:gd name="T5" fmla="*/ 29 h 43"/>
                    <a:gd name="T6" fmla="*/ 1 w 37"/>
                    <a:gd name="T7" fmla="*/ 3 h 43"/>
                    <a:gd name="T8" fmla="*/ 37 w 3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3">
                      <a:moveTo>
                        <a:pt x="37" y="0"/>
                      </a:move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25" y="41"/>
                        <a:pt x="4" y="35"/>
                        <a:pt x="1" y="29"/>
                      </a:cubicBezTo>
                      <a:cubicBezTo>
                        <a:pt x="1" y="29"/>
                        <a:pt x="0" y="13"/>
                        <a:pt x="1" y="3"/>
                      </a:cubicBezTo>
                      <a:cubicBezTo>
                        <a:pt x="6" y="1"/>
                        <a:pt x="20" y="1"/>
                        <a:pt x="37" y="0"/>
                      </a:cubicBezTo>
                      <a:close/>
                    </a:path>
                  </a:pathLst>
                </a:custGeom>
                <a:solidFill>
                  <a:srgbClr val="505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Freeform 40"/>
                <p:cNvSpPr>
                  <a:spLocks/>
                </p:cNvSpPr>
                <p:nvPr/>
              </p:nvSpPr>
              <p:spPr bwMode="auto">
                <a:xfrm>
                  <a:off x="4457701" y="4379913"/>
                  <a:ext cx="25400" cy="131763"/>
                </a:xfrm>
                <a:custGeom>
                  <a:avLst/>
                  <a:gdLst>
                    <a:gd name="T0" fmla="*/ 7 w 7"/>
                    <a:gd name="T1" fmla="*/ 0 h 38"/>
                    <a:gd name="T2" fmla="*/ 7 w 7"/>
                    <a:gd name="T3" fmla="*/ 36 h 38"/>
                    <a:gd name="T4" fmla="*/ 0 w 7"/>
                    <a:gd name="T5" fmla="*/ 38 h 38"/>
                    <a:gd name="T6" fmla="*/ 0 w 7"/>
                    <a:gd name="T7" fmla="*/ 0 h 38"/>
                    <a:gd name="T8" fmla="*/ 7 w 7"/>
                    <a:gd name="T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8">
                      <a:moveTo>
                        <a:pt x="7" y="0"/>
                      </a:move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5" y="37"/>
                        <a:pt x="2" y="38"/>
                        <a:pt x="0" y="3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5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76" name="Right Arrow 175"/>
            <p:cNvSpPr/>
            <p:nvPr/>
          </p:nvSpPr>
          <p:spPr bwMode="auto">
            <a:xfrm>
              <a:off x="3649346" y="4036794"/>
              <a:ext cx="685800" cy="213162"/>
            </a:xfrm>
            <a:prstGeom prst="rightArrow">
              <a:avLst/>
            </a:prstGeom>
            <a:solidFill>
              <a:srgbClr val="2F5FE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77" name="Right Arrow 176"/>
            <p:cNvSpPr/>
            <p:nvPr/>
          </p:nvSpPr>
          <p:spPr bwMode="auto">
            <a:xfrm>
              <a:off x="7891331" y="4060958"/>
              <a:ext cx="685800" cy="213162"/>
            </a:xfrm>
            <a:prstGeom prst="rightArrow">
              <a:avLst/>
            </a:prstGeom>
            <a:solidFill>
              <a:srgbClr val="2F5FE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484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Integration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57075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It’s just a simple ASP.NET or </a:t>
            </a:r>
            <a:r>
              <a:rPr lang="en-US" dirty="0" err="1"/>
              <a:t>Node.js</a:t>
            </a:r>
            <a:r>
              <a:rPr lang="en-US" dirty="0"/>
              <a:t> web </a:t>
            </a:r>
            <a:r>
              <a:rPr lang="en-US" dirty="0" err="1"/>
              <a:t>api</a:t>
            </a:r>
            <a:r>
              <a:rPr lang="en-US" dirty="0"/>
              <a:t>!</a:t>
            </a:r>
          </a:p>
          <a:p>
            <a:r>
              <a:rPr lang="en-US" dirty="0"/>
              <a:t>Considerations: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CI for dependent services that you own that are called by the bot</a:t>
            </a:r>
          </a:p>
          <a:p>
            <a:pPr marL="800100" lvl="2" indent="-571500">
              <a:buFont typeface="Arial" charset="0"/>
              <a:buChar char="•"/>
            </a:pPr>
            <a:r>
              <a:rPr lang="en-US" dirty="0"/>
              <a:t>LUIS, Databases, external APIs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Put bot </a:t>
            </a:r>
            <a:r>
              <a:rPr lang="en-US" dirty="0" err="1"/>
              <a:t>configs</a:t>
            </a:r>
            <a:r>
              <a:rPr lang="en-US" dirty="0"/>
              <a:t> in Environment Variables or Release definition to share the same build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0318495" y="295273"/>
            <a:ext cx="1600200" cy="1601789"/>
            <a:chOff x="9799637" y="295273"/>
            <a:chExt cx="2141103" cy="2114104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9799637" y="295273"/>
              <a:ext cx="2141103" cy="2114104"/>
            </a:xfrm>
            <a:prstGeom prst="roundRect">
              <a:avLst>
                <a:gd name="adj" fmla="val 5175"/>
              </a:avLst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114">
                <a:lnSpc>
                  <a:spcPct val="90000"/>
                </a:lnSpc>
              </a:pPr>
              <a:r>
                <a:rPr lang="en-US" sz="16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Build</a:t>
              </a:r>
            </a:p>
          </p:txBody>
        </p:sp>
        <p:pic>
          <p:nvPicPr>
            <p:cNvPr id="10" name="Picture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075"/>
            <a:stretch/>
          </p:blipFill>
          <p:spPr bwMode="auto">
            <a:xfrm>
              <a:off x="10240900" y="1001372"/>
              <a:ext cx="1025284" cy="880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Accepted DEV"/>
            <p:cNvGrpSpPr/>
            <p:nvPr/>
          </p:nvGrpSpPr>
          <p:grpSpPr>
            <a:xfrm>
              <a:off x="10971193" y="1510649"/>
              <a:ext cx="495567" cy="456788"/>
              <a:chOff x="4266090" y="3998645"/>
              <a:chExt cx="495637" cy="456853"/>
            </a:xfrm>
          </p:grpSpPr>
          <p:sp>
            <p:nvSpPr>
              <p:cNvPr id="12" name="Accepted"/>
              <p:cNvSpPr/>
              <p:nvPr/>
            </p:nvSpPr>
            <p:spPr bwMode="auto">
              <a:xfrm>
                <a:off x="4266090" y="3998645"/>
                <a:ext cx="456852" cy="45685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293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800" b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" name="Freeform 26"/>
              <p:cNvSpPr>
                <a:spLocks/>
              </p:cNvSpPr>
              <p:nvPr/>
            </p:nvSpPr>
            <p:spPr bwMode="auto">
              <a:xfrm>
                <a:off x="4460627" y="4004450"/>
                <a:ext cx="301100" cy="266531"/>
              </a:xfrm>
              <a:custGeom>
                <a:avLst/>
                <a:gdLst>
                  <a:gd name="T0" fmla="*/ 1202 w 1202"/>
                  <a:gd name="T1" fmla="*/ 175 h 1064"/>
                  <a:gd name="T2" fmla="*/ 975 w 1202"/>
                  <a:gd name="T3" fmla="*/ 0 h 1064"/>
                  <a:gd name="T4" fmla="*/ 458 w 1202"/>
                  <a:gd name="T5" fmla="*/ 676 h 1064"/>
                  <a:gd name="T6" fmla="*/ 163 w 1202"/>
                  <a:gd name="T7" fmla="*/ 449 h 1064"/>
                  <a:gd name="T8" fmla="*/ 0 w 1202"/>
                  <a:gd name="T9" fmla="*/ 662 h 1064"/>
                  <a:gd name="T10" fmla="*/ 522 w 1202"/>
                  <a:gd name="T11" fmla="*/ 1064 h 1064"/>
                  <a:gd name="T12" fmla="*/ 685 w 1202"/>
                  <a:gd name="T13" fmla="*/ 851 h 1064"/>
                  <a:gd name="T14" fmla="*/ 685 w 1202"/>
                  <a:gd name="T15" fmla="*/ 851 h 1064"/>
                  <a:gd name="T16" fmla="*/ 1202 w 1202"/>
                  <a:gd name="T17" fmla="*/ 175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2" h="1064">
                    <a:moveTo>
                      <a:pt x="1202" y="175"/>
                    </a:moveTo>
                    <a:lnTo>
                      <a:pt x="975" y="0"/>
                    </a:lnTo>
                    <a:lnTo>
                      <a:pt x="458" y="676"/>
                    </a:lnTo>
                    <a:lnTo>
                      <a:pt x="163" y="449"/>
                    </a:lnTo>
                    <a:lnTo>
                      <a:pt x="0" y="662"/>
                    </a:lnTo>
                    <a:lnTo>
                      <a:pt x="522" y="1064"/>
                    </a:lnTo>
                    <a:lnTo>
                      <a:pt x="685" y="851"/>
                    </a:lnTo>
                    <a:lnTo>
                      <a:pt x="685" y="851"/>
                    </a:lnTo>
                    <a:lnTo>
                      <a:pt x="1202" y="1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14009"/>
                <a:endParaRPr lang="en-US" sz="170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071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2125677"/>
            <a:ext cx="7315200" cy="1098762"/>
          </a:xfrm>
        </p:spPr>
        <p:txBody>
          <a:bodyPr/>
          <a:lstStyle/>
          <a:p>
            <a:r>
              <a:rPr lang="en-US" sz="6600" dirty="0"/>
              <a:t>Demo – Bot CI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Donovan</a:t>
            </a:r>
          </a:p>
        </p:txBody>
      </p:sp>
    </p:spTree>
    <p:extLst>
      <p:ext uri="{BB962C8B-B14F-4D97-AF65-F5344CB8AC3E}">
        <p14:creationId xmlns:p14="http://schemas.microsoft.com/office/powerpoint/2010/main" val="78344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30914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How do you test a bot?</a:t>
            </a:r>
          </a:p>
          <a:p>
            <a:r>
              <a:rPr lang="en-US" dirty="0"/>
              <a:t>Considerations: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 err="1"/>
              <a:t>Auth</a:t>
            </a:r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Mocking connector, mocking LUIS calls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Unit/Functional/Load testing</a:t>
            </a:r>
          </a:p>
          <a:p>
            <a:endParaRPr lang="en-US" sz="1400" dirty="0">
              <a:hlinkClick r:id="rId3"/>
            </a:endParaRPr>
          </a:p>
          <a:p>
            <a:r>
              <a:rPr lang="en-US" sz="1400" dirty="0">
                <a:hlinkClick r:id="rId3"/>
              </a:rPr>
              <a:t>https://www.microsoft.com/developerblog/real-life-code/2017/01/20/Bot-Framework-Unit-Testing.html</a:t>
            </a:r>
            <a:r>
              <a:rPr lang="en-US" sz="1400" dirty="0"/>
              <a:t> </a:t>
            </a:r>
          </a:p>
          <a:p>
            <a:r>
              <a:rPr lang="en-US" sz="1400" u="sng" dirty="0">
                <a:solidFill>
                  <a:schemeClr val="tx1"/>
                </a:solidFill>
                <a:latin typeface="Segoe UI Light" pitchFamily="34" charset="0"/>
                <a:hlinkClick r:id="rId4"/>
              </a:rPr>
              <a:t>https://github.com/Microsoft/BotBuilder/blob/master/CSharp/Tests/Microsoft.Bot.Sample.Tests/AlarmBotTests.cs#L91</a:t>
            </a:r>
            <a:endParaRPr lang="en-US" sz="1400" dirty="0">
              <a:solidFill>
                <a:schemeClr val="tx1"/>
              </a:solidFill>
              <a:latin typeface="Segoe UI Light" pitchFamily="34" charset="0"/>
            </a:endParaRPr>
          </a:p>
          <a:p>
            <a:r>
              <a:rPr lang="en-US" sz="1400" u="sng" dirty="0">
                <a:solidFill>
                  <a:schemeClr val="tx1"/>
                </a:solidFill>
                <a:latin typeface="Segoe UI Light" pitchFamily="34" charset="0"/>
                <a:hlinkClick r:id="rId5"/>
              </a:rPr>
              <a:t>https://github.com/Microsoft/BotBuilder/tree/master/CSharp/Tests/Microsoft.Bot.Builder.Tests/Scripts</a:t>
            </a:r>
            <a:endParaRPr lang="en-US" sz="1400" dirty="0">
              <a:solidFill>
                <a:schemeClr val="tx1"/>
              </a:solidFill>
              <a:latin typeface="Segoe UI Light" pitchFamily="34" charset="0"/>
            </a:endParaRPr>
          </a:p>
          <a:p>
            <a:endParaRPr lang="en-US" sz="14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0320440" y="295272"/>
            <a:ext cx="1600200" cy="1600200"/>
          </a:xfrm>
          <a:prstGeom prst="roundRect">
            <a:avLst>
              <a:gd name="adj" fmla="val 5175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>
              <a:lnSpc>
                <a:spcPct val="90000"/>
              </a:lnSpc>
            </a:pPr>
            <a:r>
              <a:rPr lang="en-US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Test</a:t>
            </a:r>
          </a:p>
        </p:txBody>
      </p:sp>
      <p:pic>
        <p:nvPicPr>
          <p:cNvPr id="7" name="Test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731" y="895946"/>
            <a:ext cx="621617" cy="63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1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2125677"/>
            <a:ext cx="7315200" cy="1098762"/>
          </a:xfrm>
        </p:spPr>
        <p:txBody>
          <a:bodyPr/>
          <a:lstStyle/>
          <a:p>
            <a:r>
              <a:rPr lang="en-US" sz="6600" dirty="0"/>
              <a:t>Demo – Bot Testing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Thiago</a:t>
            </a:r>
          </a:p>
        </p:txBody>
      </p:sp>
    </p:spTree>
    <p:extLst>
      <p:ext uri="{BB962C8B-B14F-4D97-AF65-F5344CB8AC3E}">
        <p14:creationId xmlns:p14="http://schemas.microsoft.com/office/powerpoint/2010/main" val="113476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Deployment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45995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It’s just an ASP.NET or </a:t>
            </a:r>
            <a:r>
              <a:rPr lang="en-US" dirty="0" err="1"/>
              <a:t>Node.js</a:t>
            </a:r>
            <a:r>
              <a:rPr lang="en-US" dirty="0"/>
              <a:t> web </a:t>
            </a:r>
            <a:r>
              <a:rPr lang="en-US" dirty="0" err="1"/>
              <a:t>api</a:t>
            </a:r>
            <a:r>
              <a:rPr lang="en-US" dirty="0"/>
              <a:t>!</a:t>
            </a:r>
            <a:endParaRPr lang="en-US" sz="3600" dirty="0"/>
          </a:p>
          <a:p>
            <a:r>
              <a:rPr lang="en-US" sz="3600" dirty="0"/>
              <a:t>Considerations: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CD for dependent services that you own that are called by the bot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Updates and retraining of LUIS models and other intelligent systems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Bot state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Functional/performance tests</a:t>
            </a:r>
          </a:p>
        </p:txBody>
      </p:sp>
      <p:sp>
        <p:nvSpPr>
          <p:cNvPr id="34" name="Development"/>
          <p:cNvSpPr/>
          <p:nvPr/>
        </p:nvSpPr>
        <p:spPr bwMode="auto">
          <a:xfrm>
            <a:off x="8031369" y="236104"/>
            <a:ext cx="4153315" cy="1600200"/>
          </a:xfrm>
          <a:prstGeom prst="roundRect">
            <a:avLst>
              <a:gd name="adj" fmla="val 5175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>
              <a:lnSpc>
                <a:spcPct val="90000"/>
              </a:lnSpc>
            </a:pPr>
            <a:r>
              <a:rPr lang="en-US" sz="1598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Deploy</a:t>
            </a:r>
            <a:endParaRPr lang="en-US" sz="15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8789725" y="1142703"/>
            <a:ext cx="2503348" cy="31778"/>
          </a:xfrm>
          <a:prstGeom prst="line">
            <a:avLst/>
          </a:prstGeom>
          <a:ln w="3810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8835445" y="909643"/>
            <a:ext cx="560522" cy="418537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9820664" y="909643"/>
            <a:ext cx="560522" cy="418537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0806524" y="906141"/>
            <a:ext cx="560522" cy="418537"/>
          </a:xfrm>
          <a:prstGeom prst="rect">
            <a:avLst/>
          </a:prstGeom>
          <a:solidFill>
            <a:srgbClr val="00827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46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72" y="845555"/>
            <a:ext cx="702968" cy="69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39"/>
          <p:cNvSpPr/>
          <p:nvPr/>
        </p:nvSpPr>
        <p:spPr bwMode="auto">
          <a:xfrm>
            <a:off x="9150480" y="1216765"/>
            <a:ext cx="375497" cy="375497"/>
          </a:xfrm>
          <a:prstGeom prst="ellipse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X</a:t>
            </a:r>
          </a:p>
        </p:txBody>
      </p:sp>
      <p:pic>
        <p:nvPicPr>
          <p:cNvPr id="41" name="Picture 46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441" y="836128"/>
            <a:ext cx="702968" cy="69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6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410" y="836128"/>
            <a:ext cx="702968" cy="69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Group 42"/>
          <p:cNvGrpSpPr/>
          <p:nvPr/>
        </p:nvGrpSpPr>
        <p:grpSpPr>
          <a:xfrm>
            <a:off x="11225602" y="1216765"/>
            <a:ext cx="375497" cy="375497"/>
            <a:chOff x="10333038" y="2654362"/>
            <a:chExt cx="375551" cy="375551"/>
          </a:xfrm>
        </p:grpSpPr>
        <p:sp>
          <p:nvSpPr>
            <p:cNvPr id="44" name="Oval 43"/>
            <p:cNvSpPr/>
            <p:nvPr/>
          </p:nvSpPr>
          <p:spPr bwMode="auto">
            <a:xfrm>
              <a:off x="10333038" y="2654362"/>
              <a:ext cx="375551" cy="375551"/>
            </a:xfrm>
            <a:prstGeom prst="ellipse">
              <a:avLst/>
            </a:prstGeom>
            <a:solidFill>
              <a:srgbClr val="92D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10400520" y="2735655"/>
              <a:ext cx="240587" cy="212965"/>
            </a:xfrm>
            <a:custGeom>
              <a:avLst/>
              <a:gdLst>
                <a:gd name="T0" fmla="*/ 1202 w 1202"/>
                <a:gd name="T1" fmla="*/ 175 h 1064"/>
                <a:gd name="T2" fmla="*/ 975 w 1202"/>
                <a:gd name="T3" fmla="*/ 0 h 1064"/>
                <a:gd name="T4" fmla="*/ 458 w 1202"/>
                <a:gd name="T5" fmla="*/ 676 h 1064"/>
                <a:gd name="T6" fmla="*/ 163 w 1202"/>
                <a:gd name="T7" fmla="*/ 449 h 1064"/>
                <a:gd name="T8" fmla="*/ 0 w 1202"/>
                <a:gd name="T9" fmla="*/ 662 h 1064"/>
                <a:gd name="T10" fmla="*/ 522 w 1202"/>
                <a:gd name="T11" fmla="*/ 1064 h 1064"/>
                <a:gd name="T12" fmla="*/ 685 w 1202"/>
                <a:gd name="T13" fmla="*/ 851 h 1064"/>
                <a:gd name="T14" fmla="*/ 685 w 1202"/>
                <a:gd name="T15" fmla="*/ 851 h 1064"/>
                <a:gd name="T16" fmla="*/ 1202 w 1202"/>
                <a:gd name="T17" fmla="*/ 17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2" h="1064">
                  <a:moveTo>
                    <a:pt x="1202" y="175"/>
                  </a:moveTo>
                  <a:lnTo>
                    <a:pt x="975" y="0"/>
                  </a:lnTo>
                  <a:lnTo>
                    <a:pt x="458" y="676"/>
                  </a:lnTo>
                  <a:lnTo>
                    <a:pt x="163" y="449"/>
                  </a:lnTo>
                  <a:lnTo>
                    <a:pt x="0" y="662"/>
                  </a:lnTo>
                  <a:lnTo>
                    <a:pt x="522" y="1064"/>
                  </a:lnTo>
                  <a:lnTo>
                    <a:pt x="685" y="851"/>
                  </a:lnTo>
                  <a:lnTo>
                    <a:pt x="685" y="851"/>
                  </a:lnTo>
                  <a:lnTo>
                    <a:pt x="1202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009"/>
              <a:endParaRPr lang="en-US" sz="1700">
                <a:solidFill>
                  <a:srgbClr val="000000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242928" y="1216765"/>
            <a:ext cx="375497" cy="375497"/>
            <a:chOff x="10333038" y="2654362"/>
            <a:chExt cx="375551" cy="375551"/>
          </a:xfrm>
        </p:grpSpPr>
        <p:sp>
          <p:nvSpPr>
            <p:cNvPr id="47" name="Oval 46"/>
            <p:cNvSpPr/>
            <p:nvPr/>
          </p:nvSpPr>
          <p:spPr bwMode="auto">
            <a:xfrm>
              <a:off x="10333038" y="2654362"/>
              <a:ext cx="375551" cy="375551"/>
            </a:xfrm>
            <a:prstGeom prst="ellipse">
              <a:avLst/>
            </a:prstGeom>
            <a:solidFill>
              <a:srgbClr val="92D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10400520" y="2735655"/>
              <a:ext cx="240587" cy="212965"/>
            </a:xfrm>
            <a:custGeom>
              <a:avLst/>
              <a:gdLst>
                <a:gd name="T0" fmla="*/ 1202 w 1202"/>
                <a:gd name="T1" fmla="*/ 175 h 1064"/>
                <a:gd name="T2" fmla="*/ 975 w 1202"/>
                <a:gd name="T3" fmla="*/ 0 h 1064"/>
                <a:gd name="T4" fmla="*/ 458 w 1202"/>
                <a:gd name="T5" fmla="*/ 676 h 1064"/>
                <a:gd name="T6" fmla="*/ 163 w 1202"/>
                <a:gd name="T7" fmla="*/ 449 h 1064"/>
                <a:gd name="T8" fmla="*/ 0 w 1202"/>
                <a:gd name="T9" fmla="*/ 662 h 1064"/>
                <a:gd name="T10" fmla="*/ 522 w 1202"/>
                <a:gd name="T11" fmla="*/ 1064 h 1064"/>
                <a:gd name="T12" fmla="*/ 685 w 1202"/>
                <a:gd name="T13" fmla="*/ 851 h 1064"/>
                <a:gd name="T14" fmla="*/ 685 w 1202"/>
                <a:gd name="T15" fmla="*/ 851 h 1064"/>
                <a:gd name="T16" fmla="*/ 1202 w 1202"/>
                <a:gd name="T17" fmla="*/ 17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2" h="1064">
                  <a:moveTo>
                    <a:pt x="1202" y="175"/>
                  </a:moveTo>
                  <a:lnTo>
                    <a:pt x="975" y="0"/>
                  </a:lnTo>
                  <a:lnTo>
                    <a:pt x="458" y="676"/>
                  </a:lnTo>
                  <a:lnTo>
                    <a:pt x="163" y="449"/>
                  </a:lnTo>
                  <a:lnTo>
                    <a:pt x="0" y="662"/>
                  </a:lnTo>
                  <a:lnTo>
                    <a:pt x="522" y="1064"/>
                  </a:lnTo>
                  <a:lnTo>
                    <a:pt x="685" y="851"/>
                  </a:lnTo>
                  <a:lnTo>
                    <a:pt x="685" y="851"/>
                  </a:lnTo>
                  <a:lnTo>
                    <a:pt x="1202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009"/>
              <a:endParaRPr lang="en-US" sz="1700">
                <a:solidFill>
                  <a:srgbClr val="000000"/>
                </a:solidFill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150480" y="1216765"/>
            <a:ext cx="375497" cy="375497"/>
            <a:chOff x="10333038" y="2654362"/>
            <a:chExt cx="375551" cy="375551"/>
          </a:xfrm>
        </p:grpSpPr>
        <p:sp>
          <p:nvSpPr>
            <p:cNvPr id="50" name="Oval 49"/>
            <p:cNvSpPr/>
            <p:nvPr/>
          </p:nvSpPr>
          <p:spPr bwMode="auto">
            <a:xfrm>
              <a:off x="10333038" y="2654362"/>
              <a:ext cx="375551" cy="375551"/>
            </a:xfrm>
            <a:prstGeom prst="ellipse">
              <a:avLst/>
            </a:prstGeom>
            <a:solidFill>
              <a:srgbClr val="92D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10400520" y="2735655"/>
              <a:ext cx="240587" cy="212965"/>
            </a:xfrm>
            <a:custGeom>
              <a:avLst/>
              <a:gdLst>
                <a:gd name="T0" fmla="*/ 1202 w 1202"/>
                <a:gd name="T1" fmla="*/ 175 h 1064"/>
                <a:gd name="T2" fmla="*/ 975 w 1202"/>
                <a:gd name="T3" fmla="*/ 0 h 1064"/>
                <a:gd name="T4" fmla="*/ 458 w 1202"/>
                <a:gd name="T5" fmla="*/ 676 h 1064"/>
                <a:gd name="T6" fmla="*/ 163 w 1202"/>
                <a:gd name="T7" fmla="*/ 449 h 1064"/>
                <a:gd name="T8" fmla="*/ 0 w 1202"/>
                <a:gd name="T9" fmla="*/ 662 h 1064"/>
                <a:gd name="T10" fmla="*/ 522 w 1202"/>
                <a:gd name="T11" fmla="*/ 1064 h 1064"/>
                <a:gd name="T12" fmla="*/ 685 w 1202"/>
                <a:gd name="T13" fmla="*/ 851 h 1064"/>
                <a:gd name="T14" fmla="*/ 685 w 1202"/>
                <a:gd name="T15" fmla="*/ 851 h 1064"/>
                <a:gd name="T16" fmla="*/ 1202 w 1202"/>
                <a:gd name="T17" fmla="*/ 17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2" h="1064">
                  <a:moveTo>
                    <a:pt x="1202" y="175"/>
                  </a:moveTo>
                  <a:lnTo>
                    <a:pt x="975" y="0"/>
                  </a:lnTo>
                  <a:lnTo>
                    <a:pt x="458" y="676"/>
                  </a:lnTo>
                  <a:lnTo>
                    <a:pt x="163" y="449"/>
                  </a:lnTo>
                  <a:lnTo>
                    <a:pt x="0" y="662"/>
                  </a:lnTo>
                  <a:lnTo>
                    <a:pt x="522" y="1064"/>
                  </a:lnTo>
                  <a:lnTo>
                    <a:pt x="685" y="851"/>
                  </a:lnTo>
                  <a:lnTo>
                    <a:pt x="685" y="851"/>
                  </a:lnTo>
                  <a:lnTo>
                    <a:pt x="1202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009"/>
              <a:endParaRPr lang="en-US" sz="1700">
                <a:solidFill>
                  <a:srgbClr val="000000"/>
                </a:solidFill>
              </a:endParaRPr>
            </a:p>
          </p:txBody>
        </p:sp>
      </p:grpSp>
      <p:cxnSp>
        <p:nvCxnSpPr>
          <p:cNvPr id="52" name="Straight Connector 51"/>
          <p:cNvCxnSpPr/>
          <p:nvPr/>
        </p:nvCxnSpPr>
        <p:spPr>
          <a:xfrm>
            <a:off x="8428037" y="1142703"/>
            <a:ext cx="360753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2125677"/>
            <a:ext cx="7315200" cy="1098762"/>
          </a:xfrm>
        </p:spPr>
        <p:txBody>
          <a:bodyPr/>
          <a:lstStyle/>
          <a:p>
            <a:r>
              <a:rPr lang="en-US" sz="6600" dirty="0"/>
              <a:t>Demo – Bot CD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Donovan</a:t>
            </a:r>
          </a:p>
        </p:txBody>
      </p:sp>
    </p:spTree>
    <p:extLst>
      <p:ext uri="{BB962C8B-B14F-4D97-AF65-F5344CB8AC3E}">
        <p14:creationId xmlns:p14="http://schemas.microsoft.com/office/powerpoint/2010/main" val="136946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Telemetry – Learn from users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058871"/>
            <a:ext cx="11887200" cy="5632311"/>
          </a:xfrm>
        </p:spPr>
        <p:txBody>
          <a:bodyPr/>
          <a:lstStyle/>
          <a:p>
            <a:endParaRPr lang="en-US" sz="900" dirty="0"/>
          </a:p>
          <a:p>
            <a:r>
              <a:rPr lang="en-US" dirty="0"/>
              <a:t>App Insights!</a:t>
            </a:r>
          </a:p>
          <a:p>
            <a:endParaRPr lang="en-US" sz="900" dirty="0"/>
          </a:p>
          <a:p>
            <a:r>
              <a:rPr lang="en-US" sz="3600" dirty="0"/>
              <a:t>Considerations: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PII, privacy and consent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Identifying paths in the conversation, learn and improve – conversational A/B Testing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Analyze whole conversation, not just last message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3600" dirty="0"/>
              <a:t>Reporting / querying / dashboards</a:t>
            </a:r>
          </a:p>
          <a:p>
            <a:endParaRPr lang="en-US" sz="1400" dirty="0">
              <a:solidFill>
                <a:schemeClr val="tx1"/>
              </a:solidFill>
              <a:latin typeface="Segoe UI Light" pitchFamily="34" charset="0"/>
              <a:hlinkClick r:id="rId3"/>
            </a:endParaRPr>
          </a:p>
          <a:p>
            <a:r>
              <a:rPr lang="en-US" sz="1400" dirty="0">
                <a:solidFill>
                  <a:schemeClr val="tx1"/>
                </a:solidFill>
                <a:latin typeface="Segoe UI Light" pitchFamily="34" charset="0"/>
                <a:hlinkClick r:id="rId3"/>
              </a:rPr>
              <a:t>https://github.com/Microsoft/BotBuilder-Samples/tree/master/CSharp/core-AppInsights</a:t>
            </a:r>
            <a:endParaRPr lang="en-US" sz="1400" dirty="0">
              <a:solidFill>
                <a:schemeClr val="tx1"/>
              </a:solidFill>
              <a:latin typeface="Segoe UI Light" pitchFamily="34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Segoe UI Light" pitchFamily="34" charset="0"/>
                <a:hlinkClick r:id="rId4"/>
              </a:rPr>
              <a:t>https://github.com/CatalystCode/bot-fmk-dashboard</a:t>
            </a:r>
            <a:r>
              <a:rPr lang="en-US" sz="1400" dirty="0">
                <a:solidFill>
                  <a:schemeClr val="tx1"/>
                </a:solidFill>
                <a:latin typeface="Segoe UI Light" pitchFamily="34" charset="0"/>
              </a:rPr>
              <a:t> </a:t>
            </a:r>
          </a:p>
          <a:p>
            <a:r>
              <a:rPr lang="en-US" sz="1400" dirty="0">
                <a:solidFill>
                  <a:schemeClr val="tx1"/>
                </a:solidFill>
                <a:latin typeface="Segoe UI Light" pitchFamily="34" charset="0"/>
                <a:hlinkClick r:id="rId5"/>
              </a:rPr>
              <a:t>https://blogs.msdn.microsoft.com/jamiedalton/2016/07/11/ms-bot-framework-formflow-build-and-deploy-a-bot-with-ease/</a:t>
            </a:r>
            <a:endParaRPr lang="en-US" sz="3600" dirty="0"/>
          </a:p>
        </p:txBody>
      </p:sp>
      <p:sp>
        <p:nvSpPr>
          <p:cNvPr id="4" name="Stage"/>
          <p:cNvSpPr/>
          <p:nvPr/>
        </p:nvSpPr>
        <p:spPr bwMode="auto">
          <a:xfrm>
            <a:off x="8504237" y="295273"/>
            <a:ext cx="3581400" cy="1600200"/>
          </a:xfrm>
          <a:prstGeom prst="roundRect">
            <a:avLst>
              <a:gd name="adj" fmla="val 5175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>
              <a:lnSpc>
                <a:spcPct val="90000"/>
              </a:lnSpc>
            </a:pPr>
            <a:r>
              <a:rPr lang="en-US" sz="1598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rPr>
              <a:t>Telemetry</a:t>
            </a:r>
            <a:endParaRPr lang="en-US" sz="159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Lightning Bolt 4"/>
          <p:cNvSpPr/>
          <p:nvPr/>
        </p:nvSpPr>
        <p:spPr bwMode="auto">
          <a:xfrm>
            <a:off x="9024573" y="876461"/>
            <a:ext cx="379523" cy="539064"/>
          </a:xfrm>
          <a:prstGeom prst="lightningBol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522" y="1021331"/>
            <a:ext cx="618871" cy="70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6"/>
          <p:cNvPicPr>
            <a:picLocks noChangeAspect="1"/>
          </p:cNvPicPr>
          <p:nvPr/>
        </p:nvPicPr>
        <p:blipFill>
          <a:blip r:embed="rId7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855" y="1071708"/>
            <a:ext cx="704843" cy="60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ghtning Bolt 8"/>
          <p:cNvSpPr/>
          <p:nvPr/>
        </p:nvSpPr>
        <p:spPr bwMode="auto">
          <a:xfrm>
            <a:off x="11136035" y="513923"/>
            <a:ext cx="379523" cy="539064"/>
          </a:xfrm>
          <a:prstGeom prst="lightningBol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46"/>
          <p:cNvPicPr>
            <a:picLocks noChangeAspect="1"/>
          </p:cNvPicPr>
          <p:nvPr/>
        </p:nvPicPr>
        <p:blipFill>
          <a:blip r:embed="rId7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561" y="1071707"/>
            <a:ext cx="704843" cy="60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9991173" y="1410146"/>
            <a:ext cx="319995" cy="319995"/>
          </a:xfrm>
          <a:prstGeom prst="ellipse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"/>
              </a:rPr>
              <a:t>X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10816040" y="1416332"/>
            <a:ext cx="319995" cy="319995"/>
          </a:xfrm>
          <a:prstGeom prst="ellipse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"/>
              </a:rPr>
              <a:t>X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991174" y="1410146"/>
            <a:ext cx="329137" cy="329137"/>
            <a:chOff x="9746629" y="4274151"/>
            <a:chExt cx="459982" cy="459982"/>
          </a:xfrm>
        </p:grpSpPr>
        <p:sp>
          <p:nvSpPr>
            <p:cNvPr id="15" name="Oval 14"/>
            <p:cNvSpPr/>
            <p:nvPr/>
          </p:nvSpPr>
          <p:spPr bwMode="auto">
            <a:xfrm>
              <a:off x="9746629" y="4274151"/>
              <a:ext cx="459982" cy="459982"/>
            </a:xfrm>
            <a:prstGeom prst="ellipse">
              <a:avLst/>
            </a:prstGeom>
            <a:solidFill>
              <a:srgbClr val="92D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9826070" y="4370877"/>
              <a:ext cx="301100" cy="266531"/>
            </a:xfrm>
            <a:custGeom>
              <a:avLst/>
              <a:gdLst>
                <a:gd name="T0" fmla="*/ 1202 w 1202"/>
                <a:gd name="T1" fmla="*/ 175 h 1064"/>
                <a:gd name="T2" fmla="*/ 975 w 1202"/>
                <a:gd name="T3" fmla="*/ 0 h 1064"/>
                <a:gd name="T4" fmla="*/ 458 w 1202"/>
                <a:gd name="T5" fmla="*/ 676 h 1064"/>
                <a:gd name="T6" fmla="*/ 163 w 1202"/>
                <a:gd name="T7" fmla="*/ 449 h 1064"/>
                <a:gd name="T8" fmla="*/ 0 w 1202"/>
                <a:gd name="T9" fmla="*/ 662 h 1064"/>
                <a:gd name="T10" fmla="*/ 522 w 1202"/>
                <a:gd name="T11" fmla="*/ 1064 h 1064"/>
                <a:gd name="T12" fmla="*/ 685 w 1202"/>
                <a:gd name="T13" fmla="*/ 851 h 1064"/>
                <a:gd name="T14" fmla="*/ 685 w 1202"/>
                <a:gd name="T15" fmla="*/ 851 h 1064"/>
                <a:gd name="T16" fmla="*/ 1202 w 1202"/>
                <a:gd name="T17" fmla="*/ 17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2" h="1064">
                  <a:moveTo>
                    <a:pt x="1202" y="175"/>
                  </a:moveTo>
                  <a:lnTo>
                    <a:pt x="975" y="0"/>
                  </a:lnTo>
                  <a:lnTo>
                    <a:pt x="458" y="676"/>
                  </a:lnTo>
                  <a:lnTo>
                    <a:pt x="163" y="449"/>
                  </a:lnTo>
                  <a:lnTo>
                    <a:pt x="0" y="662"/>
                  </a:lnTo>
                  <a:lnTo>
                    <a:pt x="522" y="1064"/>
                  </a:lnTo>
                  <a:lnTo>
                    <a:pt x="685" y="851"/>
                  </a:lnTo>
                  <a:lnTo>
                    <a:pt x="685" y="851"/>
                  </a:lnTo>
                  <a:lnTo>
                    <a:pt x="1202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009"/>
              <a:endParaRPr lang="en-US" sz="1700">
                <a:solidFill>
                  <a:srgbClr val="000000"/>
                </a:solidFill>
                <a:latin typeface="Segoe UI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816040" y="1415525"/>
            <a:ext cx="329137" cy="329137"/>
            <a:chOff x="9746629" y="4274151"/>
            <a:chExt cx="459982" cy="459982"/>
          </a:xfrm>
        </p:grpSpPr>
        <p:sp>
          <p:nvSpPr>
            <p:cNvPr id="19" name="Oval 18"/>
            <p:cNvSpPr/>
            <p:nvPr/>
          </p:nvSpPr>
          <p:spPr bwMode="auto">
            <a:xfrm>
              <a:off x="9746629" y="4274151"/>
              <a:ext cx="459982" cy="459982"/>
            </a:xfrm>
            <a:prstGeom prst="ellipse">
              <a:avLst/>
            </a:prstGeom>
            <a:solidFill>
              <a:srgbClr val="92D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9826070" y="4370877"/>
              <a:ext cx="301100" cy="266531"/>
            </a:xfrm>
            <a:custGeom>
              <a:avLst/>
              <a:gdLst>
                <a:gd name="T0" fmla="*/ 1202 w 1202"/>
                <a:gd name="T1" fmla="*/ 175 h 1064"/>
                <a:gd name="T2" fmla="*/ 975 w 1202"/>
                <a:gd name="T3" fmla="*/ 0 h 1064"/>
                <a:gd name="T4" fmla="*/ 458 w 1202"/>
                <a:gd name="T5" fmla="*/ 676 h 1064"/>
                <a:gd name="T6" fmla="*/ 163 w 1202"/>
                <a:gd name="T7" fmla="*/ 449 h 1064"/>
                <a:gd name="T8" fmla="*/ 0 w 1202"/>
                <a:gd name="T9" fmla="*/ 662 h 1064"/>
                <a:gd name="T10" fmla="*/ 522 w 1202"/>
                <a:gd name="T11" fmla="*/ 1064 h 1064"/>
                <a:gd name="T12" fmla="*/ 685 w 1202"/>
                <a:gd name="T13" fmla="*/ 851 h 1064"/>
                <a:gd name="T14" fmla="*/ 685 w 1202"/>
                <a:gd name="T15" fmla="*/ 851 h 1064"/>
                <a:gd name="T16" fmla="*/ 1202 w 1202"/>
                <a:gd name="T17" fmla="*/ 17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2" h="1064">
                  <a:moveTo>
                    <a:pt x="1202" y="175"/>
                  </a:moveTo>
                  <a:lnTo>
                    <a:pt x="975" y="0"/>
                  </a:lnTo>
                  <a:lnTo>
                    <a:pt x="458" y="676"/>
                  </a:lnTo>
                  <a:lnTo>
                    <a:pt x="163" y="449"/>
                  </a:lnTo>
                  <a:lnTo>
                    <a:pt x="0" y="662"/>
                  </a:lnTo>
                  <a:lnTo>
                    <a:pt x="522" y="1064"/>
                  </a:lnTo>
                  <a:lnTo>
                    <a:pt x="685" y="851"/>
                  </a:lnTo>
                  <a:lnTo>
                    <a:pt x="685" y="851"/>
                  </a:lnTo>
                  <a:lnTo>
                    <a:pt x="1202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009"/>
              <a:endParaRPr lang="en-US" sz="1700">
                <a:solidFill>
                  <a:srgbClr val="000000"/>
                </a:solidFill>
                <a:latin typeface="Segoe UI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1604100" y="1409007"/>
            <a:ext cx="329137" cy="329137"/>
            <a:chOff x="9746629" y="4274151"/>
            <a:chExt cx="459982" cy="459982"/>
          </a:xfrm>
        </p:grpSpPr>
        <p:sp>
          <p:nvSpPr>
            <p:cNvPr id="22" name="Oval 21"/>
            <p:cNvSpPr/>
            <p:nvPr/>
          </p:nvSpPr>
          <p:spPr bwMode="auto">
            <a:xfrm>
              <a:off x="9746629" y="4274151"/>
              <a:ext cx="459982" cy="459982"/>
            </a:xfrm>
            <a:prstGeom prst="ellipse">
              <a:avLst/>
            </a:prstGeom>
            <a:solidFill>
              <a:srgbClr val="92D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9826070" y="4370877"/>
              <a:ext cx="301100" cy="266531"/>
            </a:xfrm>
            <a:custGeom>
              <a:avLst/>
              <a:gdLst>
                <a:gd name="T0" fmla="*/ 1202 w 1202"/>
                <a:gd name="T1" fmla="*/ 175 h 1064"/>
                <a:gd name="T2" fmla="*/ 975 w 1202"/>
                <a:gd name="T3" fmla="*/ 0 h 1064"/>
                <a:gd name="T4" fmla="*/ 458 w 1202"/>
                <a:gd name="T5" fmla="*/ 676 h 1064"/>
                <a:gd name="T6" fmla="*/ 163 w 1202"/>
                <a:gd name="T7" fmla="*/ 449 h 1064"/>
                <a:gd name="T8" fmla="*/ 0 w 1202"/>
                <a:gd name="T9" fmla="*/ 662 h 1064"/>
                <a:gd name="T10" fmla="*/ 522 w 1202"/>
                <a:gd name="T11" fmla="*/ 1064 h 1064"/>
                <a:gd name="T12" fmla="*/ 685 w 1202"/>
                <a:gd name="T13" fmla="*/ 851 h 1064"/>
                <a:gd name="T14" fmla="*/ 685 w 1202"/>
                <a:gd name="T15" fmla="*/ 851 h 1064"/>
                <a:gd name="T16" fmla="*/ 1202 w 1202"/>
                <a:gd name="T17" fmla="*/ 17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2" h="1064">
                  <a:moveTo>
                    <a:pt x="1202" y="175"/>
                  </a:moveTo>
                  <a:lnTo>
                    <a:pt x="975" y="0"/>
                  </a:lnTo>
                  <a:lnTo>
                    <a:pt x="458" y="676"/>
                  </a:lnTo>
                  <a:lnTo>
                    <a:pt x="163" y="449"/>
                  </a:lnTo>
                  <a:lnTo>
                    <a:pt x="0" y="662"/>
                  </a:lnTo>
                  <a:lnTo>
                    <a:pt x="522" y="1064"/>
                  </a:lnTo>
                  <a:lnTo>
                    <a:pt x="685" y="851"/>
                  </a:lnTo>
                  <a:lnTo>
                    <a:pt x="685" y="851"/>
                  </a:lnTo>
                  <a:lnTo>
                    <a:pt x="1202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009"/>
              <a:endParaRPr lang="en-US" sz="1700">
                <a:solidFill>
                  <a:srgbClr val="000000"/>
                </a:solidFill>
                <a:latin typeface="Segoe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69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2125677"/>
            <a:ext cx="7315200" cy="1098762"/>
          </a:xfrm>
        </p:spPr>
        <p:txBody>
          <a:bodyPr/>
          <a:lstStyle/>
          <a:p>
            <a:r>
              <a:rPr lang="en-US" sz="6600"/>
              <a:t>Demo – Bot Insights</a:t>
            </a:r>
            <a:endParaRPr lang="en-US" sz="6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Thiago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83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684337" y="2850931"/>
            <a:ext cx="9067800" cy="1292662"/>
          </a:xfrm>
        </p:spPr>
        <p:txBody>
          <a:bodyPr/>
          <a:lstStyle/>
          <a:p>
            <a:pPr algn="ctr"/>
            <a:r>
              <a:rPr lang="en-US" dirty="0"/>
              <a:t>Bots are apps with a new interface that provide more natural interactions</a:t>
            </a:r>
          </a:p>
        </p:txBody>
      </p:sp>
      <p:sp>
        <p:nvSpPr>
          <p:cNvPr id="268" name="Title 16"/>
          <p:cNvSpPr txBox="1">
            <a:spLocks/>
          </p:cNvSpPr>
          <p:nvPr/>
        </p:nvSpPr>
        <p:spPr>
          <a:xfrm>
            <a:off x="427039" y="447674"/>
            <a:ext cx="11889564" cy="917575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What are Bots?</a:t>
            </a:r>
            <a:endParaRPr lang="en-US" spc="0" dirty="0">
              <a:gradFill>
                <a:gsLst>
                  <a:gs pos="1250">
                    <a:schemeClr val="tx1"/>
                  </a:gs>
                  <a:gs pos="99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4336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Topics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6155531"/>
          </a:xfrm>
        </p:spPr>
        <p:txBody>
          <a:bodyPr/>
          <a:lstStyle/>
          <a:p>
            <a:endParaRPr lang="en-US" dirty="0"/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Retraining LUIS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HA Setup/Load Balancing setup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Hosting bots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Versioning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Security for the accounts managing the bot</a:t>
            </a:r>
          </a:p>
          <a:p>
            <a:pPr marL="571500" indent="-571500">
              <a:buFont typeface="Arial" charset="0"/>
              <a:buChar char="•"/>
            </a:pPr>
            <a:r>
              <a:rPr lang="en-US" dirty="0"/>
              <a:t>Source control management</a:t>
            </a:r>
          </a:p>
          <a:p>
            <a:pPr marL="571500" indent="-571500">
              <a:buFont typeface="Arial" charset="0"/>
              <a:buChar char="•"/>
            </a:pPr>
            <a:endParaRPr lang="en-US" dirty="0"/>
          </a:p>
          <a:p>
            <a:pPr marL="571500" indent="-5715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0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LUIS – Retraining via the API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146024"/>
          </a:xfrm>
        </p:spPr>
        <p:txBody>
          <a:bodyPr/>
          <a:lstStyle/>
          <a:p>
            <a:endParaRPr lang="en-US" sz="2400" dirty="0"/>
          </a:p>
          <a:p>
            <a:r>
              <a:rPr lang="en-US" dirty="0"/>
              <a:t>Importing and exporting the entire LUIS application/model</a:t>
            </a:r>
          </a:p>
          <a:p>
            <a:r>
              <a:rPr lang="en-US" b="1" dirty="0"/>
              <a:t>	</a:t>
            </a:r>
            <a:r>
              <a:rPr lang="en-US" sz="2400" b="1" dirty="0">
                <a:hlinkClick r:id="rId3" invalidUrl="https://westus.api.cognitive.microsoft.com/luis/v1.0/prog/apps/{appId}/export"/>
              </a:rPr>
              <a:t>https</a:t>
            </a:r>
            <a:r>
              <a:rPr lang="en-US" sz="2400" b="1" dirty="0">
                <a:hlinkClick r:id="rId3" invalidUrl="https://westus.api.cognitive.microsoft.com/luis/v1.0/prog/apps/{appId}/export"/>
              </a:rPr>
              <a:t>://westus.api.cognitive.microsoft.com/luis/v1.0/prog/apps/{appId}/</a:t>
            </a:r>
            <a:r>
              <a:rPr lang="en-US" sz="2400" b="1" dirty="0">
                <a:hlinkClick r:id="rId3" invalidUrl="https://westus.api.cognitive.microsoft.com/luis/v1.0/prog/apps/{appId}/export"/>
              </a:rPr>
              <a:t>export</a:t>
            </a:r>
            <a:endParaRPr lang="en-US" sz="2400" b="1" dirty="0"/>
          </a:p>
          <a:p>
            <a:r>
              <a:rPr lang="en-US" sz="2400" b="1" dirty="0"/>
              <a:t>	</a:t>
            </a:r>
            <a:r>
              <a:rPr lang="en-US" sz="2400" b="1" dirty="0">
                <a:hlinkClick r:id="rId4" invalidUrl="https://westus.api.cognitive.microsoft.com/luis/v1.0/prog/apps/import?appName={appName}"/>
              </a:rPr>
              <a:t>https://westus.api.cognitive.microsoft.com/luis/v1.0/prog/apps/import?appName={appName</a:t>
            </a:r>
            <a:r>
              <a:rPr lang="en-US" sz="2400" b="1" dirty="0">
                <a:hlinkClick r:id="rId4" invalidUrl="https://westus.api.cognitive.microsoft.com/luis/v1.0/prog/apps/import?appName={appName}"/>
              </a:rPr>
              <a:t>}</a:t>
            </a:r>
            <a:r>
              <a:rPr lang="en-US" sz="2400" b="1" dirty="0"/>
              <a:t> </a:t>
            </a:r>
            <a:r>
              <a:rPr lang="en-US" b="1" dirty="0"/>
              <a:t> </a:t>
            </a:r>
            <a:endParaRPr lang="en-US" dirty="0"/>
          </a:p>
          <a:p>
            <a:r>
              <a:rPr lang="en-US" dirty="0"/>
              <a:t>Bulk importing ‘labels’ then retrain the model</a:t>
            </a:r>
          </a:p>
          <a:p>
            <a:r>
              <a:rPr lang="en-US" dirty="0"/>
              <a:t>	</a:t>
            </a:r>
            <a:r>
              <a:rPr lang="en-US" sz="2400" b="1" dirty="0">
                <a:hlinkClick r:id="rId5" invalidUrl="https://westus.api.cognitive.microsoft.com/luis/v1.0/prog/apps/{appId}/examples"/>
              </a:rPr>
              <a:t>https://westus.api.cognitive.microsoft.com/luis/v1.0/prog/apps/{appId}/</a:t>
            </a:r>
            <a:r>
              <a:rPr lang="en-US" sz="2400" b="1" dirty="0">
                <a:hlinkClick r:id="rId5" invalidUrl="https://westus.api.cognitive.microsoft.com/luis/v1.0/prog/apps/{appId}/examples"/>
              </a:rPr>
              <a:t>examples</a:t>
            </a:r>
            <a:endParaRPr lang="en-US" sz="2400" b="1" dirty="0"/>
          </a:p>
          <a:p>
            <a:r>
              <a:rPr lang="en-US" sz="2400" b="1" dirty="0"/>
              <a:t>	</a:t>
            </a:r>
            <a:r>
              <a:rPr lang="en-US" sz="2400" b="1" dirty="0">
                <a:hlinkClick r:id="rId6" invalidUrl="https://westus.api.cognitive.microsoft.com/luis/v1.0/prog/apps/{appId}/train"/>
              </a:rPr>
              <a:t>https</a:t>
            </a:r>
            <a:r>
              <a:rPr lang="en-US" sz="2400" b="1" dirty="0">
                <a:hlinkClick r:id="rId6" invalidUrl="https://westus.api.cognitive.microsoft.com/luis/v1.0/prog/apps/{appId}/train"/>
              </a:rPr>
              <a:t>://westus.api.cognitive.microsoft.com/luis/v1.0/prog/apps/{appId}/</a:t>
            </a:r>
            <a:r>
              <a:rPr lang="en-US" sz="2400" b="1" dirty="0">
                <a:hlinkClick r:id="rId6" invalidUrl="https://westus.api.cognitive.microsoft.com/luis/v1.0/prog/apps/{appId}/train"/>
              </a:rPr>
              <a:t>train</a:t>
            </a:r>
            <a:r>
              <a:rPr lang="en-US" sz="2400" b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627410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93" y="330792"/>
            <a:ext cx="6268982" cy="59603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7" y="330792"/>
            <a:ext cx="6139103" cy="52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2835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find docs/samples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12039599" cy="5946243"/>
          </a:xfrm>
        </p:spPr>
        <p:txBody>
          <a:bodyPr/>
          <a:lstStyle/>
          <a:p>
            <a:r>
              <a:rPr lang="en-US" sz="3200" dirty="0"/>
              <a:t>Bot framework: </a:t>
            </a:r>
          </a:p>
          <a:p>
            <a:r>
              <a:rPr lang="en-US" sz="3200" dirty="0">
                <a:hlinkClick r:id="rId3"/>
              </a:rPr>
              <a:t>www.botframework.com</a:t>
            </a:r>
            <a:r>
              <a:rPr lang="en-US" sz="3200" dirty="0"/>
              <a:t> </a:t>
            </a:r>
          </a:p>
          <a:p>
            <a:r>
              <a:rPr lang="en-US" sz="3200" dirty="0">
                <a:hlinkClick r:id="rId4"/>
              </a:rPr>
              <a:t>https://aka.ms/botcourse</a:t>
            </a:r>
            <a:endParaRPr lang="en-US" sz="3200" dirty="0"/>
          </a:p>
          <a:p>
            <a:r>
              <a:rPr lang="en-US" sz="3200" dirty="0">
                <a:hlinkClick r:id="rId5"/>
              </a:rPr>
              <a:t>https://github.com/nzthiago/BotInsightsTests</a:t>
            </a:r>
            <a:r>
              <a:rPr lang="en-US" sz="3200" dirty="0"/>
              <a:t>  </a:t>
            </a:r>
          </a:p>
          <a:p>
            <a:r>
              <a:rPr lang="en-US" sz="3200" dirty="0"/>
              <a:t>Code samples: </a:t>
            </a:r>
          </a:p>
          <a:p>
            <a:r>
              <a:rPr lang="en-US" sz="3200" dirty="0">
                <a:hlinkClick r:id="rId6"/>
              </a:rPr>
              <a:t>https://github.com/Microsoft/BotBuilder-Samples</a:t>
            </a:r>
            <a:endParaRPr lang="en-US" sz="3200" dirty="0"/>
          </a:p>
          <a:p>
            <a:r>
              <a:rPr lang="en-US" sz="3200" dirty="0">
                <a:hlinkClick r:id="rId7"/>
              </a:rPr>
              <a:t>https://github.com/Microsoft/BotBuilder</a:t>
            </a:r>
            <a:r>
              <a:rPr lang="en-US" sz="3200" dirty="0"/>
              <a:t>  </a:t>
            </a:r>
          </a:p>
          <a:p>
            <a:r>
              <a:rPr lang="en-US" sz="3200" dirty="0"/>
              <a:t>DevOps: </a:t>
            </a:r>
          </a:p>
          <a:p>
            <a:r>
              <a:rPr lang="en-US" sz="3200" dirty="0">
                <a:hlinkClick r:id="rId8"/>
              </a:rPr>
              <a:t>https://channel9.msdn.com/Series/DevOps-Fundamentals</a:t>
            </a:r>
            <a:r>
              <a:rPr lang="en-US" sz="3200" dirty="0"/>
              <a:t> </a:t>
            </a:r>
          </a:p>
          <a:p>
            <a:r>
              <a:rPr lang="en-US" sz="3200" dirty="0">
                <a:hlinkClick r:id="rId9"/>
              </a:rPr>
              <a:t>https://microsoft.github.io/PartsUnlimitedMRP/</a:t>
            </a:r>
            <a:r>
              <a:rPr lang="en-US" sz="3200" dirty="0"/>
              <a:t> </a:t>
            </a:r>
            <a:r>
              <a:rPr lang="en-US" sz="3200" dirty="0">
                <a:hlinkClick r:id="rId10"/>
              </a:rPr>
              <a:t>https://microsoft.github.io/PartsUnlimited/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30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64744" y="839063"/>
            <a:ext cx="9143936" cy="1828786"/>
          </a:xfrm>
        </p:spPr>
        <p:txBody>
          <a:bodyPr/>
          <a:lstStyle/>
          <a:p>
            <a:r>
              <a:rPr lang="en-US" dirty="0"/>
              <a:t>DevOps for the Bot Framework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103437" y="4663611"/>
            <a:ext cx="3997255" cy="1126752"/>
          </a:xfrm>
        </p:spPr>
        <p:txBody>
          <a:bodyPr/>
          <a:lstStyle/>
          <a:p>
            <a:r>
              <a:rPr lang="en-US" sz="2400" b="1" dirty="0"/>
              <a:t>Thiago Almeida</a:t>
            </a:r>
          </a:p>
          <a:p>
            <a:r>
              <a:rPr lang="en-US" sz="2400" b="1" dirty="0"/>
              <a:t>Senior Engineer &amp; Evangelist</a:t>
            </a:r>
          </a:p>
          <a:p>
            <a:r>
              <a:rPr lang="en-US" sz="2400" b="1" dirty="0"/>
              <a:t>@</a:t>
            </a:r>
            <a:r>
              <a:rPr lang="en-US" sz="2400" b="1" dirty="0" err="1"/>
              <a:t>nzthiago</a:t>
            </a:r>
            <a:endParaRPr lang="en-US" sz="2400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2602309" y="2818716"/>
            <a:ext cx="595313" cy="862013"/>
            <a:chOff x="6213475" y="1212850"/>
            <a:chExt cx="595313" cy="862013"/>
          </a:xfrm>
        </p:grpSpPr>
        <p:sp>
          <p:nvSpPr>
            <p:cNvPr id="71" name="Freeform 166"/>
            <p:cNvSpPr>
              <a:spLocks/>
            </p:cNvSpPr>
            <p:nvPr/>
          </p:nvSpPr>
          <p:spPr bwMode="auto">
            <a:xfrm>
              <a:off x="6213475" y="1409700"/>
              <a:ext cx="100013" cy="117475"/>
            </a:xfrm>
            <a:custGeom>
              <a:avLst/>
              <a:gdLst>
                <a:gd name="T0" fmla="*/ 6 w 29"/>
                <a:gd name="T1" fmla="*/ 34 h 34"/>
                <a:gd name="T2" fmla="*/ 29 w 29"/>
                <a:gd name="T3" fmla="*/ 34 h 34"/>
                <a:gd name="T4" fmla="*/ 29 w 29"/>
                <a:gd name="T5" fmla="*/ 0 h 34"/>
                <a:gd name="T6" fmla="*/ 6 w 29"/>
                <a:gd name="T7" fmla="*/ 0 h 34"/>
                <a:gd name="T8" fmla="*/ 0 w 29"/>
                <a:gd name="T9" fmla="*/ 6 h 34"/>
                <a:gd name="T10" fmla="*/ 0 w 29"/>
                <a:gd name="T11" fmla="*/ 28 h 34"/>
                <a:gd name="T12" fmla="*/ 6 w 2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4">
                  <a:moveTo>
                    <a:pt x="6" y="34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4"/>
                    <a:pt x="6" y="34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167"/>
            <p:cNvSpPr>
              <a:spLocks noChangeArrowheads="1"/>
            </p:cNvSpPr>
            <p:nvPr/>
          </p:nvSpPr>
          <p:spPr bwMode="auto">
            <a:xfrm>
              <a:off x="6251575" y="1527175"/>
              <a:ext cx="38100" cy="12382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168"/>
            <p:cNvSpPr>
              <a:spLocks noChangeArrowheads="1"/>
            </p:cNvSpPr>
            <p:nvPr/>
          </p:nvSpPr>
          <p:spPr bwMode="auto">
            <a:xfrm>
              <a:off x="6251575" y="1527175"/>
              <a:ext cx="38100" cy="412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169"/>
            <p:cNvSpPr>
              <a:spLocks noChangeArrowheads="1"/>
            </p:cNvSpPr>
            <p:nvPr/>
          </p:nvSpPr>
          <p:spPr bwMode="auto">
            <a:xfrm>
              <a:off x="6251575" y="1719263"/>
              <a:ext cx="38100" cy="90488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170"/>
            <p:cNvSpPr>
              <a:spLocks noChangeArrowheads="1"/>
            </p:cNvSpPr>
            <p:nvPr/>
          </p:nvSpPr>
          <p:spPr bwMode="auto">
            <a:xfrm>
              <a:off x="6251575" y="1719263"/>
              <a:ext cx="38100" cy="428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71"/>
            <p:cNvSpPr>
              <a:spLocks/>
            </p:cNvSpPr>
            <p:nvPr/>
          </p:nvSpPr>
          <p:spPr bwMode="auto">
            <a:xfrm>
              <a:off x="6226175" y="1595438"/>
              <a:ext cx="84138" cy="123825"/>
            </a:xfrm>
            <a:custGeom>
              <a:avLst/>
              <a:gdLst>
                <a:gd name="T0" fmla="*/ 24 w 24"/>
                <a:gd name="T1" fmla="*/ 29 h 36"/>
                <a:gd name="T2" fmla="*/ 17 w 24"/>
                <a:gd name="T3" fmla="*/ 36 h 36"/>
                <a:gd name="T4" fmla="*/ 7 w 24"/>
                <a:gd name="T5" fmla="*/ 36 h 36"/>
                <a:gd name="T6" fmla="*/ 0 w 24"/>
                <a:gd name="T7" fmla="*/ 29 h 36"/>
                <a:gd name="T8" fmla="*/ 0 w 24"/>
                <a:gd name="T9" fmla="*/ 7 h 36"/>
                <a:gd name="T10" fmla="*/ 7 w 24"/>
                <a:gd name="T11" fmla="*/ 0 h 36"/>
                <a:gd name="T12" fmla="*/ 17 w 24"/>
                <a:gd name="T13" fmla="*/ 0 h 36"/>
                <a:gd name="T14" fmla="*/ 24 w 24"/>
                <a:gd name="T15" fmla="*/ 7 h 36"/>
                <a:gd name="T16" fmla="*/ 24 w 24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6">
                  <a:moveTo>
                    <a:pt x="24" y="29"/>
                  </a:moveTo>
                  <a:cubicBezTo>
                    <a:pt x="24" y="32"/>
                    <a:pt x="21" y="36"/>
                    <a:pt x="1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6"/>
                    <a:pt x="0" y="32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4"/>
                    <a:pt x="24" y="7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72"/>
            <p:cNvSpPr>
              <a:spLocks noChangeArrowheads="1"/>
            </p:cNvSpPr>
            <p:nvPr/>
          </p:nvSpPr>
          <p:spPr bwMode="auto">
            <a:xfrm>
              <a:off x="6407150" y="1589088"/>
              <a:ext cx="214313" cy="11747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73"/>
            <p:cNvSpPr>
              <a:spLocks noChangeArrowheads="1"/>
            </p:cNvSpPr>
            <p:nvPr/>
          </p:nvSpPr>
          <p:spPr bwMode="auto">
            <a:xfrm>
              <a:off x="6407150" y="1565275"/>
              <a:ext cx="214313" cy="238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74"/>
            <p:cNvSpPr>
              <a:spLocks noChangeArrowheads="1"/>
            </p:cNvSpPr>
            <p:nvPr/>
          </p:nvSpPr>
          <p:spPr bwMode="auto">
            <a:xfrm>
              <a:off x="6313488" y="1368425"/>
              <a:ext cx="392113" cy="20002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75"/>
            <p:cNvSpPr>
              <a:spLocks/>
            </p:cNvSpPr>
            <p:nvPr/>
          </p:nvSpPr>
          <p:spPr bwMode="auto">
            <a:xfrm>
              <a:off x="6386513" y="1247775"/>
              <a:ext cx="255588" cy="127000"/>
            </a:xfrm>
            <a:custGeom>
              <a:avLst/>
              <a:gdLst>
                <a:gd name="T0" fmla="*/ 37 w 74"/>
                <a:gd name="T1" fmla="*/ 0 h 37"/>
                <a:gd name="T2" fmla="*/ 0 w 74"/>
                <a:gd name="T3" fmla="*/ 37 h 37"/>
                <a:gd name="T4" fmla="*/ 74 w 74"/>
                <a:gd name="T5" fmla="*/ 37 h 37"/>
                <a:gd name="T6" fmla="*/ 37 w 7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37">
                  <a:moveTo>
                    <a:pt x="37" y="0"/>
                  </a:moveTo>
                  <a:cubicBezTo>
                    <a:pt x="17" y="0"/>
                    <a:pt x="0" y="16"/>
                    <a:pt x="0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16"/>
                    <a:pt x="57" y="0"/>
                    <a:pt x="37" y="0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176"/>
            <p:cNvSpPr>
              <a:spLocks noChangeArrowheads="1"/>
            </p:cNvSpPr>
            <p:nvPr/>
          </p:nvSpPr>
          <p:spPr bwMode="auto">
            <a:xfrm>
              <a:off x="6434138" y="1306513"/>
              <a:ext cx="34925" cy="33338"/>
            </a:xfrm>
            <a:prstGeom prst="ellipse">
              <a:avLst/>
            </a:pr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177"/>
            <p:cNvSpPr>
              <a:spLocks noChangeArrowheads="1"/>
            </p:cNvSpPr>
            <p:nvPr/>
          </p:nvSpPr>
          <p:spPr bwMode="auto">
            <a:xfrm>
              <a:off x="6559550" y="1306513"/>
              <a:ext cx="34925" cy="33338"/>
            </a:xfrm>
            <a:prstGeom prst="ellipse">
              <a:avLst/>
            </a:pr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78"/>
            <p:cNvSpPr>
              <a:spLocks/>
            </p:cNvSpPr>
            <p:nvPr/>
          </p:nvSpPr>
          <p:spPr bwMode="auto">
            <a:xfrm>
              <a:off x="6400800" y="1427163"/>
              <a:ext cx="220663" cy="82550"/>
            </a:xfrm>
            <a:custGeom>
              <a:avLst/>
              <a:gdLst>
                <a:gd name="T0" fmla="*/ 64 w 64"/>
                <a:gd name="T1" fmla="*/ 12 h 24"/>
                <a:gd name="T2" fmla="*/ 52 w 64"/>
                <a:gd name="T3" fmla="*/ 24 h 24"/>
                <a:gd name="T4" fmla="*/ 12 w 64"/>
                <a:gd name="T5" fmla="*/ 24 h 24"/>
                <a:gd name="T6" fmla="*/ 0 w 64"/>
                <a:gd name="T7" fmla="*/ 12 h 24"/>
                <a:gd name="T8" fmla="*/ 12 w 64"/>
                <a:gd name="T9" fmla="*/ 0 h 24"/>
                <a:gd name="T10" fmla="*/ 52 w 64"/>
                <a:gd name="T11" fmla="*/ 0 h 24"/>
                <a:gd name="T12" fmla="*/ 64 w 64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4">
                  <a:moveTo>
                    <a:pt x="64" y="12"/>
                  </a:moveTo>
                  <a:cubicBezTo>
                    <a:pt x="64" y="19"/>
                    <a:pt x="59" y="24"/>
                    <a:pt x="5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9" y="0"/>
                    <a:pt x="64" y="6"/>
                    <a:pt x="6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79"/>
            <p:cNvSpPr>
              <a:spLocks/>
            </p:cNvSpPr>
            <p:nvPr/>
          </p:nvSpPr>
          <p:spPr bwMode="auto">
            <a:xfrm>
              <a:off x="6503988" y="1447800"/>
              <a:ext cx="11113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3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80"/>
            <p:cNvSpPr>
              <a:spLocks/>
            </p:cNvSpPr>
            <p:nvPr/>
          </p:nvSpPr>
          <p:spPr bwMode="auto">
            <a:xfrm>
              <a:off x="6480175" y="1447800"/>
              <a:ext cx="9525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3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81"/>
            <p:cNvSpPr>
              <a:spLocks/>
            </p:cNvSpPr>
            <p:nvPr/>
          </p:nvSpPr>
          <p:spPr bwMode="auto">
            <a:xfrm>
              <a:off x="6456363" y="1447800"/>
              <a:ext cx="9525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82"/>
            <p:cNvSpPr>
              <a:spLocks/>
            </p:cNvSpPr>
            <p:nvPr/>
          </p:nvSpPr>
          <p:spPr bwMode="auto">
            <a:xfrm>
              <a:off x="6430963" y="1447800"/>
              <a:ext cx="11113" cy="47625"/>
            </a:xfrm>
            <a:custGeom>
              <a:avLst/>
              <a:gdLst>
                <a:gd name="T0" fmla="*/ 3 w 3"/>
                <a:gd name="T1" fmla="*/ 13 h 14"/>
                <a:gd name="T2" fmla="*/ 2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2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2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83"/>
            <p:cNvSpPr>
              <a:spLocks/>
            </p:cNvSpPr>
            <p:nvPr/>
          </p:nvSpPr>
          <p:spPr bwMode="auto">
            <a:xfrm>
              <a:off x="6580188" y="1447800"/>
              <a:ext cx="11113" cy="47625"/>
            </a:xfrm>
            <a:custGeom>
              <a:avLst/>
              <a:gdLst>
                <a:gd name="T0" fmla="*/ 3 w 3"/>
                <a:gd name="T1" fmla="*/ 13 h 14"/>
                <a:gd name="T2" fmla="*/ 1 w 3"/>
                <a:gd name="T3" fmla="*/ 14 h 14"/>
                <a:gd name="T4" fmla="*/ 0 w 3"/>
                <a:gd name="T5" fmla="*/ 13 h 14"/>
                <a:gd name="T6" fmla="*/ 0 w 3"/>
                <a:gd name="T7" fmla="*/ 1 h 14"/>
                <a:gd name="T8" fmla="*/ 1 w 3"/>
                <a:gd name="T9" fmla="*/ 0 h 14"/>
                <a:gd name="T10" fmla="*/ 3 w 3"/>
                <a:gd name="T11" fmla="*/ 1 h 14"/>
                <a:gd name="T12" fmla="*/ 3 w 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84"/>
            <p:cNvSpPr>
              <a:spLocks/>
            </p:cNvSpPr>
            <p:nvPr/>
          </p:nvSpPr>
          <p:spPr bwMode="auto">
            <a:xfrm>
              <a:off x="6556375" y="1447800"/>
              <a:ext cx="6350" cy="47625"/>
            </a:xfrm>
            <a:custGeom>
              <a:avLst/>
              <a:gdLst>
                <a:gd name="T0" fmla="*/ 2 w 2"/>
                <a:gd name="T1" fmla="*/ 13 h 14"/>
                <a:gd name="T2" fmla="*/ 1 w 2"/>
                <a:gd name="T3" fmla="*/ 14 h 14"/>
                <a:gd name="T4" fmla="*/ 0 w 2"/>
                <a:gd name="T5" fmla="*/ 13 h 14"/>
                <a:gd name="T6" fmla="*/ 0 w 2"/>
                <a:gd name="T7" fmla="*/ 1 h 14"/>
                <a:gd name="T8" fmla="*/ 1 w 2"/>
                <a:gd name="T9" fmla="*/ 0 h 14"/>
                <a:gd name="T10" fmla="*/ 2 w 2"/>
                <a:gd name="T11" fmla="*/ 1 h 14"/>
                <a:gd name="T12" fmla="*/ 2 w 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4">
                  <a:moveTo>
                    <a:pt x="2" y="13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85"/>
            <p:cNvSpPr>
              <a:spLocks/>
            </p:cNvSpPr>
            <p:nvPr/>
          </p:nvSpPr>
          <p:spPr bwMode="auto">
            <a:xfrm>
              <a:off x="6532563" y="1447800"/>
              <a:ext cx="6350" cy="47625"/>
            </a:xfrm>
            <a:custGeom>
              <a:avLst/>
              <a:gdLst>
                <a:gd name="T0" fmla="*/ 2 w 2"/>
                <a:gd name="T1" fmla="*/ 13 h 14"/>
                <a:gd name="T2" fmla="*/ 1 w 2"/>
                <a:gd name="T3" fmla="*/ 14 h 14"/>
                <a:gd name="T4" fmla="*/ 0 w 2"/>
                <a:gd name="T5" fmla="*/ 13 h 14"/>
                <a:gd name="T6" fmla="*/ 0 w 2"/>
                <a:gd name="T7" fmla="*/ 1 h 14"/>
                <a:gd name="T8" fmla="*/ 1 w 2"/>
                <a:gd name="T9" fmla="*/ 0 h 14"/>
                <a:gd name="T10" fmla="*/ 2 w 2"/>
                <a:gd name="T11" fmla="*/ 1 h 14"/>
                <a:gd name="T12" fmla="*/ 2 w 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4">
                  <a:moveTo>
                    <a:pt x="2" y="13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86"/>
            <p:cNvSpPr>
              <a:spLocks/>
            </p:cNvSpPr>
            <p:nvPr/>
          </p:nvSpPr>
          <p:spPr bwMode="auto">
            <a:xfrm>
              <a:off x="6357938" y="1692275"/>
              <a:ext cx="301625" cy="85725"/>
            </a:xfrm>
            <a:custGeom>
              <a:avLst/>
              <a:gdLst>
                <a:gd name="T0" fmla="*/ 7 w 87"/>
                <a:gd name="T1" fmla="*/ 25 h 25"/>
                <a:gd name="T2" fmla="*/ 0 w 87"/>
                <a:gd name="T3" fmla="*/ 18 h 25"/>
                <a:gd name="T4" fmla="*/ 0 w 87"/>
                <a:gd name="T5" fmla="*/ 7 h 25"/>
                <a:gd name="T6" fmla="*/ 7 w 87"/>
                <a:gd name="T7" fmla="*/ 0 h 25"/>
                <a:gd name="T8" fmla="*/ 80 w 87"/>
                <a:gd name="T9" fmla="*/ 0 h 25"/>
                <a:gd name="T10" fmla="*/ 87 w 87"/>
                <a:gd name="T11" fmla="*/ 7 h 25"/>
                <a:gd name="T12" fmla="*/ 87 w 87"/>
                <a:gd name="T13" fmla="*/ 18 h 25"/>
                <a:gd name="T14" fmla="*/ 80 w 87"/>
                <a:gd name="T15" fmla="*/ 25 h 25"/>
                <a:gd name="T16" fmla="*/ 7 w 87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5">
                  <a:moveTo>
                    <a:pt x="7" y="25"/>
                  </a:moveTo>
                  <a:cubicBezTo>
                    <a:pt x="3" y="25"/>
                    <a:pt x="0" y="21"/>
                    <a:pt x="0" y="1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7" y="3"/>
                    <a:pt x="87" y="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21"/>
                    <a:pt x="84" y="25"/>
                    <a:pt x="80" y="25"/>
                  </a:cubicBezTo>
                  <a:lnTo>
                    <a:pt x="7" y="25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87"/>
            <p:cNvSpPr>
              <a:spLocks noChangeArrowheads="1"/>
            </p:cNvSpPr>
            <p:nvPr/>
          </p:nvSpPr>
          <p:spPr bwMode="auto">
            <a:xfrm>
              <a:off x="6413500" y="1774825"/>
              <a:ext cx="38100" cy="246063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88"/>
            <p:cNvSpPr>
              <a:spLocks noChangeArrowheads="1"/>
            </p:cNvSpPr>
            <p:nvPr/>
          </p:nvSpPr>
          <p:spPr bwMode="auto">
            <a:xfrm>
              <a:off x="6413500" y="1774825"/>
              <a:ext cx="38100" cy="46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189"/>
            <p:cNvSpPr>
              <a:spLocks noChangeArrowheads="1"/>
            </p:cNvSpPr>
            <p:nvPr/>
          </p:nvSpPr>
          <p:spPr bwMode="auto">
            <a:xfrm>
              <a:off x="6583363" y="1774825"/>
              <a:ext cx="38100" cy="246063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90"/>
            <p:cNvSpPr>
              <a:spLocks noChangeArrowheads="1"/>
            </p:cNvSpPr>
            <p:nvPr/>
          </p:nvSpPr>
          <p:spPr bwMode="auto">
            <a:xfrm>
              <a:off x="6583363" y="1774825"/>
              <a:ext cx="38100" cy="46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91"/>
            <p:cNvSpPr>
              <a:spLocks/>
            </p:cNvSpPr>
            <p:nvPr/>
          </p:nvSpPr>
          <p:spPr bwMode="auto">
            <a:xfrm>
              <a:off x="6650038" y="1309688"/>
              <a:ext cx="23813" cy="44450"/>
            </a:xfrm>
            <a:custGeom>
              <a:avLst/>
              <a:gdLst>
                <a:gd name="T0" fmla="*/ 0 w 7"/>
                <a:gd name="T1" fmla="*/ 0 h 13"/>
                <a:gd name="T2" fmla="*/ 0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7 h 13"/>
                <a:gd name="T10" fmla="*/ 0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7" y="10"/>
                    <a:pt x="7" y="7"/>
                  </a:cubicBezTo>
                  <a:cubicBezTo>
                    <a:pt x="7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92"/>
            <p:cNvSpPr>
              <a:spLocks noChangeArrowheads="1"/>
            </p:cNvSpPr>
            <p:nvPr/>
          </p:nvSpPr>
          <p:spPr bwMode="auto">
            <a:xfrm>
              <a:off x="6650038" y="1212850"/>
              <a:ext cx="6350" cy="120650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93"/>
            <p:cNvSpPr>
              <a:spLocks/>
            </p:cNvSpPr>
            <p:nvPr/>
          </p:nvSpPr>
          <p:spPr bwMode="auto">
            <a:xfrm>
              <a:off x="6354763" y="1309688"/>
              <a:ext cx="25400" cy="44450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7 w 7"/>
                <a:gd name="T5" fmla="*/ 13 h 13"/>
                <a:gd name="T6" fmla="*/ 7 w 7"/>
                <a:gd name="T7" fmla="*/ 13 h 13"/>
                <a:gd name="T8" fmla="*/ 0 w 7"/>
                <a:gd name="T9" fmla="*/ 7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94"/>
            <p:cNvSpPr>
              <a:spLocks noChangeArrowheads="1"/>
            </p:cNvSpPr>
            <p:nvPr/>
          </p:nvSpPr>
          <p:spPr bwMode="auto">
            <a:xfrm>
              <a:off x="6372225" y="1212850"/>
              <a:ext cx="7938" cy="120650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95"/>
            <p:cNvSpPr>
              <a:spLocks/>
            </p:cNvSpPr>
            <p:nvPr/>
          </p:nvSpPr>
          <p:spPr bwMode="auto">
            <a:xfrm>
              <a:off x="6372225" y="2009775"/>
              <a:ext cx="122238" cy="41275"/>
            </a:xfrm>
            <a:custGeom>
              <a:avLst/>
              <a:gdLst>
                <a:gd name="T0" fmla="*/ 35 w 35"/>
                <a:gd name="T1" fmla="*/ 12 h 12"/>
                <a:gd name="T2" fmla="*/ 22 w 35"/>
                <a:gd name="T3" fmla="*/ 0 h 12"/>
                <a:gd name="T4" fmla="*/ 13 w 35"/>
                <a:gd name="T5" fmla="*/ 0 h 12"/>
                <a:gd name="T6" fmla="*/ 0 w 35"/>
                <a:gd name="T7" fmla="*/ 12 h 12"/>
                <a:gd name="T8" fmla="*/ 35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5" y="12"/>
                  </a:moveTo>
                  <a:cubicBezTo>
                    <a:pt x="34" y="6"/>
                    <a:pt x="29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35" y="1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96"/>
            <p:cNvSpPr>
              <a:spLocks noChangeArrowheads="1"/>
            </p:cNvSpPr>
            <p:nvPr/>
          </p:nvSpPr>
          <p:spPr bwMode="auto">
            <a:xfrm>
              <a:off x="6372225" y="2051050"/>
              <a:ext cx="122238" cy="238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97"/>
            <p:cNvSpPr>
              <a:spLocks/>
            </p:cNvSpPr>
            <p:nvPr/>
          </p:nvSpPr>
          <p:spPr bwMode="auto">
            <a:xfrm>
              <a:off x="6542088" y="2009775"/>
              <a:ext cx="122238" cy="41275"/>
            </a:xfrm>
            <a:custGeom>
              <a:avLst/>
              <a:gdLst>
                <a:gd name="T0" fmla="*/ 35 w 35"/>
                <a:gd name="T1" fmla="*/ 12 h 12"/>
                <a:gd name="T2" fmla="*/ 22 w 35"/>
                <a:gd name="T3" fmla="*/ 0 h 12"/>
                <a:gd name="T4" fmla="*/ 13 w 35"/>
                <a:gd name="T5" fmla="*/ 0 h 12"/>
                <a:gd name="T6" fmla="*/ 0 w 35"/>
                <a:gd name="T7" fmla="*/ 12 h 12"/>
                <a:gd name="T8" fmla="*/ 35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35" y="12"/>
                  </a:moveTo>
                  <a:cubicBezTo>
                    <a:pt x="35" y="6"/>
                    <a:pt x="29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6"/>
                    <a:pt x="0" y="12"/>
                  </a:cubicBezTo>
                  <a:lnTo>
                    <a:pt x="35" y="1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98"/>
            <p:cNvSpPr>
              <a:spLocks noChangeArrowheads="1"/>
            </p:cNvSpPr>
            <p:nvPr/>
          </p:nvSpPr>
          <p:spPr bwMode="auto">
            <a:xfrm>
              <a:off x="6542088" y="2051050"/>
              <a:ext cx="122238" cy="238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99"/>
            <p:cNvSpPr>
              <a:spLocks/>
            </p:cNvSpPr>
            <p:nvPr/>
          </p:nvSpPr>
          <p:spPr bwMode="auto">
            <a:xfrm>
              <a:off x="6213475" y="1789113"/>
              <a:ext cx="114300" cy="96838"/>
            </a:xfrm>
            <a:custGeom>
              <a:avLst/>
              <a:gdLst>
                <a:gd name="T0" fmla="*/ 10 w 33"/>
                <a:gd name="T1" fmla="*/ 22 h 28"/>
                <a:gd name="T2" fmla="*/ 8 w 33"/>
                <a:gd name="T3" fmla="*/ 16 h 28"/>
                <a:gd name="T4" fmla="*/ 16 w 33"/>
                <a:gd name="T5" fmla="*/ 8 h 28"/>
                <a:gd name="T6" fmla="*/ 25 w 33"/>
                <a:gd name="T7" fmla="*/ 16 h 28"/>
                <a:gd name="T8" fmla="*/ 22 w 33"/>
                <a:gd name="T9" fmla="*/ 22 h 28"/>
                <a:gd name="T10" fmla="*/ 28 w 33"/>
                <a:gd name="T11" fmla="*/ 28 h 28"/>
                <a:gd name="T12" fmla="*/ 33 w 33"/>
                <a:gd name="T13" fmla="*/ 16 h 28"/>
                <a:gd name="T14" fmla="*/ 16 w 33"/>
                <a:gd name="T15" fmla="*/ 0 h 28"/>
                <a:gd name="T16" fmla="*/ 0 w 33"/>
                <a:gd name="T17" fmla="*/ 16 h 28"/>
                <a:gd name="T18" fmla="*/ 4 w 33"/>
                <a:gd name="T19" fmla="*/ 28 h 28"/>
                <a:gd name="T20" fmla="*/ 10 w 33"/>
                <a:gd name="T21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8">
                  <a:moveTo>
                    <a:pt x="10" y="22"/>
                  </a:moveTo>
                  <a:cubicBezTo>
                    <a:pt x="9" y="21"/>
                    <a:pt x="8" y="19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1" y="8"/>
                    <a:pt x="25" y="12"/>
                    <a:pt x="25" y="16"/>
                  </a:cubicBezTo>
                  <a:cubicBezTo>
                    <a:pt x="25" y="19"/>
                    <a:pt x="24" y="21"/>
                    <a:pt x="22" y="2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5"/>
                    <a:pt x="33" y="21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1"/>
                    <a:pt x="1" y="25"/>
                    <a:pt x="4" y="28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00"/>
            <p:cNvSpPr>
              <a:spLocks/>
            </p:cNvSpPr>
            <p:nvPr/>
          </p:nvSpPr>
          <p:spPr bwMode="auto">
            <a:xfrm>
              <a:off x="6705600" y="1409700"/>
              <a:ext cx="100013" cy="117475"/>
            </a:xfrm>
            <a:custGeom>
              <a:avLst/>
              <a:gdLst>
                <a:gd name="T0" fmla="*/ 23 w 29"/>
                <a:gd name="T1" fmla="*/ 34 h 34"/>
                <a:gd name="T2" fmla="*/ 0 w 29"/>
                <a:gd name="T3" fmla="*/ 34 h 34"/>
                <a:gd name="T4" fmla="*/ 0 w 29"/>
                <a:gd name="T5" fmla="*/ 0 h 34"/>
                <a:gd name="T6" fmla="*/ 23 w 29"/>
                <a:gd name="T7" fmla="*/ 0 h 34"/>
                <a:gd name="T8" fmla="*/ 29 w 29"/>
                <a:gd name="T9" fmla="*/ 6 h 34"/>
                <a:gd name="T10" fmla="*/ 29 w 29"/>
                <a:gd name="T11" fmla="*/ 28 h 34"/>
                <a:gd name="T12" fmla="*/ 23 w 2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4">
                  <a:moveTo>
                    <a:pt x="2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3"/>
                    <a:pt x="29" y="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1"/>
                    <a:pt x="26" y="34"/>
                    <a:pt x="23" y="34"/>
                  </a:cubicBez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201"/>
            <p:cNvSpPr>
              <a:spLocks noChangeArrowheads="1"/>
            </p:cNvSpPr>
            <p:nvPr/>
          </p:nvSpPr>
          <p:spPr bwMode="auto">
            <a:xfrm>
              <a:off x="6729413" y="1527175"/>
              <a:ext cx="38100" cy="123825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202"/>
            <p:cNvSpPr>
              <a:spLocks noChangeArrowheads="1"/>
            </p:cNvSpPr>
            <p:nvPr/>
          </p:nvSpPr>
          <p:spPr bwMode="auto">
            <a:xfrm>
              <a:off x="6729413" y="1527175"/>
              <a:ext cx="38100" cy="412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203"/>
            <p:cNvSpPr>
              <a:spLocks noChangeArrowheads="1"/>
            </p:cNvSpPr>
            <p:nvPr/>
          </p:nvSpPr>
          <p:spPr bwMode="auto">
            <a:xfrm>
              <a:off x="6729413" y="1719263"/>
              <a:ext cx="38100" cy="90488"/>
            </a:xfrm>
            <a:prstGeom prst="rect">
              <a:avLst/>
            </a:pr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204"/>
            <p:cNvSpPr>
              <a:spLocks noChangeArrowheads="1"/>
            </p:cNvSpPr>
            <p:nvPr/>
          </p:nvSpPr>
          <p:spPr bwMode="auto">
            <a:xfrm>
              <a:off x="6729413" y="1719263"/>
              <a:ext cx="38100" cy="428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06"/>
            <p:cNvSpPr>
              <a:spLocks/>
            </p:cNvSpPr>
            <p:nvPr/>
          </p:nvSpPr>
          <p:spPr bwMode="auto">
            <a:xfrm>
              <a:off x="6708775" y="1595438"/>
              <a:ext cx="82550" cy="123825"/>
            </a:xfrm>
            <a:custGeom>
              <a:avLst/>
              <a:gdLst>
                <a:gd name="T0" fmla="*/ 0 w 24"/>
                <a:gd name="T1" fmla="*/ 29 h 36"/>
                <a:gd name="T2" fmla="*/ 7 w 24"/>
                <a:gd name="T3" fmla="*/ 36 h 36"/>
                <a:gd name="T4" fmla="*/ 17 w 24"/>
                <a:gd name="T5" fmla="*/ 36 h 36"/>
                <a:gd name="T6" fmla="*/ 24 w 24"/>
                <a:gd name="T7" fmla="*/ 29 h 36"/>
                <a:gd name="T8" fmla="*/ 24 w 24"/>
                <a:gd name="T9" fmla="*/ 7 h 36"/>
                <a:gd name="T10" fmla="*/ 17 w 24"/>
                <a:gd name="T11" fmla="*/ 0 h 36"/>
                <a:gd name="T12" fmla="*/ 7 w 24"/>
                <a:gd name="T13" fmla="*/ 0 h 36"/>
                <a:gd name="T14" fmla="*/ 0 w 24"/>
                <a:gd name="T15" fmla="*/ 7 h 36"/>
                <a:gd name="T16" fmla="*/ 0 w 24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6">
                  <a:moveTo>
                    <a:pt x="0" y="29"/>
                  </a:moveTo>
                  <a:cubicBezTo>
                    <a:pt x="0" y="32"/>
                    <a:pt x="3" y="36"/>
                    <a:pt x="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1" y="36"/>
                    <a:pt x="24" y="32"/>
                    <a:pt x="24" y="2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4"/>
                    <a:pt x="21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07"/>
            <p:cNvSpPr>
              <a:spLocks/>
            </p:cNvSpPr>
            <p:nvPr/>
          </p:nvSpPr>
          <p:spPr bwMode="auto">
            <a:xfrm>
              <a:off x="6691313" y="1789113"/>
              <a:ext cx="117475" cy="96838"/>
            </a:xfrm>
            <a:custGeom>
              <a:avLst/>
              <a:gdLst>
                <a:gd name="T0" fmla="*/ 23 w 34"/>
                <a:gd name="T1" fmla="*/ 22 h 28"/>
                <a:gd name="T2" fmla="*/ 25 w 34"/>
                <a:gd name="T3" fmla="*/ 16 h 28"/>
                <a:gd name="T4" fmla="*/ 17 w 34"/>
                <a:gd name="T5" fmla="*/ 8 h 28"/>
                <a:gd name="T6" fmla="*/ 9 w 34"/>
                <a:gd name="T7" fmla="*/ 16 h 28"/>
                <a:gd name="T8" fmla="*/ 11 w 34"/>
                <a:gd name="T9" fmla="*/ 22 h 28"/>
                <a:gd name="T10" fmla="*/ 5 w 34"/>
                <a:gd name="T11" fmla="*/ 28 h 28"/>
                <a:gd name="T12" fmla="*/ 0 w 34"/>
                <a:gd name="T13" fmla="*/ 16 h 28"/>
                <a:gd name="T14" fmla="*/ 17 w 34"/>
                <a:gd name="T15" fmla="*/ 0 h 28"/>
                <a:gd name="T16" fmla="*/ 34 w 34"/>
                <a:gd name="T17" fmla="*/ 16 h 28"/>
                <a:gd name="T18" fmla="*/ 29 w 34"/>
                <a:gd name="T19" fmla="*/ 28 h 28"/>
                <a:gd name="T20" fmla="*/ 23 w 34"/>
                <a:gd name="T21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8">
                  <a:moveTo>
                    <a:pt x="23" y="22"/>
                  </a:moveTo>
                  <a:cubicBezTo>
                    <a:pt x="24" y="21"/>
                    <a:pt x="25" y="19"/>
                    <a:pt x="25" y="16"/>
                  </a:cubicBezTo>
                  <a:cubicBezTo>
                    <a:pt x="25" y="12"/>
                    <a:pt x="21" y="8"/>
                    <a:pt x="17" y="8"/>
                  </a:cubicBezTo>
                  <a:cubicBezTo>
                    <a:pt x="12" y="8"/>
                    <a:pt x="9" y="12"/>
                    <a:pt x="9" y="16"/>
                  </a:cubicBezTo>
                  <a:cubicBezTo>
                    <a:pt x="9" y="19"/>
                    <a:pt x="10" y="21"/>
                    <a:pt x="11" y="2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5"/>
                    <a:pt x="0" y="21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34" y="21"/>
                    <a:pt x="32" y="25"/>
                    <a:pt x="29" y="28"/>
                  </a:cubicBezTo>
                  <a:lnTo>
                    <a:pt x="23" y="22"/>
                  </a:lnTo>
                  <a:close/>
                </a:path>
              </a:pathLst>
            </a:custGeom>
            <a:solidFill>
              <a:srgbClr val="2F6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68928" y="2550899"/>
            <a:ext cx="3026837" cy="1397647"/>
            <a:chOff x="4791600" y="3552564"/>
            <a:chExt cx="2377698" cy="1097906"/>
          </a:xfrm>
        </p:grpSpPr>
        <p:grpSp>
          <p:nvGrpSpPr>
            <p:cNvPr id="61" name="Group 60"/>
            <p:cNvGrpSpPr/>
            <p:nvPr/>
          </p:nvGrpSpPr>
          <p:grpSpPr>
            <a:xfrm rot="17100000">
              <a:off x="4881295" y="3767001"/>
              <a:ext cx="704850" cy="884239"/>
              <a:chOff x="4968880" y="1376365"/>
              <a:chExt cx="704850" cy="884239"/>
            </a:xfrm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5362580" y="1544640"/>
                <a:ext cx="301625" cy="303213"/>
              </a:xfrm>
              <a:custGeom>
                <a:avLst/>
                <a:gdLst>
                  <a:gd name="T0" fmla="*/ 78 w 88"/>
                  <a:gd name="T1" fmla="*/ 44 h 89"/>
                  <a:gd name="T2" fmla="*/ 79 w 88"/>
                  <a:gd name="T3" fmla="*/ 34 h 89"/>
                  <a:gd name="T4" fmla="*/ 74 w 88"/>
                  <a:gd name="T5" fmla="*/ 23 h 89"/>
                  <a:gd name="T6" fmla="*/ 65 w 88"/>
                  <a:gd name="T7" fmla="*/ 18 h 89"/>
                  <a:gd name="T8" fmla="*/ 64 w 88"/>
                  <a:gd name="T9" fmla="*/ 5 h 89"/>
                  <a:gd name="T10" fmla="*/ 54 w 88"/>
                  <a:gd name="T11" fmla="*/ 12 h 89"/>
                  <a:gd name="T12" fmla="*/ 44 w 88"/>
                  <a:gd name="T13" fmla="*/ 8 h 89"/>
                  <a:gd name="T14" fmla="*/ 32 w 88"/>
                  <a:gd name="T15" fmla="*/ 10 h 89"/>
                  <a:gd name="T16" fmla="*/ 24 w 88"/>
                  <a:gd name="T17" fmla="*/ 17 h 89"/>
                  <a:gd name="T18" fmla="*/ 12 w 88"/>
                  <a:gd name="T19" fmla="*/ 14 h 89"/>
                  <a:gd name="T20" fmla="*/ 16 w 88"/>
                  <a:gd name="T21" fmla="*/ 25 h 89"/>
                  <a:gd name="T22" fmla="*/ 9 w 88"/>
                  <a:gd name="T23" fmla="*/ 33 h 89"/>
                  <a:gd name="T24" fmla="*/ 7 w 88"/>
                  <a:gd name="T25" fmla="*/ 45 h 89"/>
                  <a:gd name="T26" fmla="*/ 11 w 88"/>
                  <a:gd name="T27" fmla="*/ 55 h 89"/>
                  <a:gd name="T28" fmla="*/ 5 w 88"/>
                  <a:gd name="T29" fmla="*/ 65 h 89"/>
                  <a:gd name="T30" fmla="*/ 17 w 88"/>
                  <a:gd name="T31" fmla="*/ 66 h 89"/>
                  <a:gd name="T32" fmla="*/ 22 w 88"/>
                  <a:gd name="T33" fmla="*/ 75 h 89"/>
                  <a:gd name="T34" fmla="*/ 33 w 88"/>
                  <a:gd name="T35" fmla="*/ 80 h 89"/>
                  <a:gd name="T36" fmla="*/ 43 w 88"/>
                  <a:gd name="T37" fmla="*/ 79 h 89"/>
                  <a:gd name="T38" fmla="*/ 51 w 88"/>
                  <a:gd name="T39" fmla="*/ 89 h 89"/>
                  <a:gd name="T40" fmla="*/ 55 w 88"/>
                  <a:gd name="T41" fmla="*/ 77 h 89"/>
                  <a:gd name="T42" fmla="*/ 65 w 88"/>
                  <a:gd name="T43" fmla="*/ 75 h 89"/>
                  <a:gd name="T44" fmla="*/ 74 w 88"/>
                  <a:gd name="T45" fmla="*/ 66 h 89"/>
                  <a:gd name="T46" fmla="*/ 76 w 88"/>
                  <a:gd name="T47" fmla="*/ 56 h 89"/>
                  <a:gd name="T48" fmla="*/ 88 w 88"/>
                  <a:gd name="T49" fmla="*/ 52 h 89"/>
                  <a:gd name="T50" fmla="*/ 60 w 88"/>
                  <a:gd name="T51" fmla="*/ 61 h 89"/>
                  <a:gd name="T52" fmla="*/ 41 w 88"/>
                  <a:gd name="T53" fmla="*/ 67 h 89"/>
                  <a:gd name="T54" fmla="*/ 28 w 88"/>
                  <a:gd name="T55" fmla="*/ 60 h 89"/>
                  <a:gd name="T56" fmla="*/ 22 w 88"/>
                  <a:gd name="T57" fmla="*/ 48 h 89"/>
                  <a:gd name="T58" fmla="*/ 33 w 88"/>
                  <a:gd name="T59" fmla="*/ 25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5"/>
                    </a:move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1"/>
                      <a:pt x="78" y="38"/>
                      <a:pt x="77" y="35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83" y="32"/>
                      <a:pt x="85" y="29"/>
                      <a:pt x="83" y="25"/>
                    </a:cubicBezTo>
                    <a:cubicBezTo>
                      <a:pt x="81" y="21"/>
                      <a:pt x="77" y="21"/>
                      <a:pt x="74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69" y="22"/>
                      <a:pt x="67" y="19"/>
                      <a:pt x="65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2"/>
                      <a:pt x="68" y="7"/>
                      <a:pt x="64" y="5"/>
                    </a:cubicBezTo>
                    <a:cubicBezTo>
                      <a:pt x="60" y="4"/>
                      <a:pt x="57" y="7"/>
                      <a:pt x="55" y="1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1"/>
                      <a:pt x="48" y="11"/>
                      <a:pt x="45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0"/>
                      <a:pt x="37" y="1"/>
                    </a:cubicBezTo>
                    <a:cubicBezTo>
                      <a:pt x="33" y="2"/>
                      <a:pt x="32" y="6"/>
                      <a:pt x="32" y="1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14"/>
                      <a:pt x="27" y="15"/>
                      <a:pt x="24" y="1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0" y="12"/>
                      <a:pt x="15" y="11"/>
                      <a:pt x="12" y="14"/>
                    </a:cubicBezTo>
                    <a:cubicBezTo>
                      <a:pt x="10" y="17"/>
                      <a:pt x="11" y="21"/>
                      <a:pt x="14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8"/>
                      <a:pt x="13" y="31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5" y="33"/>
                      <a:pt x="1" y="34"/>
                      <a:pt x="0" y="38"/>
                    </a:cubicBezTo>
                    <a:cubicBezTo>
                      <a:pt x="0" y="42"/>
                      <a:pt x="4" y="45"/>
                      <a:pt x="7" y="4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9"/>
                      <a:pt x="10" y="52"/>
                      <a:pt x="11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5" y="58"/>
                      <a:pt x="3" y="61"/>
                      <a:pt x="5" y="65"/>
                    </a:cubicBezTo>
                    <a:cubicBezTo>
                      <a:pt x="6" y="69"/>
                      <a:pt x="11" y="69"/>
                      <a:pt x="14" y="67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9" y="68"/>
                      <a:pt x="21" y="70"/>
                      <a:pt x="23" y="72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8"/>
                      <a:pt x="20" y="83"/>
                      <a:pt x="24" y="84"/>
                    </a:cubicBezTo>
                    <a:cubicBezTo>
                      <a:pt x="28" y="86"/>
                      <a:pt x="31" y="83"/>
                      <a:pt x="33" y="80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7" y="79"/>
                      <a:pt x="40" y="79"/>
                      <a:pt x="43" y="79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6"/>
                      <a:pt x="47" y="89"/>
                      <a:pt x="51" y="89"/>
                    </a:cubicBezTo>
                    <a:cubicBezTo>
                      <a:pt x="55" y="88"/>
                      <a:pt x="56" y="84"/>
                      <a:pt x="56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58" y="76"/>
                      <a:pt x="61" y="75"/>
                      <a:pt x="63" y="73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8"/>
                      <a:pt x="72" y="79"/>
                      <a:pt x="75" y="76"/>
                    </a:cubicBezTo>
                    <a:cubicBezTo>
                      <a:pt x="78" y="73"/>
                      <a:pt x="77" y="69"/>
                      <a:pt x="74" y="66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2"/>
                      <a:pt x="75" y="59"/>
                      <a:pt x="76" y="56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3" y="57"/>
                      <a:pt x="87" y="56"/>
                      <a:pt x="88" y="52"/>
                    </a:cubicBezTo>
                    <a:cubicBezTo>
                      <a:pt x="88" y="48"/>
                      <a:pt x="84" y="45"/>
                      <a:pt x="81" y="45"/>
                    </a:cubicBezTo>
                    <a:close/>
                    <a:moveTo>
                      <a:pt x="60" y="61"/>
                    </a:moveTo>
                    <a:cubicBezTo>
                      <a:pt x="58" y="62"/>
                      <a:pt x="57" y="64"/>
                      <a:pt x="55" y="65"/>
                    </a:cubicBezTo>
                    <a:cubicBezTo>
                      <a:pt x="51" y="67"/>
                      <a:pt x="46" y="68"/>
                      <a:pt x="41" y="67"/>
                    </a:cubicBezTo>
                    <a:cubicBezTo>
                      <a:pt x="37" y="67"/>
                      <a:pt x="32" y="64"/>
                      <a:pt x="29" y="61"/>
                    </a:cubicBezTo>
                    <a:cubicBezTo>
                      <a:pt x="28" y="61"/>
                      <a:pt x="28" y="61"/>
                      <a:pt x="28" y="60"/>
                    </a:cubicBezTo>
                    <a:cubicBezTo>
                      <a:pt x="25" y="57"/>
                      <a:pt x="23" y="53"/>
                      <a:pt x="22" y="49"/>
                    </a:cubicBezTo>
                    <a:cubicBezTo>
                      <a:pt x="22" y="49"/>
                      <a:pt x="22" y="48"/>
                      <a:pt x="22" y="48"/>
                    </a:cubicBezTo>
                    <a:cubicBezTo>
                      <a:pt x="21" y="43"/>
                      <a:pt x="22" y="38"/>
                      <a:pt x="24" y="34"/>
                    </a:cubicBezTo>
                    <a:cubicBezTo>
                      <a:pt x="26" y="30"/>
                      <a:pt x="29" y="27"/>
                      <a:pt x="33" y="25"/>
                    </a:cubicBezTo>
                    <a:cubicBezTo>
                      <a:pt x="34" y="25"/>
                      <a:pt x="34" y="25"/>
                      <a:pt x="35" y="25"/>
                    </a:cubicBezTo>
                    <a:cubicBezTo>
                      <a:pt x="43" y="21"/>
                      <a:pt x="53" y="22"/>
                      <a:pt x="59" y="28"/>
                    </a:cubicBezTo>
                    <a:cubicBezTo>
                      <a:pt x="60" y="29"/>
                      <a:pt x="60" y="29"/>
                      <a:pt x="60" y="30"/>
                    </a:cubicBezTo>
                    <a:cubicBezTo>
                      <a:pt x="67" y="36"/>
                      <a:pt x="68" y="46"/>
                      <a:pt x="64" y="54"/>
                    </a:cubicBezTo>
                    <a:cubicBezTo>
                      <a:pt x="63" y="57"/>
                      <a:pt x="62" y="59"/>
                      <a:pt x="60" y="61"/>
                    </a:cubicBezTo>
                    <a:cubicBezTo>
                      <a:pt x="58" y="62"/>
                      <a:pt x="61" y="59"/>
                      <a:pt x="60" y="61"/>
                    </a:cubicBezTo>
                    <a:close/>
                  </a:path>
                </a:pathLst>
              </a:custGeom>
              <a:solidFill>
                <a:srgbClr val="EA4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5372105" y="1957391"/>
                <a:ext cx="301625" cy="303213"/>
              </a:xfrm>
              <a:custGeom>
                <a:avLst/>
                <a:gdLst>
                  <a:gd name="T0" fmla="*/ 78 w 88"/>
                  <a:gd name="T1" fmla="*/ 43 h 89"/>
                  <a:gd name="T2" fmla="*/ 79 w 88"/>
                  <a:gd name="T3" fmla="*/ 33 h 89"/>
                  <a:gd name="T4" fmla="*/ 74 w 88"/>
                  <a:gd name="T5" fmla="*/ 22 h 89"/>
                  <a:gd name="T6" fmla="*/ 65 w 88"/>
                  <a:gd name="T7" fmla="*/ 17 h 89"/>
                  <a:gd name="T8" fmla="*/ 64 w 88"/>
                  <a:gd name="T9" fmla="*/ 5 h 89"/>
                  <a:gd name="T10" fmla="*/ 54 w 88"/>
                  <a:gd name="T11" fmla="*/ 11 h 89"/>
                  <a:gd name="T12" fmla="*/ 44 w 88"/>
                  <a:gd name="T13" fmla="*/ 7 h 89"/>
                  <a:gd name="T14" fmla="*/ 32 w 88"/>
                  <a:gd name="T15" fmla="*/ 9 h 89"/>
                  <a:gd name="T16" fmla="*/ 25 w 88"/>
                  <a:gd name="T17" fmla="*/ 16 h 89"/>
                  <a:gd name="T18" fmla="*/ 12 w 88"/>
                  <a:gd name="T19" fmla="*/ 13 h 89"/>
                  <a:gd name="T20" fmla="*/ 16 w 88"/>
                  <a:gd name="T21" fmla="*/ 25 h 89"/>
                  <a:gd name="T22" fmla="*/ 9 w 88"/>
                  <a:gd name="T23" fmla="*/ 32 h 89"/>
                  <a:gd name="T24" fmla="*/ 7 w 88"/>
                  <a:gd name="T25" fmla="*/ 44 h 89"/>
                  <a:gd name="T26" fmla="*/ 11 w 88"/>
                  <a:gd name="T27" fmla="*/ 54 h 89"/>
                  <a:gd name="T28" fmla="*/ 5 w 88"/>
                  <a:gd name="T29" fmla="*/ 64 h 89"/>
                  <a:gd name="T30" fmla="*/ 17 w 88"/>
                  <a:gd name="T31" fmla="*/ 65 h 89"/>
                  <a:gd name="T32" fmla="*/ 22 w 88"/>
                  <a:gd name="T33" fmla="*/ 74 h 89"/>
                  <a:gd name="T34" fmla="*/ 33 w 88"/>
                  <a:gd name="T35" fmla="*/ 79 h 89"/>
                  <a:gd name="T36" fmla="*/ 43 w 88"/>
                  <a:gd name="T37" fmla="*/ 78 h 89"/>
                  <a:gd name="T38" fmla="*/ 51 w 88"/>
                  <a:gd name="T39" fmla="*/ 88 h 89"/>
                  <a:gd name="T40" fmla="*/ 55 w 88"/>
                  <a:gd name="T41" fmla="*/ 76 h 89"/>
                  <a:gd name="T42" fmla="*/ 65 w 88"/>
                  <a:gd name="T43" fmla="*/ 74 h 89"/>
                  <a:gd name="T44" fmla="*/ 74 w 88"/>
                  <a:gd name="T45" fmla="*/ 65 h 89"/>
                  <a:gd name="T46" fmla="*/ 76 w 88"/>
                  <a:gd name="T47" fmla="*/ 55 h 89"/>
                  <a:gd name="T48" fmla="*/ 88 w 88"/>
                  <a:gd name="T49" fmla="*/ 51 h 89"/>
                  <a:gd name="T50" fmla="*/ 60 w 88"/>
                  <a:gd name="T51" fmla="*/ 60 h 89"/>
                  <a:gd name="T52" fmla="*/ 41 w 88"/>
                  <a:gd name="T53" fmla="*/ 66 h 89"/>
                  <a:gd name="T54" fmla="*/ 28 w 88"/>
                  <a:gd name="T55" fmla="*/ 59 h 89"/>
                  <a:gd name="T56" fmla="*/ 22 w 88"/>
                  <a:gd name="T57" fmla="*/ 47 h 89"/>
                  <a:gd name="T58" fmla="*/ 33 w 88"/>
                  <a:gd name="T59" fmla="*/ 24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4"/>
                    </a:move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0"/>
                      <a:pt x="78" y="37"/>
                      <a:pt x="77" y="34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83" y="31"/>
                      <a:pt x="86" y="28"/>
                      <a:pt x="83" y="24"/>
                    </a:cubicBezTo>
                    <a:cubicBezTo>
                      <a:pt x="81" y="20"/>
                      <a:pt x="77" y="20"/>
                      <a:pt x="74" y="22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0" y="21"/>
                      <a:pt x="67" y="19"/>
                      <a:pt x="65" y="17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1"/>
                      <a:pt x="68" y="6"/>
                      <a:pt x="64" y="5"/>
                    </a:cubicBezTo>
                    <a:cubicBezTo>
                      <a:pt x="60" y="3"/>
                      <a:pt x="57" y="6"/>
                      <a:pt x="55" y="9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0"/>
                      <a:pt x="48" y="10"/>
                      <a:pt x="45" y="1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1"/>
                    </a:cubicBezTo>
                    <a:cubicBezTo>
                      <a:pt x="33" y="1"/>
                      <a:pt x="32" y="6"/>
                      <a:pt x="32" y="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0" y="13"/>
                      <a:pt x="27" y="14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1"/>
                      <a:pt x="15" y="10"/>
                      <a:pt x="12" y="13"/>
                    </a:cubicBezTo>
                    <a:cubicBezTo>
                      <a:pt x="10" y="16"/>
                      <a:pt x="12" y="20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7"/>
                      <a:pt x="13" y="30"/>
                      <a:pt x="12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5" y="32"/>
                      <a:pt x="1" y="33"/>
                      <a:pt x="0" y="37"/>
                    </a:cubicBezTo>
                    <a:cubicBezTo>
                      <a:pt x="0" y="42"/>
                      <a:pt x="4" y="44"/>
                      <a:pt x="7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8"/>
                      <a:pt x="10" y="51"/>
                      <a:pt x="11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3" y="60"/>
                      <a:pt x="5" y="64"/>
                    </a:cubicBezTo>
                    <a:cubicBezTo>
                      <a:pt x="7" y="68"/>
                      <a:pt x="11" y="68"/>
                      <a:pt x="14" y="66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9" y="67"/>
                      <a:pt x="21" y="69"/>
                      <a:pt x="23" y="71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0" y="77"/>
                      <a:pt x="20" y="82"/>
                      <a:pt x="24" y="84"/>
                    </a:cubicBezTo>
                    <a:cubicBezTo>
                      <a:pt x="28" y="85"/>
                      <a:pt x="31" y="82"/>
                      <a:pt x="33" y="79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7" y="78"/>
                      <a:pt x="40" y="78"/>
                      <a:pt x="43" y="78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85"/>
                      <a:pt x="47" y="89"/>
                      <a:pt x="51" y="88"/>
                    </a:cubicBezTo>
                    <a:cubicBezTo>
                      <a:pt x="55" y="87"/>
                      <a:pt x="56" y="83"/>
                      <a:pt x="56" y="7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5"/>
                      <a:pt x="61" y="74"/>
                      <a:pt x="64" y="72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8" y="77"/>
                      <a:pt x="73" y="78"/>
                      <a:pt x="76" y="75"/>
                    </a:cubicBezTo>
                    <a:cubicBezTo>
                      <a:pt x="78" y="72"/>
                      <a:pt x="77" y="68"/>
                      <a:pt x="74" y="65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1"/>
                      <a:pt x="75" y="58"/>
                      <a:pt x="76" y="55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3" y="56"/>
                      <a:pt x="87" y="55"/>
                      <a:pt x="88" y="51"/>
                    </a:cubicBezTo>
                    <a:cubicBezTo>
                      <a:pt x="88" y="47"/>
                      <a:pt x="85" y="44"/>
                      <a:pt x="81" y="44"/>
                    </a:cubicBezTo>
                    <a:close/>
                    <a:moveTo>
                      <a:pt x="60" y="60"/>
                    </a:moveTo>
                    <a:cubicBezTo>
                      <a:pt x="58" y="61"/>
                      <a:pt x="57" y="63"/>
                      <a:pt x="55" y="64"/>
                    </a:cubicBezTo>
                    <a:cubicBezTo>
                      <a:pt x="51" y="66"/>
                      <a:pt x="46" y="67"/>
                      <a:pt x="41" y="66"/>
                    </a:cubicBezTo>
                    <a:cubicBezTo>
                      <a:pt x="37" y="66"/>
                      <a:pt x="32" y="64"/>
                      <a:pt x="29" y="60"/>
                    </a:cubicBezTo>
                    <a:cubicBezTo>
                      <a:pt x="28" y="60"/>
                      <a:pt x="28" y="60"/>
                      <a:pt x="28" y="59"/>
                    </a:cubicBezTo>
                    <a:cubicBezTo>
                      <a:pt x="25" y="56"/>
                      <a:pt x="23" y="52"/>
                      <a:pt x="22" y="48"/>
                    </a:cubicBezTo>
                    <a:cubicBezTo>
                      <a:pt x="22" y="48"/>
                      <a:pt x="22" y="47"/>
                      <a:pt x="22" y="47"/>
                    </a:cubicBezTo>
                    <a:cubicBezTo>
                      <a:pt x="21" y="42"/>
                      <a:pt x="22" y="37"/>
                      <a:pt x="24" y="33"/>
                    </a:cubicBezTo>
                    <a:cubicBezTo>
                      <a:pt x="26" y="30"/>
                      <a:pt x="29" y="26"/>
                      <a:pt x="33" y="24"/>
                    </a:cubicBezTo>
                    <a:cubicBezTo>
                      <a:pt x="34" y="24"/>
                      <a:pt x="34" y="24"/>
                      <a:pt x="35" y="24"/>
                    </a:cubicBezTo>
                    <a:cubicBezTo>
                      <a:pt x="43" y="20"/>
                      <a:pt x="53" y="21"/>
                      <a:pt x="59" y="28"/>
                    </a:cubicBezTo>
                    <a:cubicBezTo>
                      <a:pt x="60" y="28"/>
                      <a:pt x="60" y="28"/>
                      <a:pt x="61" y="29"/>
                    </a:cubicBezTo>
                    <a:cubicBezTo>
                      <a:pt x="67" y="35"/>
                      <a:pt x="68" y="45"/>
                      <a:pt x="64" y="54"/>
                    </a:cubicBezTo>
                    <a:cubicBezTo>
                      <a:pt x="64" y="56"/>
                      <a:pt x="62" y="58"/>
                      <a:pt x="60" y="60"/>
                    </a:cubicBezTo>
                    <a:cubicBezTo>
                      <a:pt x="58" y="61"/>
                      <a:pt x="62" y="58"/>
                      <a:pt x="60" y="60"/>
                    </a:cubicBezTo>
                    <a:close/>
                  </a:path>
                </a:pathLst>
              </a:custGeom>
              <a:solidFill>
                <a:srgbClr val="9AB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3"/>
              <p:cNvSpPr>
                <a:spLocks/>
              </p:cNvSpPr>
              <p:nvPr/>
            </p:nvSpPr>
            <p:spPr bwMode="auto">
              <a:xfrm>
                <a:off x="4968880" y="1724028"/>
                <a:ext cx="452438" cy="450851"/>
              </a:xfrm>
              <a:custGeom>
                <a:avLst/>
                <a:gdLst>
                  <a:gd name="T0" fmla="*/ 124 w 132"/>
                  <a:gd name="T1" fmla="*/ 65 h 132"/>
                  <a:gd name="T2" fmla="*/ 125 w 132"/>
                  <a:gd name="T3" fmla="*/ 57 h 132"/>
                  <a:gd name="T4" fmla="*/ 122 w 132"/>
                  <a:gd name="T5" fmla="*/ 45 h 132"/>
                  <a:gd name="T6" fmla="*/ 117 w 132"/>
                  <a:gd name="T7" fmla="*/ 38 h 132"/>
                  <a:gd name="T8" fmla="*/ 120 w 132"/>
                  <a:gd name="T9" fmla="*/ 28 h 132"/>
                  <a:gd name="T10" fmla="*/ 110 w 132"/>
                  <a:gd name="T11" fmla="*/ 28 h 132"/>
                  <a:gd name="T12" fmla="*/ 104 w 132"/>
                  <a:gd name="T13" fmla="*/ 23 h 132"/>
                  <a:gd name="T14" fmla="*/ 104 w 132"/>
                  <a:gd name="T15" fmla="*/ 12 h 132"/>
                  <a:gd name="T16" fmla="*/ 94 w 132"/>
                  <a:gd name="T17" fmla="*/ 15 h 132"/>
                  <a:gd name="T18" fmla="*/ 88 w 132"/>
                  <a:gd name="T19" fmla="*/ 10 h 132"/>
                  <a:gd name="T20" fmla="*/ 75 w 132"/>
                  <a:gd name="T21" fmla="*/ 7 h 132"/>
                  <a:gd name="T22" fmla="*/ 67 w 132"/>
                  <a:gd name="T23" fmla="*/ 8 h 132"/>
                  <a:gd name="T24" fmla="*/ 60 w 132"/>
                  <a:gd name="T25" fmla="*/ 0 h 132"/>
                  <a:gd name="T26" fmla="*/ 55 w 132"/>
                  <a:gd name="T27" fmla="*/ 9 h 132"/>
                  <a:gd name="T28" fmla="*/ 47 w 132"/>
                  <a:gd name="T29" fmla="*/ 9 h 132"/>
                  <a:gd name="T30" fmla="*/ 35 w 132"/>
                  <a:gd name="T31" fmla="*/ 15 h 132"/>
                  <a:gd name="T32" fmla="*/ 30 w 132"/>
                  <a:gd name="T33" fmla="*/ 21 h 132"/>
                  <a:gd name="T34" fmla="*/ 19 w 132"/>
                  <a:gd name="T35" fmla="*/ 20 h 132"/>
                  <a:gd name="T36" fmla="*/ 21 w 132"/>
                  <a:gd name="T37" fmla="*/ 30 h 132"/>
                  <a:gd name="T38" fmla="*/ 15 w 132"/>
                  <a:gd name="T39" fmla="*/ 35 h 132"/>
                  <a:gd name="T40" fmla="*/ 9 w 132"/>
                  <a:gd name="T41" fmla="*/ 47 h 132"/>
                  <a:gd name="T42" fmla="*/ 9 w 132"/>
                  <a:gd name="T43" fmla="*/ 55 h 132"/>
                  <a:gd name="T44" fmla="*/ 0 w 132"/>
                  <a:gd name="T45" fmla="*/ 60 h 132"/>
                  <a:gd name="T46" fmla="*/ 8 w 132"/>
                  <a:gd name="T47" fmla="*/ 68 h 132"/>
                  <a:gd name="T48" fmla="*/ 7 w 132"/>
                  <a:gd name="T49" fmla="*/ 76 h 132"/>
                  <a:gd name="T50" fmla="*/ 10 w 132"/>
                  <a:gd name="T51" fmla="*/ 88 h 132"/>
                  <a:gd name="T52" fmla="*/ 15 w 132"/>
                  <a:gd name="T53" fmla="*/ 94 h 132"/>
                  <a:gd name="T54" fmla="*/ 12 w 132"/>
                  <a:gd name="T55" fmla="*/ 104 h 132"/>
                  <a:gd name="T56" fmla="*/ 23 w 132"/>
                  <a:gd name="T57" fmla="*/ 104 h 132"/>
                  <a:gd name="T58" fmla="*/ 28 w 132"/>
                  <a:gd name="T59" fmla="*/ 110 h 132"/>
                  <a:gd name="T60" fmla="*/ 28 w 132"/>
                  <a:gd name="T61" fmla="*/ 120 h 132"/>
                  <a:gd name="T62" fmla="*/ 38 w 132"/>
                  <a:gd name="T63" fmla="*/ 117 h 132"/>
                  <a:gd name="T64" fmla="*/ 44 w 132"/>
                  <a:gd name="T65" fmla="*/ 122 h 132"/>
                  <a:gd name="T66" fmla="*/ 57 w 132"/>
                  <a:gd name="T67" fmla="*/ 125 h 132"/>
                  <a:gd name="T68" fmla="*/ 65 w 132"/>
                  <a:gd name="T69" fmla="*/ 124 h 132"/>
                  <a:gd name="T70" fmla="*/ 72 w 132"/>
                  <a:gd name="T71" fmla="*/ 132 h 132"/>
                  <a:gd name="T72" fmla="*/ 77 w 132"/>
                  <a:gd name="T73" fmla="*/ 123 h 132"/>
                  <a:gd name="T74" fmla="*/ 85 w 132"/>
                  <a:gd name="T75" fmla="*/ 123 h 132"/>
                  <a:gd name="T76" fmla="*/ 97 w 132"/>
                  <a:gd name="T77" fmla="*/ 118 h 132"/>
                  <a:gd name="T78" fmla="*/ 102 w 132"/>
                  <a:gd name="T79" fmla="*/ 111 h 132"/>
                  <a:gd name="T80" fmla="*/ 113 w 132"/>
                  <a:gd name="T81" fmla="*/ 113 h 132"/>
                  <a:gd name="T82" fmla="*/ 111 w 132"/>
                  <a:gd name="T83" fmla="*/ 102 h 132"/>
                  <a:gd name="T84" fmla="*/ 117 w 132"/>
                  <a:gd name="T85" fmla="*/ 97 h 132"/>
                  <a:gd name="T86" fmla="*/ 123 w 132"/>
                  <a:gd name="T87" fmla="*/ 86 h 132"/>
                  <a:gd name="T88" fmla="*/ 123 w 132"/>
                  <a:gd name="T89" fmla="*/ 78 h 132"/>
                  <a:gd name="T90" fmla="*/ 132 w 132"/>
                  <a:gd name="T91" fmla="*/ 7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2" h="132">
                    <a:moveTo>
                      <a:pt x="126" y="65"/>
                    </a:move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2"/>
                      <a:pt x="124" y="60"/>
                      <a:pt x="123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30" y="56"/>
                      <a:pt x="131" y="53"/>
                      <a:pt x="130" y="49"/>
                    </a:cubicBezTo>
                    <a:cubicBezTo>
                      <a:pt x="129" y="46"/>
                      <a:pt x="127" y="43"/>
                      <a:pt x="122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3"/>
                      <a:pt x="118" y="41"/>
                      <a:pt x="117" y="38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23" y="34"/>
                      <a:pt x="122" y="31"/>
                      <a:pt x="120" y="28"/>
                    </a:cubicBezTo>
                    <a:cubicBezTo>
                      <a:pt x="118" y="25"/>
                      <a:pt x="115" y="24"/>
                      <a:pt x="111" y="27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8" y="26"/>
                      <a:pt x="107" y="25"/>
                    </a:cubicBezTo>
                    <a:cubicBezTo>
                      <a:pt x="106" y="24"/>
                      <a:pt x="105" y="24"/>
                      <a:pt x="104" y="23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8" y="17"/>
                      <a:pt x="107" y="14"/>
                      <a:pt x="104" y="12"/>
                    </a:cubicBezTo>
                    <a:cubicBezTo>
                      <a:pt x="101" y="10"/>
                      <a:pt x="98" y="10"/>
                      <a:pt x="95" y="14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2" y="14"/>
                      <a:pt x="89" y="13"/>
                      <a:pt x="87" y="12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9" y="6"/>
                      <a:pt x="87" y="3"/>
                      <a:pt x="83" y="2"/>
                    </a:cubicBezTo>
                    <a:cubicBezTo>
                      <a:pt x="80" y="2"/>
                      <a:pt x="77" y="2"/>
                      <a:pt x="75" y="7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2" y="9"/>
                      <a:pt x="70" y="8"/>
                      <a:pt x="67" y="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1"/>
                      <a:pt x="64" y="0"/>
                      <a:pt x="60" y="0"/>
                    </a:cubicBezTo>
                    <a:cubicBezTo>
                      <a:pt x="57" y="1"/>
                      <a:pt x="54" y="2"/>
                      <a:pt x="55" y="7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2" y="10"/>
                      <a:pt x="50" y="11"/>
                      <a:pt x="47" y="11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5" y="5"/>
                      <a:pt x="41" y="5"/>
                      <a:pt x="38" y="6"/>
                    </a:cubicBezTo>
                    <a:cubicBezTo>
                      <a:pt x="35" y="8"/>
                      <a:pt x="33" y="10"/>
                      <a:pt x="35" y="15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4" y="18"/>
                      <a:pt x="32" y="19"/>
                      <a:pt x="30" y="21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5" y="16"/>
                      <a:pt x="22" y="17"/>
                      <a:pt x="19" y="20"/>
                    </a:cubicBezTo>
                    <a:cubicBezTo>
                      <a:pt x="17" y="22"/>
                      <a:pt x="16" y="25"/>
                      <a:pt x="19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19" y="32"/>
                      <a:pt x="18" y="34"/>
                      <a:pt x="17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0" y="33"/>
                      <a:pt x="8" y="35"/>
                      <a:pt x="6" y="38"/>
                    </a:cubicBezTo>
                    <a:cubicBezTo>
                      <a:pt x="5" y="41"/>
                      <a:pt x="5" y="45"/>
                      <a:pt x="9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50"/>
                      <a:pt x="10" y="52"/>
                      <a:pt x="9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4"/>
                      <a:pt x="1" y="57"/>
                      <a:pt x="0" y="60"/>
                    </a:cubicBezTo>
                    <a:cubicBezTo>
                      <a:pt x="0" y="64"/>
                      <a:pt x="1" y="67"/>
                      <a:pt x="6" y="67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70"/>
                      <a:pt x="8" y="73"/>
                      <a:pt x="9" y="75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2" y="77"/>
                      <a:pt x="1" y="80"/>
                      <a:pt x="2" y="83"/>
                    </a:cubicBezTo>
                    <a:cubicBezTo>
                      <a:pt x="3" y="87"/>
                      <a:pt x="5" y="89"/>
                      <a:pt x="10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90"/>
                      <a:pt x="14" y="92"/>
                      <a:pt x="15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0" y="98"/>
                      <a:pt x="10" y="101"/>
                      <a:pt x="12" y="104"/>
                    </a:cubicBezTo>
                    <a:cubicBezTo>
                      <a:pt x="14" y="107"/>
                      <a:pt x="17" y="108"/>
                      <a:pt x="21" y="106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4" y="106"/>
                      <a:pt x="25" y="107"/>
                    </a:cubicBezTo>
                    <a:cubicBezTo>
                      <a:pt x="26" y="108"/>
                      <a:pt x="27" y="109"/>
                      <a:pt x="28" y="110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4" y="115"/>
                      <a:pt x="25" y="118"/>
                      <a:pt x="28" y="120"/>
                    </a:cubicBezTo>
                    <a:cubicBezTo>
                      <a:pt x="31" y="122"/>
                      <a:pt x="34" y="123"/>
                      <a:pt x="37" y="119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40" y="118"/>
                      <a:pt x="43" y="119"/>
                      <a:pt x="45" y="120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3" y="127"/>
                      <a:pt x="46" y="129"/>
                      <a:pt x="49" y="130"/>
                    </a:cubicBezTo>
                    <a:cubicBezTo>
                      <a:pt x="52" y="131"/>
                      <a:pt x="55" y="130"/>
                      <a:pt x="57" y="125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60" y="124"/>
                      <a:pt x="62" y="124"/>
                      <a:pt x="65" y="124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5" y="131"/>
                      <a:pt x="68" y="132"/>
                      <a:pt x="72" y="132"/>
                    </a:cubicBezTo>
                    <a:cubicBezTo>
                      <a:pt x="75" y="132"/>
                      <a:pt x="78" y="130"/>
                      <a:pt x="78" y="125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80" y="123"/>
                      <a:pt x="82" y="122"/>
                      <a:pt x="85" y="121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7"/>
                      <a:pt x="91" y="128"/>
                      <a:pt x="94" y="126"/>
                    </a:cubicBezTo>
                    <a:cubicBezTo>
                      <a:pt x="97" y="125"/>
                      <a:pt x="99" y="122"/>
                      <a:pt x="97" y="118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8" y="114"/>
                      <a:pt x="100" y="113"/>
                      <a:pt x="102" y="111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7" y="116"/>
                      <a:pt x="110" y="115"/>
                      <a:pt x="113" y="113"/>
                    </a:cubicBezTo>
                    <a:cubicBezTo>
                      <a:pt x="115" y="110"/>
                      <a:pt x="116" y="107"/>
                      <a:pt x="113" y="104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13" y="100"/>
                      <a:pt x="114" y="98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2" y="99"/>
                      <a:pt x="124" y="97"/>
                      <a:pt x="126" y="94"/>
                    </a:cubicBezTo>
                    <a:cubicBezTo>
                      <a:pt x="127" y="91"/>
                      <a:pt x="127" y="88"/>
                      <a:pt x="123" y="86"/>
                    </a:cubicBezTo>
                    <a:cubicBezTo>
                      <a:pt x="121" y="85"/>
                      <a:pt x="121" y="85"/>
                      <a:pt x="121" y="85"/>
                    </a:cubicBezTo>
                    <a:cubicBezTo>
                      <a:pt x="122" y="82"/>
                      <a:pt x="122" y="80"/>
                      <a:pt x="123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30" y="78"/>
                      <a:pt x="131" y="75"/>
                      <a:pt x="132" y="72"/>
                    </a:cubicBezTo>
                    <a:cubicBezTo>
                      <a:pt x="132" y="68"/>
                      <a:pt x="131" y="66"/>
                      <a:pt x="126" y="65"/>
                    </a:cubicBezTo>
                    <a:close/>
                  </a:path>
                </a:pathLst>
              </a:custGeom>
              <a:solidFill>
                <a:srgbClr val="4014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4"/>
              <p:cNvSpPr>
                <a:spLocks/>
              </p:cNvSpPr>
              <p:nvPr/>
            </p:nvSpPr>
            <p:spPr bwMode="auto">
              <a:xfrm>
                <a:off x="5048255" y="1376365"/>
                <a:ext cx="296863" cy="296863"/>
              </a:xfrm>
              <a:custGeom>
                <a:avLst/>
                <a:gdLst>
                  <a:gd name="T0" fmla="*/ 81 w 87"/>
                  <a:gd name="T1" fmla="*/ 43 h 87"/>
                  <a:gd name="T2" fmla="*/ 82 w 87"/>
                  <a:gd name="T3" fmla="*/ 37 h 87"/>
                  <a:gd name="T4" fmla="*/ 80 w 87"/>
                  <a:gd name="T5" fmla="*/ 29 h 87"/>
                  <a:gd name="T6" fmla="*/ 76 w 87"/>
                  <a:gd name="T7" fmla="*/ 25 h 87"/>
                  <a:gd name="T8" fmla="*/ 79 w 87"/>
                  <a:gd name="T9" fmla="*/ 19 h 87"/>
                  <a:gd name="T10" fmla="*/ 72 w 87"/>
                  <a:gd name="T11" fmla="*/ 18 h 87"/>
                  <a:gd name="T12" fmla="*/ 68 w 87"/>
                  <a:gd name="T13" fmla="*/ 15 h 87"/>
                  <a:gd name="T14" fmla="*/ 68 w 87"/>
                  <a:gd name="T15" fmla="*/ 8 h 87"/>
                  <a:gd name="T16" fmla="*/ 61 w 87"/>
                  <a:gd name="T17" fmla="*/ 10 h 87"/>
                  <a:gd name="T18" fmla="*/ 57 w 87"/>
                  <a:gd name="T19" fmla="*/ 7 h 87"/>
                  <a:gd name="T20" fmla="*/ 49 w 87"/>
                  <a:gd name="T21" fmla="*/ 5 h 87"/>
                  <a:gd name="T22" fmla="*/ 44 w 87"/>
                  <a:gd name="T23" fmla="*/ 5 h 87"/>
                  <a:gd name="T24" fmla="*/ 39 w 87"/>
                  <a:gd name="T25" fmla="*/ 0 h 87"/>
                  <a:gd name="T26" fmla="*/ 36 w 87"/>
                  <a:gd name="T27" fmla="*/ 6 h 87"/>
                  <a:gd name="T28" fmla="*/ 30 w 87"/>
                  <a:gd name="T29" fmla="*/ 6 h 87"/>
                  <a:gd name="T30" fmla="*/ 23 w 87"/>
                  <a:gd name="T31" fmla="*/ 10 h 87"/>
                  <a:gd name="T32" fmla="*/ 19 w 87"/>
                  <a:gd name="T33" fmla="*/ 14 h 87"/>
                  <a:gd name="T34" fmla="*/ 12 w 87"/>
                  <a:gd name="T35" fmla="*/ 13 h 87"/>
                  <a:gd name="T36" fmla="*/ 13 w 87"/>
                  <a:gd name="T37" fmla="*/ 20 h 87"/>
                  <a:gd name="T38" fmla="*/ 9 w 87"/>
                  <a:gd name="T39" fmla="*/ 23 h 87"/>
                  <a:gd name="T40" fmla="*/ 6 w 87"/>
                  <a:gd name="T41" fmla="*/ 31 h 87"/>
                  <a:gd name="T42" fmla="*/ 6 w 87"/>
                  <a:gd name="T43" fmla="*/ 36 h 87"/>
                  <a:gd name="T44" fmla="*/ 0 w 87"/>
                  <a:gd name="T45" fmla="*/ 40 h 87"/>
                  <a:gd name="T46" fmla="*/ 5 w 87"/>
                  <a:gd name="T47" fmla="*/ 44 h 87"/>
                  <a:gd name="T48" fmla="*/ 4 w 87"/>
                  <a:gd name="T49" fmla="*/ 50 h 87"/>
                  <a:gd name="T50" fmla="*/ 6 w 87"/>
                  <a:gd name="T51" fmla="*/ 58 h 87"/>
                  <a:gd name="T52" fmla="*/ 10 w 87"/>
                  <a:gd name="T53" fmla="*/ 62 h 87"/>
                  <a:gd name="T54" fmla="*/ 7 w 87"/>
                  <a:gd name="T55" fmla="*/ 68 h 87"/>
                  <a:gd name="T56" fmla="*/ 14 w 87"/>
                  <a:gd name="T57" fmla="*/ 69 h 87"/>
                  <a:gd name="T58" fmla="*/ 18 w 87"/>
                  <a:gd name="T59" fmla="*/ 72 h 87"/>
                  <a:gd name="T60" fmla="*/ 18 w 87"/>
                  <a:gd name="T61" fmla="*/ 79 h 87"/>
                  <a:gd name="T62" fmla="*/ 25 w 87"/>
                  <a:gd name="T63" fmla="*/ 77 h 87"/>
                  <a:gd name="T64" fmla="*/ 29 w 87"/>
                  <a:gd name="T65" fmla="*/ 80 h 87"/>
                  <a:gd name="T66" fmla="*/ 37 w 87"/>
                  <a:gd name="T67" fmla="*/ 83 h 87"/>
                  <a:gd name="T68" fmla="*/ 42 w 87"/>
                  <a:gd name="T69" fmla="*/ 82 h 87"/>
                  <a:gd name="T70" fmla="*/ 47 w 87"/>
                  <a:gd name="T71" fmla="*/ 87 h 87"/>
                  <a:gd name="T72" fmla="*/ 50 w 87"/>
                  <a:gd name="T73" fmla="*/ 81 h 87"/>
                  <a:gd name="T74" fmla="*/ 56 w 87"/>
                  <a:gd name="T75" fmla="*/ 81 h 87"/>
                  <a:gd name="T76" fmla="*/ 63 w 87"/>
                  <a:gd name="T77" fmla="*/ 77 h 87"/>
                  <a:gd name="T78" fmla="*/ 67 w 87"/>
                  <a:gd name="T79" fmla="*/ 73 h 87"/>
                  <a:gd name="T80" fmla="*/ 74 w 87"/>
                  <a:gd name="T81" fmla="*/ 74 h 87"/>
                  <a:gd name="T82" fmla="*/ 73 w 87"/>
                  <a:gd name="T83" fmla="*/ 67 h 87"/>
                  <a:gd name="T84" fmla="*/ 77 w 87"/>
                  <a:gd name="T85" fmla="*/ 64 h 87"/>
                  <a:gd name="T86" fmla="*/ 80 w 87"/>
                  <a:gd name="T87" fmla="*/ 56 h 87"/>
                  <a:gd name="T88" fmla="*/ 80 w 87"/>
                  <a:gd name="T89" fmla="*/ 51 h 87"/>
                  <a:gd name="T90" fmla="*/ 86 w 87"/>
                  <a:gd name="T91" fmla="*/ 4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" h="87">
                    <a:moveTo>
                      <a:pt x="83" y="43"/>
                    </a:move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1"/>
                      <a:pt x="81" y="39"/>
                      <a:pt x="81" y="38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5" y="37"/>
                      <a:pt x="86" y="35"/>
                      <a:pt x="85" y="32"/>
                    </a:cubicBezTo>
                    <a:cubicBezTo>
                      <a:pt x="84" y="30"/>
                      <a:pt x="83" y="29"/>
                      <a:pt x="80" y="29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8" y="28"/>
                      <a:pt x="77" y="27"/>
                      <a:pt x="76" y="2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0" y="23"/>
                      <a:pt x="80" y="20"/>
                      <a:pt x="79" y="19"/>
                    </a:cubicBezTo>
                    <a:cubicBezTo>
                      <a:pt x="77" y="17"/>
                      <a:pt x="75" y="16"/>
                      <a:pt x="73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8"/>
                      <a:pt x="71" y="17"/>
                      <a:pt x="70" y="17"/>
                    </a:cubicBezTo>
                    <a:cubicBezTo>
                      <a:pt x="69" y="16"/>
                      <a:pt x="69" y="15"/>
                      <a:pt x="68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71" y="11"/>
                      <a:pt x="70" y="9"/>
                      <a:pt x="68" y="8"/>
                    </a:cubicBezTo>
                    <a:cubicBezTo>
                      <a:pt x="66" y="7"/>
                      <a:pt x="64" y="6"/>
                      <a:pt x="62" y="9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9"/>
                      <a:pt x="58" y="9"/>
                      <a:pt x="57" y="8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4"/>
                      <a:pt x="57" y="2"/>
                      <a:pt x="54" y="2"/>
                    </a:cubicBezTo>
                    <a:cubicBezTo>
                      <a:pt x="52" y="1"/>
                      <a:pt x="50" y="1"/>
                      <a:pt x="49" y="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7" y="6"/>
                      <a:pt x="46" y="5"/>
                      <a:pt x="44" y="5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1"/>
                      <a:pt x="42" y="0"/>
                      <a:pt x="39" y="0"/>
                    </a:cubicBezTo>
                    <a:cubicBezTo>
                      <a:pt x="37" y="0"/>
                      <a:pt x="35" y="2"/>
                      <a:pt x="35" y="5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4" y="6"/>
                      <a:pt x="32" y="7"/>
                      <a:pt x="31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3"/>
                      <a:pt x="27" y="3"/>
                      <a:pt x="25" y="4"/>
                    </a:cubicBezTo>
                    <a:cubicBezTo>
                      <a:pt x="23" y="5"/>
                      <a:pt x="21" y="7"/>
                      <a:pt x="23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2"/>
                      <a:pt x="20" y="13"/>
                      <a:pt x="19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1"/>
                      <a:pt x="14" y="11"/>
                      <a:pt x="12" y="13"/>
                    </a:cubicBezTo>
                    <a:cubicBezTo>
                      <a:pt x="11" y="14"/>
                      <a:pt x="10" y="16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1"/>
                      <a:pt x="11" y="22"/>
                      <a:pt x="10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6" y="22"/>
                      <a:pt x="5" y="23"/>
                      <a:pt x="4" y="25"/>
                    </a:cubicBezTo>
                    <a:cubicBezTo>
                      <a:pt x="3" y="27"/>
                      <a:pt x="3" y="29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3"/>
                      <a:pt x="6" y="34"/>
                      <a:pt x="6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" y="36"/>
                      <a:pt x="0" y="37"/>
                      <a:pt x="0" y="40"/>
                    </a:cubicBezTo>
                    <a:cubicBezTo>
                      <a:pt x="0" y="42"/>
                      <a:pt x="0" y="44"/>
                      <a:pt x="4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6"/>
                      <a:pt x="5" y="48"/>
                      <a:pt x="5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2" y="57"/>
                      <a:pt x="3" y="59"/>
                      <a:pt x="6" y="58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9"/>
                      <a:pt x="9" y="60"/>
                      <a:pt x="10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6" y="65"/>
                      <a:pt x="6" y="67"/>
                      <a:pt x="7" y="68"/>
                    </a:cubicBezTo>
                    <a:cubicBezTo>
                      <a:pt x="9" y="70"/>
                      <a:pt x="11" y="71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9"/>
                      <a:pt x="15" y="70"/>
                      <a:pt x="16" y="71"/>
                    </a:cubicBezTo>
                    <a:cubicBezTo>
                      <a:pt x="17" y="71"/>
                      <a:pt x="17" y="72"/>
                      <a:pt x="18" y="72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5" y="76"/>
                      <a:pt x="16" y="78"/>
                      <a:pt x="18" y="79"/>
                    </a:cubicBezTo>
                    <a:cubicBezTo>
                      <a:pt x="20" y="80"/>
                      <a:pt x="22" y="81"/>
                      <a:pt x="24" y="78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8"/>
                      <a:pt x="28" y="79"/>
                      <a:pt x="29" y="79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8" y="84"/>
                      <a:pt x="30" y="85"/>
                      <a:pt x="32" y="86"/>
                    </a:cubicBezTo>
                    <a:cubicBezTo>
                      <a:pt x="34" y="86"/>
                      <a:pt x="36" y="86"/>
                      <a:pt x="37" y="83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9" y="81"/>
                      <a:pt x="41" y="82"/>
                      <a:pt x="42" y="82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6"/>
                      <a:pt x="45" y="87"/>
                      <a:pt x="47" y="87"/>
                    </a:cubicBezTo>
                    <a:cubicBezTo>
                      <a:pt x="49" y="87"/>
                      <a:pt x="51" y="86"/>
                      <a:pt x="51" y="82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2" y="81"/>
                      <a:pt x="54" y="80"/>
                      <a:pt x="55" y="80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7" y="84"/>
                      <a:pt x="59" y="84"/>
                      <a:pt x="61" y="83"/>
                    </a:cubicBezTo>
                    <a:cubicBezTo>
                      <a:pt x="63" y="82"/>
                      <a:pt x="65" y="80"/>
                      <a:pt x="63" y="77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4" y="75"/>
                      <a:pt x="66" y="74"/>
                      <a:pt x="67" y="73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0" y="77"/>
                      <a:pt x="72" y="76"/>
                      <a:pt x="74" y="74"/>
                    </a:cubicBezTo>
                    <a:cubicBezTo>
                      <a:pt x="75" y="73"/>
                      <a:pt x="76" y="71"/>
                      <a:pt x="74" y="68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6"/>
                      <a:pt x="75" y="65"/>
                      <a:pt x="76" y="63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80" y="65"/>
                      <a:pt x="81" y="64"/>
                      <a:pt x="82" y="62"/>
                    </a:cubicBezTo>
                    <a:cubicBezTo>
                      <a:pt x="83" y="60"/>
                      <a:pt x="83" y="58"/>
                      <a:pt x="80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0" y="54"/>
                      <a:pt x="80" y="53"/>
                      <a:pt x="80" y="51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85" y="51"/>
                      <a:pt x="86" y="50"/>
                      <a:pt x="86" y="47"/>
                    </a:cubicBezTo>
                    <a:cubicBezTo>
                      <a:pt x="87" y="45"/>
                      <a:pt x="86" y="43"/>
                      <a:pt x="83" y="43"/>
                    </a:cubicBezTo>
                    <a:close/>
                  </a:path>
                </a:pathLst>
              </a:custGeom>
              <a:solidFill>
                <a:srgbClr val="00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 rot="17100000">
              <a:off x="5931680" y="3412852"/>
              <a:ext cx="1097906" cy="1377330"/>
              <a:chOff x="4968880" y="1376365"/>
              <a:chExt cx="704850" cy="884239"/>
            </a:xfrm>
          </p:grpSpPr>
          <p:sp>
            <p:nvSpPr>
              <p:cNvPr id="63" name="Freeform 11"/>
              <p:cNvSpPr>
                <a:spLocks noEditPoints="1"/>
              </p:cNvSpPr>
              <p:nvPr/>
            </p:nvSpPr>
            <p:spPr bwMode="auto">
              <a:xfrm>
                <a:off x="5362580" y="1544640"/>
                <a:ext cx="301625" cy="303213"/>
              </a:xfrm>
              <a:custGeom>
                <a:avLst/>
                <a:gdLst>
                  <a:gd name="T0" fmla="*/ 78 w 88"/>
                  <a:gd name="T1" fmla="*/ 44 h 89"/>
                  <a:gd name="T2" fmla="*/ 79 w 88"/>
                  <a:gd name="T3" fmla="*/ 34 h 89"/>
                  <a:gd name="T4" fmla="*/ 74 w 88"/>
                  <a:gd name="T5" fmla="*/ 23 h 89"/>
                  <a:gd name="T6" fmla="*/ 65 w 88"/>
                  <a:gd name="T7" fmla="*/ 18 h 89"/>
                  <a:gd name="T8" fmla="*/ 64 w 88"/>
                  <a:gd name="T9" fmla="*/ 5 h 89"/>
                  <a:gd name="T10" fmla="*/ 54 w 88"/>
                  <a:gd name="T11" fmla="*/ 12 h 89"/>
                  <a:gd name="T12" fmla="*/ 44 w 88"/>
                  <a:gd name="T13" fmla="*/ 8 h 89"/>
                  <a:gd name="T14" fmla="*/ 32 w 88"/>
                  <a:gd name="T15" fmla="*/ 10 h 89"/>
                  <a:gd name="T16" fmla="*/ 24 w 88"/>
                  <a:gd name="T17" fmla="*/ 17 h 89"/>
                  <a:gd name="T18" fmla="*/ 12 w 88"/>
                  <a:gd name="T19" fmla="*/ 14 h 89"/>
                  <a:gd name="T20" fmla="*/ 16 w 88"/>
                  <a:gd name="T21" fmla="*/ 25 h 89"/>
                  <a:gd name="T22" fmla="*/ 9 w 88"/>
                  <a:gd name="T23" fmla="*/ 33 h 89"/>
                  <a:gd name="T24" fmla="*/ 7 w 88"/>
                  <a:gd name="T25" fmla="*/ 45 h 89"/>
                  <a:gd name="T26" fmla="*/ 11 w 88"/>
                  <a:gd name="T27" fmla="*/ 55 h 89"/>
                  <a:gd name="T28" fmla="*/ 5 w 88"/>
                  <a:gd name="T29" fmla="*/ 65 h 89"/>
                  <a:gd name="T30" fmla="*/ 17 w 88"/>
                  <a:gd name="T31" fmla="*/ 66 h 89"/>
                  <a:gd name="T32" fmla="*/ 22 w 88"/>
                  <a:gd name="T33" fmla="*/ 75 h 89"/>
                  <a:gd name="T34" fmla="*/ 33 w 88"/>
                  <a:gd name="T35" fmla="*/ 80 h 89"/>
                  <a:gd name="T36" fmla="*/ 43 w 88"/>
                  <a:gd name="T37" fmla="*/ 79 h 89"/>
                  <a:gd name="T38" fmla="*/ 51 w 88"/>
                  <a:gd name="T39" fmla="*/ 89 h 89"/>
                  <a:gd name="T40" fmla="*/ 55 w 88"/>
                  <a:gd name="T41" fmla="*/ 77 h 89"/>
                  <a:gd name="T42" fmla="*/ 65 w 88"/>
                  <a:gd name="T43" fmla="*/ 75 h 89"/>
                  <a:gd name="T44" fmla="*/ 74 w 88"/>
                  <a:gd name="T45" fmla="*/ 66 h 89"/>
                  <a:gd name="T46" fmla="*/ 76 w 88"/>
                  <a:gd name="T47" fmla="*/ 56 h 89"/>
                  <a:gd name="T48" fmla="*/ 88 w 88"/>
                  <a:gd name="T49" fmla="*/ 52 h 89"/>
                  <a:gd name="T50" fmla="*/ 60 w 88"/>
                  <a:gd name="T51" fmla="*/ 61 h 89"/>
                  <a:gd name="T52" fmla="*/ 41 w 88"/>
                  <a:gd name="T53" fmla="*/ 67 h 89"/>
                  <a:gd name="T54" fmla="*/ 28 w 88"/>
                  <a:gd name="T55" fmla="*/ 60 h 89"/>
                  <a:gd name="T56" fmla="*/ 22 w 88"/>
                  <a:gd name="T57" fmla="*/ 48 h 89"/>
                  <a:gd name="T58" fmla="*/ 33 w 88"/>
                  <a:gd name="T59" fmla="*/ 25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5"/>
                    </a:move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1"/>
                      <a:pt x="78" y="38"/>
                      <a:pt x="77" y="35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83" y="32"/>
                      <a:pt x="85" y="29"/>
                      <a:pt x="83" y="25"/>
                    </a:cubicBezTo>
                    <a:cubicBezTo>
                      <a:pt x="81" y="21"/>
                      <a:pt x="77" y="21"/>
                      <a:pt x="74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69" y="22"/>
                      <a:pt x="67" y="19"/>
                      <a:pt x="65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2"/>
                      <a:pt x="68" y="7"/>
                      <a:pt x="64" y="5"/>
                    </a:cubicBezTo>
                    <a:cubicBezTo>
                      <a:pt x="60" y="4"/>
                      <a:pt x="57" y="7"/>
                      <a:pt x="55" y="1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1" y="11"/>
                      <a:pt x="48" y="11"/>
                      <a:pt x="45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0"/>
                      <a:pt x="37" y="1"/>
                    </a:cubicBezTo>
                    <a:cubicBezTo>
                      <a:pt x="33" y="2"/>
                      <a:pt x="32" y="6"/>
                      <a:pt x="32" y="1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14"/>
                      <a:pt x="27" y="15"/>
                      <a:pt x="24" y="1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0" y="12"/>
                      <a:pt x="15" y="11"/>
                      <a:pt x="12" y="14"/>
                    </a:cubicBezTo>
                    <a:cubicBezTo>
                      <a:pt x="10" y="17"/>
                      <a:pt x="11" y="21"/>
                      <a:pt x="14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8"/>
                      <a:pt x="13" y="31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5" y="33"/>
                      <a:pt x="1" y="34"/>
                      <a:pt x="0" y="38"/>
                    </a:cubicBezTo>
                    <a:cubicBezTo>
                      <a:pt x="0" y="42"/>
                      <a:pt x="4" y="45"/>
                      <a:pt x="7" y="4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9"/>
                      <a:pt x="10" y="52"/>
                      <a:pt x="11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5" y="58"/>
                      <a:pt x="3" y="61"/>
                      <a:pt x="5" y="65"/>
                    </a:cubicBezTo>
                    <a:cubicBezTo>
                      <a:pt x="6" y="69"/>
                      <a:pt x="11" y="69"/>
                      <a:pt x="14" y="67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9" y="68"/>
                      <a:pt x="21" y="70"/>
                      <a:pt x="23" y="72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8"/>
                      <a:pt x="20" y="83"/>
                      <a:pt x="24" y="84"/>
                    </a:cubicBezTo>
                    <a:cubicBezTo>
                      <a:pt x="28" y="86"/>
                      <a:pt x="31" y="83"/>
                      <a:pt x="33" y="80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7" y="79"/>
                      <a:pt x="40" y="79"/>
                      <a:pt x="43" y="79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6"/>
                      <a:pt x="47" y="89"/>
                      <a:pt x="51" y="89"/>
                    </a:cubicBezTo>
                    <a:cubicBezTo>
                      <a:pt x="55" y="88"/>
                      <a:pt x="56" y="84"/>
                      <a:pt x="56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58" y="76"/>
                      <a:pt x="61" y="75"/>
                      <a:pt x="63" y="73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8" y="78"/>
                      <a:pt x="72" y="79"/>
                      <a:pt x="75" y="76"/>
                    </a:cubicBezTo>
                    <a:cubicBezTo>
                      <a:pt x="78" y="73"/>
                      <a:pt x="77" y="69"/>
                      <a:pt x="74" y="66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2"/>
                      <a:pt x="75" y="59"/>
                      <a:pt x="76" y="56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3" y="57"/>
                      <a:pt x="87" y="56"/>
                      <a:pt x="88" y="52"/>
                    </a:cubicBezTo>
                    <a:cubicBezTo>
                      <a:pt x="88" y="48"/>
                      <a:pt x="84" y="45"/>
                      <a:pt x="81" y="45"/>
                    </a:cubicBezTo>
                    <a:close/>
                    <a:moveTo>
                      <a:pt x="60" y="61"/>
                    </a:moveTo>
                    <a:cubicBezTo>
                      <a:pt x="58" y="62"/>
                      <a:pt x="57" y="64"/>
                      <a:pt x="55" y="65"/>
                    </a:cubicBezTo>
                    <a:cubicBezTo>
                      <a:pt x="51" y="67"/>
                      <a:pt x="46" y="68"/>
                      <a:pt x="41" y="67"/>
                    </a:cubicBezTo>
                    <a:cubicBezTo>
                      <a:pt x="37" y="67"/>
                      <a:pt x="32" y="64"/>
                      <a:pt x="29" y="61"/>
                    </a:cubicBezTo>
                    <a:cubicBezTo>
                      <a:pt x="28" y="61"/>
                      <a:pt x="28" y="61"/>
                      <a:pt x="28" y="60"/>
                    </a:cubicBezTo>
                    <a:cubicBezTo>
                      <a:pt x="25" y="57"/>
                      <a:pt x="23" y="53"/>
                      <a:pt x="22" y="49"/>
                    </a:cubicBezTo>
                    <a:cubicBezTo>
                      <a:pt x="22" y="49"/>
                      <a:pt x="22" y="48"/>
                      <a:pt x="22" y="48"/>
                    </a:cubicBezTo>
                    <a:cubicBezTo>
                      <a:pt x="21" y="43"/>
                      <a:pt x="22" y="38"/>
                      <a:pt x="24" y="34"/>
                    </a:cubicBezTo>
                    <a:cubicBezTo>
                      <a:pt x="26" y="30"/>
                      <a:pt x="29" y="27"/>
                      <a:pt x="33" y="25"/>
                    </a:cubicBezTo>
                    <a:cubicBezTo>
                      <a:pt x="34" y="25"/>
                      <a:pt x="34" y="25"/>
                      <a:pt x="35" y="25"/>
                    </a:cubicBezTo>
                    <a:cubicBezTo>
                      <a:pt x="43" y="21"/>
                      <a:pt x="53" y="22"/>
                      <a:pt x="59" y="28"/>
                    </a:cubicBezTo>
                    <a:cubicBezTo>
                      <a:pt x="60" y="29"/>
                      <a:pt x="60" y="29"/>
                      <a:pt x="60" y="30"/>
                    </a:cubicBezTo>
                    <a:cubicBezTo>
                      <a:pt x="67" y="36"/>
                      <a:pt x="68" y="46"/>
                      <a:pt x="64" y="54"/>
                    </a:cubicBezTo>
                    <a:cubicBezTo>
                      <a:pt x="63" y="57"/>
                      <a:pt x="62" y="59"/>
                      <a:pt x="60" y="61"/>
                    </a:cubicBezTo>
                    <a:cubicBezTo>
                      <a:pt x="58" y="62"/>
                      <a:pt x="61" y="59"/>
                      <a:pt x="60" y="61"/>
                    </a:cubicBezTo>
                    <a:close/>
                  </a:path>
                </a:pathLst>
              </a:custGeom>
              <a:solidFill>
                <a:srgbClr val="EA4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2"/>
              <p:cNvSpPr>
                <a:spLocks noEditPoints="1"/>
              </p:cNvSpPr>
              <p:nvPr/>
            </p:nvSpPr>
            <p:spPr bwMode="auto">
              <a:xfrm>
                <a:off x="5372105" y="1957391"/>
                <a:ext cx="301625" cy="303213"/>
              </a:xfrm>
              <a:custGeom>
                <a:avLst/>
                <a:gdLst>
                  <a:gd name="T0" fmla="*/ 78 w 88"/>
                  <a:gd name="T1" fmla="*/ 43 h 89"/>
                  <a:gd name="T2" fmla="*/ 79 w 88"/>
                  <a:gd name="T3" fmla="*/ 33 h 89"/>
                  <a:gd name="T4" fmla="*/ 74 w 88"/>
                  <a:gd name="T5" fmla="*/ 22 h 89"/>
                  <a:gd name="T6" fmla="*/ 65 w 88"/>
                  <a:gd name="T7" fmla="*/ 17 h 89"/>
                  <a:gd name="T8" fmla="*/ 64 w 88"/>
                  <a:gd name="T9" fmla="*/ 5 h 89"/>
                  <a:gd name="T10" fmla="*/ 54 w 88"/>
                  <a:gd name="T11" fmla="*/ 11 h 89"/>
                  <a:gd name="T12" fmla="*/ 44 w 88"/>
                  <a:gd name="T13" fmla="*/ 7 h 89"/>
                  <a:gd name="T14" fmla="*/ 32 w 88"/>
                  <a:gd name="T15" fmla="*/ 9 h 89"/>
                  <a:gd name="T16" fmla="*/ 25 w 88"/>
                  <a:gd name="T17" fmla="*/ 16 h 89"/>
                  <a:gd name="T18" fmla="*/ 12 w 88"/>
                  <a:gd name="T19" fmla="*/ 13 h 89"/>
                  <a:gd name="T20" fmla="*/ 16 w 88"/>
                  <a:gd name="T21" fmla="*/ 25 h 89"/>
                  <a:gd name="T22" fmla="*/ 9 w 88"/>
                  <a:gd name="T23" fmla="*/ 32 h 89"/>
                  <a:gd name="T24" fmla="*/ 7 w 88"/>
                  <a:gd name="T25" fmla="*/ 44 h 89"/>
                  <a:gd name="T26" fmla="*/ 11 w 88"/>
                  <a:gd name="T27" fmla="*/ 54 h 89"/>
                  <a:gd name="T28" fmla="*/ 5 w 88"/>
                  <a:gd name="T29" fmla="*/ 64 h 89"/>
                  <a:gd name="T30" fmla="*/ 17 w 88"/>
                  <a:gd name="T31" fmla="*/ 65 h 89"/>
                  <a:gd name="T32" fmla="*/ 22 w 88"/>
                  <a:gd name="T33" fmla="*/ 74 h 89"/>
                  <a:gd name="T34" fmla="*/ 33 w 88"/>
                  <a:gd name="T35" fmla="*/ 79 h 89"/>
                  <a:gd name="T36" fmla="*/ 43 w 88"/>
                  <a:gd name="T37" fmla="*/ 78 h 89"/>
                  <a:gd name="T38" fmla="*/ 51 w 88"/>
                  <a:gd name="T39" fmla="*/ 88 h 89"/>
                  <a:gd name="T40" fmla="*/ 55 w 88"/>
                  <a:gd name="T41" fmla="*/ 76 h 89"/>
                  <a:gd name="T42" fmla="*/ 65 w 88"/>
                  <a:gd name="T43" fmla="*/ 74 h 89"/>
                  <a:gd name="T44" fmla="*/ 74 w 88"/>
                  <a:gd name="T45" fmla="*/ 65 h 89"/>
                  <a:gd name="T46" fmla="*/ 76 w 88"/>
                  <a:gd name="T47" fmla="*/ 55 h 89"/>
                  <a:gd name="T48" fmla="*/ 88 w 88"/>
                  <a:gd name="T49" fmla="*/ 51 h 89"/>
                  <a:gd name="T50" fmla="*/ 60 w 88"/>
                  <a:gd name="T51" fmla="*/ 60 h 89"/>
                  <a:gd name="T52" fmla="*/ 41 w 88"/>
                  <a:gd name="T53" fmla="*/ 66 h 89"/>
                  <a:gd name="T54" fmla="*/ 28 w 88"/>
                  <a:gd name="T55" fmla="*/ 59 h 89"/>
                  <a:gd name="T56" fmla="*/ 22 w 88"/>
                  <a:gd name="T57" fmla="*/ 47 h 89"/>
                  <a:gd name="T58" fmla="*/ 33 w 88"/>
                  <a:gd name="T59" fmla="*/ 24 h 89"/>
                  <a:gd name="T60" fmla="*/ 59 w 88"/>
                  <a:gd name="T61" fmla="*/ 28 h 89"/>
                  <a:gd name="T62" fmla="*/ 64 w 88"/>
                  <a:gd name="T63" fmla="*/ 54 h 89"/>
                  <a:gd name="T64" fmla="*/ 60 w 88"/>
                  <a:gd name="T6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89">
                    <a:moveTo>
                      <a:pt x="81" y="44"/>
                    </a:move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0"/>
                      <a:pt x="78" y="37"/>
                      <a:pt x="77" y="34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83" y="31"/>
                      <a:pt x="86" y="28"/>
                      <a:pt x="83" y="24"/>
                    </a:cubicBezTo>
                    <a:cubicBezTo>
                      <a:pt x="81" y="20"/>
                      <a:pt x="77" y="20"/>
                      <a:pt x="74" y="22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0" y="21"/>
                      <a:pt x="67" y="19"/>
                      <a:pt x="65" y="17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8" y="11"/>
                      <a:pt x="68" y="6"/>
                      <a:pt x="64" y="5"/>
                    </a:cubicBezTo>
                    <a:cubicBezTo>
                      <a:pt x="60" y="3"/>
                      <a:pt x="57" y="6"/>
                      <a:pt x="55" y="9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0"/>
                      <a:pt x="48" y="10"/>
                      <a:pt x="45" y="1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1"/>
                    </a:cubicBezTo>
                    <a:cubicBezTo>
                      <a:pt x="33" y="1"/>
                      <a:pt x="32" y="6"/>
                      <a:pt x="32" y="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0" y="13"/>
                      <a:pt x="27" y="14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0" y="11"/>
                      <a:pt x="15" y="10"/>
                      <a:pt x="12" y="13"/>
                    </a:cubicBezTo>
                    <a:cubicBezTo>
                      <a:pt x="10" y="16"/>
                      <a:pt x="12" y="20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27"/>
                      <a:pt x="13" y="30"/>
                      <a:pt x="12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5" y="32"/>
                      <a:pt x="1" y="33"/>
                      <a:pt x="0" y="37"/>
                    </a:cubicBezTo>
                    <a:cubicBezTo>
                      <a:pt x="0" y="42"/>
                      <a:pt x="4" y="44"/>
                      <a:pt x="7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8"/>
                      <a:pt x="10" y="51"/>
                      <a:pt x="11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3" y="60"/>
                      <a:pt x="5" y="64"/>
                    </a:cubicBezTo>
                    <a:cubicBezTo>
                      <a:pt x="7" y="68"/>
                      <a:pt x="11" y="68"/>
                      <a:pt x="14" y="66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9" y="67"/>
                      <a:pt x="21" y="69"/>
                      <a:pt x="23" y="71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0" y="77"/>
                      <a:pt x="20" y="82"/>
                      <a:pt x="24" y="84"/>
                    </a:cubicBezTo>
                    <a:cubicBezTo>
                      <a:pt x="28" y="85"/>
                      <a:pt x="31" y="82"/>
                      <a:pt x="33" y="79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7" y="78"/>
                      <a:pt x="40" y="78"/>
                      <a:pt x="43" y="78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85"/>
                      <a:pt x="47" y="89"/>
                      <a:pt x="51" y="88"/>
                    </a:cubicBezTo>
                    <a:cubicBezTo>
                      <a:pt x="55" y="87"/>
                      <a:pt x="56" y="83"/>
                      <a:pt x="56" y="7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5"/>
                      <a:pt x="61" y="74"/>
                      <a:pt x="64" y="72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8" y="77"/>
                      <a:pt x="73" y="78"/>
                      <a:pt x="76" y="75"/>
                    </a:cubicBezTo>
                    <a:cubicBezTo>
                      <a:pt x="78" y="72"/>
                      <a:pt x="77" y="68"/>
                      <a:pt x="74" y="65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61"/>
                      <a:pt x="75" y="58"/>
                      <a:pt x="76" y="55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3" y="56"/>
                      <a:pt x="87" y="55"/>
                      <a:pt x="88" y="51"/>
                    </a:cubicBezTo>
                    <a:cubicBezTo>
                      <a:pt x="88" y="47"/>
                      <a:pt x="85" y="44"/>
                      <a:pt x="81" y="44"/>
                    </a:cubicBezTo>
                    <a:close/>
                    <a:moveTo>
                      <a:pt x="60" y="60"/>
                    </a:moveTo>
                    <a:cubicBezTo>
                      <a:pt x="58" y="61"/>
                      <a:pt x="57" y="63"/>
                      <a:pt x="55" y="64"/>
                    </a:cubicBezTo>
                    <a:cubicBezTo>
                      <a:pt x="51" y="66"/>
                      <a:pt x="46" y="67"/>
                      <a:pt x="41" y="66"/>
                    </a:cubicBezTo>
                    <a:cubicBezTo>
                      <a:pt x="37" y="66"/>
                      <a:pt x="32" y="64"/>
                      <a:pt x="29" y="60"/>
                    </a:cubicBezTo>
                    <a:cubicBezTo>
                      <a:pt x="28" y="60"/>
                      <a:pt x="28" y="60"/>
                      <a:pt x="28" y="59"/>
                    </a:cubicBezTo>
                    <a:cubicBezTo>
                      <a:pt x="25" y="56"/>
                      <a:pt x="23" y="52"/>
                      <a:pt x="22" y="48"/>
                    </a:cubicBezTo>
                    <a:cubicBezTo>
                      <a:pt x="22" y="48"/>
                      <a:pt x="22" y="47"/>
                      <a:pt x="22" y="47"/>
                    </a:cubicBezTo>
                    <a:cubicBezTo>
                      <a:pt x="21" y="42"/>
                      <a:pt x="22" y="37"/>
                      <a:pt x="24" y="33"/>
                    </a:cubicBezTo>
                    <a:cubicBezTo>
                      <a:pt x="26" y="30"/>
                      <a:pt x="29" y="26"/>
                      <a:pt x="33" y="24"/>
                    </a:cubicBezTo>
                    <a:cubicBezTo>
                      <a:pt x="34" y="24"/>
                      <a:pt x="34" y="24"/>
                      <a:pt x="35" y="24"/>
                    </a:cubicBezTo>
                    <a:cubicBezTo>
                      <a:pt x="43" y="20"/>
                      <a:pt x="53" y="21"/>
                      <a:pt x="59" y="28"/>
                    </a:cubicBezTo>
                    <a:cubicBezTo>
                      <a:pt x="60" y="28"/>
                      <a:pt x="60" y="28"/>
                      <a:pt x="61" y="29"/>
                    </a:cubicBezTo>
                    <a:cubicBezTo>
                      <a:pt x="67" y="35"/>
                      <a:pt x="68" y="45"/>
                      <a:pt x="64" y="54"/>
                    </a:cubicBezTo>
                    <a:cubicBezTo>
                      <a:pt x="64" y="56"/>
                      <a:pt x="62" y="58"/>
                      <a:pt x="60" y="60"/>
                    </a:cubicBezTo>
                    <a:cubicBezTo>
                      <a:pt x="58" y="61"/>
                      <a:pt x="62" y="58"/>
                      <a:pt x="60" y="60"/>
                    </a:cubicBezTo>
                    <a:close/>
                  </a:path>
                </a:pathLst>
              </a:custGeom>
              <a:solidFill>
                <a:srgbClr val="9AB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auto">
              <a:xfrm>
                <a:off x="4968880" y="1724028"/>
                <a:ext cx="452438" cy="450851"/>
              </a:xfrm>
              <a:custGeom>
                <a:avLst/>
                <a:gdLst>
                  <a:gd name="T0" fmla="*/ 124 w 132"/>
                  <a:gd name="T1" fmla="*/ 65 h 132"/>
                  <a:gd name="T2" fmla="*/ 125 w 132"/>
                  <a:gd name="T3" fmla="*/ 57 h 132"/>
                  <a:gd name="T4" fmla="*/ 122 w 132"/>
                  <a:gd name="T5" fmla="*/ 45 h 132"/>
                  <a:gd name="T6" fmla="*/ 117 w 132"/>
                  <a:gd name="T7" fmla="*/ 38 h 132"/>
                  <a:gd name="T8" fmla="*/ 120 w 132"/>
                  <a:gd name="T9" fmla="*/ 28 h 132"/>
                  <a:gd name="T10" fmla="*/ 110 w 132"/>
                  <a:gd name="T11" fmla="*/ 28 h 132"/>
                  <a:gd name="T12" fmla="*/ 104 w 132"/>
                  <a:gd name="T13" fmla="*/ 23 h 132"/>
                  <a:gd name="T14" fmla="*/ 104 w 132"/>
                  <a:gd name="T15" fmla="*/ 12 h 132"/>
                  <a:gd name="T16" fmla="*/ 94 w 132"/>
                  <a:gd name="T17" fmla="*/ 15 h 132"/>
                  <a:gd name="T18" fmla="*/ 88 w 132"/>
                  <a:gd name="T19" fmla="*/ 10 h 132"/>
                  <a:gd name="T20" fmla="*/ 75 w 132"/>
                  <a:gd name="T21" fmla="*/ 7 h 132"/>
                  <a:gd name="T22" fmla="*/ 67 w 132"/>
                  <a:gd name="T23" fmla="*/ 8 h 132"/>
                  <a:gd name="T24" fmla="*/ 60 w 132"/>
                  <a:gd name="T25" fmla="*/ 0 h 132"/>
                  <a:gd name="T26" fmla="*/ 55 w 132"/>
                  <a:gd name="T27" fmla="*/ 9 h 132"/>
                  <a:gd name="T28" fmla="*/ 47 w 132"/>
                  <a:gd name="T29" fmla="*/ 9 h 132"/>
                  <a:gd name="T30" fmla="*/ 35 w 132"/>
                  <a:gd name="T31" fmla="*/ 15 h 132"/>
                  <a:gd name="T32" fmla="*/ 30 w 132"/>
                  <a:gd name="T33" fmla="*/ 21 h 132"/>
                  <a:gd name="T34" fmla="*/ 19 w 132"/>
                  <a:gd name="T35" fmla="*/ 20 h 132"/>
                  <a:gd name="T36" fmla="*/ 21 w 132"/>
                  <a:gd name="T37" fmla="*/ 30 h 132"/>
                  <a:gd name="T38" fmla="*/ 15 w 132"/>
                  <a:gd name="T39" fmla="*/ 35 h 132"/>
                  <a:gd name="T40" fmla="*/ 9 w 132"/>
                  <a:gd name="T41" fmla="*/ 47 h 132"/>
                  <a:gd name="T42" fmla="*/ 9 w 132"/>
                  <a:gd name="T43" fmla="*/ 55 h 132"/>
                  <a:gd name="T44" fmla="*/ 0 w 132"/>
                  <a:gd name="T45" fmla="*/ 60 h 132"/>
                  <a:gd name="T46" fmla="*/ 8 w 132"/>
                  <a:gd name="T47" fmla="*/ 68 h 132"/>
                  <a:gd name="T48" fmla="*/ 7 w 132"/>
                  <a:gd name="T49" fmla="*/ 76 h 132"/>
                  <a:gd name="T50" fmla="*/ 10 w 132"/>
                  <a:gd name="T51" fmla="*/ 88 h 132"/>
                  <a:gd name="T52" fmla="*/ 15 w 132"/>
                  <a:gd name="T53" fmla="*/ 94 h 132"/>
                  <a:gd name="T54" fmla="*/ 12 w 132"/>
                  <a:gd name="T55" fmla="*/ 104 h 132"/>
                  <a:gd name="T56" fmla="*/ 23 w 132"/>
                  <a:gd name="T57" fmla="*/ 104 h 132"/>
                  <a:gd name="T58" fmla="*/ 28 w 132"/>
                  <a:gd name="T59" fmla="*/ 110 h 132"/>
                  <a:gd name="T60" fmla="*/ 28 w 132"/>
                  <a:gd name="T61" fmla="*/ 120 h 132"/>
                  <a:gd name="T62" fmla="*/ 38 w 132"/>
                  <a:gd name="T63" fmla="*/ 117 h 132"/>
                  <a:gd name="T64" fmla="*/ 44 w 132"/>
                  <a:gd name="T65" fmla="*/ 122 h 132"/>
                  <a:gd name="T66" fmla="*/ 57 w 132"/>
                  <a:gd name="T67" fmla="*/ 125 h 132"/>
                  <a:gd name="T68" fmla="*/ 65 w 132"/>
                  <a:gd name="T69" fmla="*/ 124 h 132"/>
                  <a:gd name="T70" fmla="*/ 72 w 132"/>
                  <a:gd name="T71" fmla="*/ 132 h 132"/>
                  <a:gd name="T72" fmla="*/ 77 w 132"/>
                  <a:gd name="T73" fmla="*/ 123 h 132"/>
                  <a:gd name="T74" fmla="*/ 85 w 132"/>
                  <a:gd name="T75" fmla="*/ 123 h 132"/>
                  <a:gd name="T76" fmla="*/ 97 w 132"/>
                  <a:gd name="T77" fmla="*/ 118 h 132"/>
                  <a:gd name="T78" fmla="*/ 102 w 132"/>
                  <a:gd name="T79" fmla="*/ 111 h 132"/>
                  <a:gd name="T80" fmla="*/ 113 w 132"/>
                  <a:gd name="T81" fmla="*/ 113 h 132"/>
                  <a:gd name="T82" fmla="*/ 111 w 132"/>
                  <a:gd name="T83" fmla="*/ 102 h 132"/>
                  <a:gd name="T84" fmla="*/ 117 w 132"/>
                  <a:gd name="T85" fmla="*/ 97 h 132"/>
                  <a:gd name="T86" fmla="*/ 123 w 132"/>
                  <a:gd name="T87" fmla="*/ 86 h 132"/>
                  <a:gd name="T88" fmla="*/ 123 w 132"/>
                  <a:gd name="T89" fmla="*/ 78 h 132"/>
                  <a:gd name="T90" fmla="*/ 132 w 132"/>
                  <a:gd name="T91" fmla="*/ 7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2" h="132">
                    <a:moveTo>
                      <a:pt x="126" y="65"/>
                    </a:move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2"/>
                      <a:pt x="124" y="60"/>
                      <a:pt x="123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30" y="56"/>
                      <a:pt x="131" y="53"/>
                      <a:pt x="130" y="49"/>
                    </a:cubicBezTo>
                    <a:cubicBezTo>
                      <a:pt x="129" y="46"/>
                      <a:pt x="127" y="43"/>
                      <a:pt x="122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3"/>
                      <a:pt x="118" y="41"/>
                      <a:pt x="117" y="38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23" y="34"/>
                      <a:pt x="122" y="31"/>
                      <a:pt x="120" y="28"/>
                    </a:cubicBezTo>
                    <a:cubicBezTo>
                      <a:pt x="118" y="25"/>
                      <a:pt x="115" y="24"/>
                      <a:pt x="111" y="27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8" y="26"/>
                      <a:pt x="107" y="25"/>
                    </a:cubicBezTo>
                    <a:cubicBezTo>
                      <a:pt x="106" y="24"/>
                      <a:pt x="105" y="24"/>
                      <a:pt x="104" y="23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8" y="17"/>
                      <a:pt x="107" y="14"/>
                      <a:pt x="104" y="12"/>
                    </a:cubicBezTo>
                    <a:cubicBezTo>
                      <a:pt x="101" y="10"/>
                      <a:pt x="98" y="10"/>
                      <a:pt x="95" y="14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2" y="14"/>
                      <a:pt x="89" y="13"/>
                      <a:pt x="87" y="12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9" y="6"/>
                      <a:pt x="87" y="3"/>
                      <a:pt x="83" y="2"/>
                    </a:cubicBezTo>
                    <a:cubicBezTo>
                      <a:pt x="80" y="2"/>
                      <a:pt x="77" y="2"/>
                      <a:pt x="75" y="7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2" y="9"/>
                      <a:pt x="70" y="8"/>
                      <a:pt x="67" y="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1"/>
                      <a:pt x="64" y="0"/>
                      <a:pt x="60" y="0"/>
                    </a:cubicBezTo>
                    <a:cubicBezTo>
                      <a:pt x="57" y="1"/>
                      <a:pt x="54" y="2"/>
                      <a:pt x="55" y="7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2" y="10"/>
                      <a:pt x="50" y="11"/>
                      <a:pt x="47" y="11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5" y="5"/>
                      <a:pt x="41" y="5"/>
                      <a:pt x="38" y="6"/>
                    </a:cubicBezTo>
                    <a:cubicBezTo>
                      <a:pt x="35" y="8"/>
                      <a:pt x="33" y="10"/>
                      <a:pt x="35" y="15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4" y="18"/>
                      <a:pt x="32" y="19"/>
                      <a:pt x="30" y="21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5" y="16"/>
                      <a:pt x="22" y="17"/>
                      <a:pt x="19" y="20"/>
                    </a:cubicBezTo>
                    <a:cubicBezTo>
                      <a:pt x="17" y="22"/>
                      <a:pt x="16" y="25"/>
                      <a:pt x="19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19" y="32"/>
                      <a:pt x="18" y="34"/>
                      <a:pt x="17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0" y="33"/>
                      <a:pt x="8" y="35"/>
                      <a:pt x="6" y="38"/>
                    </a:cubicBezTo>
                    <a:cubicBezTo>
                      <a:pt x="5" y="41"/>
                      <a:pt x="5" y="45"/>
                      <a:pt x="9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50"/>
                      <a:pt x="10" y="52"/>
                      <a:pt x="9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4"/>
                      <a:pt x="1" y="57"/>
                      <a:pt x="0" y="60"/>
                    </a:cubicBezTo>
                    <a:cubicBezTo>
                      <a:pt x="0" y="64"/>
                      <a:pt x="1" y="67"/>
                      <a:pt x="6" y="67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70"/>
                      <a:pt x="8" y="73"/>
                      <a:pt x="9" y="75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2" y="77"/>
                      <a:pt x="1" y="80"/>
                      <a:pt x="2" y="83"/>
                    </a:cubicBezTo>
                    <a:cubicBezTo>
                      <a:pt x="3" y="87"/>
                      <a:pt x="5" y="89"/>
                      <a:pt x="10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90"/>
                      <a:pt x="14" y="92"/>
                      <a:pt x="15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0" y="98"/>
                      <a:pt x="10" y="101"/>
                      <a:pt x="12" y="104"/>
                    </a:cubicBezTo>
                    <a:cubicBezTo>
                      <a:pt x="14" y="107"/>
                      <a:pt x="17" y="108"/>
                      <a:pt x="21" y="106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4" y="106"/>
                      <a:pt x="25" y="107"/>
                    </a:cubicBezTo>
                    <a:cubicBezTo>
                      <a:pt x="26" y="108"/>
                      <a:pt x="27" y="109"/>
                      <a:pt x="28" y="110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4" y="115"/>
                      <a:pt x="25" y="118"/>
                      <a:pt x="28" y="120"/>
                    </a:cubicBezTo>
                    <a:cubicBezTo>
                      <a:pt x="31" y="122"/>
                      <a:pt x="34" y="123"/>
                      <a:pt x="37" y="119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40" y="118"/>
                      <a:pt x="43" y="119"/>
                      <a:pt x="45" y="120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3" y="127"/>
                      <a:pt x="46" y="129"/>
                      <a:pt x="49" y="130"/>
                    </a:cubicBezTo>
                    <a:cubicBezTo>
                      <a:pt x="52" y="131"/>
                      <a:pt x="55" y="130"/>
                      <a:pt x="57" y="125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60" y="124"/>
                      <a:pt x="62" y="124"/>
                      <a:pt x="65" y="124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5" y="131"/>
                      <a:pt x="68" y="132"/>
                      <a:pt x="72" y="132"/>
                    </a:cubicBezTo>
                    <a:cubicBezTo>
                      <a:pt x="75" y="132"/>
                      <a:pt x="78" y="130"/>
                      <a:pt x="78" y="125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80" y="123"/>
                      <a:pt x="82" y="122"/>
                      <a:pt x="85" y="121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7"/>
                      <a:pt x="91" y="128"/>
                      <a:pt x="94" y="126"/>
                    </a:cubicBezTo>
                    <a:cubicBezTo>
                      <a:pt x="97" y="125"/>
                      <a:pt x="99" y="122"/>
                      <a:pt x="97" y="118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8" y="114"/>
                      <a:pt x="100" y="113"/>
                      <a:pt x="102" y="111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7" y="116"/>
                      <a:pt x="110" y="115"/>
                      <a:pt x="113" y="113"/>
                    </a:cubicBezTo>
                    <a:cubicBezTo>
                      <a:pt x="115" y="110"/>
                      <a:pt x="116" y="107"/>
                      <a:pt x="113" y="104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13" y="100"/>
                      <a:pt x="114" y="98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2" y="99"/>
                      <a:pt x="124" y="97"/>
                      <a:pt x="126" y="94"/>
                    </a:cubicBezTo>
                    <a:cubicBezTo>
                      <a:pt x="127" y="91"/>
                      <a:pt x="127" y="88"/>
                      <a:pt x="123" y="86"/>
                    </a:cubicBezTo>
                    <a:cubicBezTo>
                      <a:pt x="121" y="85"/>
                      <a:pt x="121" y="85"/>
                      <a:pt x="121" y="85"/>
                    </a:cubicBezTo>
                    <a:cubicBezTo>
                      <a:pt x="122" y="82"/>
                      <a:pt x="122" y="80"/>
                      <a:pt x="123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30" y="78"/>
                      <a:pt x="131" y="75"/>
                      <a:pt x="132" y="72"/>
                    </a:cubicBezTo>
                    <a:cubicBezTo>
                      <a:pt x="132" y="68"/>
                      <a:pt x="131" y="66"/>
                      <a:pt x="126" y="65"/>
                    </a:cubicBezTo>
                    <a:close/>
                  </a:path>
                </a:pathLst>
              </a:custGeom>
              <a:solidFill>
                <a:srgbClr val="4014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5048255" y="1376365"/>
                <a:ext cx="296863" cy="296863"/>
              </a:xfrm>
              <a:custGeom>
                <a:avLst/>
                <a:gdLst>
                  <a:gd name="T0" fmla="*/ 81 w 87"/>
                  <a:gd name="T1" fmla="*/ 43 h 87"/>
                  <a:gd name="T2" fmla="*/ 82 w 87"/>
                  <a:gd name="T3" fmla="*/ 37 h 87"/>
                  <a:gd name="T4" fmla="*/ 80 w 87"/>
                  <a:gd name="T5" fmla="*/ 29 h 87"/>
                  <a:gd name="T6" fmla="*/ 76 w 87"/>
                  <a:gd name="T7" fmla="*/ 25 h 87"/>
                  <a:gd name="T8" fmla="*/ 79 w 87"/>
                  <a:gd name="T9" fmla="*/ 19 h 87"/>
                  <a:gd name="T10" fmla="*/ 72 w 87"/>
                  <a:gd name="T11" fmla="*/ 18 h 87"/>
                  <a:gd name="T12" fmla="*/ 68 w 87"/>
                  <a:gd name="T13" fmla="*/ 15 h 87"/>
                  <a:gd name="T14" fmla="*/ 68 w 87"/>
                  <a:gd name="T15" fmla="*/ 8 h 87"/>
                  <a:gd name="T16" fmla="*/ 61 w 87"/>
                  <a:gd name="T17" fmla="*/ 10 h 87"/>
                  <a:gd name="T18" fmla="*/ 57 w 87"/>
                  <a:gd name="T19" fmla="*/ 7 h 87"/>
                  <a:gd name="T20" fmla="*/ 49 w 87"/>
                  <a:gd name="T21" fmla="*/ 5 h 87"/>
                  <a:gd name="T22" fmla="*/ 44 w 87"/>
                  <a:gd name="T23" fmla="*/ 5 h 87"/>
                  <a:gd name="T24" fmla="*/ 39 w 87"/>
                  <a:gd name="T25" fmla="*/ 0 h 87"/>
                  <a:gd name="T26" fmla="*/ 36 w 87"/>
                  <a:gd name="T27" fmla="*/ 6 h 87"/>
                  <a:gd name="T28" fmla="*/ 30 w 87"/>
                  <a:gd name="T29" fmla="*/ 6 h 87"/>
                  <a:gd name="T30" fmla="*/ 23 w 87"/>
                  <a:gd name="T31" fmla="*/ 10 h 87"/>
                  <a:gd name="T32" fmla="*/ 19 w 87"/>
                  <a:gd name="T33" fmla="*/ 14 h 87"/>
                  <a:gd name="T34" fmla="*/ 12 w 87"/>
                  <a:gd name="T35" fmla="*/ 13 h 87"/>
                  <a:gd name="T36" fmla="*/ 13 w 87"/>
                  <a:gd name="T37" fmla="*/ 20 h 87"/>
                  <a:gd name="T38" fmla="*/ 9 w 87"/>
                  <a:gd name="T39" fmla="*/ 23 h 87"/>
                  <a:gd name="T40" fmla="*/ 6 w 87"/>
                  <a:gd name="T41" fmla="*/ 31 h 87"/>
                  <a:gd name="T42" fmla="*/ 6 w 87"/>
                  <a:gd name="T43" fmla="*/ 36 h 87"/>
                  <a:gd name="T44" fmla="*/ 0 w 87"/>
                  <a:gd name="T45" fmla="*/ 40 h 87"/>
                  <a:gd name="T46" fmla="*/ 5 w 87"/>
                  <a:gd name="T47" fmla="*/ 44 h 87"/>
                  <a:gd name="T48" fmla="*/ 4 w 87"/>
                  <a:gd name="T49" fmla="*/ 50 h 87"/>
                  <a:gd name="T50" fmla="*/ 6 w 87"/>
                  <a:gd name="T51" fmla="*/ 58 h 87"/>
                  <a:gd name="T52" fmla="*/ 10 w 87"/>
                  <a:gd name="T53" fmla="*/ 62 h 87"/>
                  <a:gd name="T54" fmla="*/ 7 w 87"/>
                  <a:gd name="T55" fmla="*/ 68 h 87"/>
                  <a:gd name="T56" fmla="*/ 14 w 87"/>
                  <a:gd name="T57" fmla="*/ 69 h 87"/>
                  <a:gd name="T58" fmla="*/ 18 w 87"/>
                  <a:gd name="T59" fmla="*/ 72 h 87"/>
                  <a:gd name="T60" fmla="*/ 18 w 87"/>
                  <a:gd name="T61" fmla="*/ 79 h 87"/>
                  <a:gd name="T62" fmla="*/ 25 w 87"/>
                  <a:gd name="T63" fmla="*/ 77 h 87"/>
                  <a:gd name="T64" fmla="*/ 29 w 87"/>
                  <a:gd name="T65" fmla="*/ 80 h 87"/>
                  <a:gd name="T66" fmla="*/ 37 w 87"/>
                  <a:gd name="T67" fmla="*/ 83 h 87"/>
                  <a:gd name="T68" fmla="*/ 42 w 87"/>
                  <a:gd name="T69" fmla="*/ 82 h 87"/>
                  <a:gd name="T70" fmla="*/ 47 w 87"/>
                  <a:gd name="T71" fmla="*/ 87 h 87"/>
                  <a:gd name="T72" fmla="*/ 50 w 87"/>
                  <a:gd name="T73" fmla="*/ 81 h 87"/>
                  <a:gd name="T74" fmla="*/ 56 w 87"/>
                  <a:gd name="T75" fmla="*/ 81 h 87"/>
                  <a:gd name="T76" fmla="*/ 63 w 87"/>
                  <a:gd name="T77" fmla="*/ 77 h 87"/>
                  <a:gd name="T78" fmla="*/ 67 w 87"/>
                  <a:gd name="T79" fmla="*/ 73 h 87"/>
                  <a:gd name="T80" fmla="*/ 74 w 87"/>
                  <a:gd name="T81" fmla="*/ 74 h 87"/>
                  <a:gd name="T82" fmla="*/ 73 w 87"/>
                  <a:gd name="T83" fmla="*/ 67 h 87"/>
                  <a:gd name="T84" fmla="*/ 77 w 87"/>
                  <a:gd name="T85" fmla="*/ 64 h 87"/>
                  <a:gd name="T86" fmla="*/ 80 w 87"/>
                  <a:gd name="T87" fmla="*/ 56 h 87"/>
                  <a:gd name="T88" fmla="*/ 80 w 87"/>
                  <a:gd name="T89" fmla="*/ 51 h 87"/>
                  <a:gd name="T90" fmla="*/ 86 w 87"/>
                  <a:gd name="T91" fmla="*/ 4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" h="87">
                    <a:moveTo>
                      <a:pt x="83" y="43"/>
                    </a:move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1"/>
                      <a:pt x="81" y="39"/>
                      <a:pt x="81" y="38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5" y="37"/>
                      <a:pt x="86" y="35"/>
                      <a:pt x="85" y="32"/>
                    </a:cubicBezTo>
                    <a:cubicBezTo>
                      <a:pt x="84" y="30"/>
                      <a:pt x="83" y="29"/>
                      <a:pt x="80" y="29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8" y="28"/>
                      <a:pt x="77" y="27"/>
                      <a:pt x="76" y="2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0" y="23"/>
                      <a:pt x="80" y="20"/>
                      <a:pt x="79" y="19"/>
                    </a:cubicBezTo>
                    <a:cubicBezTo>
                      <a:pt x="77" y="17"/>
                      <a:pt x="75" y="16"/>
                      <a:pt x="73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8"/>
                      <a:pt x="71" y="17"/>
                      <a:pt x="70" y="17"/>
                    </a:cubicBezTo>
                    <a:cubicBezTo>
                      <a:pt x="69" y="16"/>
                      <a:pt x="69" y="15"/>
                      <a:pt x="68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71" y="11"/>
                      <a:pt x="70" y="9"/>
                      <a:pt x="68" y="8"/>
                    </a:cubicBezTo>
                    <a:cubicBezTo>
                      <a:pt x="66" y="7"/>
                      <a:pt x="64" y="6"/>
                      <a:pt x="62" y="9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9"/>
                      <a:pt x="58" y="9"/>
                      <a:pt x="57" y="8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8" y="4"/>
                      <a:pt x="57" y="2"/>
                      <a:pt x="54" y="2"/>
                    </a:cubicBezTo>
                    <a:cubicBezTo>
                      <a:pt x="52" y="1"/>
                      <a:pt x="50" y="1"/>
                      <a:pt x="49" y="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7" y="6"/>
                      <a:pt x="46" y="5"/>
                      <a:pt x="44" y="5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1"/>
                      <a:pt x="42" y="0"/>
                      <a:pt x="39" y="0"/>
                    </a:cubicBezTo>
                    <a:cubicBezTo>
                      <a:pt x="37" y="0"/>
                      <a:pt x="35" y="2"/>
                      <a:pt x="35" y="5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4" y="6"/>
                      <a:pt x="32" y="7"/>
                      <a:pt x="31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3"/>
                      <a:pt x="27" y="3"/>
                      <a:pt x="25" y="4"/>
                    </a:cubicBezTo>
                    <a:cubicBezTo>
                      <a:pt x="23" y="5"/>
                      <a:pt x="21" y="7"/>
                      <a:pt x="23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2"/>
                      <a:pt x="20" y="13"/>
                      <a:pt x="19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1"/>
                      <a:pt x="14" y="11"/>
                      <a:pt x="12" y="13"/>
                    </a:cubicBezTo>
                    <a:cubicBezTo>
                      <a:pt x="11" y="14"/>
                      <a:pt x="10" y="16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1"/>
                      <a:pt x="11" y="22"/>
                      <a:pt x="10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6" y="22"/>
                      <a:pt x="5" y="23"/>
                      <a:pt x="4" y="25"/>
                    </a:cubicBezTo>
                    <a:cubicBezTo>
                      <a:pt x="3" y="27"/>
                      <a:pt x="3" y="29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3"/>
                      <a:pt x="6" y="34"/>
                      <a:pt x="6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" y="36"/>
                      <a:pt x="0" y="37"/>
                      <a:pt x="0" y="40"/>
                    </a:cubicBezTo>
                    <a:cubicBezTo>
                      <a:pt x="0" y="42"/>
                      <a:pt x="0" y="44"/>
                      <a:pt x="4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6"/>
                      <a:pt x="5" y="48"/>
                      <a:pt x="5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2" y="57"/>
                      <a:pt x="3" y="59"/>
                      <a:pt x="6" y="58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9"/>
                      <a:pt x="9" y="60"/>
                      <a:pt x="10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6" y="65"/>
                      <a:pt x="6" y="67"/>
                      <a:pt x="7" y="68"/>
                    </a:cubicBezTo>
                    <a:cubicBezTo>
                      <a:pt x="9" y="70"/>
                      <a:pt x="11" y="71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9"/>
                      <a:pt x="15" y="70"/>
                      <a:pt x="16" y="71"/>
                    </a:cubicBezTo>
                    <a:cubicBezTo>
                      <a:pt x="17" y="71"/>
                      <a:pt x="17" y="72"/>
                      <a:pt x="18" y="72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5" y="76"/>
                      <a:pt x="16" y="78"/>
                      <a:pt x="18" y="79"/>
                    </a:cubicBezTo>
                    <a:cubicBezTo>
                      <a:pt x="20" y="80"/>
                      <a:pt x="22" y="81"/>
                      <a:pt x="24" y="78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8"/>
                      <a:pt x="28" y="79"/>
                      <a:pt x="29" y="79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8" y="84"/>
                      <a:pt x="30" y="85"/>
                      <a:pt x="32" y="86"/>
                    </a:cubicBezTo>
                    <a:cubicBezTo>
                      <a:pt x="34" y="86"/>
                      <a:pt x="36" y="86"/>
                      <a:pt x="37" y="83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9" y="81"/>
                      <a:pt x="41" y="82"/>
                      <a:pt x="42" y="82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3" y="86"/>
                      <a:pt x="45" y="87"/>
                      <a:pt x="47" y="87"/>
                    </a:cubicBezTo>
                    <a:cubicBezTo>
                      <a:pt x="49" y="87"/>
                      <a:pt x="51" y="86"/>
                      <a:pt x="51" y="82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2" y="81"/>
                      <a:pt x="54" y="80"/>
                      <a:pt x="55" y="80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7" y="84"/>
                      <a:pt x="59" y="84"/>
                      <a:pt x="61" y="83"/>
                    </a:cubicBezTo>
                    <a:cubicBezTo>
                      <a:pt x="63" y="82"/>
                      <a:pt x="65" y="80"/>
                      <a:pt x="63" y="77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4" y="75"/>
                      <a:pt x="66" y="74"/>
                      <a:pt x="67" y="73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0" y="77"/>
                      <a:pt x="72" y="76"/>
                      <a:pt x="74" y="74"/>
                    </a:cubicBezTo>
                    <a:cubicBezTo>
                      <a:pt x="75" y="73"/>
                      <a:pt x="76" y="71"/>
                      <a:pt x="74" y="68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6"/>
                      <a:pt x="75" y="65"/>
                      <a:pt x="76" y="63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80" y="65"/>
                      <a:pt x="81" y="64"/>
                      <a:pt x="82" y="62"/>
                    </a:cubicBezTo>
                    <a:cubicBezTo>
                      <a:pt x="83" y="60"/>
                      <a:pt x="83" y="58"/>
                      <a:pt x="80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80" y="54"/>
                      <a:pt x="80" y="53"/>
                      <a:pt x="80" y="51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85" y="51"/>
                      <a:pt x="86" y="50"/>
                      <a:pt x="86" y="47"/>
                    </a:cubicBezTo>
                    <a:cubicBezTo>
                      <a:pt x="87" y="45"/>
                      <a:pt x="86" y="43"/>
                      <a:pt x="83" y="43"/>
                    </a:cubicBezTo>
                    <a:close/>
                  </a:path>
                </a:pathLst>
              </a:custGeom>
              <a:solidFill>
                <a:srgbClr val="00B2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8462566" y="2256684"/>
            <a:ext cx="1371600" cy="1986076"/>
            <a:chOff x="8961437" y="3165403"/>
            <a:chExt cx="1371600" cy="1986076"/>
          </a:xfrm>
        </p:grpSpPr>
        <p:grpSp>
          <p:nvGrpSpPr>
            <p:cNvPr id="14" name="Group 13"/>
            <p:cNvGrpSpPr/>
            <p:nvPr/>
          </p:nvGrpSpPr>
          <p:grpSpPr>
            <a:xfrm>
              <a:off x="8961437" y="3165403"/>
              <a:ext cx="1371600" cy="1986076"/>
              <a:chOff x="6213475" y="1212850"/>
              <a:chExt cx="595313" cy="862013"/>
            </a:xfrm>
          </p:grpSpPr>
          <p:sp>
            <p:nvSpPr>
              <p:cNvPr id="20" name="Freeform 166"/>
              <p:cNvSpPr>
                <a:spLocks/>
              </p:cNvSpPr>
              <p:nvPr/>
            </p:nvSpPr>
            <p:spPr bwMode="auto">
              <a:xfrm>
                <a:off x="6213475" y="1409700"/>
                <a:ext cx="100013" cy="117475"/>
              </a:xfrm>
              <a:custGeom>
                <a:avLst/>
                <a:gdLst>
                  <a:gd name="T0" fmla="*/ 6 w 29"/>
                  <a:gd name="T1" fmla="*/ 34 h 34"/>
                  <a:gd name="T2" fmla="*/ 29 w 29"/>
                  <a:gd name="T3" fmla="*/ 34 h 34"/>
                  <a:gd name="T4" fmla="*/ 29 w 29"/>
                  <a:gd name="T5" fmla="*/ 0 h 34"/>
                  <a:gd name="T6" fmla="*/ 6 w 29"/>
                  <a:gd name="T7" fmla="*/ 0 h 34"/>
                  <a:gd name="T8" fmla="*/ 0 w 29"/>
                  <a:gd name="T9" fmla="*/ 6 h 34"/>
                  <a:gd name="T10" fmla="*/ 0 w 29"/>
                  <a:gd name="T11" fmla="*/ 28 h 34"/>
                  <a:gd name="T12" fmla="*/ 6 w 29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6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3" y="34"/>
                      <a:pt x="6" y="34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167"/>
              <p:cNvSpPr>
                <a:spLocks noChangeArrowheads="1"/>
              </p:cNvSpPr>
              <p:nvPr/>
            </p:nvSpPr>
            <p:spPr bwMode="auto">
              <a:xfrm>
                <a:off x="6251575" y="1527175"/>
                <a:ext cx="38100" cy="1238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168"/>
              <p:cNvSpPr>
                <a:spLocks noChangeArrowheads="1"/>
              </p:cNvSpPr>
              <p:nvPr/>
            </p:nvSpPr>
            <p:spPr bwMode="auto">
              <a:xfrm>
                <a:off x="6251575" y="1527175"/>
                <a:ext cx="38100" cy="412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169"/>
              <p:cNvSpPr>
                <a:spLocks noChangeArrowheads="1"/>
              </p:cNvSpPr>
              <p:nvPr/>
            </p:nvSpPr>
            <p:spPr bwMode="auto">
              <a:xfrm>
                <a:off x="6251575" y="1719263"/>
                <a:ext cx="38100" cy="90488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170"/>
              <p:cNvSpPr>
                <a:spLocks noChangeArrowheads="1"/>
              </p:cNvSpPr>
              <p:nvPr/>
            </p:nvSpPr>
            <p:spPr bwMode="auto">
              <a:xfrm>
                <a:off x="6251575" y="1719263"/>
                <a:ext cx="38100" cy="428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71"/>
              <p:cNvSpPr>
                <a:spLocks/>
              </p:cNvSpPr>
              <p:nvPr/>
            </p:nvSpPr>
            <p:spPr bwMode="auto">
              <a:xfrm>
                <a:off x="6226175" y="1595438"/>
                <a:ext cx="84138" cy="123825"/>
              </a:xfrm>
              <a:custGeom>
                <a:avLst/>
                <a:gdLst>
                  <a:gd name="T0" fmla="*/ 24 w 24"/>
                  <a:gd name="T1" fmla="*/ 29 h 36"/>
                  <a:gd name="T2" fmla="*/ 17 w 24"/>
                  <a:gd name="T3" fmla="*/ 36 h 36"/>
                  <a:gd name="T4" fmla="*/ 7 w 24"/>
                  <a:gd name="T5" fmla="*/ 36 h 36"/>
                  <a:gd name="T6" fmla="*/ 0 w 24"/>
                  <a:gd name="T7" fmla="*/ 29 h 36"/>
                  <a:gd name="T8" fmla="*/ 0 w 24"/>
                  <a:gd name="T9" fmla="*/ 7 h 36"/>
                  <a:gd name="T10" fmla="*/ 7 w 24"/>
                  <a:gd name="T11" fmla="*/ 0 h 36"/>
                  <a:gd name="T12" fmla="*/ 17 w 24"/>
                  <a:gd name="T13" fmla="*/ 0 h 36"/>
                  <a:gd name="T14" fmla="*/ 24 w 24"/>
                  <a:gd name="T15" fmla="*/ 7 h 36"/>
                  <a:gd name="T16" fmla="*/ 24 w 24"/>
                  <a:gd name="T1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9"/>
                    </a:moveTo>
                    <a:cubicBezTo>
                      <a:pt x="24" y="32"/>
                      <a:pt x="21" y="36"/>
                      <a:pt x="1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3" y="36"/>
                      <a:pt x="0" y="32"/>
                      <a:pt x="0" y="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4" y="4"/>
                      <a:pt x="24" y="7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Rectangle 172"/>
              <p:cNvSpPr>
                <a:spLocks noChangeArrowheads="1"/>
              </p:cNvSpPr>
              <p:nvPr/>
            </p:nvSpPr>
            <p:spPr bwMode="auto">
              <a:xfrm>
                <a:off x="6407150" y="1589088"/>
                <a:ext cx="214313" cy="11747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173"/>
              <p:cNvSpPr>
                <a:spLocks noChangeArrowheads="1"/>
              </p:cNvSpPr>
              <p:nvPr/>
            </p:nvSpPr>
            <p:spPr bwMode="auto">
              <a:xfrm>
                <a:off x="6407150" y="1565275"/>
                <a:ext cx="214313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Rectangle 174"/>
              <p:cNvSpPr>
                <a:spLocks noChangeArrowheads="1"/>
              </p:cNvSpPr>
              <p:nvPr/>
            </p:nvSpPr>
            <p:spPr bwMode="auto">
              <a:xfrm>
                <a:off x="6313488" y="1368425"/>
                <a:ext cx="392113" cy="2000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75"/>
              <p:cNvSpPr>
                <a:spLocks/>
              </p:cNvSpPr>
              <p:nvPr/>
            </p:nvSpPr>
            <p:spPr bwMode="auto">
              <a:xfrm>
                <a:off x="6386513" y="1247775"/>
                <a:ext cx="255588" cy="127000"/>
              </a:xfrm>
              <a:custGeom>
                <a:avLst/>
                <a:gdLst>
                  <a:gd name="T0" fmla="*/ 37 w 74"/>
                  <a:gd name="T1" fmla="*/ 0 h 37"/>
                  <a:gd name="T2" fmla="*/ 0 w 74"/>
                  <a:gd name="T3" fmla="*/ 37 h 37"/>
                  <a:gd name="T4" fmla="*/ 74 w 74"/>
                  <a:gd name="T5" fmla="*/ 37 h 37"/>
                  <a:gd name="T6" fmla="*/ 37 w 7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37">
                    <a:moveTo>
                      <a:pt x="37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16"/>
                      <a:pt x="57" y="0"/>
                      <a:pt x="37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Oval 176"/>
              <p:cNvSpPr>
                <a:spLocks noChangeArrowheads="1"/>
              </p:cNvSpPr>
              <p:nvPr/>
            </p:nvSpPr>
            <p:spPr bwMode="auto">
              <a:xfrm>
                <a:off x="6434138" y="1306513"/>
                <a:ext cx="34925" cy="33338"/>
              </a:xfrm>
              <a:prstGeom prst="ellipse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Oval 177"/>
              <p:cNvSpPr>
                <a:spLocks noChangeArrowheads="1"/>
              </p:cNvSpPr>
              <p:nvPr/>
            </p:nvSpPr>
            <p:spPr bwMode="auto">
              <a:xfrm>
                <a:off x="6559550" y="1306513"/>
                <a:ext cx="34925" cy="33338"/>
              </a:xfrm>
              <a:prstGeom prst="ellipse">
                <a:avLst/>
              </a:pr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8"/>
              <p:cNvSpPr>
                <a:spLocks/>
              </p:cNvSpPr>
              <p:nvPr/>
            </p:nvSpPr>
            <p:spPr bwMode="auto">
              <a:xfrm>
                <a:off x="6400800" y="1427163"/>
                <a:ext cx="220663" cy="82550"/>
              </a:xfrm>
              <a:custGeom>
                <a:avLst/>
                <a:gdLst>
                  <a:gd name="T0" fmla="*/ 64 w 64"/>
                  <a:gd name="T1" fmla="*/ 12 h 24"/>
                  <a:gd name="T2" fmla="*/ 52 w 64"/>
                  <a:gd name="T3" fmla="*/ 24 h 24"/>
                  <a:gd name="T4" fmla="*/ 12 w 64"/>
                  <a:gd name="T5" fmla="*/ 24 h 24"/>
                  <a:gd name="T6" fmla="*/ 0 w 64"/>
                  <a:gd name="T7" fmla="*/ 12 h 24"/>
                  <a:gd name="T8" fmla="*/ 12 w 64"/>
                  <a:gd name="T9" fmla="*/ 0 h 24"/>
                  <a:gd name="T10" fmla="*/ 52 w 64"/>
                  <a:gd name="T11" fmla="*/ 0 h 24"/>
                  <a:gd name="T12" fmla="*/ 64 w 6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4">
                    <a:moveTo>
                      <a:pt x="64" y="12"/>
                    </a:moveTo>
                    <a:cubicBezTo>
                      <a:pt x="64" y="19"/>
                      <a:pt x="59" y="24"/>
                      <a:pt x="5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9" y="0"/>
                      <a:pt x="64" y="6"/>
                      <a:pt x="6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79"/>
              <p:cNvSpPr>
                <a:spLocks/>
              </p:cNvSpPr>
              <p:nvPr/>
            </p:nvSpPr>
            <p:spPr bwMode="auto">
              <a:xfrm>
                <a:off x="6503988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3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80"/>
              <p:cNvSpPr>
                <a:spLocks/>
              </p:cNvSpPr>
              <p:nvPr/>
            </p:nvSpPr>
            <p:spPr bwMode="auto">
              <a:xfrm>
                <a:off x="6480175" y="1447800"/>
                <a:ext cx="9525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3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81"/>
              <p:cNvSpPr>
                <a:spLocks/>
              </p:cNvSpPr>
              <p:nvPr/>
            </p:nvSpPr>
            <p:spPr bwMode="auto">
              <a:xfrm>
                <a:off x="6456363" y="1447800"/>
                <a:ext cx="9525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82"/>
              <p:cNvSpPr>
                <a:spLocks/>
              </p:cNvSpPr>
              <p:nvPr/>
            </p:nvSpPr>
            <p:spPr bwMode="auto">
              <a:xfrm>
                <a:off x="6430963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2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2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83"/>
              <p:cNvSpPr>
                <a:spLocks/>
              </p:cNvSpPr>
              <p:nvPr/>
            </p:nvSpPr>
            <p:spPr bwMode="auto">
              <a:xfrm>
                <a:off x="6580188" y="1447800"/>
                <a:ext cx="11113" cy="47625"/>
              </a:xfrm>
              <a:custGeom>
                <a:avLst/>
                <a:gdLst>
                  <a:gd name="T0" fmla="*/ 3 w 3"/>
                  <a:gd name="T1" fmla="*/ 13 h 14"/>
                  <a:gd name="T2" fmla="*/ 1 w 3"/>
                  <a:gd name="T3" fmla="*/ 14 h 14"/>
                  <a:gd name="T4" fmla="*/ 0 w 3"/>
                  <a:gd name="T5" fmla="*/ 13 h 14"/>
                  <a:gd name="T6" fmla="*/ 0 w 3"/>
                  <a:gd name="T7" fmla="*/ 1 h 14"/>
                  <a:gd name="T8" fmla="*/ 1 w 3"/>
                  <a:gd name="T9" fmla="*/ 0 h 14"/>
                  <a:gd name="T10" fmla="*/ 3 w 3"/>
                  <a:gd name="T11" fmla="*/ 1 h 14"/>
                  <a:gd name="T12" fmla="*/ 3 w 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3" y="13"/>
                    </a:moveTo>
                    <a:cubicBezTo>
                      <a:pt x="3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84"/>
              <p:cNvSpPr>
                <a:spLocks/>
              </p:cNvSpPr>
              <p:nvPr/>
            </p:nvSpPr>
            <p:spPr bwMode="auto">
              <a:xfrm>
                <a:off x="6556375" y="1447800"/>
                <a:ext cx="6350" cy="47625"/>
              </a:xfrm>
              <a:custGeom>
                <a:avLst/>
                <a:gdLst>
                  <a:gd name="T0" fmla="*/ 2 w 2"/>
                  <a:gd name="T1" fmla="*/ 13 h 14"/>
                  <a:gd name="T2" fmla="*/ 1 w 2"/>
                  <a:gd name="T3" fmla="*/ 14 h 14"/>
                  <a:gd name="T4" fmla="*/ 0 w 2"/>
                  <a:gd name="T5" fmla="*/ 13 h 14"/>
                  <a:gd name="T6" fmla="*/ 0 w 2"/>
                  <a:gd name="T7" fmla="*/ 1 h 14"/>
                  <a:gd name="T8" fmla="*/ 1 w 2"/>
                  <a:gd name="T9" fmla="*/ 0 h 14"/>
                  <a:gd name="T10" fmla="*/ 2 w 2"/>
                  <a:gd name="T11" fmla="*/ 1 h 14"/>
                  <a:gd name="T12" fmla="*/ 2 w 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cubicBezTo>
                      <a:pt x="2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85"/>
              <p:cNvSpPr>
                <a:spLocks/>
              </p:cNvSpPr>
              <p:nvPr/>
            </p:nvSpPr>
            <p:spPr bwMode="auto">
              <a:xfrm>
                <a:off x="6532563" y="1447800"/>
                <a:ext cx="6350" cy="47625"/>
              </a:xfrm>
              <a:custGeom>
                <a:avLst/>
                <a:gdLst>
                  <a:gd name="T0" fmla="*/ 2 w 2"/>
                  <a:gd name="T1" fmla="*/ 13 h 14"/>
                  <a:gd name="T2" fmla="*/ 1 w 2"/>
                  <a:gd name="T3" fmla="*/ 14 h 14"/>
                  <a:gd name="T4" fmla="*/ 0 w 2"/>
                  <a:gd name="T5" fmla="*/ 13 h 14"/>
                  <a:gd name="T6" fmla="*/ 0 w 2"/>
                  <a:gd name="T7" fmla="*/ 1 h 14"/>
                  <a:gd name="T8" fmla="*/ 1 w 2"/>
                  <a:gd name="T9" fmla="*/ 0 h 14"/>
                  <a:gd name="T10" fmla="*/ 2 w 2"/>
                  <a:gd name="T11" fmla="*/ 1 h 14"/>
                  <a:gd name="T12" fmla="*/ 2 w 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cubicBezTo>
                      <a:pt x="2" y="14"/>
                      <a:pt x="2" y="14"/>
                      <a:pt x="1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86"/>
              <p:cNvSpPr>
                <a:spLocks/>
              </p:cNvSpPr>
              <p:nvPr/>
            </p:nvSpPr>
            <p:spPr bwMode="auto">
              <a:xfrm>
                <a:off x="6357938" y="1692275"/>
                <a:ext cx="301625" cy="85725"/>
              </a:xfrm>
              <a:custGeom>
                <a:avLst/>
                <a:gdLst>
                  <a:gd name="T0" fmla="*/ 7 w 87"/>
                  <a:gd name="T1" fmla="*/ 25 h 25"/>
                  <a:gd name="T2" fmla="*/ 0 w 87"/>
                  <a:gd name="T3" fmla="*/ 18 h 25"/>
                  <a:gd name="T4" fmla="*/ 0 w 87"/>
                  <a:gd name="T5" fmla="*/ 7 h 25"/>
                  <a:gd name="T6" fmla="*/ 7 w 87"/>
                  <a:gd name="T7" fmla="*/ 0 h 25"/>
                  <a:gd name="T8" fmla="*/ 80 w 87"/>
                  <a:gd name="T9" fmla="*/ 0 h 25"/>
                  <a:gd name="T10" fmla="*/ 87 w 87"/>
                  <a:gd name="T11" fmla="*/ 7 h 25"/>
                  <a:gd name="T12" fmla="*/ 87 w 87"/>
                  <a:gd name="T13" fmla="*/ 18 h 25"/>
                  <a:gd name="T14" fmla="*/ 80 w 87"/>
                  <a:gd name="T15" fmla="*/ 25 h 25"/>
                  <a:gd name="T16" fmla="*/ 7 w 87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25">
                    <a:moveTo>
                      <a:pt x="7" y="25"/>
                    </a:moveTo>
                    <a:cubicBezTo>
                      <a:pt x="3" y="25"/>
                      <a:pt x="0" y="21"/>
                      <a:pt x="0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4" y="0"/>
                      <a:pt x="87" y="3"/>
                      <a:pt x="87" y="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21"/>
                      <a:pt x="84" y="25"/>
                      <a:pt x="80" y="25"/>
                    </a:cubicBezTo>
                    <a:lnTo>
                      <a:pt x="7" y="25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187"/>
              <p:cNvSpPr>
                <a:spLocks noChangeArrowheads="1"/>
              </p:cNvSpPr>
              <p:nvPr/>
            </p:nvSpPr>
            <p:spPr bwMode="auto">
              <a:xfrm>
                <a:off x="6413500" y="1774825"/>
                <a:ext cx="38100" cy="246063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Rectangle 188"/>
              <p:cNvSpPr>
                <a:spLocks noChangeArrowheads="1"/>
              </p:cNvSpPr>
              <p:nvPr/>
            </p:nvSpPr>
            <p:spPr bwMode="auto">
              <a:xfrm>
                <a:off x="6413500" y="1774825"/>
                <a:ext cx="38100" cy="460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189"/>
              <p:cNvSpPr>
                <a:spLocks noChangeArrowheads="1"/>
              </p:cNvSpPr>
              <p:nvPr/>
            </p:nvSpPr>
            <p:spPr bwMode="auto">
              <a:xfrm>
                <a:off x="6583363" y="1774825"/>
                <a:ext cx="38100" cy="246063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190"/>
              <p:cNvSpPr>
                <a:spLocks noChangeArrowheads="1"/>
              </p:cNvSpPr>
              <p:nvPr/>
            </p:nvSpPr>
            <p:spPr bwMode="auto">
              <a:xfrm>
                <a:off x="6583363" y="1774825"/>
                <a:ext cx="38100" cy="460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91"/>
              <p:cNvSpPr>
                <a:spLocks/>
              </p:cNvSpPr>
              <p:nvPr/>
            </p:nvSpPr>
            <p:spPr bwMode="auto">
              <a:xfrm>
                <a:off x="6650038" y="1309688"/>
                <a:ext cx="23813" cy="44450"/>
              </a:xfrm>
              <a:custGeom>
                <a:avLst/>
                <a:gdLst>
                  <a:gd name="T0" fmla="*/ 0 w 7"/>
                  <a:gd name="T1" fmla="*/ 0 h 13"/>
                  <a:gd name="T2" fmla="*/ 0 w 7"/>
                  <a:gd name="T3" fmla="*/ 0 h 13"/>
                  <a:gd name="T4" fmla="*/ 0 w 7"/>
                  <a:gd name="T5" fmla="*/ 13 h 13"/>
                  <a:gd name="T6" fmla="*/ 0 w 7"/>
                  <a:gd name="T7" fmla="*/ 13 h 13"/>
                  <a:gd name="T8" fmla="*/ 7 w 7"/>
                  <a:gd name="T9" fmla="*/ 7 h 13"/>
                  <a:gd name="T10" fmla="*/ 0 w 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7" y="10"/>
                      <a:pt x="7" y="7"/>
                    </a:cubicBezTo>
                    <a:cubicBezTo>
                      <a:pt x="7" y="3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192"/>
              <p:cNvSpPr>
                <a:spLocks noChangeArrowheads="1"/>
              </p:cNvSpPr>
              <p:nvPr/>
            </p:nvSpPr>
            <p:spPr bwMode="auto">
              <a:xfrm>
                <a:off x="6650038" y="1212850"/>
                <a:ext cx="6350" cy="120650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93"/>
              <p:cNvSpPr>
                <a:spLocks/>
              </p:cNvSpPr>
              <p:nvPr/>
            </p:nvSpPr>
            <p:spPr bwMode="auto">
              <a:xfrm>
                <a:off x="6354763" y="1309688"/>
                <a:ext cx="25400" cy="44450"/>
              </a:xfrm>
              <a:custGeom>
                <a:avLst/>
                <a:gdLst>
                  <a:gd name="T0" fmla="*/ 7 w 7"/>
                  <a:gd name="T1" fmla="*/ 0 h 13"/>
                  <a:gd name="T2" fmla="*/ 7 w 7"/>
                  <a:gd name="T3" fmla="*/ 0 h 13"/>
                  <a:gd name="T4" fmla="*/ 7 w 7"/>
                  <a:gd name="T5" fmla="*/ 13 h 13"/>
                  <a:gd name="T6" fmla="*/ 7 w 7"/>
                  <a:gd name="T7" fmla="*/ 13 h 13"/>
                  <a:gd name="T8" fmla="*/ 0 w 7"/>
                  <a:gd name="T9" fmla="*/ 7 h 13"/>
                  <a:gd name="T10" fmla="*/ 7 w 7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194"/>
              <p:cNvSpPr>
                <a:spLocks noChangeArrowheads="1"/>
              </p:cNvSpPr>
              <p:nvPr/>
            </p:nvSpPr>
            <p:spPr bwMode="auto">
              <a:xfrm>
                <a:off x="6372225" y="1212850"/>
                <a:ext cx="7938" cy="120650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95"/>
              <p:cNvSpPr>
                <a:spLocks/>
              </p:cNvSpPr>
              <p:nvPr/>
            </p:nvSpPr>
            <p:spPr bwMode="auto">
              <a:xfrm>
                <a:off x="6372225" y="2009775"/>
                <a:ext cx="122238" cy="41275"/>
              </a:xfrm>
              <a:custGeom>
                <a:avLst/>
                <a:gdLst>
                  <a:gd name="T0" fmla="*/ 35 w 35"/>
                  <a:gd name="T1" fmla="*/ 12 h 12"/>
                  <a:gd name="T2" fmla="*/ 22 w 35"/>
                  <a:gd name="T3" fmla="*/ 0 h 12"/>
                  <a:gd name="T4" fmla="*/ 13 w 35"/>
                  <a:gd name="T5" fmla="*/ 0 h 12"/>
                  <a:gd name="T6" fmla="*/ 0 w 35"/>
                  <a:gd name="T7" fmla="*/ 12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4" y="6"/>
                      <a:pt x="29" y="0"/>
                      <a:pt x="2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196"/>
              <p:cNvSpPr>
                <a:spLocks noChangeArrowheads="1"/>
              </p:cNvSpPr>
              <p:nvPr/>
            </p:nvSpPr>
            <p:spPr bwMode="auto">
              <a:xfrm>
                <a:off x="6372225" y="2051050"/>
                <a:ext cx="122238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97"/>
              <p:cNvSpPr>
                <a:spLocks/>
              </p:cNvSpPr>
              <p:nvPr/>
            </p:nvSpPr>
            <p:spPr bwMode="auto">
              <a:xfrm>
                <a:off x="6542088" y="2009775"/>
                <a:ext cx="122238" cy="41275"/>
              </a:xfrm>
              <a:custGeom>
                <a:avLst/>
                <a:gdLst>
                  <a:gd name="T0" fmla="*/ 35 w 35"/>
                  <a:gd name="T1" fmla="*/ 12 h 12"/>
                  <a:gd name="T2" fmla="*/ 22 w 35"/>
                  <a:gd name="T3" fmla="*/ 0 h 12"/>
                  <a:gd name="T4" fmla="*/ 13 w 35"/>
                  <a:gd name="T5" fmla="*/ 0 h 12"/>
                  <a:gd name="T6" fmla="*/ 0 w 35"/>
                  <a:gd name="T7" fmla="*/ 12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5" y="6"/>
                      <a:pt x="29" y="0"/>
                      <a:pt x="2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1" y="6"/>
                      <a:pt x="0" y="12"/>
                    </a:cubicBez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198"/>
              <p:cNvSpPr>
                <a:spLocks noChangeArrowheads="1"/>
              </p:cNvSpPr>
              <p:nvPr/>
            </p:nvSpPr>
            <p:spPr bwMode="auto">
              <a:xfrm>
                <a:off x="6542088" y="2051050"/>
                <a:ext cx="122238" cy="238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99"/>
              <p:cNvSpPr>
                <a:spLocks/>
              </p:cNvSpPr>
              <p:nvPr/>
            </p:nvSpPr>
            <p:spPr bwMode="auto">
              <a:xfrm>
                <a:off x="6213475" y="1789113"/>
                <a:ext cx="114300" cy="96838"/>
              </a:xfrm>
              <a:custGeom>
                <a:avLst/>
                <a:gdLst>
                  <a:gd name="T0" fmla="*/ 10 w 33"/>
                  <a:gd name="T1" fmla="*/ 22 h 28"/>
                  <a:gd name="T2" fmla="*/ 8 w 33"/>
                  <a:gd name="T3" fmla="*/ 16 h 28"/>
                  <a:gd name="T4" fmla="*/ 16 w 33"/>
                  <a:gd name="T5" fmla="*/ 8 h 28"/>
                  <a:gd name="T6" fmla="*/ 25 w 33"/>
                  <a:gd name="T7" fmla="*/ 16 h 28"/>
                  <a:gd name="T8" fmla="*/ 22 w 33"/>
                  <a:gd name="T9" fmla="*/ 22 h 28"/>
                  <a:gd name="T10" fmla="*/ 28 w 33"/>
                  <a:gd name="T11" fmla="*/ 28 h 28"/>
                  <a:gd name="T12" fmla="*/ 33 w 33"/>
                  <a:gd name="T13" fmla="*/ 16 h 28"/>
                  <a:gd name="T14" fmla="*/ 16 w 33"/>
                  <a:gd name="T15" fmla="*/ 0 h 28"/>
                  <a:gd name="T16" fmla="*/ 0 w 33"/>
                  <a:gd name="T17" fmla="*/ 16 h 28"/>
                  <a:gd name="T18" fmla="*/ 4 w 33"/>
                  <a:gd name="T19" fmla="*/ 28 h 28"/>
                  <a:gd name="T20" fmla="*/ 10 w 33"/>
                  <a:gd name="T2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8">
                    <a:moveTo>
                      <a:pt x="10" y="22"/>
                    </a:moveTo>
                    <a:cubicBezTo>
                      <a:pt x="9" y="21"/>
                      <a:pt x="8" y="19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19"/>
                      <a:pt x="24" y="21"/>
                      <a:pt x="22" y="22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1" y="25"/>
                      <a:pt x="33" y="21"/>
                      <a:pt x="33" y="16"/>
                    </a:cubicBezTo>
                    <a:cubicBezTo>
                      <a:pt x="33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1"/>
                      <a:pt x="1" y="25"/>
                      <a:pt x="4" y="28"/>
                    </a:cubicBezTo>
                    <a:lnTo>
                      <a:pt x="10" y="2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00"/>
              <p:cNvSpPr>
                <a:spLocks/>
              </p:cNvSpPr>
              <p:nvPr/>
            </p:nvSpPr>
            <p:spPr bwMode="auto">
              <a:xfrm>
                <a:off x="6705600" y="1409700"/>
                <a:ext cx="100013" cy="117475"/>
              </a:xfrm>
              <a:custGeom>
                <a:avLst/>
                <a:gdLst>
                  <a:gd name="T0" fmla="*/ 23 w 29"/>
                  <a:gd name="T1" fmla="*/ 34 h 34"/>
                  <a:gd name="T2" fmla="*/ 0 w 29"/>
                  <a:gd name="T3" fmla="*/ 34 h 34"/>
                  <a:gd name="T4" fmla="*/ 0 w 29"/>
                  <a:gd name="T5" fmla="*/ 0 h 34"/>
                  <a:gd name="T6" fmla="*/ 23 w 29"/>
                  <a:gd name="T7" fmla="*/ 0 h 34"/>
                  <a:gd name="T8" fmla="*/ 29 w 29"/>
                  <a:gd name="T9" fmla="*/ 6 h 34"/>
                  <a:gd name="T10" fmla="*/ 29 w 29"/>
                  <a:gd name="T11" fmla="*/ 28 h 34"/>
                  <a:gd name="T12" fmla="*/ 23 w 29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2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9" y="3"/>
                      <a:pt x="29" y="6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31"/>
                      <a:pt x="26" y="34"/>
                      <a:pt x="23" y="34"/>
                    </a:cubicBez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Rectangle 201"/>
              <p:cNvSpPr>
                <a:spLocks noChangeArrowheads="1"/>
              </p:cNvSpPr>
              <p:nvPr/>
            </p:nvSpPr>
            <p:spPr bwMode="auto">
              <a:xfrm>
                <a:off x="6729413" y="1527175"/>
                <a:ext cx="38100" cy="123825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202"/>
              <p:cNvSpPr>
                <a:spLocks noChangeArrowheads="1"/>
              </p:cNvSpPr>
              <p:nvPr/>
            </p:nvSpPr>
            <p:spPr bwMode="auto">
              <a:xfrm>
                <a:off x="6729413" y="1527175"/>
                <a:ext cx="38100" cy="412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Rectangle 203"/>
              <p:cNvSpPr>
                <a:spLocks noChangeArrowheads="1"/>
              </p:cNvSpPr>
              <p:nvPr/>
            </p:nvSpPr>
            <p:spPr bwMode="auto">
              <a:xfrm>
                <a:off x="6729413" y="1719263"/>
                <a:ext cx="38100" cy="90488"/>
              </a:xfrm>
              <a:prstGeom prst="rect">
                <a:avLst/>
              </a:pr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Rectangle 204"/>
              <p:cNvSpPr>
                <a:spLocks noChangeArrowheads="1"/>
              </p:cNvSpPr>
              <p:nvPr/>
            </p:nvSpPr>
            <p:spPr bwMode="auto">
              <a:xfrm>
                <a:off x="6729413" y="1719263"/>
                <a:ext cx="38100" cy="428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206"/>
              <p:cNvSpPr>
                <a:spLocks/>
              </p:cNvSpPr>
              <p:nvPr/>
            </p:nvSpPr>
            <p:spPr bwMode="auto">
              <a:xfrm>
                <a:off x="6708775" y="1595438"/>
                <a:ext cx="82550" cy="123825"/>
              </a:xfrm>
              <a:custGeom>
                <a:avLst/>
                <a:gdLst>
                  <a:gd name="T0" fmla="*/ 0 w 24"/>
                  <a:gd name="T1" fmla="*/ 29 h 36"/>
                  <a:gd name="T2" fmla="*/ 7 w 24"/>
                  <a:gd name="T3" fmla="*/ 36 h 36"/>
                  <a:gd name="T4" fmla="*/ 17 w 24"/>
                  <a:gd name="T5" fmla="*/ 36 h 36"/>
                  <a:gd name="T6" fmla="*/ 24 w 24"/>
                  <a:gd name="T7" fmla="*/ 29 h 36"/>
                  <a:gd name="T8" fmla="*/ 24 w 24"/>
                  <a:gd name="T9" fmla="*/ 7 h 36"/>
                  <a:gd name="T10" fmla="*/ 17 w 24"/>
                  <a:gd name="T11" fmla="*/ 0 h 36"/>
                  <a:gd name="T12" fmla="*/ 7 w 24"/>
                  <a:gd name="T13" fmla="*/ 0 h 36"/>
                  <a:gd name="T14" fmla="*/ 0 w 24"/>
                  <a:gd name="T15" fmla="*/ 7 h 36"/>
                  <a:gd name="T16" fmla="*/ 0 w 24"/>
                  <a:gd name="T1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0" y="29"/>
                    </a:moveTo>
                    <a:cubicBezTo>
                      <a:pt x="0" y="32"/>
                      <a:pt x="3" y="36"/>
                      <a:pt x="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21" y="36"/>
                      <a:pt x="24" y="32"/>
                      <a:pt x="24" y="29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4"/>
                      <a:pt x="21" y="0"/>
                      <a:pt x="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7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207"/>
              <p:cNvSpPr>
                <a:spLocks/>
              </p:cNvSpPr>
              <p:nvPr/>
            </p:nvSpPr>
            <p:spPr bwMode="auto">
              <a:xfrm>
                <a:off x="6691313" y="1789113"/>
                <a:ext cx="117475" cy="96838"/>
              </a:xfrm>
              <a:custGeom>
                <a:avLst/>
                <a:gdLst>
                  <a:gd name="T0" fmla="*/ 23 w 34"/>
                  <a:gd name="T1" fmla="*/ 22 h 28"/>
                  <a:gd name="T2" fmla="*/ 25 w 34"/>
                  <a:gd name="T3" fmla="*/ 16 h 28"/>
                  <a:gd name="T4" fmla="*/ 17 w 34"/>
                  <a:gd name="T5" fmla="*/ 8 h 28"/>
                  <a:gd name="T6" fmla="*/ 9 w 34"/>
                  <a:gd name="T7" fmla="*/ 16 h 28"/>
                  <a:gd name="T8" fmla="*/ 11 w 34"/>
                  <a:gd name="T9" fmla="*/ 22 h 28"/>
                  <a:gd name="T10" fmla="*/ 5 w 34"/>
                  <a:gd name="T11" fmla="*/ 28 h 28"/>
                  <a:gd name="T12" fmla="*/ 0 w 34"/>
                  <a:gd name="T13" fmla="*/ 16 h 28"/>
                  <a:gd name="T14" fmla="*/ 17 w 34"/>
                  <a:gd name="T15" fmla="*/ 0 h 28"/>
                  <a:gd name="T16" fmla="*/ 34 w 34"/>
                  <a:gd name="T17" fmla="*/ 16 h 28"/>
                  <a:gd name="T18" fmla="*/ 29 w 34"/>
                  <a:gd name="T19" fmla="*/ 28 h 28"/>
                  <a:gd name="T20" fmla="*/ 23 w 34"/>
                  <a:gd name="T2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8">
                    <a:moveTo>
                      <a:pt x="23" y="22"/>
                    </a:moveTo>
                    <a:cubicBezTo>
                      <a:pt x="24" y="21"/>
                      <a:pt x="25" y="19"/>
                      <a:pt x="25" y="16"/>
                    </a:cubicBezTo>
                    <a:cubicBezTo>
                      <a:pt x="25" y="12"/>
                      <a:pt x="21" y="8"/>
                      <a:pt x="17" y="8"/>
                    </a:cubicBezTo>
                    <a:cubicBezTo>
                      <a:pt x="12" y="8"/>
                      <a:pt x="9" y="12"/>
                      <a:pt x="9" y="16"/>
                    </a:cubicBezTo>
                    <a:cubicBezTo>
                      <a:pt x="9" y="19"/>
                      <a:pt x="10" y="21"/>
                      <a:pt x="11" y="2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5"/>
                      <a:pt x="0" y="21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4" y="7"/>
                      <a:pt x="34" y="16"/>
                    </a:cubicBezTo>
                    <a:cubicBezTo>
                      <a:pt x="34" y="21"/>
                      <a:pt x="32" y="25"/>
                      <a:pt x="29" y="28"/>
                    </a:cubicBez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2F6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9294279" y="3346967"/>
              <a:ext cx="701256" cy="225746"/>
              <a:chOff x="4075113" y="4376738"/>
              <a:chExt cx="463550" cy="149225"/>
            </a:xfrm>
          </p:grpSpPr>
          <p:sp>
            <p:nvSpPr>
              <p:cNvPr id="16" name="Freeform 37"/>
              <p:cNvSpPr>
                <a:spLocks/>
              </p:cNvSpPr>
              <p:nvPr/>
            </p:nvSpPr>
            <p:spPr bwMode="auto">
              <a:xfrm>
                <a:off x="4075113" y="4376738"/>
                <a:ext cx="463550" cy="149225"/>
              </a:xfrm>
              <a:custGeom>
                <a:avLst/>
                <a:gdLst>
                  <a:gd name="T0" fmla="*/ 131 w 133"/>
                  <a:gd name="T1" fmla="*/ 29 h 43"/>
                  <a:gd name="T2" fmla="*/ 123 w 133"/>
                  <a:gd name="T3" fmla="*/ 35 h 43"/>
                  <a:gd name="T4" fmla="*/ 117 w 133"/>
                  <a:gd name="T5" fmla="*/ 37 h 43"/>
                  <a:gd name="T6" fmla="*/ 110 w 133"/>
                  <a:gd name="T7" fmla="*/ 39 h 43"/>
                  <a:gd name="T8" fmla="*/ 102 w 133"/>
                  <a:gd name="T9" fmla="*/ 41 h 43"/>
                  <a:gd name="T10" fmla="*/ 88 w 133"/>
                  <a:gd name="T11" fmla="*/ 43 h 43"/>
                  <a:gd name="T12" fmla="*/ 72 w 133"/>
                  <a:gd name="T13" fmla="*/ 24 h 43"/>
                  <a:gd name="T14" fmla="*/ 66 w 133"/>
                  <a:gd name="T15" fmla="*/ 18 h 43"/>
                  <a:gd name="T16" fmla="*/ 60 w 133"/>
                  <a:gd name="T17" fmla="*/ 24 h 43"/>
                  <a:gd name="T18" fmla="*/ 44 w 133"/>
                  <a:gd name="T19" fmla="*/ 43 h 43"/>
                  <a:gd name="T20" fmla="*/ 37 w 133"/>
                  <a:gd name="T21" fmla="*/ 43 h 43"/>
                  <a:gd name="T22" fmla="*/ 1 w 133"/>
                  <a:gd name="T23" fmla="*/ 29 h 43"/>
                  <a:gd name="T24" fmla="*/ 1 w 133"/>
                  <a:gd name="T25" fmla="*/ 3 h 43"/>
                  <a:gd name="T26" fmla="*/ 37 w 133"/>
                  <a:gd name="T27" fmla="*/ 0 h 43"/>
                  <a:gd name="T28" fmla="*/ 102 w 133"/>
                  <a:gd name="T29" fmla="*/ 0 h 43"/>
                  <a:gd name="T30" fmla="*/ 110 w 133"/>
                  <a:gd name="T31" fmla="*/ 1 h 43"/>
                  <a:gd name="T32" fmla="*/ 117 w 133"/>
                  <a:gd name="T33" fmla="*/ 1 h 43"/>
                  <a:gd name="T34" fmla="*/ 123 w 133"/>
                  <a:gd name="T35" fmla="*/ 1 h 43"/>
                  <a:gd name="T36" fmla="*/ 131 w 133"/>
                  <a:gd name="T37" fmla="*/ 3 h 43"/>
                  <a:gd name="T38" fmla="*/ 131 w 133"/>
                  <a:gd name="T39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" h="43">
                    <a:moveTo>
                      <a:pt x="131" y="29"/>
                    </a:moveTo>
                    <a:cubicBezTo>
                      <a:pt x="130" y="31"/>
                      <a:pt x="127" y="33"/>
                      <a:pt x="123" y="35"/>
                    </a:cubicBezTo>
                    <a:cubicBezTo>
                      <a:pt x="121" y="36"/>
                      <a:pt x="119" y="37"/>
                      <a:pt x="117" y="37"/>
                    </a:cubicBezTo>
                    <a:cubicBezTo>
                      <a:pt x="115" y="38"/>
                      <a:pt x="112" y="39"/>
                      <a:pt x="110" y="39"/>
                    </a:cubicBezTo>
                    <a:cubicBezTo>
                      <a:pt x="107" y="40"/>
                      <a:pt x="104" y="41"/>
                      <a:pt x="102" y="41"/>
                    </a:cubicBezTo>
                    <a:cubicBezTo>
                      <a:pt x="96" y="43"/>
                      <a:pt x="90" y="43"/>
                      <a:pt x="88" y="43"/>
                    </a:cubicBezTo>
                    <a:cubicBezTo>
                      <a:pt x="80" y="43"/>
                      <a:pt x="75" y="31"/>
                      <a:pt x="72" y="24"/>
                    </a:cubicBezTo>
                    <a:cubicBezTo>
                      <a:pt x="70" y="18"/>
                      <a:pt x="66" y="18"/>
                      <a:pt x="66" y="18"/>
                    </a:cubicBezTo>
                    <a:cubicBezTo>
                      <a:pt x="66" y="18"/>
                      <a:pt x="62" y="18"/>
                      <a:pt x="60" y="24"/>
                    </a:cubicBezTo>
                    <a:cubicBezTo>
                      <a:pt x="58" y="31"/>
                      <a:pt x="52" y="43"/>
                      <a:pt x="44" y="43"/>
                    </a:cubicBezTo>
                    <a:cubicBezTo>
                      <a:pt x="43" y="43"/>
                      <a:pt x="40" y="43"/>
                      <a:pt x="37" y="43"/>
                    </a:cubicBezTo>
                    <a:cubicBezTo>
                      <a:pt x="25" y="41"/>
                      <a:pt x="4" y="35"/>
                      <a:pt x="1" y="29"/>
                    </a:cubicBezTo>
                    <a:cubicBezTo>
                      <a:pt x="1" y="29"/>
                      <a:pt x="0" y="13"/>
                      <a:pt x="1" y="3"/>
                    </a:cubicBezTo>
                    <a:cubicBezTo>
                      <a:pt x="6" y="1"/>
                      <a:pt x="20" y="1"/>
                      <a:pt x="37" y="0"/>
                    </a:cubicBezTo>
                    <a:cubicBezTo>
                      <a:pt x="57" y="0"/>
                      <a:pt x="82" y="0"/>
                      <a:pt x="102" y="0"/>
                    </a:cubicBezTo>
                    <a:cubicBezTo>
                      <a:pt x="104" y="0"/>
                      <a:pt x="107" y="0"/>
                      <a:pt x="110" y="1"/>
                    </a:cubicBezTo>
                    <a:cubicBezTo>
                      <a:pt x="112" y="1"/>
                      <a:pt x="115" y="1"/>
                      <a:pt x="117" y="1"/>
                    </a:cubicBezTo>
                    <a:cubicBezTo>
                      <a:pt x="119" y="1"/>
                      <a:pt x="121" y="1"/>
                      <a:pt x="123" y="1"/>
                    </a:cubicBezTo>
                    <a:cubicBezTo>
                      <a:pt x="126" y="2"/>
                      <a:pt x="129" y="2"/>
                      <a:pt x="131" y="3"/>
                    </a:cubicBezTo>
                    <a:cubicBezTo>
                      <a:pt x="133" y="13"/>
                      <a:pt x="131" y="29"/>
                      <a:pt x="131" y="29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4430713" y="4376738"/>
                <a:ext cx="73025" cy="141288"/>
              </a:xfrm>
              <a:custGeom>
                <a:avLst/>
                <a:gdLst>
                  <a:gd name="T0" fmla="*/ 21 w 21"/>
                  <a:gd name="T1" fmla="*/ 1 h 41"/>
                  <a:gd name="T2" fmla="*/ 21 w 21"/>
                  <a:gd name="T3" fmla="*/ 35 h 41"/>
                  <a:gd name="T4" fmla="*/ 15 w 21"/>
                  <a:gd name="T5" fmla="*/ 37 h 41"/>
                  <a:gd name="T6" fmla="*/ 8 w 21"/>
                  <a:gd name="T7" fmla="*/ 39 h 41"/>
                  <a:gd name="T8" fmla="*/ 0 w 21"/>
                  <a:gd name="T9" fmla="*/ 41 h 41"/>
                  <a:gd name="T10" fmla="*/ 0 w 21"/>
                  <a:gd name="T11" fmla="*/ 0 h 41"/>
                  <a:gd name="T12" fmla="*/ 8 w 21"/>
                  <a:gd name="T13" fmla="*/ 1 h 41"/>
                  <a:gd name="T14" fmla="*/ 15 w 21"/>
                  <a:gd name="T15" fmla="*/ 1 h 41"/>
                  <a:gd name="T16" fmla="*/ 21 w 21"/>
                  <a:gd name="T1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1">
                    <a:moveTo>
                      <a:pt x="21" y="1"/>
                    </a:moveTo>
                    <a:cubicBezTo>
                      <a:pt x="21" y="35"/>
                      <a:pt x="21" y="35"/>
                      <a:pt x="21" y="35"/>
                    </a:cubicBezTo>
                    <a:cubicBezTo>
                      <a:pt x="19" y="36"/>
                      <a:pt x="17" y="37"/>
                      <a:pt x="15" y="37"/>
                    </a:cubicBezTo>
                    <a:cubicBezTo>
                      <a:pt x="13" y="38"/>
                      <a:pt x="10" y="39"/>
                      <a:pt x="8" y="39"/>
                    </a:cubicBezTo>
                    <a:cubicBezTo>
                      <a:pt x="5" y="40"/>
                      <a:pt x="2" y="41"/>
                      <a:pt x="0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0" y="1"/>
                      <a:pt x="13" y="1"/>
                      <a:pt x="15" y="1"/>
                    </a:cubicBezTo>
                    <a:cubicBezTo>
                      <a:pt x="17" y="1"/>
                      <a:pt x="19" y="1"/>
                      <a:pt x="21" y="1"/>
                    </a:cubicBez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39"/>
              <p:cNvSpPr>
                <a:spLocks/>
              </p:cNvSpPr>
              <p:nvPr/>
            </p:nvSpPr>
            <p:spPr bwMode="auto">
              <a:xfrm>
                <a:off x="4075113" y="4376738"/>
                <a:ext cx="128588" cy="149225"/>
              </a:xfrm>
              <a:custGeom>
                <a:avLst/>
                <a:gdLst>
                  <a:gd name="T0" fmla="*/ 37 w 37"/>
                  <a:gd name="T1" fmla="*/ 0 h 43"/>
                  <a:gd name="T2" fmla="*/ 37 w 37"/>
                  <a:gd name="T3" fmla="*/ 43 h 43"/>
                  <a:gd name="T4" fmla="*/ 1 w 37"/>
                  <a:gd name="T5" fmla="*/ 29 h 43"/>
                  <a:gd name="T6" fmla="*/ 1 w 37"/>
                  <a:gd name="T7" fmla="*/ 3 h 43"/>
                  <a:gd name="T8" fmla="*/ 37 w 3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3">
                    <a:moveTo>
                      <a:pt x="37" y="0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25" y="41"/>
                      <a:pt x="4" y="35"/>
                      <a:pt x="1" y="29"/>
                    </a:cubicBezTo>
                    <a:cubicBezTo>
                      <a:pt x="1" y="29"/>
                      <a:pt x="0" y="13"/>
                      <a:pt x="1" y="3"/>
                    </a:cubicBezTo>
                    <a:cubicBezTo>
                      <a:pt x="6" y="1"/>
                      <a:pt x="20" y="1"/>
                      <a:pt x="37" y="0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40"/>
              <p:cNvSpPr>
                <a:spLocks/>
              </p:cNvSpPr>
              <p:nvPr/>
            </p:nvSpPr>
            <p:spPr bwMode="auto">
              <a:xfrm>
                <a:off x="4457701" y="4379913"/>
                <a:ext cx="25400" cy="131763"/>
              </a:xfrm>
              <a:custGeom>
                <a:avLst/>
                <a:gdLst>
                  <a:gd name="T0" fmla="*/ 7 w 7"/>
                  <a:gd name="T1" fmla="*/ 0 h 38"/>
                  <a:gd name="T2" fmla="*/ 7 w 7"/>
                  <a:gd name="T3" fmla="*/ 36 h 38"/>
                  <a:gd name="T4" fmla="*/ 0 w 7"/>
                  <a:gd name="T5" fmla="*/ 38 h 38"/>
                  <a:gd name="T6" fmla="*/ 0 w 7"/>
                  <a:gd name="T7" fmla="*/ 0 h 38"/>
                  <a:gd name="T8" fmla="*/ 7 w 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8">
                    <a:moveTo>
                      <a:pt x="7" y="0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5" y="37"/>
                      <a:pt x="2" y="38"/>
                      <a:pt x="0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5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" name="Right Arrow 11"/>
          <p:cNvSpPr/>
          <p:nvPr/>
        </p:nvSpPr>
        <p:spPr bwMode="auto">
          <a:xfrm>
            <a:off x="3386218" y="3205848"/>
            <a:ext cx="685800" cy="213162"/>
          </a:xfrm>
          <a:prstGeom prst="rightArrow">
            <a:avLst/>
          </a:prstGeom>
          <a:solidFill>
            <a:srgbClr val="2F5FE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7628203" y="3230012"/>
            <a:ext cx="685800" cy="213162"/>
          </a:xfrm>
          <a:prstGeom prst="rightArrow">
            <a:avLst/>
          </a:prstGeom>
          <a:solidFill>
            <a:srgbClr val="2F5FE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6231934" y="4663610"/>
            <a:ext cx="4939303" cy="1126753"/>
          </a:xfrm>
          <a:prstGeom prst="rect">
            <a:avLst/>
          </a:prstGeom>
          <a:noFill/>
        </p:spPr>
        <p:txBody>
          <a:bodyPr vert="horz" wrap="square" lIns="164592" tIns="109728" rIns="164592" bIns="109728" rtlCol="0" anchor="t">
            <a:noAutofit/>
          </a:bodyPr>
          <a:lstStyle/>
          <a:p>
            <a:pPr>
              <a:lnSpc>
                <a:spcPct val="90000"/>
              </a:lnSpc>
              <a:buSzPct val="90000"/>
              <a:buFont typeface="Arial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Donovan Brown</a:t>
            </a:r>
          </a:p>
          <a:p>
            <a:pPr>
              <a:lnSpc>
                <a:spcPct val="90000"/>
              </a:lnSpc>
              <a:buSzPct val="90000"/>
              <a:buFont typeface="Arial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Principal DevOps Program Manager</a:t>
            </a:r>
          </a:p>
          <a:p>
            <a:pPr>
              <a:lnSpc>
                <a:spcPct val="90000"/>
              </a:lnSpc>
              <a:buSzPct val="90000"/>
              <a:buFont typeface="Arial" pitchFamily="34" charset="0"/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@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donovanbrown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5656752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0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0"/>
            <a:ext cx="824520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07606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0"/>
            <a:ext cx="8974665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28464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0"/>
            <a:ext cx="1222344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73615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12238294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7178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87625"/>
            <a:ext cx="5380038" cy="91757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Bots don’t need to only use artificial intelligence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441315" y="-2"/>
            <a:ext cx="6995160" cy="6994525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931" y="0"/>
            <a:ext cx="5305706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55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0"/>
            <a:ext cx="12149718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62503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11684589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19891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11698160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31021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11698160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45015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0"/>
            <a:ext cx="11725397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81253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1231900"/>
            <a:ext cx="9791700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97136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0"/>
            <a:ext cx="11191240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40532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0"/>
            <a:ext cx="844229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90429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0"/>
            <a:ext cx="12208625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1928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0"/>
            <a:ext cx="12208625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71351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237" y="906462"/>
            <a:ext cx="7245819" cy="518798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1278" y="2588312"/>
            <a:ext cx="5380037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Bots don’t have to be text only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01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8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8445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7300"/>
            <a:ext cx="12436475" cy="44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78561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8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93412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60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1774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"/>
            <a:ext cx="12436475" cy="62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58923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8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9861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436475" cy="621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57129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12436475" cy="658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01167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8157023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44699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0"/>
            <a:ext cx="1142680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4726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4751" y="3693866"/>
            <a:ext cx="787400" cy="787400"/>
          </a:xfrm>
          <a:prstGeom prst="rect">
            <a:avLst/>
          </a:prstGeom>
        </p:spPr>
      </p:pic>
      <p:sp>
        <p:nvSpPr>
          <p:cNvPr id="3" name="Flowchart: Process 8"/>
          <p:cNvSpPr/>
          <p:nvPr/>
        </p:nvSpPr>
        <p:spPr bwMode="auto">
          <a:xfrm>
            <a:off x="108371" y="3192462"/>
            <a:ext cx="2141771" cy="639897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89603" tIns="89603" rIns="33605" bIns="33605" rtlCol="0" anchor="ctr" anchorCtr="0"/>
          <a:lstStyle/>
          <a:p>
            <a:pPr algn="ctr" defTabSz="913511">
              <a:defRPr/>
            </a:pPr>
            <a:r>
              <a:rPr lang="en-US" kern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Your bot code </a:t>
            </a:r>
          </a:p>
          <a:p>
            <a:pPr algn="ctr" defTabSz="913511">
              <a:defRPr/>
            </a:pPr>
            <a:r>
              <a:rPr lang="en-US" kern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web API</a:t>
            </a:r>
          </a:p>
        </p:txBody>
      </p:sp>
      <p:sp>
        <p:nvSpPr>
          <p:cNvPr id="4" name="Rectangle 3"/>
          <p:cNvSpPr/>
          <p:nvPr/>
        </p:nvSpPr>
        <p:spPr>
          <a:xfrm>
            <a:off x="3602442" y="4815479"/>
            <a:ext cx="4901795" cy="1697259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82504" y="5696841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dirty="0">
                <a:solidFill>
                  <a:schemeClr val="bg1"/>
                </a:solidFill>
                <a:cs typeface="Segoe UI Light" panose="020B0502040204020203" pitchFamily="34" charset="0"/>
              </a:rPr>
              <a:t>Entity</a:t>
            </a:r>
            <a:br>
              <a:rPr lang="en-US" sz="1200" dirty="0">
                <a:solidFill>
                  <a:schemeClr val="bg1"/>
                </a:solidFill>
                <a:cs typeface="Segoe UI Light" panose="020B0502040204020203" pitchFamily="34" charset="0"/>
              </a:rPr>
            </a:br>
            <a:r>
              <a:rPr lang="en-US" sz="1200" dirty="0">
                <a:solidFill>
                  <a:schemeClr val="bg1"/>
                </a:solidFill>
                <a:cs typeface="Segoe UI Light" panose="020B0502040204020203" pitchFamily="34" charset="0"/>
              </a:rPr>
              <a:t>Extraction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823623" y="5696841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dirty="0">
                <a:solidFill>
                  <a:schemeClr val="bg1"/>
                </a:solidFill>
                <a:cs typeface="Segoe UI Light" panose="020B0502040204020203" pitchFamily="34" charset="0"/>
              </a:rPr>
              <a:t>Speech</a:t>
            </a:r>
          </a:p>
        </p:txBody>
      </p:sp>
      <p:sp>
        <p:nvSpPr>
          <p:cNvPr id="7" name="Rectangle 6"/>
          <p:cNvSpPr/>
          <p:nvPr/>
        </p:nvSpPr>
        <p:spPr>
          <a:xfrm>
            <a:off x="5941385" y="4992012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kern="0" dirty="0">
                <a:solidFill>
                  <a:schemeClr val="bg1"/>
                </a:solidFill>
                <a:cs typeface="Segoe UI Light" panose="020B0502040204020203" pitchFamily="34" charset="0"/>
              </a:rPr>
              <a:t>Bot Clipboard w entities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3823623" y="4992012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dirty="0">
                <a:solidFill>
                  <a:schemeClr val="bg1"/>
                </a:solidFill>
                <a:cs typeface="Segoe UI Light" panose="020B0502040204020203" pitchFamily="34" charset="0"/>
              </a:rPr>
              <a:t>Natural Language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4882504" y="4992012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dirty="0">
                <a:solidFill>
                  <a:schemeClr val="bg1"/>
                </a:solidFill>
                <a:cs typeface="Segoe UI Light" panose="020B0502040204020203" pitchFamily="34" charset="0"/>
              </a:rPr>
              <a:t>Translation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36884" y="4456971"/>
            <a:ext cx="20697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25">
              <a:defRPr/>
            </a:pPr>
            <a:r>
              <a:rPr lang="en-US" sz="1600" b="1" kern="0" dirty="0">
                <a:solidFill>
                  <a:sysClr val="windowText" lastClr="000000"/>
                </a:solidFill>
                <a:cs typeface="Segoe UI Light" panose="020B0502040204020203" pitchFamily="34" charset="0"/>
              </a:rPr>
              <a:t>+ Intelligent Services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41385" y="5696841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kern="0" dirty="0">
                <a:solidFill>
                  <a:schemeClr val="bg1"/>
                </a:solidFill>
                <a:cs typeface="Segoe UI Light" panose="020B0502040204020203" pitchFamily="34" charset="0"/>
              </a:rPr>
              <a:t>Bing Knowledge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00265" y="4992012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kern="0" dirty="0">
                <a:solidFill>
                  <a:schemeClr val="bg1"/>
                </a:solidFill>
                <a:cs typeface="Segoe UI Light" panose="020B0502040204020203" pitchFamily="34" charset="0"/>
              </a:rPr>
              <a:t>User</a:t>
            </a:r>
            <a:br>
              <a:rPr lang="en-US" sz="1200" kern="0" dirty="0">
                <a:solidFill>
                  <a:schemeClr val="bg1"/>
                </a:solidFill>
                <a:cs typeface="Segoe UI Light" panose="020B0502040204020203" pitchFamily="34" charset="0"/>
              </a:rPr>
            </a:br>
            <a:r>
              <a:rPr lang="en-US" sz="1200" kern="0" dirty="0">
                <a:solidFill>
                  <a:schemeClr val="bg1"/>
                </a:solidFill>
                <a:cs typeface="Segoe UI Light" panose="020B0502040204020203" pitchFamily="34" charset="0"/>
              </a:rPr>
              <a:t>Preferences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00265" y="5696841"/>
            <a:ext cx="1005840" cy="64008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sz="1200" kern="0" dirty="0">
                <a:solidFill>
                  <a:schemeClr val="bg1"/>
                </a:solidFill>
                <a:cs typeface="Segoe UI Light" panose="020B0502040204020203" pitchFamily="34" charset="0"/>
              </a:rPr>
              <a:t>Image Intelligence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987416" y="5246310"/>
            <a:ext cx="511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225"/>
            <a:r>
              <a:rPr lang="en-US" sz="2800" b="1" kern="0" dirty="0">
                <a:solidFill>
                  <a:sysClr val="windowText" lastClr="000000"/>
                </a:solidFill>
                <a:cs typeface="Segoe UI Light" panose="020B0502040204020203" pitchFamily="34" charset="0"/>
              </a:rPr>
              <a:t>…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602442" y="1261386"/>
            <a:ext cx="4901795" cy="2448753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914225">
              <a:defRPr/>
            </a:pPr>
            <a:endParaRPr lang="en-US" sz="1600" kern="0" dirty="0">
              <a:solidFill>
                <a:schemeClr val="bg1"/>
              </a:solidFill>
              <a:cs typeface="Segoe UI Light" panose="020B0502040204020203" pitchFamily="34" charset="0"/>
            </a:endParaRPr>
          </a:p>
          <a:p>
            <a:pPr algn="ctr" defTabSz="914225">
              <a:defRPr/>
            </a:pPr>
            <a:endParaRPr lang="en-US" sz="1600" kern="0" dirty="0">
              <a:solidFill>
                <a:schemeClr val="bg1"/>
              </a:solidFill>
              <a:cs typeface="Segoe UI Light" panose="020B0502040204020203" pitchFamily="34" charset="0"/>
            </a:endParaRPr>
          </a:p>
          <a:p>
            <a:pPr algn="ctr" defTabSz="914225">
              <a:defRPr/>
            </a:pPr>
            <a:r>
              <a:rPr lang="en-US" sz="1600" kern="0" dirty="0">
                <a:solidFill>
                  <a:schemeClr val="bg1"/>
                </a:solidFill>
                <a:cs typeface="Segoe UI Light" panose="020B0502040204020203" pitchFamily="34" charset="0"/>
              </a:rPr>
              <a:t>Message input &lt;&gt; output</a:t>
            </a:r>
          </a:p>
          <a:p>
            <a:pPr algn="ctr" defTabSz="914225">
              <a:defRPr/>
            </a:pPr>
            <a:r>
              <a:rPr lang="en-US" sz="1600" kern="0" dirty="0">
                <a:solidFill>
                  <a:schemeClr val="bg1"/>
                </a:solidFill>
                <a:cs typeface="Segoe UI Light" panose="020B0502040204020203" pitchFamily="34" charset="0"/>
              </a:rPr>
              <a:t>Add logic and keep track of dialogs and state</a:t>
            </a:r>
          </a:p>
          <a:p>
            <a:pPr algn="ctr" defTabSz="914225">
              <a:defRPr/>
            </a:pPr>
            <a:r>
              <a:rPr lang="en-US" sz="1600" kern="0" dirty="0">
                <a:solidFill>
                  <a:schemeClr val="bg1"/>
                </a:solidFill>
                <a:cs typeface="Segoe UI Light" panose="020B0502040204020203" pitchFamily="34" charset="0"/>
              </a:rPr>
              <a:t>Connect to people where they are</a:t>
            </a:r>
            <a:br>
              <a:rPr lang="en-US" sz="1600" kern="0" dirty="0">
                <a:solidFill>
                  <a:schemeClr val="bg1"/>
                </a:solidFill>
                <a:cs typeface="Segoe UI Light" panose="020B0502040204020203" pitchFamily="34" charset="0"/>
              </a:rPr>
            </a:br>
            <a:endParaRPr lang="en-US" sz="1600" kern="0" dirty="0">
              <a:solidFill>
                <a:schemeClr val="bg1"/>
              </a:solidFill>
              <a:cs typeface="Segoe UI Light" panose="020B0502040204020203" pitchFamily="34" charset="0"/>
            </a:endParaRPr>
          </a:p>
          <a:p>
            <a:pPr algn="ctr" defTabSz="914225">
              <a:defRPr/>
            </a:pPr>
            <a:r>
              <a:rPr lang="en-US" sz="1600" kern="0" dirty="0">
                <a:solidFill>
                  <a:schemeClr val="bg1"/>
                </a:solidFill>
                <a:cs typeface="Segoe UI Light" panose="020B0502040204020203" pitchFamily="34" charset="0"/>
              </a:rPr>
              <a:t>+Directory for finding your bot, registration and management dashboard</a:t>
            </a:r>
          </a:p>
          <a:p>
            <a:pPr marL="285695" indent="-285695" defTabSz="914225">
              <a:buFont typeface="Arial" panose="020B0604020202020204" pitchFamily="34" charset="0"/>
              <a:buChar char="•"/>
              <a:defRPr/>
            </a:pPr>
            <a:endParaRPr lang="en-US" kern="0" dirty="0">
              <a:solidFill>
                <a:schemeClr val="bg1"/>
              </a:solidFill>
              <a:cs typeface="Segoe UI Light" panose="020B0502040204020203" pitchFamily="34" charset="0"/>
            </a:endParaRPr>
          </a:p>
          <a:p>
            <a:pPr defTabSz="914225">
              <a:defRPr/>
            </a:pPr>
            <a:endParaRPr lang="en-US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710" y="810506"/>
            <a:ext cx="1499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5">
              <a:defRPr/>
            </a:pPr>
            <a:r>
              <a:rPr lang="en-US" sz="1600" b="1" dirty="0">
                <a:solidFill>
                  <a:prstClr val="black"/>
                </a:solidFill>
                <a:cs typeface="Segoe UI Light" panose="020B0502040204020203" pitchFamily="34" charset="0"/>
              </a:rPr>
              <a:t>Bot Connector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980042" y="525462"/>
            <a:ext cx="2056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25">
              <a:defRPr/>
            </a:pPr>
            <a:r>
              <a:rPr lang="en-US" sz="1600" b="1" dirty="0">
                <a:solidFill>
                  <a:prstClr val="black"/>
                </a:solidFill>
                <a:cs typeface="Segoe UI Light" panose="020B0502040204020203" pitchFamily="34" charset="0"/>
              </a:rPr>
              <a:t>Conversation Canvas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947036" y="6053724"/>
            <a:ext cx="2113824" cy="365760"/>
          </a:xfrm>
          <a:prstGeom prst="rect">
            <a:avLst/>
          </a:prstGeom>
          <a:solidFill>
            <a:schemeClr val="tx2"/>
          </a:solidFill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25">
              <a:defRPr/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…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11157816" y="1455686"/>
            <a:ext cx="287979" cy="13557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11142764" y="2663412"/>
            <a:ext cx="277559" cy="3244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11157816" y="3130370"/>
            <a:ext cx="287980" cy="4035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1170818" y="3287887"/>
            <a:ext cx="305220" cy="1300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185" y="1744662"/>
            <a:ext cx="740899" cy="74089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954" y="3155372"/>
            <a:ext cx="655890" cy="655890"/>
          </a:xfrm>
          <a:prstGeom prst="rect">
            <a:avLst/>
          </a:prstGeom>
        </p:spPr>
      </p:pic>
      <p:cxnSp>
        <p:nvCxnSpPr>
          <p:cNvPr id="41" name="Straight Arrow Connector 40"/>
          <p:cNvCxnSpPr/>
          <p:nvPr/>
        </p:nvCxnSpPr>
        <p:spPr>
          <a:xfrm>
            <a:off x="6232150" y="3692433"/>
            <a:ext cx="0" cy="829044"/>
          </a:xfrm>
          <a:prstGeom prst="straightConnector1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2326342" y="3963194"/>
            <a:ext cx="1257078" cy="852286"/>
          </a:xfrm>
          <a:prstGeom prst="straightConnector1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2326342" y="3445408"/>
            <a:ext cx="1276100" cy="0"/>
          </a:xfrm>
          <a:prstGeom prst="straightConnector1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3" idx="2"/>
            <a:endCxn id="50" idx="0"/>
          </p:cNvCxnSpPr>
          <p:nvPr/>
        </p:nvCxnSpPr>
        <p:spPr>
          <a:xfrm flipH="1">
            <a:off x="1172386" y="3832359"/>
            <a:ext cx="6871" cy="805514"/>
          </a:xfrm>
          <a:prstGeom prst="straightConnector1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lowchart: Process 8"/>
          <p:cNvSpPr/>
          <p:nvPr/>
        </p:nvSpPr>
        <p:spPr bwMode="auto">
          <a:xfrm>
            <a:off x="101500" y="4637873"/>
            <a:ext cx="2141771" cy="1089116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89603" tIns="89603" rIns="33605" bIns="33605" rtlCol="0" anchor="ctr" anchorCtr="0"/>
          <a:lstStyle/>
          <a:p>
            <a:pPr algn="ctr" defTabSz="913511">
              <a:defRPr/>
            </a:pPr>
            <a:r>
              <a:rPr lang="en-US" kern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Other services, APIs,</a:t>
            </a:r>
          </a:p>
          <a:p>
            <a:pPr algn="ctr" defTabSz="913511">
              <a:defRPr/>
            </a:pPr>
            <a:r>
              <a:rPr lang="en-US" kern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Databases, Azure ML, Azure Search </a:t>
            </a:r>
            <a:r>
              <a:rPr lang="is-IS" kern="0" dirty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…</a:t>
            </a:r>
            <a:endParaRPr lang="en-US" kern="0" dirty="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340208" y="3119500"/>
            <a:ext cx="1770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5">
              <a:defRPr sz="1200" b="1">
                <a:solidFill>
                  <a:prstClr val="black"/>
                </a:solidFill>
                <a:cs typeface="Segoe UI Light" panose="020B0502040204020203" pitchFamily="34" charset="0"/>
              </a:defRPr>
            </a:lvl1pPr>
          </a:lstStyle>
          <a:p>
            <a:r>
              <a:rPr lang="en-US" b="0" dirty="0"/>
              <a:t>Bot Builder SDK</a:t>
            </a:r>
          </a:p>
        </p:txBody>
      </p:sp>
      <p:sp>
        <p:nvSpPr>
          <p:cNvPr id="54" name="TextBox 53"/>
          <p:cNvSpPr txBox="1"/>
          <p:nvPr/>
        </p:nvSpPr>
        <p:spPr>
          <a:xfrm rot="1861788">
            <a:off x="2423468" y="4298376"/>
            <a:ext cx="1770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5">
              <a:defRPr/>
            </a:pPr>
            <a:r>
              <a:rPr lang="en-US" sz="1200" b="1" dirty="0">
                <a:solidFill>
                  <a:prstClr val="black"/>
                </a:solidFill>
                <a:cs typeface="Segoe UI Light" panose="020B0502040204020203" pitchFamily="34" charset="0"/>
              </a:rPr>
              <a:t>API, SDK calls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V="1">
            <a:off x="8546901" y="1681192"/>
            <a:ext cx="308195" cy="6105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8546901" y="2605671"/>
            <a:ext cx="349017" cy="857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8565464" y="3029172"/>
            <a:ext cx="301943" cy="3673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8540065" y="3445408"/>
            <a:ext cx="355853" cy="13119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/>
          <p:cNvGrpSpPr/>
          <p:nvPr/>
        </p:nvGrpSpPr>
        <p:grpSpPr>
          <a:xfrm>
            <a:off x="8951457" y="966147"/>
            <a:ext cx="2116963" cy="367090"/>
            <a:chOff x="9146658" y="1243275"/>
            <a:chExt cx="2116963" cy="367090"/>
          </a:xfrm>
          <a:solidFill>
            <a:schemeClr val="tx2"/>
          </a:solidFill>
        </p:grpSpPr>
        <p:sp>
          <p:nvSpPr>
            <p:cNvPr id="23" name="Rectangle 22"/>
            <p:cNvSpPr/>
            <p:nvPr/>
          </p:nvSpPr>
          <p:spPr>
            <a:xfrm>
              <a:off x="9149797" y="1243275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Web Chat</a:t>
              </a:r>
            </a:p>
          </p:txBody>
        </p:sp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46658" y="1244605"/>
              <a:ext cx="365760" cy="365760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120" name="Group 119"/>
          <p:cNvGrpSpPr/>
          <p:nvPr/>
        </p:nvGrpSpPr>
        <p:grpSpPr>
          <a:xfrm>
            <a:off x="8954596" y="5586761"/>
            <a:ext cx="2113824" cy="365941"/>
            <a:chOff x="9151129" y="5503401"/>
            <a:chExt cx="2113824" cy="365941"/>
          </a:xfrm>
          <a:solidFill>
            <a:schemeClr val="tx2"/>
          </a:solidFill>
        </p:grpSpPr>
        <p:sp>
          <p:nvSpPr>
            <p:cNvPr id="34" name="Rectangle 33"/>
            <p:cNvSpPr/>
            <p:nvPr/>
          </p:nvSpPr>
          <p:spPr>
            <a:xfrm>
              <a:off x="9151129" y="5503582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kern="0" dirty="0" err="1">
                  <a:solidFill>
                    <a:schemeClr val="bg1"/>
                  </a:solidFill>
                  <a:cs typeface="Segoe UI Light" panose="020B0502040204020203" pitchFamily="34" charset="0"/>
                </a:rPr>
                <a:t>Directline</a:t>
              </a:r>
              <a:r>
                <a:rPr lang="en-US" kern="0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…</a:t>
              </a:r>
              <a:endParaRPr lang="en-US" dirty="0">
                <a:solidFill>
                  <a:schemeClr val="bg1"/>
                </a:solidFill>
                <a:cs typeface="Segoe UI Light" panose="020B0502040204020203" pitchFamily="34" charset="0"/>
              </a:endParaRPr>
            </a:p>
          </p:txBody>
        </p:sp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809" y="5503401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2" name="Group 111"/>
          <p:cNvGrpSpPr/>
          <p:nvPr/>
        </p:nvGrpSpPr>
        <p:grpSpPr>
          <a:xfrm>
            <a:off x="8951457" y="1439862"/>
            <a:ext cx="2113824" cy="365760"/>
            <a:chOff x="9145084" y="1800597"/>
            <a:chExt cx="2113824" cy="365760"/>
          </a:xfrm>
          <a:solidFill>
            <a:schemeClr val="tx2"/>
          </a:solidFill>
        </p:grpSpPr>
        <p:sp>
          <p:nvSpPr>
            <p:cNvPr id="20" name="Rectangle 19"/>
            <p:cNvSpPr/>
            <p:nvPr/>
          </p:nvSpPr>
          <p:spPr>
            <a:xfrm>
              <a:off x="9145084" y="1800597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Email</a:t>
              </a:r>
            </a:p>
          </p:txBody>
        </p:sp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45084" y="1800597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3" name="Group 112"/>
          <p:cNvGrpSpPr/>
          <p:nvPr/>
        </p:nvGrpSpPr>
        <p:grpSpPr>
          <a:xfrm>
            <a:off x="8951457" y="1911688"/>
            <a:ext cx="2113824" cy="366374"/>
            <a:chOff x="9136040" y="2257257"/>
            <a:chExt cx="2113824" cy="366374"/>
          </a:xfrm>
          <a:solidFill>
            <a:schemeClr val="tx2"/>
          </a:solidFill>
        </p:grpSpPr>
        <p:sp>
          <p:nvSpPr>
            <p:cNvPr id="38" name="Rectangle 37"/>
            <p:cNvSpPr/>
            <p:nvPr/>
          </p:nvSpPr>
          <p:spPr>
            <a:xfrm>
              <a:off x="9136040" y="2257257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Facebook</a:t>
              </a:r>
            </a:p>
          </p:txBody>
        </p:sp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36040" y="2257871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4" name="Group 113"/>
          <p:cNvGrpSpPr/>
          <p:nvPr/>
        </p:nvGrpSpPr>
        <p:grpSpPr>
          <a:xfrm>
            <a:off x="8951457" y="2354262"/>
            <a:ext cx="2113824" cy="365760"/>
            <a:chOff x="9172072" y="2722128"/>
            <a:chExt cx="2113824" cy="365760"/>
          </a:xfrm>
          <a:solidFill>
            <a:schemeClr val="tx2"/>
          </a:solidFill>
        </p:grpSpPr>
        <p:sp>
          <p:nvSpPr>
            <p:cNvPr id="21" name="Rectangle 20"/>
            <p:cNvSpPr/>
            <p:nvPr/>
          </p:nvSpPr>
          <p:spPr>
            <a:xfrm>
              <a:off x="9172072" y="2722128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 err="1">
                  <a:solidFill>
                    <a:schemeClr val="bg1"/>
                  </a:solidFill>
                  <a:cs typeface="Segoe UI Light" panose="020B0502040204020203" pitchFamily="34" charset="0"/>
                </a:rPr>
                <a:t>GroupMe</a:t>
              </a:r>
              <a:endParaRPr lang="en-US" dirty="0">
                <a:solidFill>
                  <a:schemeClr val="bg1"/>
                </a:solidFill>
                <a:cs typeface="Segoe UI Light" panose="020B0502040204020203" pitchFamily="34" charset="0"/>
              </a:endParaRPr>
            </a:p>
          </p:txBody>
        </p:sp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72072" y="2722128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5" name="Group 114"/>
          <p:cNvGrpSpPr/>
          <p:nvPr/>
        </p:nvGrpSpPr>
        <p:grpSpPr>
          <a:xfrm>
            <a:off x="8951457" y="2811462"/>
            <a:ext cx="2115134" cy="365760"/>
            <a:chOff x="9170762" y="3168308"/>
            <a:chExt cx="2115134" cy="365760"/>
          </a:xfrm>
          <a:solidFill>
            <a:schemeClr val="tx2"/>
          </a:solidFill>
        </p:grpSpPr>
        <p:sp>
          <p:nvSpPr>
            <p:cNvPr id="26" name="Rectangle 25"/>
            <p:cNvSpPr/>
            <p:nvPr/>
          </p:nvSpPr>
          <p:spPr>
            <a:xfrm>
              <a:off x="9172072" y="3168308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 err="1">
                  <a:solidFill>
                    <a:schemeClr val="bg1"/>
                  </a:solidFill>
                  <a:cs typeface="Segoe UI Light" panose="020B0502040204020203" pitchFamily="34" charset="0"/>
                </a:rPr>
                <a:t>Kik</a:t>
              </a:r>
              <a:endParaRPr lang="en-US" dirty="0">
                <a:solidFill>
                  <a:schemeClr val="bg1"/>
                </a:solidFill>
                <a:cs typeface="Segoe UI Light" panose="020B0502040204020203" pitchFamily="34" charset="0"/>
              </a:endParaRPr>
            </a:p>
          </p:txBody>
        </p:sp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170762" y="3168308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6" name="Group 115"/>
          <p:cNvGrpSpPr/>
          <p:nvPr/>
        </p:nvGrpSpPr>
        <p:grpSpPr>
          <a:xfrm>
            <a:off x="8951457" y="3268662"/>
            <a:ext cx="2113824" cy="366272"/>
            <a:chOff x="9151808" y="3646179"/>
            <a:chExt cx="2113824" cy="366272"/>
          </a:xfrm>
          <a:solidFill>
            <a:schemeClr val="tx2"/>
          </a:solidFill>
        </p:grpSpPr>
        <p:sp>
          <p:nvSpPr>
            <p:cNvPr id="24" name="Rectangle 23"/>
            <p:cNvSpPr/>
            <p:nvPr/>
          </p:nvSpPr>
          <p:spPr>
            <a:xfrm>
              <a:off x="9151808" y="3646691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kern="0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Skype</a:t>
              </a:r>
            </a:p>
          </p:txBody>
        </p:sp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151808" y="3646179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7" name="Group 116"/>
          <p:cNvGrpSpPr/>
          <p:nvPr/>
        </p:nvGrpSpPr>
        <p:grpSpPr>
          <a:xfrm>
            <a:off x="8951457" y="4183062"/>
            <a:ext cx="2113824" cy="365760"/>
            <a:chOff x="9150497" y="4108418"/>
            <a:chExt cx="2113824" cy="365760"/>
          </a:xfrm>
          <a:solidFill>
            <a:schemeClr val="tx2"/>
          </a:solidFill>
        </p:grpSpPr>
        <p:sp>
          <p:nvSpPr>
            <p:cNvPr id="27" name="Rectangle 26"/>
            <p:cNvSpPr/>
            <p:nvPr/>
          </p:nvSpPr>
          <p:spPr>
            <a:xfrm>
              <a:off x="9150497" y="4108418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kern="0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Slack</a:t>
              </a:r>
            </a:p>
          </p:txBody>
        </p:sp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151808" y="4108418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8" name="Group 117"/>
          <p:cNvGrpSpPr/>
          <p:nvPr/>
        </p:nvGrpSpPr>
        <p:grpSpPr>
          <a:xfrm>
            <a:off x="8951457" y="4654930"/>
            <a:ext cx="2113824" cy="366332"/>
            <a:chOff x="9165609" y="4567677"/>
            <a:chExt cx="2113824" cy="366332"/>
          </a:xfrm>
          <a:solidFill>
            <a:schemeClr val="tx2"/>
          </a:solidFill>
        </p:grpSpPr>
        <p:sp>
          <p:nvSpPr>
            <p:cNvPr id="19" name="Rectangle 18"/>
            <p:cNvSpPr/>
            <p:nvPr/>
          </p:nvSpPr>
          <p:spPr>
            <a:xfrm>
              <a:off x="9165609" y="4568249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Telegram</a:t>
              </a:r>
            </a:p>
          </p:txBody>
        </p:sp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168897" y="4567677"/>
              <a:ext cx="365760" cy="365760"/>
            </a:xfrm>
            <a:prstGeom prst="rect">
              <a:avLst/>
            </a:prstGeom>
            <a:grpFill/>
          </p:spPr>
        </p:pic>
      </p:grpSp>
      <p:grpSp>
        <p:nvGrpSpPr>
          <p:cNvPr id="119" name="Group 118"/>
          <p:cNvGrpSpPr/>
          <p:nvPr/>
        </p:nvGrpSpPr>
        <p:grpSpPr>
          <a:xfrm>
            <a:off x="8951457" y="5110054"/>
            <a:ext cx="2113824" cy="368408"/>
            <a:chOff x="9147045" y="5033145"/>
            <a:chExt cx="2113824" cy="368408"/>
          </a:xfrm>
          <a:solidFill>
            <a:schemeClr val="tx2"/>
          </a:solidFill>
        </p:grpSpPr>
        <p:sp>
          <p:nvSpPr>
            <p:cNvPr id="18" name="Rectangle 17"/>
            <p:cNvSpPr/>
            <p:nvPr/>
          </p:nvSpPr>
          <p:spPr>
            <a:xfrm>
              <a:off x="9147045" y="5033145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dirty="0" err="1">
                  <a:solidFill>
                    <a:schemeClr val="bg1"/>
                  </a:solidFill>
                  <a:cs typeface="Segoe UI Light" panose="020B0502040204020203" pitchFamily="34" charset="0"/>
                </a:rPr>
                <a:t>Twilio</a:t>
              </a:r>
              <a:r>
                <a:rPr lang="en-US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 (SMS)</a:t>
              </a:r>
            </a:p>
          </p:txBody>
        </p:sp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148217" y="5035793"/>
              <a:ext cx="365760" cy="365760"/>
            </a:xfrm>
            <a:prstGeom prst="rect">
              <a:avLst/>
            </a:prstGeom>
            <a:grpFill/>
          </p:spPr>
        </p:pic>
      </p:grpSp>
      <p:pic>
        <p:nvPicPr>
          <p:cNvPr id="128" name="Picture 1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854" y="2473800"/>
            <a:ext cx="680584" cy="6805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-30163" y="2582862"/>
            <a:ext cx="2356505" cy="3455584"/>
          </a:xfrm>
          <a:prstGeom prst="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2851" y="2222993"/>
            <a:ext cx="1499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5">
              <a:defRPr/>
            </a:pPr>
            <a:r>
              <a:rPr lang="en-US" sz="1600" b="1" dirty="0">
                <a:solidFill>
                  <a:prstClr val="black"/>
                </a:solidFill>
                <a:cs typeface="Segoe UI Light" panose="020B0502040204020203" pitchFamily="34" charset="0"/>
              </a:rPr>
              <a:t>Azure or other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8947036" y="3718106"/>
            <a:ext cx="2113824" cy="365941"/>
            <a:chOff x="9151129" y="5503401"/>
            <a:chExt cx="2113824" cy="365941"/>
          </a:xfrm>
          <a:solidFill>
            <a:schemeClr val="tx2"/>
          </a:solidFill>
        </p:grpSpPr>
        <p:sp>
          <p:nvSpPr>
            <p:cNvPr id="73" name="Rectangle 72"/>
            <p:cNvSpPr/>
            <p:nvPr/>
          </p:nvSpPr>
          <p:spPr>
            <a:xfrm>
              <a:off x="9151129" y="5503582"/>
              <a:ext cx="2113824" cy="365760"/>
            </a:xfrm>
            <a:prstGeom prst="rect">
              <a:avLst/>
            </a:prstGeom>
            <a:grpFill/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25">
                <a:defRPr/>
              </a:pPr>
              <a:r>
                <a:rPr lang="en-US" kern="0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MS Teams</a:t>
              </a:r>
              <a:endParaRPr lang="en-US" dirty="0">
                <a:solidFill>
                  <a:schemeClr val="bg1"/>
                </a:solidFill>
                <a:cs typeface="Segoe UI Light" panose="020B0502040204020203" pitchFamily="34" charset="0"/>
              </a:endParaRPr>
            </a:p>
          </p:txBody>
        </p:sp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809" y="5503401"/>
              <a:ext cx="365760" cy="36576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98577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0"/>
            <a:ext cx="8433765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10235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12238294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19972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1225318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15911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60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4157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100"/>
            <a:ext cx="12436475" cy="638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90852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11671050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91726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11684589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78854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0"/>
            <a:ext cx="11033159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84156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1165754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53543"/>
      </p:ext>
    </p:ext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11684589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4172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667" y="-889165"/>
            <a:ext cx="2875168" cy="602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101" y="-733731"/>
            <a:ext cx="2875168" cy="60223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54767" y="909873"/>
            <a:ext cx="906780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600"/>
              </a:spcBef>
              <a:buSzPct val="90000"/>
            </a:pPr>
            <a:endParaRPr lang="en-US" sz="2800" spc="-30" dirty="0">
              <a:latin typeface="Segoe UI Light"/>
            </a:endParaRPr>
          </a:p>
          <a:p>
            <a:pPr lvl="0">
              <a:lnSpc>
                <a:spcPct val="90000"/>
              </a:lnSpc>
              <a:spcBef>
                <a:spcPts val="600"/>
              </a:spcBef>
              <a:buSzPct val="90000"/>
            </a:pPr>
            <a:r>
              <a:rPr lang="en-US" sz="3200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j-lt"/>
              </a:rPr>
              <a:t>Identify entities and intents of messages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buSzPct val="90000"/>
            </a:pPr>
            <a:r>
              <a:rPr lang="en-US" sz="3200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j-lt"/>
              </a:rPr>
              <a:t>Train through GUI or programmatically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buSzPct val="90000"/>
            </a:pPr>
            <a:r>
              <a:rPr lang="en-US" sz="3200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j-lt"/>
              </a:rPr>
              <a:t>Built in LUIS intent handling in bot framework</a:t>
            </a:r>
          </a:p>
          <a:p>
            <a:pPr marL="237771" lvl="1">
              <a:lnSpc>
                <a:spcPct val="90000"/>
              </a:lnSpc>
              <a:spcBef>
                <a:spcPts val="600"/>
              </a:spcBef>
              <a:buSzPct val="90000"/>
            </a:pPr>
            <a:endParaRPr lang="en-US" sz="2800" spc="-30" dirty="0">
              <a:latin typeface="Segoe UI Light"/>
            </a:endParaRPr>
          </a:p>
          <a:p>
            <a:pPr lvl="0">
              <a:lnSpc>
                <a:spcPct val="90000"/>
              </a:lnSpc>
              <a:spcBef>
                <a:spcPts val="600"/>
              </a:spcBef>
              <a:buSzPct val="90000"/>
            </a:pPr>
            <a:endParaRPr lang="en-US" sz="2800" spc="-30" dirty="0">
              <a:latin typeface="Segoe UI 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713" y="3614405"/>
            <a:ext cx="5135448" cy="11980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637" y="3421062"/>
            <a:ext cx="6734276" cy="3140423"/>
          </a:xfrm>
          <a:prstGeom prst="rect">
            <a:avLst/>
          </a:prstGeom>
        </p:spPr>
      </p:pic>
      <p:sp>
        <p:nvSpPr>
          <p:cNvPr id="11" name="Title 16"/>
          <p:cNvSpPr txBox="1">
            <a:spLocks/>
          </p:cNvSpPr>
          <p:nvPr/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/>
            <a:r>
              <a:rPr lang="en-US" spc="0" dirty="0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rPr>
              <a:t>Cognitive Services - LUIS</a:t>
            </a:r>
          </a:p>
        </p:txBody>
      </p:sp>
    </p:spTree>
    <p:extLst>
      <p:ext uri="{BB962C8B-B14F-4D97-AF65-F5344CB8AC3E}">
        <p14:creationId xmlns:p14="http://schemas.microsoft.com/office/powerpoint/2010/main" val="11765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8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58550"/>
      </p:ext>
    </p:ext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0"/>
            <a:ext cx="10325251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97121"/>
      </p:ext>
    </p:extLst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60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14652"/>
      </p:ext>
    </p:extLst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700"/>
            <a:ext cx="12436475" cy="517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43557"/>
      </p:ext>
    </p:extLst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"/>
            <a:ext cx="12436475" cy="62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72015"/>
      </p:ext>
    </p:ext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"/>
            <a:ext cx="12436475" cy="62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3408"/>
      </p:ext>
    </p:extLst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"/>
            <a:ext cx="12436475" cy="62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51386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0" y="0"/>
            <a:ext cx="9467951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11038"/>
      </p:ext>
    </p:extLst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12253182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16534"/>
      </p:ext>
    </p:ext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11671050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4680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/>
        </p:nvSpPr>
        <p:spPr>
          <a:xfrm>
            <a:off x="156617" y="1279841"/>
            <a:ext cx="4640561" cy="5238151"/>
          </a:xfrm>
          <a:prstGeom prst="rect">
            <a:avLst/>
          </a:prstGeom>
        </p:spPr>
        <p:txBody>
          <a:bodyPr vert="horz" wrap="square" lIns="149217" tIns="93260" rIns="149217" bIns="93260" rtlCol="0">
            <a:normAutofit/>
          </a:bodyPr>
          <a:lstStyle>
            <a:lvl1pPr marL="336170" marR="0" indent="-336170" algn="l" defTabSz="91443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529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735" marR="0" indent="-236565" algn="l" defTabSz="91443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99" marR="0" indent="-224114" algn="l" defTabSz="91443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512" marR="0" indent="-224114" algn="l" defTabSz="91443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627" marR="0" indent="-224114" algn="l" defTabSz="91443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702" indent="-228610" algn="l" defTabSz="91443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922" indent="-228610" algn="l" defTabSz="91443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141" indent="-228610" algn="l" defTabSz="91443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360" indent="-228610" algn="l" defTabSz="91443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599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855" y="430435"/>
            <a:ext cx="7350498" cy="5233328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1278" y="2588312"/>
            <a:ext cx="5380037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en-US" sz="4800" b="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cs typeface="Segoe UI" pitchFamily="34" charset="0"/>
              </a:defRPr>
            </a:lvl1pPr>
          </a:lstStyle>
          <a:p>
            <a:r>
              <a:rPr lang="en-US" dirty="0"/>
              <a:t>Developer Portal</a:t>
            </a:r>
          </a:p>
        </p:txBody>
      </p:sp>
    </p:spTree>
    <p:extLst>
      <p:ext uri="{BB962C8B-B14F-4D97-AF65-F5344CB8AC3E}">
        <p14:creationId xmlns:p14="http://schemas.microsoft.com/office/powerpoint/2010/main" val="5286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11684589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4352"/>
      </p:ext>
    </p:ext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9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38219"/>
      </p:ext>
    </p:extLst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8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62601"/>
      </p:ext>
    </p:extLst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436475" cy="659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97722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667" y="-889165"/>
            <a:ext cx="2875168" cy="602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101" y="-733731"/>
            <a:ext cx="2875168" cy="602231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75480" y="1399374"/>
            <a:ext cx="6003595" cy="5238151"/>
          </a:xfrm>
          <a:prstGeom prst="rect">
            <a:avLst/>
          </a:prstGeom>
        </p:spPr>
        <p:txBody>
          <a:bodyPr>
            <a:normAutofit/>
          </a:bodyPr>
          <a:lstStyle>
            <a:lvl1pPr marL="336145" marR="0" indent="-336145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92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3999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/>
            <a:endParaRPr lang="en-US" sz="2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999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237" y="1"/>
            <a:ext cx="5372755" cy="6445996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61278" y="2588312"/>
            <a:ext cx="5380037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800" b="0" cap="none" spc="-102" baseline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cs typeface="Segoe UI" pitchFamily="34" charset="0"/>
              </a:defRPr>
            </a:lvl1pPr>
          </a:lstStyle>
          <a:p>
            <a:r>
              <a:rPr lang="en-US" dirty="0"/>
              <a:t>Bot Builder SDKs</a:t>
            </a:r>
          </a:p>
        </p:txBody>
      </p:sp>
    </p:spTree>
    <p:extLst>
      <p:ext uri="{BB962C8B-B14F-4D97-AF65-F5344CB8AC3E}">
        <p14:creationId xmlns:p14="http://schemas.microsoft.com/office/powerpoint/2010/main" val="211299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2125677"/>
            <a:ext cx="7315200" cy="1098762"/>
          </a:xfrm>
        </p:spPr>
        <p:txBody>
          <a:bodyPr/>
          <a:lstStyle/>
          <a:p>
            <a:r>
              <a:rPr lang="en-US" sz="6600" dirty="0"/>
              <a:t>Demo – Bot!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Thiago</a:t>
            </a:r>
          </a:p>
        </p:txBody>
      </p:sp>
    </p:spTree>
    <p:extLst>
      <p:ext uri="{BB962C8B-B14F-4D97-AF65-F5344CB8AC3E}">
        <p14:creationId xmlns:p14="http://schemas.microsoft.com/office/powerpoint/2010/main" val="193999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091_TR24_BO_CT_Template">
  <a:themeElements>
    <a:clrScheme name="TR24">
      <a:dk1>
        <a:srgbClr val="353535"/>
      </a:dk1>
      <a:lt1>
        <a:srgbClr val="FFFFFF"/>
      </a:lt1>
      <a:dk2>
        <a:srgbClr val="0078D7"/>
      </a:dk2>
      <a:lt2>
        <a:srgbClr val="E6E6E6"/>
      </a:lt2>
      <a:accent1>
        <a:srgbClr val="0078D7"/>
      </a:accent1>
      <a:accent2>
        <a:srgbClr val="00188F"/>
      </a:accent2>
      <a:accent3>
        <a:srgbClr val="002050"/>
      </a:accent3>
      <a:accent4>
        <a:srgbClr val="D83B01"/>
      </a:accent4>
      <a:accent5>
        <a:srgbClr val="737373"/>
      </a:accent5>
      <a:accent6>
        <a:srgbClr val="505050"/>
      </a:accent6>
      <a:hlink>
        <a:srgbClr val="00188F"/>
      </a:hlink>
      <a:folHlink>
        <a:srgbClr val="00188F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R24_BO_CT_Template.potx" id="{ACE1F860-A7C5-4F6A-9659-FD362B4E8CFA}" vid="{D991A258-702D-4C0C-9E71-E30025EE76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TR24_BO_CT_Template</Template>
  <TotalTime>0</TotalTime>
  <Words>1237</Words>
  <Application>Microsoft Office PowerPoint</Application>
  <PresentationFormat>Custom</PresentationFormat>
  <Paragraphs>211</Paragraphs>
  <Slides>73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8" baseType="lpstr">
      <vt:lpstr>Arial</vt:lpstr>
      <vt:lpstr>Segoe UI</vt:lpstr>
      <vt:lpstr>Segoe UI Light</vt:lpstr>
      <vt:lpstr>Segoe UI Semilight</vt:lpstr>
      <vt:lpstr>5-50091_TR24_BO_CT_Template</vt:lpstr>
      <vt:lpstr>DevOps for the Bot Framework</vt:lpstr>
      <vt:lpstr>PowerPoint Presentation</vt:lpstr>
      <vt:lpstr>Bots don’t need to only use artificial intelligence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 – Bot!</vt:lpstr>
      <vt:lpstr>PowerPoint Presentation</vt:lpstr>
      <vt:lpstr>Why DevOps for Bots?</vt:lpstr>
      <vt:lpstr>Continuous Integration</vt:lpstr>
      <vt:lpstr>Demo – Bot CI</vt:lpstr>
      <vt:lpstr>Testing</vt:lpstr>
      <vt:lpstr>Demo – Bot Testing </vt:lpstr>
      <vt:lpstr>Continuous Deployment</vt:lpstr>
      <vt:lpstr>Demo – Bot CD</vt:lpstr>
      <vt:lpstr>Telemetry – Learn from users</vt:lpstr>
      <vt:lpstr>Demo – Bot Insights</vt:lpstr>
      <vt:lpstr>Extra Topics</vt:lpstr>
      <vt:lpstr>LUIS – Retraining via the API </vt:lpstr>
      <vt:lpstr>PowerPoint Presentation</vt:lpstr>
      <vt:lpstr>Where to find docs/samples</vt:lpstr>
      <vt:lpstr>DevOps for the Bot Framework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2017-03-16T15:08:49Z</dcterms:created>
  <dcterms:modified xsi:type="dcterms:W3CDTF">2017-03-16T15:09:53Z</dcterms:modified>
  <cp:category/>
</cp:coreProperties>
</file>