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5" r:id="rId1"/>
  </p:sldMasterIdLst>
  <p:notesMasterIdLst>
    <p:notesMasterId r:id="rId19"/>
  </p:notesMasterIdLst>
  <p:sldIdLst>
    <p:sldId id="283" r:id="rId2"/>
    <p:sldId id="270" r:id="rId3"/>
    <p:sldId id="282" r:id="rId4"/>
    <p:sldId id="287" r:id="rId5"/>
    <p:sldId id="288" r:id="rId6"/>
    <p:sldId id="272" r:id="rId7"/>
    <p:sldId id="273" r:id="rId8"/>
    <p:sldId id="274" r:id="rId9"/>
    <p:sldId id="275" r:id="rId10"/>
    <p:sldId id="276" r:id="rId11"/>
    <p:sldId id="277" r:id="rId12"/>
    <p:sldId id="278" r:id="rId13"/>
    <p:sldId id="279" r:id="rId14"/>
    <p:sldId id="280" r:id="rId15"/>
    <p:sldId id="284" r:id="rId16"/>
    <p:sldId id="285" r:id="rId17"/>
    <p:sldId id="286"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29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70635" autoAdjust="0"/>
  </p:normalViewPr>
  <p:slideViewPr>
    <p:cSldViewPr snapToGrid="0">
      <p:cViewPr varScale="1">
        <p:scale>
          <a:sx n="54" d="100"/>
          <a:sy n="54" d="100"/>
        </p:scale>
        <p:origin x="115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455350-601A-4C5A-9B98-139BA5586679}" type="datetimeFigureOut">
              <a:rPr lang="en-US" smtClean="0"/>
              <a:t>5/1/2016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9C53B3-271E-44DA-9729-84906DF64C87}" type="slidenum">
              <a:rPr lang="en-US" smtClean="0"/>
              <a:t>‹#›</a:t>
            </a:fld>
            <a:endParaRPr lang="en-US"/>
          </a:p>
        </p:txBody>
      </p:sp>
    </p:spTree>
    <p:extLst>
      <p:ext uri="{BB962C8B-B14F-4D97-AF65-F5344CB8AC3E}">
        <p14:creationId xmlns:p14="http://schemas.microsoft.com/office/powerpoint/2010/main" val="3890869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Header Placeholder 3"/>
          <p:cNvSpPr>
            <a:spLocks noGrp="1"/>
          </p:cNvSpPr>
          <p:nvPr>
            <p:ph type="hdr" sz="quarter" idx="10"/>
          </p:nvPr>
        </p:nvSpPr>
        <p:spPr/>
        <p:txBody>
          <a:bodyPr/>
          <a:lstStyle/>
          <a:p>
            <a:r>
              <a:rPr lang="en-US">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5/1/2016 3:38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16920516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74353ED-ACB2-44BF-A903-985B0AF962B7}" type="datetime1">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5/1/2016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6052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74353ED-ACB2-44BF-A903-985B0AF962B7}" type="datetime1">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5/1/2016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89443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5/1/2016</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40528719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11D4B0C-B40C-4B38-86E4-2AFA7E194751}" type="datetime1">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5/1/2016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Footer Placeholder 9"/>
          <p:cNvSpPr>
            <a:spLocks noGrp="1"/>
          </p:cNvSpPr>
          <p:nvPr>
            <p:ph type="ftr" sz="quarter" idx="1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91827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32218" rtl="0" eaLnBrk="1" fontAlgn="auto" latinLnBrk="0" hangingPunct="1">
              <a:lnSpc>
                <a:spcPct val="90000"/>
              </a:lnSpc>
              <a:spcBef>
                <a:spcPts val="0"/>
              </a:spcBef>
              <a:spcAft>
                <a:spcPts val="340"/>
              </a:spcAft>
              <a:buClrTx/>
              <a:buSzTx/>
              <a:buFont typeface="Arial" panose="020B0604020202020204" pitchFamily="34" charset="0"/>
              <a:buChar char="•"/>
              <a:tabLst/>
              <a:defRPr/>
            </a:pPr>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Segoe UI" pitchFamily="34" charset="0"/>
                <a:ea typeface="+mn-ea"/>
                <a:cs typeface="+mn-cs"/>
              </a:rPr>
              <a:t>Build 2014</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9F00D60D-1703-4D24-8308-FEE06A50A69C}" type="datetime1">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5/1/2016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558791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Header Placeholder 3"/>
          <p:cNvSpPr>
            <a:spLocks noGrp="1"/>
          </p:cNvSpPr>
          <p:nvPr>
            <p:ph type="hdr" sz="quarter" idx="10"/>
          </p:nvPr>
        </p:nvSpPr>
        <p:spPr/>
        <p:txBody>
          <a:bodyPr/>
          <a:lstStyle/>
          <a:p>
            <a:r>
              <a:rPr lang="en-US"/>
              <a:t>Build 2014</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t>5/1/2016</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1202233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5/1/2016 3:38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913794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218" rtl="0" eaLnBrk="1" fontAlgn="auto" latinLnBrk="0" hangingPunct="1">
              <a:lnSpc>
                <a:spcPct val="90000"/>
              </a:lnSpc>
              <a:spcBef>
                <a:spcPts val="0"/>
              </a:spcBef>
              <a:spcAft>
                <a:spcPts val="340"/>
              </a:spcAft>
              <a:buClrTx/>
              <a:buSzTx/>
              <a:buFont typeface="Arial" panose="020B0604020202020204" pitchFamily="34" charset="0"/>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5/1/2016</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3578719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de-DE" dirty="0"/>
          </a:p>
        </p:txBody>
      </p:sp>
      <p:sp>
        <p:nvSpPr>
          <p:cNvPr id="4" name="Footer Placeholder 3"/>
          <p:cNvSpPr>
            <a:spLocks noGrp="1"/>
          </p:cNvSpPr>
          <p:nvPr>
            <p:ph type="ftr" sz="quarter" idx="10"/>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5/1/2016</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2066054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5/1/2016</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398883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E74353ED-ACB2-44BF-A903-985B0AF962B7}" type="datetime1">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5/1/2016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963052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de-DE" dirty="0"/>
          </a:p>
        </p:txBody>
      </p:sp>
      <p:sp>
        <p:nvSpPr>
          <p:cNvPr id="4" name="Footer Placeholder 3"/>
          <p:cNvSpPr>
            <a:spLocks noGrp="1"/>
          </p:cNvSpPr>
          <p:nvPr>
            <p:ph type="ftr" sz="quarter" idx="10"/>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5/1/2016</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2050608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310D96A-7AD0-426C-9787-04561388A229}" type="datetimeFigureOut">
              <a:rPr lang="ru-RU" smtClean="0"/>
              <a:t>01.05.2016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40FBBD-B899-40D0-863A-8EFA5F1729A8}" type="slidenum">
              <a:rPr lang="ru-RU" smtClean="0"/>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1884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10D96A-7AD0-426C-9787-04561388A229}" type="datetimeFigureOut">
              <a:rPr lang="ru-RU" smtClean="0"/>
              <a:t>01.05.2016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40FBBD-B899-40D0-863A-8EFA5F1729A8}" type="slidenum">
              <a:rPr lang="ru-RU" smtClean="0"/>
              <a:t>‹#›</a:t>
            </a:fld>
            <a:endParaRPr lang="ru-RU"/>
          </a:p>
        </p:txBody>
      </p:sp>
    </p:spTree>
    <p:extLst>
      <p:ext uri="{BB962C8B-B14F-4D97-AF65-F5344CB8AC3E}">
        <p14:creationId xmlns:p14="http://schemas.microsoft.com/office/powerpoint/2010/main" val="463357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10D96A-7AD0-426C-9787-04561388A229}" type="datetimeFigureOut">
              <a:rPr lang="ru-RU" smtClean="0"/>
              <a:t>01.05.2016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40FBBD-B899-40D0-863A-8EFA5F1729A8}" type="slidenum">
              <a:rPr lang="ru-RU" smtClean="0"/>
              <a:t>‹#›</a:t>
            </a:fld>
            <a:endParaRPr lang="ru-RU"/>
          </a:p>
        </p:txBody>
      </p:sp>
    </p:spTree>
    <p:extLst>
      <p:ext uri="{BB962C8B-B14F-4D97-AF65-F5344CB8AC3E}">
        <p14:creationId xmlns:p14="http://schemas.microsoft.com/office/powerpoint/2010/main" val="2022374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Only">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2246126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lank Accent Color 1">
    <p:bg>
      <p:bgPr>
        <a:solidFill>
          <a:srgbClr val="5C2D9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7394044"/>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7"/>
            <a:ext cx="11653523" cy="1937966"/>
          </a:xfrm>
        </p:spPr>
        <p:txBody>
          <a:bodyPr>
            <a:spAutoFit/>
          </a:bodyPr>
          <a:lstStyle>
            <a:lvl3pPr>
              <a:defRPr sz="2353"/>
            </a:lvl3pPr>
            <a:lvl4pPr>
              <a:defRPr sz="1961"/>
            </a:lvl4pPr>
            <a:lvl5pPr>
              <a:defRPr sz="1961"/>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7233542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C839B5-4F3F-4445-92ED-00B0A1145F9E}" type="datetimeFigureOut">
              <a:rPr lang="en-US" smtClean="0"/>
              <a:t>5/1/2016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AF3A55-AEF6-4F0B-BCC5-4EE486E665CA}" type="slidenum">
              <a:rPr lang="en-US" smtClean="0"/>
              <a:t>‹#›</a:t>
            </a:fld>
            <a:endParaRPr lang="en-US"/>
          </a:p>
        </p:txBody>
      </p:sp>
    </p:spTree>
    <p:extLst>
      <p:ext uri="{BB962C8B-B14F-4D97-AF65-F5344CB8AC3E}">
        <p14:creationId xmlns:p14="http://schemas.microsoft.com/office/powerpoint/2010/main" val="55393840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310D96A-7AD0-426C-9787-04561388A229}" type="datetimeFigureOut">
              <a:rPr lang="ru-RU" smtClean="0"/>
              <a:t>01.05.2016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40FBBD-B899-40D0-863A-8EFA5F1729A8}" type="slidenum">
              <a:rPr lang="ru-RU" smtClean="0"/>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6294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310D96A-7AD0-426C-9787-04561388A229}" type="datetimeFigureOut">
              <a:rPr lang="ru-RU" smtClean="0"/>
              <a:t>01.05.2016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540FBBD-B899-40D0-863A-8EFA5F1729A8}" type="slidenum">
              <a:rPr lang="ru-RU" smtClean="0"/>
              <a:t>‹#›</a:t>
            </a:fld>
            <a:endParaRPr lang="ru-RU"/>
          </a:p>
        </p:txBody>
      </p:sp>
    </p:spTree>
    <p:extLst>
      <p:ext uri="{BB962C8B-B14F-4D97-AF65-F5344CB8AC3E}">
        <p14:creationId xmlns:p14="http://schemas.microsoft.com/office/powerpoint/2010/main" val="1679628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310D96A-7AD0-426C-9787-04561388A229}" type="datetimeFigureOut">
              <a:rPr lang="ru-RU" smtClean="0"/>
              <a:t>01.05.2016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540FBBD-B899-40D0-863A-8EFA5F1729A8}" type="slidenum">
              <a:rPr lang="ru-RU" smtClean="0"/>
              <a:t>‹#›</a:t>
            </a:fld>
            <a:endParaRPr lang="ru-RU"/>
          </a:p>
        </p:txBody>
      </p:sp>
    </p:spTree>
    <p:extLst>
      <p:ext uri="{BB962C8B-B14F-4D97-AF65-F5344CB8AC3E}">
        <p14:creationId xmlns:p14="http://schemas.microsoft.com/office/powerpoint/2010/main" val="1855990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310D96A-7AD0-426C-9787-04561388A229}" type="datetimeFigureOut">
              <a:rPr lang="ru-RU" smtClean="0"/>
              <a:t>01.05.2016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540FBBD-B899-40D0-863A-8EFA5F1729A8}" type="slidenum">
              <a:rPr lang="ru-RU" smtClean="0"/>
              <a:t>‹#›</a:t>
            </a:fld>
            <a:endParaRPr lang="ru-RU"/>
          </a:p>
        </p:txBody>
      </p:sp>
    </p:spTree>
    <p:extLst>
      <p:ext uri="{BB962C8B-B14F-4D97-AF65-F5344CB8AC3E}">
        <p14:creationId xmlns:p14="http://schemas.microsoft.com/office/powerpoint/2010/main" val="3082340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310D96A-7AD0-426C-9787-04561388A229}" type="datetimeFigureOut">
              <a:rPr lang="ru-RU" smtClean="0"/>
              <a:t>01.05.2016</a:t>
            </a:fld>
            <a:endParaRPr lang="ru-R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ru-RU"/>
          </a:p>
        </p:txBody>
      </p:sp>
      <p:sp>
        <p:nvSpPr>
          <p:cNvPr id="9" name="Slide Number Placeholder 8"/>
          <p:cNvSpPr>
            <a:spLocks noGrp="1"/>
          </p:cNvSpPr>
          <p:nvPr>
            <p:ph type="sldNum" sz="quarter" idx="12"/>
          </p:nvPr>
        </p:nvSpPr>
        <p:spPr/>
        <p:txBody>
          <a:bodyPr/>
          <a:lstStyle/>
          <a:p>
            <a:fld id="{D540FBBD-B899-40D0-863A-8EFA5F1729A8}" type="slidenum">
              <a:rPr lang="ru-RU" smtClean="0"/>
              <a:t>‹#›</a:t>
            </a:fld>
            <a:endParaRPr lang="ru-RU"/>
          </a:p>
        </p:txBody>
      </p:sp>
    </p:spTree>
    <p:extLst>
      <p:ext uri="{BB962C8B-B14F-4D97-AF65-F5344CB8AC3E}">
        <p14:creationId xmlns:p14="http://schemas.microsoft.com/office/powerpoint/2010/main" val="2620061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310D96A-7AD0-426C-9787-04561388A229}" type="datetimeFigureOut">
              <a:rPr lang="ru-RU" smtClean="0"/>
              <a:t>01.05.2016</a:t>
            </a:fld>
            <a:endParaRPr lang="ru-R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40FBBD-B899-40D0-863A-8EFA5F1729A8}" type="slidenum">
              <a:rPr lang="ru-RU" smtClean="0"/>
              <a:t>‹#›</a:t>
            </a:fld>
            <a:endParaRPr lang="ru-RU"/>
          </a:p>
        </p:txBody>
      </p:sp>
    </p:spTree>
    <p:extLst>
      <p:ext uri="{BB962C8B-B14F-4D97-AF65-F5344CB8AC3E}">
        <p14:creationId xmlns:p14="http://schemas.microsoft.com/office/powerpoint/2010/main" val="3101335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310D96A-7AD0-426C-9787-04561388A229}" type="datetimeFigureOut">
              <a:rPr lang="ru-RU" smtClean="0"/>
              <a:t>01.05.2016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540FBBD-B899-40D0-863A-8EFA5F1729A8}" type="slidenum">
              <a:rPr lang="ru-RU" smtClean="0"/>
              <a:t>‹#›</a:t>
            </a:fld>
            <a:endParaRPr lang="ru-RU"/>
          </a:p>
        </p:txBody>
      </p:sp>
    </p:spTree>
    <p:extLst>
      <p:ext uri="{BB962C8B-B14F-4D97-AF65-F5344CB8AC3E}">
        <p14:creationId xmlns:p14="http://schemas.microsoft.com/office/powerpoint/2010/main" val="3185161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310D96A-7AD0-426C-9787-04561388A229}" type="datetimeFigureOut">
              <a:rPr lang="ru-RU" smtClean="0"/>
              <a:t>01.05.2016</a:t>
            </a:fld>
            <a:endParaRPr lang="ru-R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ru-R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40FBBD-B899-40D0-863A-8EFA5F1729A8}" type="slidenum">
              <a:rPr lang="ru-RU" smtClean="0"/>
              <a:t>‹#›</a:t>
            </a:fld>
            <a:endParaRPr lang="ru-R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392022"/>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 id="2147483817" r:id="rId12"/>
    <p:sldLayoutId id="2147483818" r:id="rId13"/>
    <p:sldLayoutId id="2147483660" r:id="rId14"/>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emf"/><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27.emf"/><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vladimir.gusarov@software.dell.com" TargetMode="External"/><Relationship Id="rId2" Type="http://schemas.openxmlformats.org/officeDocument/2006/relationships/hyperlink" Target="mailto:vg@almguru.com" TargetMode="External"/><Relationship Id="rId1" Type="http://schemas.openxmlformats.org/officeDocument/2006/relationships/slideLayout" Target="../slideLayouts/slideLayout4.xml"/><Relationship Id="rId5" Type="http://schemas.openxmlformats.org/officeDocument/2006/relationships/image" Target="../media/image29.gif"/><Relationship Id="rId4" Type="http://schemas.openxmlformats.org/officeDocument/2006/relationships/hyperlink" Target="http://vstsblog.ru/"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6.emf"/></Relationships>
</file>

<file path=ppt/slides/_rels/slide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ru-RU" sz="4800" dirty="0"/>
              <a:t>Что такое </a:t>
            </a:r>
            <a:r>
              <a:rPr lang="ru-RU" sz="4800" dirty="0" err="1"/>
              <a:t>DevOps</a:t>
            </a:r>
            <a:r>
              <a:rPr lang="ru-RU" sz="4800" dirty="0"/>
              <a:t> и почему он помогает делать программные продукты лучше, а пользователей счастливее</a:t>
            </a:r>
            <a:endParaRPr lang="en-US" sz="4800" dirty="0"/>
          </a:p>
        </p:txBody>
      </p:sp>
      <p:sp>
        <p:nvSpPr>
          <p:cNvPr id="3" name="Subtitle 2"/>
          <p:cNvSpPr>
            <a:spLocks noGrp="1"/>
          </p:cNvSpPr>
          <p:nvPr>
            <p:ph type="subTitle" idx="1"/>
          </p:nvPr>
        </p:nvSpPr>
        <p:spPr/>
        <p:txBody>
          <a:bodyPr>
            <a:normAutofit fontScale="47500" lnSpcReduction="20000"/>
          </a:bodyPr>
          <a:lstStyle/>
          <a:p>
            <a:r>
              <a:rPr lang="ru-RU" b="1" dirty="0"/>
              <a:t>Владимир Гусаров</a:t>
            </a:r>
          </a:p>
          <a:p>
            <a:r>
              <a:rPr lang="ru-RU" sz="2100" dirty="0">
                <a:latin typeface="+mn-lt"/>
              </a:rPr>
              <a:t>Директор </a:t>
            </a:r>
            <a:r>
              <a:rPr lang="en-US" sz="2100" dirty="0">
                <a:latin typeface="+mn-lt"/>
              </a:rPr>
              <a:t>R&amp;D, Dell</a:t>
            </a:r>
          </a:p>
          <a:p>
            <a:r>
              <a:rPr lang="en-US" sz="2100" dirty="0">
                <a:latin typeface="+mn-lt"/>
              </a:rPr>
              <a:t>Visual Studio ALM MVP</a:t>
            </a:r>
          </a:p>
          <a:p>
            <a:r>
              <a:rPr lang="en-US" sz="2100" dirty="0">
                <a:latin typeface="+mn-lt"/>
              </a:rPr>
              <a:t>ALM Ranger</a:t>
            </a:r>
          </a:p>
          <a:p>
            <a:endParaRPr lang="en-US" dirty="0"/>
          </a:p>
          <a:p>
            <a:endParaRPr lang="en-US" dirty="0"/>
          </a:p>
        </p:txBody>
      </p:sp>
    </p:spTree>
    <p:extLst>
      <p:ext uri="{BB962C8B-B14F-4D97-AF65-F5344CB8AC3E}">
        <p14:creationId xmlns:p14="http://schemas.microsoft.com/office/powerpoint/2010/main" val="2456958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p:cNvSpPr/>
          <p:nvPr/>
        </p:nvSpPr>
        <p:spPr bwMode="auto">
          <a:xfrm>
            <a:off x="2" y="487"/>
            <a:ext cx="12218060" cy="6857027"/>
          </a:xfrm>
          <a:prstGeom prst="rect">
            <a:avLst/>
          </a:prstGeom>
          <a:solidFill>
            <a:srgbClr val="0093E2"/>
          </a:solidFill>
          <a:ln>
            <a:solidFill>
              <a:srgbClr val="4CC8F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de-DE" sz="2353" dirty="0" err="1">
              <a:solidFill>
                <a:schemeClr val="bg1"/>
              </a:solidFill>
              <a:ea typeface="Segoe UI" pitchFamily="34" charset="0"/>
              <a:cs typeface="Segoe UI" pitchFamily="34" charset="0"/>
            </a:endParaRPr>
          </a:p>
        </p:txBody>
      </p:sp>
      <p:sp>
        <p:nvSpPr>
          <p:cNvPr id="38" name="Isosceles Triangle 37"/>
          <p:cNvSpPr/>
          <p:nvPr/>
        </p:nvSpPr>
        <p:spPr bwMode="auto">
          <a:xfrm rot="5400000" flipH="1">
            <a:off x="9325565" y="4243975"/>
            <a:ext cx="500130" cy="431147"/>
          </a:xfrm>
          <a:prstGeom prst="triangle">
            <a:avLst/>
          </a:prstGeom>
          <a:solidFill>
            <a:srgbClr val="404040">
              <a:lumMod val="20000"/>
              <a:lumOff val="80000"/>
            </a:srgbClr>
          </a:solidFill>
          <a:ln w="9525" cap="flat" cmpd="sng" algn="ctr">
            <a:noFill/>
            <a:prstDash val="solid"/>
            <a:headEnd type="none" w="med" len="med"/>
            <a:tailEnd type="none" w="med" len="med"/>
          </a:ln>
          <a:effectLst/>
        </p:spPr>
        <p:txBody>
          <a:bodyPr lIns="89642" tIns="89642" rIns="33620" bIns="33620" rtlCol="0" anchor="b" anchorCtr="0"/>
          <a:lstStyle/>
          <a:p>
            <a:pPr algn="ctr" defTabSz="914038">
              <a:defRPr/>
            </a:pPr>
            <a:endParaRPr lang="en-US" sz="784" kern="0" dirty="0">
              <a:gradFill>
                <a:gsLst>
                  <a:gs pos="0">
                    <a:srgbClr val="FFFFFF"/>
                  </a:gs>
                  <a:gs pos="100000">
                    <a:srgbClr val="FFFFFF"/>
                  </a:gs>
                </a:gsLst>
                <a:lin ang="5400000" scaled="0"/>
              </a:gradFill>
              <a:ea typeface="Segoe UI" pitchFamily="34" charset="0"/>
              <a:cs typeface="Segoe UI" pitchFamily="34" charset="0"/>
            </a:endParaRPr>
          </a:p>
        </p:txBody>
      </p:sp>
      <p:sp>
        <p:nvSpPr>
          <p:cNvPr id="39" name="Rectangle 38"/>
          <p:cNvSpPr/>
          <p:nvPr/>
        </p:nvSpPr>
        <p:spPr bwMode="auto">
          <a:xfrm flipV="1">
            <a:off x="2085241" y="4417493"/>
            <a:ext cx="7305509" cy="70585"/>
          </a:xfrm>
          <a:prstGeom prst="rect">
            <a:avLst/>
          </a:prstGeom>
          <a:solidFill>
            <a:srgbClr val="404040">
              <a:lumMod val="20000"/>
              <a:lumOff val="80000"/>
            </a:srgbClr>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39"/>
          <p:cNvSpPr/>
          <p:nvPr/>
        </p:nvSpPr>
        <p:spPr bwMode="auto">
          <a:xfrm flipV="1">
            <a:off x="8659215" y="4415596"/>
            <a:ext cx="747021" cy="83356"/>
          </a:xfrm>
          <a:prstGeom prst="rect">
            <a:avLst/>
          </a:prstGeom>
          <a:solidFill>
            <a:srgbClr val="4CC8F4"/>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p:nvSpPr>
        <p:spPr bwMode="auto">
          <a:xfrm flipV="1">
            <a:off x="7225351" y="4415598"/>
            <a:ext cx="1097705" cy="83354"/>
          </a:xfrm>
          <a:prstGeom prst="rect">
            <a:avLst/>
          </a:prstGeom>
          <a:solidFill>
            <a:srgbClr val="4CC8F4"/>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p:nvSpPr>
        <p:spPr bwMode="auto">
          <a:xfrm flipV="1">
            <a:off x="5532105" y="4415598"/>
            <a:ext cx="1340486" cy="83354"/>
          </a:xfrm>
          <a:prstGeom prst="rect">
            <a:avLst/>
          </a:prstGeom>
          <a:solidFill>
            <a:srgbClr val="4CC8F4"/>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p:nvSpPr>
        <p:spPr bwMode="auto">
          <a:xfrm flipV="1">
            <a:off x="3888659" y="4415598"/>
            <a:ext cx="1315586" cy="83354"/>
          </a:xfrm>
          <a:prstGeom prst="rect">
            <a:avLst/>
          </a:prstGeom>
          <a:solidFill>
            <a:srgbClr val="4CC8F4"/>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pic>
        <p:nvPicPr>
          <p:cNvPr id="44" name="Picture 43"/>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195173" y="2241680"/>
            <a:ext cx="4362494" cy="4362494"/>
          </a:xfrm>
          <a:prstGeom prst="rect">
            <a:avLst/>
          </a:prstGeom>
        </p:spPr>
      </p:pic>
      <p:sp>
        <p:nvSpPr>
          <p:cNvPr id="45" name="Freeform 11"/>
          <p:cNvSpPr>
            <a:spLocks/>
          </p:cNvSpPr>
          <p:nvPr/>
        </p:nvSpPr>
        <p:spPr bwMode="auto">
          <a:xfrm>
            <a:off x="-13980" y="4422560"/>
            <a:ext cx="2259738" cy="2261294"/>
          </a:xfrm>
          <a:custGeom>
            <a:avLst/>
            <a:gdLst>
              <a:gd name="T0" fmla="*/ 0 w 2678"/>
              <a:gd name="T1" fmla="*/ 2679 h 2679"/>
              <a:gd name="T2" fmla="*/ 0 w 2678"/>
              <a:gd name="T3" fmla="*/ 2679 h 2679"/>
              <a:gd name="T4" fmla="*/ 0 w 2678"/>
              <a:gd name="T5" fmla="*/ 2599 h 2679"/>
              <a:gd name="T6" fmla="*/ 2598 w 2678"/>
              <a:gd name="T7" fmla="*/ 0 h 2679"/>
              <a:gd name="T8" fmla="*/ 2678 w 2678"/>
              <a:gd name="T9" fmla="*/ 0 h 2679"/>
              <a:gd name="T10" fmla="*/ 0 w 2678"/>
              <a:gd name="T11" fmla="*/ 2679 h 2679"/>
            </a:gdLst>
            <a:ahLst/>
            <a:cxnLst>
              <a:cxn ang="0">
                <a:pos x="T0" y="T1"/>
              </a:cxn>
              <a:cxn ang="0">
                <a:pos x="T2" y="T3"/>
              </a:cxn>
              <a:cxn ang="0">
                <a:pos x="T4" y="T5"/>
              </a:cxn>
              <a:cxn ang="0">
                <a:pos x="T6" y="T7"/>
              </a:cxn>
              <a:cxn ang="0">
                <a:pos x="T8" y="T9"/>
              </a:cxn>
              <a:cxn ang="0">
                <a:pos x="T10" y="T11"/>
              </a:cxn>
            </a:cxnLst>
            <a:rect l="0" t="0" r="r" b="b"/>
            <a:pathLst>
              <a:path w="2678" h="2679">
                <a:moveTo>
                  <a:pt x="0" y="2679"/>
                </a:moveTo>
                <a:lnTo>
                  <a:pt x="0" y="2679"/>
                </a:lnTo>
                <a:lnTo>
                  <a:pt x="0" y="2599"/>
                </a:lnTo>
                <a:cubicBezTo>
                  <a:pt x="1432" y="2599"/>
                  <a:pt x="2598" y="1433"/>
                  <a:pt x="2598" y="0"/>
                </a:cubicBezTo>
                <a:lnTo>
                  <a:pt x="2678" y="0"/>
                </a:lnTo>
                <a:cubicBezTo>
                  <a:pt x="2678" y="1477"/>
                  <a:pt x="1477" y="2679"/>
                  <a:pt x="0" y="2679"/>
                </a:cubicBezTo>
                <a:close/>
              </a:path>
            </a:pathLst>
          </a:custGeom>
          <a:solidFill>
            <a:srgbClr val="4CC8F4"/>
          </a:solidFill>
          <a:ln w="0">
            <a:solidFill>
              <a:srgbClr val="4CC8F4"/>
            </a:solidFill>
            <a:prstDash val="solid"/>
            <a:round/>
            <a:headEnd/>
            <a:tailEnd/>
          </a:ln>
        </p:spPr>
        <p:txBody>
          <a:bodyPr vert="horz" wrap="square" lIns="89642" tIns="44821" rIns="89642" bIns="44821" numCol="1" anchor="t" anchorCtr="0" compatLnSpc="1">
            <a:prstTxWarp prst="textNoShape">
              <a:avLst/>
            </a:prstTxWarp>
          </a:bodyPr>
          <a:lstStyle/>
          <a:p>
            <a:pPr defTabSz="914314">
              <a:defRPr/>
            </a:pPr>
            <a:endParaRPr lang="en-US" kern="0">
              <a:gradFill>
                <a:gsLst>
                  <a:gs pos="0">
                    <a:srgbClr val="FFFFFF"/>
                  </a:gs>
                  <a:gs pos="100000">
                    <a:srgbClr val="FFFFFF"/>
                  </a:gs>
                </a:gsLst>
                <a:lin ang="5400000" scaled="0"/>
              </a:gradFill>
            </a:endParaRPr>
          </a:p>
        </p:txBody>
      </p:sp>
      <p:sp>
        <p:nvSpPr>
          <p:cNvPr id="46" name="Rectangle 45"/>
          <p:cNvSpPr/>
          <p:nvPr/>
        </p:nvSpPr>
        <p:spPr bwMode="auto">
          <a:xfrm flipV="1">
            <a:off x="2413293" y="4415597"/>
            <a:ext cx="1153731" cy="83353"/>
          </a:xfrm>
          <a:prstGeom prst="rect">
            <a:avLst/>
          </a:prstGeom>
          <a:solidFill>
            <a:srgbClr val="4CC8F4"/>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47" name="Group 46"/>
          <p:cNvGrpSpPr/>
          <p:nvPr/>
        </p:nvGrpSpPr>
        <p:grpSpPr>
          <a:xfrm>
            <a:off x="6097545" y="1956062"/>
            <a:ext cx="1863828" cy="2472519"/>
            <a:chOff x="5701653" y="1978121"/>
            <a:chExt cx="1901202" cy="2522098"/>
          </a:xfrm>
        </p:grpSpPr>
        <p:pic>
          <p:nvPicPr>
            <p:cNvPr id="48" name="Picture 47"/>
            <p:cNvPicPr>
              <a:picLocks noChangeAspect="1"/>
            </p:cNvPicPr>
            <p:nvPr/>
          </p:nvPicPr>
          <p:blipFill>
            <a:blip r:embed="rId4"/>
            <a:stretch>
              <a:fillRect/>
            </a:stretch>
          </p:blipFill>
          <p:spPr>
            <a:xfrm>
              <a:off x="6030454" y="3700379"/>
              <a:ext cx="1293456" cy="799840"/>
            </a:xfrm>
            <a:prstGeom prst="rect">
              <a:avLst/>
            </a:prstGeom>
          </p:spPr>
        </p:pic>
        <p:pic>
          <p:nvPicPr>
            <p:cNvPr id="49" name="Picture 48"/>
            <p:cNvPicPr>
              <a:picLocks noChangeAspect="1"/>
            </p:cNvPicPr>
            <p:nvPr/>
          </p:nvPicPr>
          <p:blipFill>
            <a:blip r:embed="rId5"/>
            <a:stretch>
              <a:fillRect/>
            </a:stretch>
          </p:blipFill>
          <p:spPr>
            <a:xfrm flipV="1">
              <a:off x="5892979" y="2465446"/>
              <a:ext cx="1102383" cy="1498554"/>
            </a:xfrm>
            <a:prstGeom prst="rect">
              <a:avLst/>
            </a:prstGeom>
          </p:spPr>
        </p:pic>
        <p:sp>
          <p:nvSpPr>
            <p:cNvPr id="50" name="Freeform 95"/>
            <p:cNvSpPr>
              <a:spLocks/>
            </p:cNvSpPr>
            <p:nvPr/>
          </p:nvSpPr>
          <p:spPr bwMode="auto">
            <a:xfrm flipH="1">
              <a:off x="5701653" y="1978121"/>
              <a:ext cx="1426107" cy="926144"/>
            </a:xfrm>
            <a:custGeom>
              <a:avLst/>
              <a:gdLst>
                <a:gd name="T0" fmla="*/ 618 w 736"/>
                <a:gd name="T1" fmla="*/ 213 h 484"/>
                <a:gd name="T2" fmla="*/ 618 w 736"/>
                <a:gd name="T3" fmla="*/ 203 h 484"/>
                <a:gd name="T4" fmla="*/ 415 w 736"/>
                <a:gd name="T5" fmla="*/ 0 h 484"/>
                <a:gd name="T6" fmla="*/ 246 w 736"/>
                <a:gd name="T7" fmla="*/ 91 h 484"/>
                <a:gd name="T8" fmla="*/ 191 w 736"/>
                <a:gd name="T9" fmla="*/ 76 h 484"/>
                <a:gd name="T10" fmla="*/ 125 w 736"/>
                <a:gd name="T11" fmla="*/ 96 h 484"/>
                <a:gd name="T12" fmla="*/ 73 w 736"/>
                <a:gd name="T13" fmla="*/ 191 h 484"/>
                <a:gd name="T14" fmla="*/ 0 w 736"/>
                <a:gd name="T15" fmla="*/ 325 h 484"/>
                <a:gd name="T16" fmla="*/ 142 w 736"/>
                <a:gd name="T17" fmla="*/ 484 h 484"/>
                <a:gd name="T18" fmla="*/ 160 w 736"/>
                <a:gd name="T19" fmla="*/ 484 h 484"/>
                <a:gd name="T20" fmla="*/ 176 w 736"/>
                <a:gd name="T21" fmla="*/ 484 h 484"/>
                <a:gd name="T22" fmla="*/ 507 w 736"/>
                <a:gd name="T23" fmla="*/ 484 h 484"/>
                <a:gd name="T24" fmla="*/ 514 w 736"/>
                <a:gd name="T25" fmla="*/ 484 h 484"/>
                <a:gd name="T26" fmla="*/ 522 w 736"/>
                <a:gd name="T27" fmla="*/ 484 h 484"/>
                <a:gd name="T28" fmla="*/ 546 w 736"/>
                <a:gd name="T29" fmla="*/ 484 h 484"/>
                <a:gd name="T30" fmla="*/ 599 w 736"/>
                <a:gd name="T31" fmla="*/ 484 h 484"/>
                <a:gd name="T32" fmla="*/ 736 w 736"/>
                <a:gd name="T33" fmla="*/ 348 h 484"/>
                <a:gd name="T34" fmla="*/ 618 w 736"/>
                <a:gd name="T35" fmla="*/ 21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6" h="484">
                  <a:moveTo>
                    <a:pt x="618" y="213"/>
                  </a:moveTo>
                  <a:cubicBezTo>
                    <a:pt x="618" y="210"/>
                    <a:pt x="618" y="206"/>
                    <a:pt x="618" y="203"/>
                  </a:cubicBezTo>
                  <a:cubicBezTo>
                    <a:pt x="618" y="91"/>
                    <a:pt x="527" y="0"/>
                    <a:pt x="415" y="0"/>
                  </a:cubicBezTo>
                  <a:cubicBezTo>
                    <a:pt x="345" y="0"/>
                    <a:pt x="283" y="37"/>
                    <a:pt x="246" y="91"/>
                  </a:cubicBezTo>
                  <a:cubicBezTo>
                    <a:pt x="230" y="82"/>
                    <a:pt x="211" y="76"/>
                    <a:pt x="191" y="76"/>
                  </a:cubicBezTo>
                  <a:cubicBezTo>
                    <a:pt x="167" y="76"/>
                    <a:pt x="144" y="83"/>
                    <a:pt x="125" y="96"/>
                  </a:cubicBezTo>
                  <a:cubicBezTo>
                    <a:pt x="94" y="116"/>
                    <a:pt x="74" y="151"/>
                    <a:pt x="73" y="191"/>
                  </a:cubicBezTo>
                  <a:cubicBezTo>
                    <a:pt x="30" y="219"/>
                    <a:pt x="0" y="269"/>
                    <a:pt x="0" y="325"/>
                  </a:cubicBezTo>
                  <a:cubicBezTo>
                    <a:pt x="0" y="407"/>
                    <a:pt x="62" y="475"/>
                    <a:pt x="142" y="484"/>
                  </a:cubicBezTo>
                  <a:cubicBezTo>
                    <a:pt x="148" y="484"/>
                    <a:pt x="154" y="484"/>
                    <a:pt x="160" y="484"/>
                  </a:cubicBezTo>
                  <a:cubicBezTo>
                    <a:pt x="165" y="484"/>
                    <a:pt x="171" y="484"/>
                    <a:pt x="176" y="484"/>
                  </a:cubicBezTo>
                  <a:cubicBezTo>
                    <a:pt x="250" y="484"/>
                    <a:pt x="425" y="484"/>
                    <a:pt x="507" y="484"/>
                  </a:cubicBezTo>
                  <a:cubicBezTo>
                    <a:pt x="510" y="484"/>
                    <a:pt x="512" y="484"/>
                    <a:pt x="514" y="484"/>
                  </a:cubicBezTo>
                  <a:cubicBezTo>
                    <a:pt x="522" y="484"/>
                    <a:pt x="522" y="484"/>
                    <a:pt x="522" y="484"/>
                  </a:cubicBezTo>
                  <a:cubicBezTo>
                    <a:pt x="526" y="484"/>
                    <a:pt x="538" y="484"/>
                    <a:pt x="546" y="484"/>
                  </a:cubicBezTo>
                  <a:cubicBezTo>
                    <a:pt x="599" y="484"/>
                    <a:pt x="599" y="484"/>
                    <a:pt x="599" y="484"/>
                  </a:cubicBezTo>
                  <a:cubicBezTo>
                    <a:pt x="675" y="483"/>
                    <a:pt x="736" y="422"/>
                    <a:pt x="736" y="348"/>
                  </a:cubicBezTo>
                  <a:cubicBezTo>
                    <a:pt x="736" y="279"/>
                    <a:pt x="684" y="222"/>
                    <a:pt x="618" y="213"/>
                  </a:cubicBezTo>
                  <a:close/>
                </a:path>
              </a:pathLst>
            </a:custGeom>
            <a:solidFill>
              <a:srgbClr val="0070C0">
                <a:alpha val="27000"/>
              </a:srgbClr>
            </a:solidFill>
            <a:ln>
              <a:noFill/>
            </a:ln>
            <a:extLst/>
          </p:spPr>
          <p:txBody>
            <a:bodyPr vert="horz" wrap="square" lIns="91414" tIns="45706" rIns="91414" bIns="45706" numCol="1" anchor="t" anchorCtr="0" compatLnSpc="1">
              <a:prstTxWarp prst="textNoShape">
                <a:avLst/>
              </a:prstTxWarp>
            </a:bodyPr>
            <a:lstStyle/>
            <a:p>
              <a:pPr defTabSz="914049">
                <a:defRPr/>
              </a:pPr>
              <a:endParaRPr lang="en-US" sz="2745" kern="0">
                <a:gradFill>
                  <a:gsLst>
                    <a:gs pos="0">
                      <a:srgbClr val="FFFFFF"/>
                    </a:gs>
                    <a:gs pos="100000">
                      <a:srgbClr val="FFFFFF"/>
                    </a:gs>
                  </a:gsLst>
                  <a:lin ang="5400000" scaled="0"/>
                </a:gradFill>
              </a:endParaRPr>
            </a:p>
          </p:txBody>
        </p:sp>
        <p:sp>
          <p:nvSpPr>
            <p:cNvPr id="51" name="Freeform 95"/>
            <p:cNvSpPr>
              <a:spLocks/>
            </p:cNvSpPr>
            <p:nvPr/>
          </p:nvSpPr>
          <p:spPr bwMode="auto">
            <a:xfrm flipH="1">
              <a:off x="6053201" y="2052432"/>
              <a:ext cx="1549654" cy="1006377"/>
            </a:xfrm>
            <a:custGeom>
              <a:avLst/>
              <a:gdLst>
                <a:gd name="T0" fmla="*/ 618 w 736"/>
                <a:gd name="T1" fmla="*/ 213 h 484"/>
                <a:gd name="T2" fmla="*/ 618 w 736"/>
                <a:gd name="T3" fmla="*/ 203 h 484"/>
                <a:gd name="T4" fmla="*/ 415 w 736"/>
                <a:gd name="T5" fmla="*/ 0 h 484"/>
                <a:gd name="T6" fmla="*/ 246 w 736"/>
                <a:gd name="T7" fmla="*/ 91 h 484"/>
                <a:gd name="T8" fmla="*/ 191 w 736"/>
                <a:gd name="T9" fmla="*/ 76 h 484"/>
                <a:gd name="T10" fmla="*/ 125 w 736"/>
                <a:gd name="T11" fmla="*/ 96 h 484"/>
                <a:gd name="T12" fmla="*/ 73 w 736"/>
                <a:gd name="T13" fmla="*/ 191 h 484"/>
                <a:gd name="T14" fmla="*/ 0 w 736"/>
                <a:gd name="T15" fmla="*/ 325 h 484"/>
                <a:gd name="T16" fmla="*/ 142 w 736"/>
                <a:gd name="T17" fmla="*/ 484 h 484"/>
                <a:gd name="T18" fmla="*/ 160 w 736"/>
                <a:gd name="T19" fmla="*/ 484 h 484"/>
                <a:gd name="T20" fmla="*/ 176 w 736"/>
                <a:gd name="T21" fmla="*/ 484 h 484"/>
                <a:gd name="T22" fmla="*/ 507 w 736"/>
                <a:gd name="T23" fmla="*/ 484 h 484"/>
                <a:gd name="T24" fmla="*/ 514 w 736"/>
                <a:gd name="T25" fmla="*/ 484 h 484"/>
                <a:gd name="T26" fmla="*/ 522 w 736"/>
                <a:gd name="T27" fmla="*/ 484 h 484"/>
                <a:gd name="T28" fmla="*/ 546 w 736"/>
                <a:gd name="T29" fmla="*/ 484 h 484"/>
                <a:gd name="T30" fmla="*/ 599 w 736"/>
                <a:gd name="T31" fmla="*/ 484 h 484"/>
                <a:gd name="T32" fmla="*/ 736 w 736"/>
                <a:gd name="T33" fmla="*/ 348 h 484"/>
                <a:gd name="T34" fmla="*/ 618 w 736"/>
                <a:gd name="T35" fmla="*/ 21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6" h="484">
                  <a:moveTo>
                    <a:pt x="618" y="213"/>
                  </a:moveTo>
                  <a:cubicBezTo>
                    <a:pt x="618" y="210"/>
                    <a:pt x="618" y="206"/>
                    <a:pt x="618" y="203"/>
                  </a:cubicBezTo>
                  <a:cubicBezTo>
                    <a:pt x="618" y="91"/>
                    <a:pt x="527" y="0"/>
                    <a:pt x="415" y="0"/>
                  </a:cubicBezTo>
                  <a:cubicBezTo>
                    <a:pt x="345" y="0"/>
                    <a:pt x="283" y="37"/>
                    <a:pt x="246" y="91"/>
                  </a:cubicBezTo>
                  <a:cubicBezTo>
                    <a:pt x="230" y="82"/>
                    <a:pt x="211" y="76"/>
                    <a:pt x="191" y="76"/>
                  </a:cubicBezTo>
                  <a:cubicBezTo>
                    <a:pt x="167" y="76"/>
                    <a:pt x="144" y="83"/>
                    <a:pt x="125" y="96"/>
                  </a:cubicBezTo>
                  <a:cubicBezTo>
                    <a:pt x="94" y="116"/>
                    <a:pt x="74" y="151"/>
                    <a:pt x="73" y="191"/>
                  </a:cubicBezTo>
                  <a:cubicBezTo>
                    <a:pt x="30" y="219"/>
                    <a:pt x="0" y="269"/>
                    <a:pt x="0" y="325"/>
                  </a:cubicBezTo>
                  <a:cubicBezTo>
                    <a:pt x="0" y="407"/>
                    <a:pt x="62" y="475"/>
                    <a:pt x="142" y="484"/>
                  </a:cubicBezTo>
                  <a:cubicBezTo>
                    <a:pt x="148" y="484"/>
                    <a:pt x="154" y="484"/>
                    <a:pt x="160" y="484"/>
                  </a:cubicBezTo>
                  <a:cubicBezTo>
                    <a:pt x="165" y="484"/>
                    <a:pt x="171" y="484"/>
                    <a:pt x="176" y="484"/>
                  </a:cubicBezTo>
                  <a:cubicBezTo>
                    <a:pt x="250" y="484"/>
                    <a:pt x="425" y="484"/>
                    <a:pt x="507" y="484"/>
                  </a:cubicBezTo>
                  <a:cubicBezTo>
                    <a:pt x="510" y="484"/>
                    <a:pt x="512" y="484"/>
                    <a:pt x="514" y="484"/>
                  </a:cubicBezTo>
                  <a:cubicBezTo>
                    <a:pt x="522" y="484"/>
                    <a:pt x="522" y="484"/>
                    <a:pt x="522" y="484"/>
                  </a:cubicBezTo>
                  <a:cubicBezTo>
                    <a:pt x="526" y="484"/>
                    <a:pt x="538" y="484"/>
                    <a:pt x="546" y="484"/>
                  </a:cubicBezTo>
                  <a:cubicBezTo>
                    <a:pt x="599" y="484"/>
                    <a:pt x="599" y="484"/>
                    <a:pt x="599" y="484"/>
                  </a:cubicBezTo>
                  <a:cubicBezTo>
                    <a:pt x="675" y="483"/>
                    <a:pt x="736" y="422"/>
                    <a:pt x="736" y="348"/>
                  </a:cubicBezTo>
                  <a:cubicBezTo>
                    <a:pt x="736" y="279"/>
                    <a:pt x="684" y="222"/>
                    <a:pt x="618" y="213"/>
                  </a:cubicBezTo>
                  <a:close/>
                </a:path>
              </a:pathLst>
            </a:custGeom>
            <a:solidFill>
              <a:srgbClr val="23BDEF">
                <a:alpha val="90000"/>
              </a:srgb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defRPr/>
              </a:pPr>
              <a:endParaRPr lang="en-US" sz="2745" kern="0">
                <a:gradFill>
                  <a:gsLst>
                    <a:gs pos="0">
                      <a:srgbClr val="FFFFFF"/>
                    </a:gs>
                    <a:gs pos="100000">
                      <a:srgbClr val="FFFFFF"/>
                    </a:gs>
                  </a:gsLst>
                  <a:lin ang="5400000" scaled="0"/>
                </a:gradFill>
              </a:endParaRPr>
            </a:p>
          </p:txBody>
        </p:sp>
        <p:sp>
          <p:nvSpPr>
            <p:cNvPr id="52" name="TextBox 51"/>
            <p:cNvSpPr txBox="1"/>
            <p:nvPr/>
          </p:nvSpPr>
          <p:spPr>
            <a:xfrm>
              <a:off x="6187440" y="2299985"/>
              <a:ext cx="1306581" cy="584775"/>
            </a:xfrm>
            <a:prstGeom prst="rect">
              <a:avLst/>
            </a:prstGeom>
            <a:noFill/>
          </p:spPr>
          <p:txBody>
            <a:bodyPr wrap="square" rtlCol="0">
              <a:spAutoFit/>
            </a:bodyPr>
            <a:lstStyle/>
            <a:p>
              <a:pPr algn="ctr" defTabSz="914314">
                <a:defRPr/>
              </a:pPr>
              <a:r>
                <a:rPr lang="en-US" sz="1568" kern="0" dirty="0">
                  <a:gradFill>
                    <a:gsLst>
                      <a:gs pos="0">
                        <a:srgbClr val="FFFFFF"/>
                      </a:gs>
                      <a:gs pos="100000">
                        <a:srgbClr val="FFFFFF"/>
                      </a:gs>
                    </a:gsLst>
                    <a:lin ang="5400000" scaled="0"/>
                  </a:gradFill>
                  <a:latin typeface="Segoe UI Semilight"/>
                  <a:cs typeface="Arial" pitchFamily="34" charset="0"/>
                </a:rPr>
                <a:t>Cloud</a:t>
              </a:r>
              <a:br>
                <a:rPr lang="en-US" sz="1568" kern="0" dirty="0">
                  <a:gradFill>
                    <a:gsLst>
                      <a:gs pos="0">
                        <a:srgbClr val="FFFFFF"/>
                      </a:gs>
                      <a:gs pos="100000">
                        <a:srgbClr val="FFFFFF"/>
                      </a:gs>
                    </a:gsLst>
                    <a:lin ang="5400000" scaled="0"/>
                  </a:gradFill>
                  <a:latin typeface="Segoe UI Semilight"/>
                  <a:cs typeface="Arial" pitchFamily="34" charset="0"/>
                </a:rPr>
              </a:br>
              <a:r>
                <a:rPr lang="en-US" sz="1568" kern="0" dirty="0">
                  <a:gradFill>
                    <a:gsLst>
                      <a:gs pos="0">
                        <a:srgbClr val="FFFFFF"/>
                      </a:gs>
                      <a:gs pos="100000">
                        <a:srgbClr val="FFFFFF"/>
                      </a:gs>
                    </a:gsLst>
                    <a:lin ang="5400000" scaled="0"/>
                  </a:gradFill>
                  <a:latin typeface="Segoe UI Semilight"/>
                  <a:cs typeface="Arial" pitchFamily="34" charset="0"/>
                </a:rPr>
                <a:t>load testing</a:t>
              </a:r>
            </a:p>
          </p:txBody>
        </p:sp>
      </p:grpSp>
      <p:sp>
        <p:nvSpPr>
          <p:cNvPr id="53" name="Title 18"/>
          <p:cNvSpPr txBox="1">
            <a:spLocks/>
          </p:cNvSpPr>
          <p:nvPr/>
        </p:nvSpPr>
        <p:spPr>
          <a:xfrm>
            <a:off x="268928" y="295439"/>
            <a:ext cx="11655840" cy="899537"/>
          </a:xfrm>
          <a:prstGeom prst="rect">
            <a:avLst/>
          </a:prstGeom>
          <a:ln>
            <a:noFill/>
          </a:ln>
        </p:spPr>
        <p:txBody>
          <a:bodyPr vert="horz" wrap="square" lIns="143428" tIns="89642" rIns="143428" bIns="89642"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defRPr/>
            </a:pPr>
            <a:endParaRPr sz="4705">
              <a:gradFill>
                <a:gsLst>
                  <a:gs pos="0">
                    <a:srgbClr val="FFFFFF"/>
                  </a:gs>
                  <a:gs pos="100000">
                    <a:srgbClr val="FFFFFF"/>
                  </a:gs>
                </a:gsLst>
                <a:lin ang="5400000" scaled="0"/>
              </a:gradFill>
            </a:endParaRPr>
          </a:p>
        </p:txBody>
      </p:sp>
      <p:sp>
        <p:nvSpPr>
          <p:cNvPr id="55" name="TextBox 54"/>
          <p:cNvSpPr txBox="1"/>
          <p:nvPr/>
        </p:nvSpPr>
        <p:spPr>
          <a:xfrm>
            <a:off x="4440322" y="2953586"/>
            <a:ext cx="1832154" cy="573280"/>
          </a:xfrm>
          <a:prstGeom prst="rect">
            <a:avLst/>
          </a:prstGeom>
          <a:noFill/>
        </p:spPr>
        <p:txBody>
          <a:bodyPr wrap="square" rtlCol="0" anchor="ctr" anchorCtr="0">
            <a:spAutoFit/>
          </a:bodyPr>
          <a:lstStyle/>
          <a:p>
            <a:pPr algn="ctr" defTabSz="896386">
              <a:defRPr/>
            </a:pPr>
            <a:r>
              <a:rPr lang="en-US" sz="1568" kern="0" dirty="0">
                <a:gradFill>
                  <a:gsLst>
                    <a:gs pos="0">
                      <a:srgbClr val="FFFFFF"/>
                    </a:gs>
                    <a:gs pos="100000">
                      <a:srgbClr val="FFFFFF"/>
                    </a:gs>
                  </a:gsLst>
                  <a:lin ang="5400000" scaled="0"/>
                </a:gradFill>
                <a:cs typeface="Arial" pitchFamily="34" charset="0"/>
              </a:rPr>
              <a:t>Integration testing</a:t>
            </a:r>
          </a:p>
          <a:p>
            <a:pPr algn="ctr" defTabSz="896386">
              <a:defRPr/>
            </a:pPr>
            <a:r>
              <a:rPr lang="en-US" sz="1568" kern="0" dirty="0">
                <a:gradFill>
                  <a:gsLst>
                    <a:gs pos="0">
                      <a:srgbClr val="FFFFFF"/>
                    </a:gs>
                    <a:gs pos="100000">
                      <a:srgbClr val="FFFFFF"/>
                    </a:gs>
                  </a:gsLst>
                  <a:lin ang="5400000" scaled="0"/>
                </a:gradFill>
                <a:cs typeface="Arial" pitchFamily="34" charset="0"/>
              </a:rPr>
              <a:t>environment</a:t>
            </a:r>
          </a:p>
        </p:txBody>
      </p:sp>
      <p:cxnSp>
        <p:nvCxnSpPr>
          <p:cNvPr id="56" name="Straight Connector 55"/>
          <p:cNvCxnSpPr/>
          <p:nvPr/>
        </p:nvCxnSpPr>
        <p:spPr>
          <a:xfrm flipV="1">
            <a:off x="5356399" y="3657357"/>
            <a:ext cx="0" cy="682073"/>
          </a:xfrm>
          <a:prstGeom prst="line">
            <a:avLst/>
          </a:prstGeom>
          <a:noFill/>
          <a:ln w="38100" cap="rnd" cmpd="sng" algn="ctr">
            <a:solidFill>
              <a:srgbClr val="4CC8F4"/>
            </a:solidFill>
            <a:prstDash val="sysDot"/>
            <a:headEnd type="none"/>
            <a:tailEnd type="oval"/>
          </a:ln>
          <a:effectLst/>
        </p:spPr>
      </p:cxnSp>
      <p:sp>
        <p:nvSpPr>
          <p:cNvPr id="57" name="Oval 56"/>
          <p:cNvSpPr/>
          <p:nvPr/>
        </p:nvSpPr>
        <p:spPr bwMode="auto">
          <a:xfrm>
            <a:off x="5177116" y="4264247"/>
            <a:ext cx="358567" cy="358567"/>
          </a:xfrm>
          <a:prstGeom prst="ellipse">
            <a:avLst/>
          </a:prstGeom>
          <a:solidFill>
            <a:srgbClr val="FFFFFF"/>
          </a:solidFill>
          <a:ln w="38100" cap="flat" cmpd="sng" algn="ctr">
            <a:solidFill>
              <a:srgbClr val="4CC8F4"/>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59" name="TextBox 58"/>
          <p:cNvSpPr txBox="1"/>
          <p:nvPr/>
        </p:nvSpPr>
        <p:spPr>
          <a:xfrm>
            <a:off x="2643581" y="5407683"/>
            <a:ext cx="2158837" cy="573280"/>
          </a:xfrm>
          <a:prstGeom prst="rect">
            <a:avLst/>
          </a:prstGeom>
          <a:noFill/>
        </p:spPr>
        <p:txBody>
          <a:bodyPr wrap="square" rtlCol="0" anchor="ctr" anchorCtr="0">
            <a:spAutoFit/>
          </a:bodyPr>
          <a:lstStyle/>
          <a:p>
            <a:pPr algn="ctr" defTabSz="896386">
              <a:defRPr/>
            </a:pPr>
            <a:r>
              <a:rPr lang="en-US" sz="1568" kern="0" dirty="0">
                <a:gradFill>
                  <a:gsLst>
                    <a:gs pos="0">
                      <a:srgbClr val="FFFFFF"/>
                    </a:gs>
                    <a:gs pos="100000">
                      <a:srgbClr val="FFFFFF"/>
                    </a:gs>
                  </a:gsLst>
                  <a:lin ang="5400000" scaled="0"/>
                </a:gradFill>
                <a:cs typeface="Arial" pitchFamily="34" charset="0"/>
              </a:rPr>
              <a:t>Automated functional testing environment</a:t>
            </a:r>
          </a:p>
        </p:txBody>
      </p:sp>
      <p:cxnSp>
        <p:nvCxnSpPr>
          <p:cNvPr id="60" name="Straight Connector 59"/>
          <p:cNvCxnSpPr/>
          <p:nvPr/>
        </p:nvCxnSpPr>
        <p:spPr>
          <a:xfrm>
            <a:off x="3723000" y="4612279"/>
            <a:ext cx="0" cy="682073"/>
          </a:xfrm>
          <a:prstGeom prst="line">
            <a:avLst/>
          </a:prstGeom>
          <a:noFill/>
          <a:ln w="38100" cap="rnd" cmpd="sng" algn="ctr">
            <a:solidFill>
              <a:srgbClr val="4CC8F4"/>
            </a:solidFill>
            <a:prstDash val="sysDot"/>
            <a:headEnd type="none"/>
            <a:tailEnd type="oval"/>
          </a:ln>
          <a:effectLst/>
        </p:spPr>
      </p:cxnSp>
      <p:sp>
        <p:nvSpPr>
          <p:cNvPr id="61" name="Oval 60"/>
          <p:cNvSpPr/>
          <p:nvPr/>
        </p:nvSpPr>
        <p:spPr bwMode="auto">
          <a:xfrm>
            <a:off x="3543717" y="4264246"/>
            <a:ext cx="358567" cy="358567"/>
          </a:xfrm>
          <a:prstGeom prst="ellipse">
            <a:avLst/>
          </a:prstGeom>
          <a:solidFill>
            <a:srgbClr val="FFFFFF"/>
          </a:solidFill>
          <a:ln w="38100" cap="flat" cmpd="sng" algn="ctr">
            <a:solidFill>
              <a:srgbClr val="4CC8F4"/>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62" name="Oval 61"/>
          <p:cNvSpPr/>
          <p:nvPr/>
        </p:nvSpPr>
        <p:spPr bwMode="auto">
          <a:xfrm>
            <a:off x="2004506" y="4253584"/>
            <a:ext cx="386591" cy="386591"/>
          </a:xfrm>
          <a:prstGeom prst="ellipse">
            <a:avLst/>
          </a:prstGeom>
          <a:solidFill>
            <a:srgbClr val="4CC8F4"/>
          </a:solidFill>
          <a:ln w="76200" cap="flat" cmpd="sng" algn="ctr">
            <a:solidFill>
              <a:srgbClr val="4CC8F4"/>
            </a:solidFill>
            <a:prstDash val="solid"/>
            <a:headEnd type="none" w="med" len="med"/>
            <a:tailEnd type="none" w="med" len="med"/>
          </a:ln>
          <a:effectLst/>
        </p:spPr>
        <p:txBody>
          <a:bodyPr rot="0" spcFirstLastPara="0" vertOverflow="overflow" horzOverflow="overflow" vert="horz" wrap="square" lIns="194108" tIns="143428" rIns="179285" bIns="105877" numCol="1" spcCol="0" rtlCol="0" fromWordArt="0" anchor="ctr" anchorCtr="0" forceAA="0" compatLnSpc="1">
            <a:prstTxWarp prst="textNoShape">
              <a:avLst/>
            </a:prstTxWarp>
            <a:noAutofit/>
          </a:bodyPr>
          <a:lstStyle/>
          <a:p>
            <a:pPr algn="ctr" defTabSz="914102" fontAlgn="base">
              <a:lnSpc>
                <a:spcPct val="90000"/>
              </a:lnSpc>
              <a:spcBef>
                <a:spcPct val="0"/>
              </a:spcBef>
              <a:spcAft>
                <a:spcPct val="0"/>
              </a:spcAft>
              <a:defRPr/>
            </a:pPr>
            <a:r>
              <a:rPr lang="en-US" sz="2353" kern="0" dirty="0">
                <a:gradFill>
                  <a:gsLst>
                    <a:gs pos="0">
                      <a:srgbClr val="FFFFFF"/>
                    </a:gs>
                    <a:gs pos="100000">
                      <a:srgbClr val="FFFFFF"/>
                    </a:gs>
                  </a:gsLst>
                  <a:lin ang="5400000" scaled="0"/>
                </a:gradFill>
                <a:latin typeface="Segoe UI Light"/>
                <a:ea typeface="Segoe UI" pitchFamily="34" charset="0"/>
                <a:cs typeface="Segoe UI" pitchFamily="34" charset="0"/>
              </a:rPr>
              <a:t>3</a:t>
            </a:r>
          </a:p>
        </p:txBody>
      </p:sp>
      <p:cxnSp>
        <p:nvCxnSpPr>
          <p:cNvPr id="64" name="Straight Connector 63"/>
          <p:cNvCxnSpPr/>
          <p:nvPr/>
        </p:nvCxnSpPr>
        <p:spPr>
          <a:xfrm>
            <a:off x="7050627" y="4612279"/>
            <a:ext cx="0" cy="682073"/>
          </a:xfrm>
          <a:prstGeom prst="line">
            <a:avLst/>
          </a:prstGeom>
          <a:noFill/>
          <a:ln w="38100" cap="rnd" cmpd="sng" algn="ctr">
            <a:solidFill>
              <a:srgbClr val="4CC8F4"/>
            </a:solidFill>
            <a:prstDash val="sysDot"/>
            <a:headEnd type="none"/>
            <a:tailEnd type="oval"/>
          </a:ln>
          <a:effectLst/>
        </p:spPr>
      </p:cxnSp>
      <p:sp>
        <p:nvSpPr>
          <p:cNvPr id="65" name="TextBox 64"/>
          <p:cNvSpPr txBox="1"/>
          <p:nvPr/>
        </p:nvSpPr>
        <p:spPr>
          <a:xfrm>
            <a:off x="6260554" y="5368089"/>
            <a:ext cx="1580148" cy="573280"/>
          </a:xfrm>
          <a:prstGeom prst="rect">
            <a:avLst/>
          </a:prstGeom>
          <a:noFill/>
        </p:spPr>
        <p:txBody>
          <a:bodyPr wrap="square" rtlCol="0" anchor="ctr" anchorCtr="0">
            <a:spAutoFit/>
          </a:bodyPr>
          <a:lstStyle/>
          <a:p>
            <a:pPr algn="ctr" defTabSz="896386">
              <a:defRPr/>
            </a:pPr>
            <a:r>
              <a:rPr lang="en-US" sz="1568" kern="0" dirty="0">
                <a:gradFill>
                  <a:gsLst>
                    <a:gs pos="0">
                      <a:srgbClr val="FFFFFF"/>
                    </a:gs>
                    <a:gs pos="100000">
                      <a:srgbClr val="FFFFFF"/>
                    </a:gs>
                  </a:gsLst>
                  <a:lin ang="5400000" scaled="0"/>
                </a:gradFill>
                <a:cs typeface="Arial" pitchFamily="34" charset="0"/>
              </a:rPr>
              <a:t>Pre-production environment</a:t>
            </a:r>
          </a:p>
        </p:txBody>
      </p:sp>
      <p:sp>
        <p:nvSpPr>
          <p:cNvPr id="66" name="Oval 65"/>
          <p:cNvSpPr/>
          <p:nvPr/>
        </p:nvSpPr>
        <p:spPr bwMode="auto">
          <a:xfrm>
            <a:off x="6871344" y="4264246"/>
            <a:ext cx="358567" cy="358567"/>
          </a:xfrm>
          <a:prstGeom prst="ellipse">
            <a:avLst/>
          </a:prstGeom>
          <a:solidFill>
            <a:srgbClr val="FFFFFF"/>
          </a:solidFill>
          <a:ln w="38100" cap="flat" cmpd="sng" algn="ctr">
            <a:solidFill>
              <a:srgbClr val="4CC8F4"/>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cxnSp>
        <p:nvCxnSpPr>
          <p:cNvPr id="68" name="Straight Connector 67"/>
          <p:cNvCxnSpPr/>
          <p:nvPr/>
        </p:nvCxnSpPr>
        <p:spPr>
          <a:xfrm flipV="1">
            <a:off x="8476195" y="3657357"/>
            <a:ext cx="0" cy="682073"/>
          </a:xfrm>
          <a:prstGeom prst="line">
            <a:avLst/>
          </a:prstGeom>
          <a:noFill/>
          <a:ln w="38100" cap="rnd" cmpd="sng" algn="ctr">
            <a:solidFill>
              <a:srgbClr val="4CC8F4"/>
            </a:solidFill>
            <a:prstDash val="sysDot"/>
            <a:headEnd type="none"/>
            <a:tailEnd type="oval"/>
          </a:ln>
          <a:effectLst/>
        </p:spPr>
      </p:cxnSp>
      <p:sp>
        <p:nvSpPr>
          <p:cNvPr id="69" name="Oval 68"/>
          <p:cNvSpPr/>
          <p:nvPr/>
        </p:nvSpPr>
        <p:spPr bwMode="auto">
          <a:xfrm>
            <a:off x="8296913" y="4264247"/>
            <a:ext cx="358567" cy="358567"/>
          </a:xfrm>
          <a:prstGeom prst="ellipse">
            <a:avLst/>
          </a:prstGeom>
          <a:solidFill>
            <a:srgbClr val="FFFFFF"/>
          </a:solidFill>
          <a:ln w="38100" cap="flat" cmpd="sng" algn="ctr">
            <a:solidFill>
              <a:srgbClr val="4CC8F4"/>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70" name="TextBox 69"/>
          <p:cNvSpPr txBox="1"/>
          <p:nvPr/>
        </p:nvSpPr>
        <p:spPr>
          <a:xfrm>
            <a:off x="7828778" y="2956908"/>
            <a:ext cx="1294837" cy="573280"/>
          </a:xfrm>
          <a:prstGeom prst="rect">
            <a:avLst/>
          </a:prstGeom>
          <a:noFill/>
        </p:spPr>
        <p:txBody>
          <a:bodyPr wrap="square" rtlCol="0" anchor="ctr" anchorCtr="0">
            <a:spAutoFit/>
          </a:bodyPr>
          <a:lstStyle/>
          <a:p>
            <a:pPr algn="ctr" defTabSz="896386">
              <a:defRPr/>
            </a:pPr>
            <a:r>
              <a:rPr lang="en-US" sz="1568" kern="0" dirty="0">
                <a:gradFill>
                  <a:gsLst>
                    <a:gs pos="0">
                      <a:srgbClr val="FFFFFF"/>
                    </a:gs>
                    <a:gs pos="100000">
                      <a:srgbClr val="FFFFFF"/>
                    </a:gs>
                  </a:gsLst>
                  <a:lin ang="5400000" scaled="0"/>
                </a:gradFill>
                <a:cs typeface="Arial" pitchFamily="34" charset="0"/>
              </a:rPr>
              <a:t>Staging</a:t>
            </a:r>
          </a:p>
          <a:p>
            <a:pPr algn="ctr" defTabSz="896386">
              <a:defRPr/>
            </a:pPr>
            <a:r>
              <a:rPr lang="en-US" sz="1568" kern="0" dirty="0">
                <a:gradFill>
                  <a:gsLst>
                    <a:gs pos="0">
                      <a:srgbClr val="FFFFFF"/>
                    </a:gs>
                    <a:gs pos="100000">
                      <a:srgbClr val="FFFFFF"/>
                    </a:gs>
                  </a:gsLst>
                  <a:lin ang="5400000" scaled="0"/>
                </a:gradFill>
                <a:cs typeface="Arial" pitchFamily="34" charset="0"/>
              </a:rPr>
              <a:t>environment</a:t>
            </a:r>
          </a:p>
        </p:txBody>
      </p:sp>
      <p:sp>
        <p:nvSpPr>
          <p:cNvPr id="71" name="Rectangle 70"/>
          <p:cNvSpPr/>
          <p:nvPr/>
        </p:nvSpPr>
        <p:spPr>
          <a:xfrm>
            <a:off x="9848251" y="4235457"/>
            <a:ext cx="2302549" cy="452590"/>
          </a:xfrm>
          <a:prstGeom prst="rect">
            <a:avLst/>
          </a:prstGeom>
        </p:spPr>
        <p:txBody>
          <a:bodyPr wrap="none">
            <a:spAutoFit/>
          </a:bodyPr>
          <a:lstStyle/>
          <a:p>
            <a:pPr defTabSz="914314"/>
            <a:r>
              <a:rPr lang="en-US" sz="2353" kern="0" dirty="0">
                <a:gradFill>
                  <a:gsLst>
                    <a:gs pos="0">
                      <a:srgbClr val="FFFFFF"/>
                    </a:gs>
                    <a:gs pos="100000">
                      <a:srgbClr val="FFFFFF"/>
                    </a:gs>
                  </a:gsLst>
                  <a:lin ang="5400000" scaled="0"/>
                </a:gradFill>
                <a:latin typeface="Segoe UI Semilight"/>
                <a:cs typeface="Arial" pitchFamily="34" charset="0"/>
              </a:rPr>
              <a:t>Monitor + Learn</a:t>
            </a:r>
            <a:endParaRPr lang="en-US" dirty="0">
              <a:gradFill>
                <a:gsLst>
                  <a:gs pos="0">
                    <a:srgbClr val="FFFFFF"/>
                  </a:gs>
                  <a:gs pos="100000">
                    <a:srgbClr val="FFFFFF"/>
                  </a:gs>
                </a:gsLst>
                <a:lin ang="5400000" scaled="0"/>
              </a:gradFill>
              <a:latin typeface="Segoe UI Semilight"/>
            </a:endParaRPr>
          </a:p>
        </p:txBody>
      </p:sp>
      <p:sp>
        <p:nvSpPr>
          <p:cNvPr id="72" name="TextBox 71"/>
          <p:cNvSpPr txBox="1"/>
          <p:nvPr/>
        </p:nvSpPr>
        <p:spPr>
          <a:xfrm>
            <a:off x="1412443" y="1202261"/>
            <a:ext cx="8392204" cy="814661"/>
          </a:xfrm>
          <a:prstGeom prst="rect">
            <a:avLst/>
          </a:prstGeom>
          <a:noFill/>
        </p:spPr>
        <p:txBody>
          <a:bodyPr wrap="square" rtlCol="0">
            <a:spAutoFit/>
          </a:bodyPr>
          <a:lstStyle/>
          <a:p>
            <a:pPr defTabSz="914314">
              <a:defRPr/>
            </a:pPr>
            <a:r>
              <a:rPr lang="en-US" sz="2353" kern="0" spc="20" dirty="0">
                <a:gradFill>
                  <a:gsLst>
                    <a:gs pos="0">
                      <a:srgbClr val="FFFFFF"/>
                    </a:gs>
                    <a:gs pos="100000">
                      <a:srgbClr val="FFFFFF"/>
                    </a:gs>
                  </a:gsLst>
                  <a:lin ang="5400000" scaled="0"/>
                </a:gradFill>
                <a:latin typeface="Segoe UI Semilight"/>
                <a:cs typeface="Arial" pitchFamily="34" charset="0"/>
              </a:rPr>
              <a:t>When all tests pass, the build is deployed to testing environments for each stage in the release process</a:t>
            </a:r>
          </a:p>
        </p:txBody>
      </p:sp>
      <p:sp>
        <p:nvSpPr>
          <p:cNvPr id="73" name="Title 18"/>
          <p:cNvSpPr txBox="1">
            <a:spLocks/>
          </p:cNvSpPr>
          <p:nvPr/>
        </p:nvSpPr>
        <p:spPr>
          <a:xfrm>
            <a:off x="1314757" y="300774"/>
            <a:ext cx="10804237" cy="899537"/>
          </a:xfrm>
          <a:prstGeom prst="rect">
            <a:avLst/>
          </a:prstGeom>
          <a:ln>
            <a:noFill/>
          </a:ln>
        </p:spPr>
        <p:txBody>
          <a:bodyPr vert="horz" wrap="square" lIns="143428" tIns="89642" rIns="143428" bIns="89642"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defRPr/>
            </a:pPr>
            <a:r>
              <a:rPr sz="4705" dirty="0">
                <a:gradFill>
                  <a:gsLst>
                    <a:gs pos="0">
                      <a:srgbClr val="FFFFFF"/>
                    </a:gs>
                    <a:gs pos="100000">
                      <a:srgbClr val="FFFFFF"/>
                    </a:gs>
                  </a:gsLst>
                  <a:lin ang="5400000" scaled="0"/>
                </a:gradFill>
              </a:rPr>
              <a:t>Release</a:t>
            </a:r>
          </a:p>
        </p:txBody>
      </p:sp>
      <p:sp>
        <p:nvSpPr>
          <p:cNvPr id="74" name="Isosceles Triangle 73"/>
          <p:cNvSpPr/>
          <p:nvPr/>
        </p:nvSpPr>
        <p:spPr bwMode="auto">
          <a:xfrm rot="5400000" flipH="1">
            <a:off x="9321606" y="4237121"/>
            <a:ext cx="513575" cy="442736"/>
          </a:xfrm>
          <a:prstGeom prst="triangle">
            <a:avLst/>
          </a:prstGeom>
          <a:solidFill>
            <a:srgbClr val="4CC8F4"/>
          </a:solidFill>
          <a:ln w="9525" cap="flat" cmpd="sng" algn="ctr">
            <a:noFill/>
            <a:prstDash val="solid"/>
            <a:headEnd type="none" w="med" len="med"/>
            <a:tailEnd type="none" w="med" len="med"/>
          </a:ln>
          <a:effectLst/>
        </p:spPr>
        <p:txBody>
          <a:bodyPr lIns="89642" tIns="89642" rIns="33620" bIns="33620" rtlCol="0" anchor="b" anchorCtr="0"/>
          <a:lstStyle/>
          <a:p>
            <a:pPr algn="ctr" defTabSz="914038">
              <a:defRPr/>
            </a:pPr>
            <a:endParaRPr lang="en-US" sz="784" kern="0" dirty="0">
              <a:gradFill>
                <a:gsLst>
                  <a:gs pos="0">
                    <a:srgbClr val="FFFFFF"/>
                  </a:gs>
                  <a:gs pos="100000">
                    <a:srgbClr val="FFFFFF"/>
                  </a:gs>
                </a:gsLst>
                <a:lin ang="5400000" scaled="0"/>
              </a:gradFill>
              <a:ea typeface="Segoe UI" pitchFamily="34" charset="0"/>
              <a:cs typeface="Segoe UI" pitchFamily="34" charset="0"/>
            </a:endParaRPr>
          </a:p>
        </p:txBody>
      </p:sp>
      <p:pic>
        <p:nvPicPr>
          <p:cNvPr id="75" name="Picture 74" descr="DevOpsGraphic_v6-04.eps"/>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605" y="116430"/>
            <a:ext cx="1597770" cy="1419339"/>
          </a:xfrm>
          <a:prstGeom prst="rect">
            <a:avLst/>
          </a:prstGeom>
        </p:spPr>
      </p:pic>
    </p:spTree>
    <p:extLst>
      <p:ext uri="{BB962C8B-B14F-4D97-AF65-F5344CB8AC3E}">
        <p14:creationId xmlns:p14="http://schemas.microsoft.com/office/powerpoint/2010/main" val="3804147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5400000">
                                      <p:cBhvr>
                                        <p:cTn id="6" dur="1000" fill="hold"/>
                                        <p:tgtEl>
                                          <p:spTgt spid="44"/>
                                        </p:tgtEl>
                                        <p:attrNameLst>
                                          <p:attrName>r</p:attrName>
                                        </p:attrNameLst>
                                      </p:cBhvr>
                                    </p:animRot>
                                  </p:childTnLst>
                                </p:cTn>
                              </p:par>
                              <p:par>
                                <p:cTn id="7" presetID="22" presetClass="entr" presetSubtype="4" fill="hold" grpId="0" nodeType="withEffect">
                                  <p:stCondLst>
                                    <p:cond delay="0"/>
                                  </p:stCondLst>
                                  <p:childTnLst>
                                    <p:set>
                                      <p:cBhvr>
                                        <p:cTn id="8" dur="1" fill="hold">
                                          <p:stCondLst>
                                            <p:cond delay="0"/>
                                          </p:stCondLst>
                                        </p:cTn>
                                        <p:tgtEl>
                                          <p:spTgt spid="45"/>
                                        </p:tgtEl>
                                        <p:attrNameLst>
                                          <p:attrName>style.visibility</p:attrName>
                                        </p:attrNameLst>
                                      </p:cBhvr>
                                      <p:to>
                                        <p:strVal val="visible"/>
                                      </p:to>
                                    </p:set>
                                    <p:animEffect transition="in" filter="wipe(down)">
                                      <p:cBhvr>
                                        <p:cTn id="9" dur="500"/>
                                        <p:tgtEl>
                                          <p:spTgt spid="45"/>
                                        </p:tgtEl>
                                      </p:cBhvr>
                                    </p:animEffect>
                                  </p:childTnLst>
                                </p:cTn>
                              </p:par>
                              <p:par>
                                <p:cTn id="10" presetID="22" presetClass="entr" presetSubtype="4" fill="hold" grpId="0" nodeType="with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wipe(down)">
                                      <p:cBhvr>
                                        <p:cTn id="12" dur="500"/>
                                        <p:tgtEl>
                                          <p:spTgt spid="62"/>
                                        </p:tgtEl>
                                      </p:cBhvr>
                                    </p:animEffect>
                                  </p:childTnLst>
                                </p:cTn>
                              </p:par>
                            </p:childTnLst>
                          </p:cTn>
                        </p:par>
                        <p:par>
                          <p:cTn id="13" fill="hold">
                            <p:stCondLst>
                              <p:cond delay="1000"/>
                            </p:stCondLst>
                            <p:childTnLst>
                              <p:par>
                                <p:cTn id="14" presetID="10" presetClass="entr" presetSubtype="0" fill="hold" grpId="0" nodeType="afterEffect">
                                  <p:stCondLst>
                                    <p:cond delay="50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500"/>
                                        <p:tgtEl>
                                          <p:spTgt spid="46"/>
                                        </p:tgtEl>
                                      </p:cBhvr>
                                    </p:animEffect>
                                  </p:childTnLst>
                                </p:cTn>
                              </p:par>
                            </p:childTnLst>
                          </p:cTn>
                        </p:par>
                        <p:par>
                          <p:cTn id="17" fill="hold">
                            <p:stCondLst>
                              <p:cond delay="2000"/>
                            </p:stCondLst>
                            <p:childTnLst>
                              <p:par>
                                <p:cTn id="18" presetID="10" presetClass="entr" presetSubtype="0" fill="hold" grpId="0" nodeType="afterEffect">
                                  <p:stCondLst>
                                    <p:cond delay="500"/>
                                  </p:stCondLst>
                                  <p:childTnLst>
                                    <p:set>
                                      <p:cBhvr>
                                        <p:cTn id="19" dur="1" fill="hold">
                                          <p:stCondLst>
                                            <p:cond delay="0"/>
                                          </p:stCondLst>
                                        </p:cTn>
                                        <p:tgtEl>
                                          <p:spTgt spid="43"/>
                                        </p:tgtEl>
                                        <p:attrNameLst>
                                          <p:attrName>style.visibility</p:attrName>
                                        </p:attrNameLst>
                                      </p:cBhvr>
                                      <p:to>
                                        <p:strVal val="visible"/>
                                      </p:to>
                                    </p:set>
                                    <p:animEffect transition="in" filter="fade">
                                      <p:cBhvr>
                                        <p:cTn id="20" dur="500"/>
                                        <p:tgtEl>
                                          <p:spTgt spid="43"/>
                                        </p:tgtEl>
                                      </p:cBhvr>
                                    </p:animEffect>
                                  </p:childTnLst>
                                </p:cTn>
                              </p:par>
                            </p:childTnLst>
                          </p:cTn>
                        </p:par>
                        <p:par>
                          <p:cTn id="21" fill="hold">
                            <p:stCondLst>
                              <p:cond delay="3000"/>
                            </p:stCondLst>
                            <p:childTnLst>
                              <p:par>
                                <p:cTn id="22" presetID="10" presetClass="entr" presetSubtype="0" fill="hold" grpId="0" nodeType="afterEffect">
                                  <p:stCondLst>
                                    <p:cond delay="50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500"/>
                                        <p:tgtEl>
                                          <p:spTgt spid="42"/>
                                        </p:tgtEl>
                                      </p:cBhvr>
                                    </p:animEffect>
                                  </p:childTnLst>
                                </p:cTn>
                              </p:par>
                            </p:childTnLst>
                          </p:cTn>
                        </p:par>
                        <p:par>
                          <p:cTn id="25" fill="hold">
                            <p:stCondLst>
                              <p:cond delay="4000"/>
                            </p:stCondLst>
                            <p:childTnLst>
                              <p:par>
                                <p:cTn id="26" presetID="12" presetClass="entr" presetSubtype="4" fill="hold" nodeType="after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additive="base">
                                        <p:cTn id="28" dur="500"/>
                                        <p:tgtEl>
                                          <p:spTgt spid="47"/>
                                        </p:tgtEl>
                                        <p:attrNameLst>
                                          <p:attrName>ppt_y</p:attrName>
                                        </p:attrNameLst>
                                      </p:cBhvr>
                                      <p:tavLst>
                                        <p:tav tm="0">
                                          <p:val>
                                            <p:strVal val="#ppt_y+#ppt_h*1.125000"/>
                                          </p:val>
                                        </p:tav>
                                        <p:tav tm="100000">
                                          <p:val>
                                            <p:strVal val="#ppt_y"/>
                                          </p:val>
                                        </p:tav>
                                      </p:tavLst>
                                    </p:anim>
                                    <p:animEffect transition="in" filter="wipe(up)">
                                      <p:cBhvr>
                                        <p:cTn id="29" dur="500"/>
                                        <p:tgtEl>
                                          <p:spTgt spid="47"/>
                                        </p:tgtEl>
                                      </p:cBhvr>
                                    </p:animEffect>
                                  </p:childTnLst>
                                </p:cTn>
                              </p:par>
                            </p:childTnLst>
                          </p:cTn>
                        </p:par>
                        <p:par>
                          <p:cTn id="30" fill="hold">
                            <p:stCondLst>
                              <p:cond delay="4500"/>
                            </p:stCondLst>
                            <p:childTnLst>
                              <p:par>
                                <p:cTn id="31" presetID="10" presetClass="entr" presetSubtype="0" fill="hold" grpId="0" nodeType="afterEffect">
                                  <p:stCondLst>
                                    <p:cond delay="5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childTnLst>
                          </p:cTn>
                        </p:par>
                        <p:par>
                          <p:cTn id="34" fill="hold">
                            <p:stCondLst>
                              <p:cond delay="5500"/>
                            </p:stCondLst>
                            <p:childTnLst>
                              <p:par>
                                <p:cTn id="35" presetID="10" presetClass="entr" presetSubtype="0" fill="hold" grpId="0" nodeType="afterEffect">
                                  <p:stCondLst>
                                    <p:cond delay="50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74"/>
                                        </p:tgtEl>
                                        <p:attrNameLst>
                                          <p:attrName>style.visibility</p:attrName>
                                        </p:attrNameLst>
                                      </p:cBhvr>
                                      <p:to>
                                        <p:strVal val="visible"/>
                                      </p:to>
                                    </p:set>
                                    <p:animEffect transition="in" filter="fade">
                                      <p:cBhvr>
                                        <p:cTn id="40" dur="500"/>
                                        <p:tgtEl>
                                          <p:spTgt spid="74"/>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71"/>
                                        </p:tgtEl>
                                        <p:attrNameLst>
                                          <p:attrName>style.visibility</p:attrName>
                                        </p:attrNameLst>
                                      </p:cBhvr>
                                      <p:to>
                                        <p:strVal val="visible"/>
                                      </p:to>
                                    </p:set>
                                    <p:animEffect transition="in" filter="fade">
                                      <p:cBhvr>
                                        <p:cTn id="4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5" grpId="0" animBg="1"/>
      <p:bldP spid="46" grpId="0" animBg="1"/>
      <p:bldP spid="62" grpId="0" animBg="1"/>
      <p:bldP spid="71" grpId="0"/>
      <p:bldP spid="7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p:cNvSpPr/>
          <p:nvPr/>
        </p:nvSpPr>
        <p:spPr bwMode="auto">
          <a:xfrm>
            <a:off x="2" y="487"/>
            <a:ext cx="12218060" cy="6857027"/>
          </a:xfrm>
          <a:prstGeom prst="rect">
            <a:avLst/>
          </a:prstGeom>
          <a:solidFill>
            <a:srgbClr val="0093E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de-DE" sz="2353" dirty="0" err="1">
              <a:solidFill>
                <a:schemeClr val="bg1"/>
              </a:solidFill>
              <a:ea typeface="Segoe UI" pitchFamily="34" charset="0"/>
              <a:cs typeface="Segoe UI" pitchFamily="34" charset="0"/>
            </a:endParaRPr>
          </a:p>
        </p:txBody>
      </p:sp>
      <p:cxnSp>
        <p:nvCxnSpPr>
          <p:cNvPr id="11" name="Straight Connector 10"/>
          <p:cNvCxnSpPr/>
          <p:nvPr/>
        </p:nvCxnSpPr>
        <p:spPr>
          <a:xfrm>
            <a:off x="1849368" y="3248923"/>
            <a:ext cx="0" cy="1830923"/>
          </a:xfrm>
          <a:prstGeom prst="line">
            <a:avLst/>
          </a:prstGeom>
          <a:ln w="38100">
            <a:solidFill>
              <a:schemeClr val="bg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86" name="Rectangle 85"/>
          <p:cNvSpPr/>
          <p:nvPr/>
        </p:nvSpPr>
        <p:spPr bwMode="auto">
          <a:xfrm>
            <a:off x="519987" y="1568204"/>
            <a:ext cx="2648020" cy="2072545"/>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3751">
              <a:lnSpc>
                <a:spcPct val="90000"/>
              </a:lnSpc>
              <a:defRPr/>
            </a:pPr>
            <a:r>
              <a:rPr lang="en-US" sz="1568" b="1" dirty="0">
                <a:gradFill>
                  <a:gsLst>
                    <a:gs pos="0">
                      <a:srgbClr val="FFFFFF"/>
                    </a:gs>
                    <a:gs pos="100000">
                      <a:srgbClr val="FFFFFF"/>
                    </a:gs>
                  </a:gsLst>
                  <a:lin ang="5400000" scaled="0"/>
                </a:gradFill>
                <a:latin typeface="+mj-lt"/>
                <a:ea typeface="Segoe UI" pitchFamily="34" charset="0"/>
                <a:cs typeface="Segoe UI" pitchFamily="34" charset="0"/>
              </a:rPr>
              <a:t>SOURCE</a:t>
            </a:r>
          </a:p>
          <a:p>
            <a:pPr algn="ctr" defTabSz="913751">
              <a:lnSpc>
                <a:spcPct val="90000"/>
              </a:lnSpc>
              <a:defRPr/>
            </a:pPr>
            <a:r>
              <a:rPr lang="en-US" sz="1568" b="1" dirty="0">
                <a:gradFill>
                  <a:gsLst>
                    <a:gs pos="0">
                      <a:srgbClr val="FFFFFF"/>
                    </a:gs>
                    <a:gs pos="100000">
                      <a:srgbClr val="FFFFFF"/>
                    </a:gs>
                  </a:gsLst>
                  <a:lin ang="5400000" scaled="0"/>
                </a:gradFill>
                <a:latin typeface="+mj-lt"/>
                <a:ea typeface="Segoe UI" pitchFamily="34" charset="0"/>
                <a:cs typeface="Segoe UI" pitchFamily="34" charset="0"/>
              </a:rPr>
              <a:t>REPOSITORY</a:t>
            </a:r>
          </a:p>
        </p:txBody>
      </p:sp>
      <p:grpSp>
        <p:nvGrpSpPr>
          <p:cNvPr id="39" name="Group 38"/>
          <p:cNvGrpSpPr/>
          <p:nvPr/>
        </p:nvGrpSpPr>
        <p:grpSpPr>
          <a:xfrm>
            <a:off x="1305382" y="5189885"/>
            <a:ext cx="1901417" cy="1096741"/>
            <a:chOff x="511109" y="5814543"/>
            <a:chExt cx="1041729" cy="600871"/>
          </a:xfrm>
        </p:grpSpPr>
        <p:sp>
          <p:nvSpPr>
            <p:cNvPr id="41" name="Rectangle 154"/>
            <p:cNvSpPr>
              <a:spLocks noChangeArrowheads="1"/>
            </p:cNvSpPr>
            <p:nvPr/>
          </p:nvSpPr>
          <p:spPr bwMode="auto">
            <a:xfrm>
              <a:off x="635204" y="5814543"/>
              <a:ext cx="808238" cy="551887"/>
            </a:xfrm>
            <a:prstGeom prst="rect">
              <a:avLst/>
            </a:prstGeom>
            <a:solidFill>
              <a:schemeClr val="tx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42" name="Rectangle 156"/>
            <p:cNvSpPr>
              <a:spLocks noChangeArrowheads="1"/>
            </p:cNvSpPr>
            <p:nvPr/>
          </p:nvSpPr>
          <p:spPr bwMode="auto">
            <a:xfrm>
              <a:off x="663778" y="5849648"/>
              <a:ext cx="751090" cy="481677"/>
            </a:xfrm>
            <a:prstGeom prst="rect">
              <a:avLst/>
            </a:prstGeom>
            <a:solidFill>
              <a:schemeClr val="tx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43" name="Freeform 158"/>
            <p:cNvSpPr>
              <a:spLocks/>
            </p:cNvSpPr>
            <p:nvPr/>
          </p:nvSpPr>
          <p:spPr bwMode="auto">
            <a:xfrm>
              <a:off x="511109" y="6374593"/>
              <a:ext cx="1041729" cy="40821"/>
            </a:xfrm>
            <a:custGeom>
              <a:avLst/>
              <a:gdLst>
                <a:gd name="T0" fmla="*/ 0 w 1454"/>
                <a:gd name="T1" fmla="*/ 0 h 57"/>
                <a:gd name="T2" fmla="*/ 0 w 1454"/>
                <a:gd name="T3" fmla="*/ 4 h 57"/>
                <a:gd name="T4" fmla="*/ 53 w 1454"/>
                <a:gd name="T5" fmla="*/ 57 h 57"/>
                <a:gd name="T6" fmla="*/ 1400 w 1454"/>
                <a:gd name="T7" fmla="*/ 57 h 57"/>
                <a:gd name="T8" fmla="*/ 1454 w 1454"/>
                <a:gd name="T9" fmla="*/ 4 h 57"/>
                <a:gd name="T10" fmla="*/ 1454 w 1454"/>
                <a:gd name="T11" fmla="*/ 0 h 57"/>
                <a:gd name="T12" fmla="*/ 0 w 1454"/>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454" h="57">
                  <a:moveTo>
                    <a:pt x="0" y="0"/>
                  </a:moveTo>
                  <a:cubicBezTo>
                    <a:pt x="0" y="4"/>
                    <a:pt x="0" y="4"/>
                    <a:pt x="0" y="4"/>
                  </a:cubicBezTo>
                  <a:cubicBezTo>
                    <a:pt x="0" y="33"/>
                    <a:pt x="24" y="57"/>
                    <a:pt x="53" y="57"/>
                  </a:cubicBezTo>
                  <a:cubicBezTo>
                    <a:pt x="1400" y="57"/>
                    <a:pt x="1400" y="57"/>
                    <a:pt x="1400" y="57"/>
                  </a:cubicBezTo>
                  <a:cubicBezTo>
                    <a:pt x="1430" y="57"/>
                    <a:pt x="1454" y="33"/>
                    <a:pt x="1454" y="4"/>
                  </a:cubicBezTo>
                  <a:cubicBezTo>
                    <a:pt x="1454" y="0"/>
                    <a:pt x="1454" y="0"/>
                    <a:pt x="1454" y="0"/>
                  </a:cubicBezTo>
                  <a:lnTo>
                    <a:pt x="0" y="0"/>
                  </a:lnTo>
                  <a:close/>
                </a:path>
              </a:pathLst>
            </a:custGeom>
            <a:solidFill>
              <a:schemeClr val="tx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sp>
        <p:nvSpPr>
          <p:cNvPr id="7" name="Rectangle 6"/>
          <p:cNvSpPr/>
          <p:nvPr/>
        </p:nvSpPr>
        <p:spPr bwMode="auto">
          <a:xfrm>
            <a:off x="4939619" y="1568468"/>
            <a:ext cx="2337657" cy="156112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3751">
              <a:lnSpc>
                <a:spcPct val="90000"/>
              </a:lnSpc>
            </a:pPr>
            <a:r>
              <a:rPr lang="en-US" sz="1568" b="1" dirty="0">
                <a:gradFill>
                  <a:gsLst>
                    <a:gs pos="0">
                      <a:srgbClr val="FFFFFF"/>
                    </a:gs>
                    <a:gs pos="100000">
                      <a:srgbClr val="FFFFFF"/>
                    </a:gs>
                  </a:gsLst>
                  <a:lin ang="5400000" scaled="0"/>
                </a:gradFill>
                <a:latin typeface="+mj-lt"/>
                <a:ea typeface="Segoe UI" pitchFamily="34" charset="0"/>
                <a:cs typeface="Segoe UI" pitchFamily="34" charset="0"/>
              </a:rPr>
              <a:t>DEVELOPMENT</a:t>
            </a:r>
          </a:p>
        </p:txBody>
      </p:sp>
      <p:sp>
        <p:nvSpPr>
          <p:cNvPr id="2" name="Title 1"/>
          <p:cNvSpPr>
            <a:spLocks noGrp="1"/>
          </p:cNvSpPr>
          <p:nvPr>
            <p:ph type="title"/>
          </p:nvPr>
        </p:nvSpPr>
        <p:spPr/>
        <p:txBody>
          <a:bodyPr/>
          <a:lstStyle/>
          <a:p>
            <a:r>
              <a:rPr lang="en-US" dirty="0">
                <a:solidFill>
                  <a:schemeClr val="bg1"/>
                </a:solidFill>
              </a:rPr>
              <a:t>Continuous Delivery (CD) – a DevOps practice</a:t>
            </a:r>
          </a:p>
        </p:txBody>
      </p:sp>
      <p:sp>
        <p:nvSpPr>
          <p:cNvPr id="37" name="TextBox 36"/>
          <p:cNvSpPr txBox="1"/>
          <p:nvPr/>
        </p:nvSpPr>
        <p:spPr>
          <a:xfrm>
            <a:off x="7462678" y="1568468"/>
            <a:ext cx="4177739" cy="3883009"/>
          </a:xfrm>
          <a:prstGeom prst="rect">
            <a:avLst/>
          </a:prstGeom>
          <a:noFill/>
        </p:spPr>
        <p:txBody>
          <a:bodyPr wrap="none" lIns="179234" tIns="143387" rIns="179234" bIns="143387" rtlCol="0">
            <a:spAutoFit/>
          </a:bodyPr>
          <a:lstStyle/>
          <a:p>
            <a:pPr defTabSz="914192">
              <a:lnSpc>
                <a:spcPct val="90000"/>
              </a:lnSpc>
              <a:spcBef>
                <a:spcPts val="882"/>
              </a:spcBef>
              <a:buSzPct val="90000"/>
              <a:defRPr/>
            </a:pPr>
            <a:r>
              <a:rPr lang="en-US" sz="3528" dirty="0">
                <a:solidFill>
                  <a:srgbClr val="FFFFFF"/>
                </a:solidFill>
                <a:latin typeface="Segoe UI Light"/>
              </a:rPr>
              <a:t>Issues</a:t>
            </a:r>
          </a:p>
          <a:p>
            <a:pPr marL="280121" indent="-280121" defTabSz="914192">
              <a:lnSpc>
                <a:spcPct val="90000"/>
              </a:lnSpc>
              <a:spcBef>
                <a:spcPts val="882"/>
              </a:spcBef>
              <a:buSzPct val="90000"/>
              <a:buFont typeface="Arial" panose="020B0604020202020204" pitchFamily="34" charset="0"/>
              <a:buChar char="•"/>
              <a:defRPr/>
            </a:pPr>
            <a:r>
              <a:rPr lang="en-US" sz="1765" dirty="0">
                <a:solidFill>
                  <a:srgbClr val="FFFFFF"/>
                </a:solidFill>
                <a:latin typeface="Segoe UI Light"/>
              </a:rPr>
              <a:t>Slow delivery cadence</a:t>
            </a:r>
          </a:p>
          <a:p>
            <a:pPr marL="280121" indent="-280121" defTabSz="914192">
              <a:lnSpc>
                <a:spcPct val="90000"/>
              </a:lnSpc>
              <a:spcBef>
                <a:spcPts val="882"/>
              </a:spcBef>
              <a:buSzPct val="90000"/>
              <a:buFont typeface="Arial" panose="020B0604020202020204" pitchFamily="34" charset="0"/>
              <a:buChar char="•"/>
              <a:defRPr/>
            </a:pPr>
            <a:r>
              <a:rPr lang="en-US" sz="1765" dirty="0">
                <a:solidFill>
                  <a:srgbClr val="FFFFFF"/>
                </a:solidFill>
                <a:latin typeface="Segoe UI Light"/>
              </a:rPr>
              <a:t>Limited predictability when deploying</a:t>
            </a:r>
          </a:p>
          <a:p>
            <a:pPr marL="280121" indent="-280121" defTabSz="914192">
              <a:lnSpc>
                <a:spcPct val="90000"/>
              </a:lnSpc>
              <a:spcBef>
                <a:spcPts val="882"/>
              </a:spcBef>
              <a:buSzPct val="90000"/>
              <a:buFont typeface="Arial" panose="020B0604020202020204" pitchFamily="34" charset="0"/>
              <a:buChar char="•"/>
              <a:defRPr/>
            </a:pPr>
            <a:r>
              <a:rPr lang="en-US" sz="1765" dirty="0">
                <a:solidFill>
                  <a:srgbClr val="FFFFFF"/>
                </a:solidFill>
                <a:latin typeface="Segoe UI Light"/>
              </a:rPr>
              <a:t>Complexity when deploying</a:t>
            </a:r>
            <a:endParaRPr lang="en-US" sz="3528" dirty="0">
              <a:solidFill>
                <a:srgbClr val="FFFFFF"/>
              </a:solidFill>
              <a:latin typeface="Segoe UI Light"/>
            </a:endParaRPr>
          </a:p>
          <a:p>
            <a:pPr defTabSz="914192">
              <a:lnSpc>
                <a:spcPct val="90000"/>
              </a:lnSpc>
              <a:spcBef>
                <a:spcPts val="882"/>
              </a:spcBef>
              <a:buSzPct val="90000"/>
              <a:defRPr/>
            </a:pPr>
            <a:r>
              <a:rPr lang="en-US" sz="3529" dirty="0">
                <a:solidFill>
                  <a:schemeClr val="bg1"/>
                </a:solidFill>
                <a:latin typeface="Segoe UI Light"/>
              </a:rPr>
              <a:t>Value</a:t>
            </a:r>
          </a:p>
          <a:p>
            <a:pPr marL="284790" indent="-284790" defTabSz="914192">
              <a:lnSpc>
                <a:spcPct val="90000"/>
              </a:lnSpc>
              <a:spcBef>
                <a:spcPts val="882"/>
              </a:spcBef>
              <a:buSzPct val="90000"/>
              <a:buFont typeface="Arial" panose="020B0604020202020204" pitchFamily="34" charset="0"/>
              <a:buChar char="•"/>
              <a:defRPr/>
            </a:pPr>
            <a:r>
              <a:rPr lang="en-US" sz="1765" dirty="0">
                <a:solidFill>
                  <a:schemeClr val="bg1"/>
                </a:solidFill>
                <a:latin typeface="Segoe UI Light"/>
              </a:rPr>
              <a:t>Consistency</a:t>
            </a:r>
          </a:p>
          <a:p>
            <a:pPr marL="284790" indent="-284790" defTabSz="914192">
              <a:lnSpc>
                <a:spcPct val="90000"/>
              </a:lnSpc>
              <a:spcBef>
                <a:spcPts val="882"/>
              </a:spcBef>
              <a:buSzPct val="90000"/>
              <a:buFont typeface="Arial" panose="020B0604020202020204" pitchFamily="34" charset="0"/>
              <a:buChar char="•"/>
              <a:defRPr/>
            </a:pPr>
            <a:r>
              <a:rPr lang="en-US" sz="1765" dirty="0">
                <a:solidFill>
                  <a:schemeClr val="bg1"/>
                </a:solidFill>
                <a:latin typeface="Segoe UI Light"/>
              </a:rPr>
              <a:t>Accelerated deployment</a:t>
            </a:r>
          </a:p>
          <a:p>
            <a:pPr marL="284790" indent="-284790" defTabSz="914192">
              <a:lnSpc>
                <a:spcPct val="90000"/>
              </a:lnSpc>
              <a:spcBef>
                <a:spcPts val="882"/>
              </a:spcBef>
              <a:buSzPct val="90000"/>
              <a:buFont typeface="Arial" panose="020B0604020202020204" pitchFamily="34" charset="0"/>
              <a:buChar char="•"/>
              <a:defRPr/>
            </a:pPr>
            <a:r>
              <a:rPr lang="en-US" sz="1765" dirty="0">
                <a:solidFill>
                  <a:schemeClr val="bg1"/>
                </a:solidFill>
                <a:latin typeface="Segoe UI Light"/>
              </a:rPr>
              <a:t>Repeatability</a:t>
            </a:r>
          </a:p>
          <a:p>
            <a:pPr marL="284790" indent="-284790" defTabSz="914192">
              <a:lnSpc>
                <a:spcPct val="90000"/>
              </a:lnSpc>
              <a:spcBef>
                <a:spcPts val="882"/>
              </a:spcBef>
              <a:buSzPct val="90000"/>
              <a:buFont typeface="Arial" panose="020B0604020202020204" pitchFamily="34" charset="0"/>
              <a:buChar char="•"/>
              <a:defRPr/>
            </a:pPr>
            <a:r>
              <a:rPr lang="en-US" sz="1765" dirty="0">
                <a:solidFill>
                  <a:schemeClr val="bg1"/>
                </a:solidFill>
                <a:latin typeface="Segoe UI Light"/>
              </a:rPr>
              <a:t>Human error reduction</a:t>
            </a:r>
          </a:p>
        </p:txBody>
      </p:sp>
      <p:sp>
        <p:nvSpPr>
          <p:cNvPr id="25" name="Rectangle 155"/>
          <p:cNvSpPr>
            <a:spLocks noChangeArrowheads="1"/>
          </p:cNvSpPr>
          <p:nvPr/>
        </p:nvSpPr>
        <p:spPr bwMode="auto">
          <a:xfrm>
            <a:off x="1271022" y="5266327"/>
            <a:ext cx="1458034" cy="99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nvGrpSpPr>
          <p:cNvPr id="66" name="CODE1"/>
          <p:cNvGrpSpPr/>
          <p:nvPr/>
        </p:nvGrpSpPr>
        <p:grpSpPr>
          <a:xfrm>
            <a:off x="2045784" y="5436278"/>
            <a:ext cx="527551" cy="549859"/>
            <a:chOff x="2328300" y="3506767"/>
            <a:chExt cx="551703" cy="575034"/>
          </a:xfrm>
        </p:grpSpPr>
        <p:sp>
          <p:nvSpPr>
            <p:cNvPr id="67" name="AutoShape 3"/>
            <p:cNvSpPr>
              <a:spLocks noChangeAspect="1" noChangeArrowheads="1" noTextEdit="1"/>
            </p:cNvSpPr>
            <p:nvPr/>
          </p:nvSpPr>
          <p:spPr bwMode="auto">
            <a:xfrm>
              <a:off x="2330370" y="3507272"/>
              <a:ext cx="543013" cy="55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nvGrpSpPr>
            <p:cNvPr id="68" name="Group 67"/>
            <p:cNvGrpSpPr/>
            <p:nvPr/>
          </p:nvGrpSpPr>
          <p:grpSpPr>
            <a:xfrm>
              <a:off x="2328300" y="3506767"/>
              <a:ext cx="551703" cy="575034"/>
              <a:chOff x="3937001" y="4448175"/>
              <a:chExt cx="638175" cy="665163"/>
            </a:xfrm>
          </p:grpSpPr>
          <p:grpSp>
            <p:nvGrpSpPr>
              <p:cNvPr id="69" name="Group 10"/>
              <p:cNvGrpSpPr>
                <a:grpSpLocks noChangeAspect="1"/>
              </p:cNvGrpSpPr>
              <p:nvPr/>
            </p:nvGrpSpPr>
            <p:grpSpPr bwMode="auto">
              <a:xfrm>
                <a:off x="3937001" y="4448175"/>
                <a:ext cx="638175" cy="665163"/>
                <a:chOff x="2480" y="2802"/>
                <a:chExt cx="402" cy="419"/>
              </a:xfrm>
            </p:grpSpPr>
            <p:sp>
              <p:nvSpPr>
                <p:cNvPr id="73" name="AutoShape 9"/>
                <p:cNvSpPr>
                  <a:spLocks noChangeAspect="1" noChangeArrowheads="1" noTextEdit="1"/>
                </p:cNvSpPr>
                <p:nvPr/>
              </p:nvSpPr>
              <p:spPr bwMode="auto">
                <a:xfrm>
                  <a:off x="2481" y="2802"/>
                  <a:ext cx="40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74" name="Freeform 11"/>
                <p:cNvSpPr>
                  <a:spLocks/>
                </p:cNvSpPr>
                <p:nvPr/>
              </p:nvSpPr>
              <p:spPr bwMode="auto">
                <a:xfrm>
                  <a:off x="2480" y="2802"/>
                  <a:ext cx="402" cy="418"/>
                </a:xfrm>
                <a:custGeom>
                  <a:avLst/>
                  <a:gdLst>
                    <a:gd name="T0" fmla="*/ 67 w 644"/>
                    <a:gd name="T1" fmla="*/ 0 h 671"/>
                    <a:gd name="T2" fmla="*/ 0 w 644"/>
                    <a:gd name="T3" fmla="*/ 68 h 671"/>
                    <a:gd name="T4" fmla="*/ 0 w 644"/>
                    <a:gd name="T5" fmla="*/ 603 h 671"/>
                    <a:gd name="T6" fmla="*/ 67 w 644"/>
                    <a:gd name="T7" fmla="*/ 671 h 671"/>
                    <a:gd name="T8" fmla="*/ 576 w 644"/>
                    <a:gd name="T9" fmla="*/ 671 h 671"/>
                    <a:gd name="T10" fmla="*/ 644 w 644"/>
                    <a:gd name="T11" fmla="*/ 603 h 671"/>
                    <a:gd name="T12" fmla="*/ 644 w 644"/>
                    <a:gd name="T13" fmla="*/ 193 h 671"/>
                    <a:gd name="T14" fmla="*/ 644 w 644"/>
                    <a:gd name="T15" fmla="*/ 127 h 671"/>
                    <a:gd name="T16" fmla="*/ 515 w 644"/>
                    <a:gd name="T17" fmla="*/ 0 h 671"/>
                    <a:gd name="T18" fmla="*/ 445 w 644"/>
                    <a:gd name="T19" fmla="*/ 0 h 671"/>
                    <a:gd name="T20" fmla="*/ 67 w 644"/>
                    <a:gd name="T21"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4" h="671">
                      <a:moveTo>
                        <a:pt x="67" y="0"/>
                      </a:moveTo>
                      <a:cubicBezTo>
                        <a:pt x="30" y="0"/>
                        <a:pt x="0" y="30"/>
                        <a:pt x="0" y="68"/>
                      </a:cubicBezTo>
                      <a:cubicBezTo>
                        <a:pt x="0" y="603"/>
                        <a:pt x="0" y="603"/>
                        <a:pt x="0" y="603"/>
                      </a:cubicBezTo>
                      <a:cubicBezTo>
                        <a:pt x="0" y="641"/>
                        <a:pt x="30" y="671"/>
                        <a:pt x="67" y="671"/>
                      </a:cubicBezTo>
                      <a:cubicBezTo>
                        <a:pt x="576" y="671"/>
                        <a:pt x="576" y="671"/>
                        <a:pt x="576" y="671"/>
                      </a:cubicBezTo>
                      <a:cubicBezTo>
                        <a:pt x="613" y="671"/>
                        <a:pt x="644" y="641"/>
                        <a:pt x="644" y="603"/>
                      </a:cubicBezTo>
                      <a:cubicBezTo>
                        <a:pt x="644" y="193"/>
                        <a:pt x="644" y="193"/>
                        <a:pt x="644" y="193"/>
                      </a:cubicBezTo>
                      <a:cubicBezTo>
                        <a:pt x="644" y="156"/>
                        <a:pt x="644" y="127"/>
                        <a:pt x="644" y="127"/>
                      </a:cubicBezTo>
                      <a:cubicBezTo>
                        <a:pt x="515" y="0"/>
                        <a:pt x="515" y="0"/>
                        <a:pt x="515" y="0"/>
                      </a:cubicBezTo>
                      <a:cubicBezTo>
                        <a:pt x="515" y="0"/>
                        <a:pt x="482" y="0"/>
                        <a:pt x="445" y="0"/>
                      </a:cubicBezTo>
                      <a:lnTo>
                        <a:pt x="67" y="0"/>
                      </a:lnTo>
                      <a:close/>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75" name="Freeform 12"/>
                <p:cNvSpPr>
                  <a:spLocks/>
                </p:cNvSpPr>
                <p:nvPr/>
              </p:nvSpPr>
              <p:spPr bwMode="auto">
                <a:xfrm>
                  <a:off x="2801" y="2802"/>
                  <a:ext cx="81" cy="79"/>
                </a:xfrm>
                <a:custGeom>
                  <a:avLst/>
                  <a:gdLst>
                    <a:gd name="T0" fmla="*/ 81 w 81"/>
                    <a:gd name="T1" fmla="*/ 79 h 79"/>
                    <a:gd name="T2" fmla="*/ 0 w 81"/>
                    <a:gd name="T3" fmla="*/ 0 h 79"/>
                    <a:gd name="T4" fmla="*/ 0 w 81"/>
                    <a:gd name="T5" fmla="*/ 79 h 79"/>
                    <a:gd name="T6" fmla="*/ 81 w 81"/>
                    <a:gd name="T7" fmla="*/ 79 h 79"/>
                  </a:gdLst>
                  <a:ahLst/>
                  <a:cxnLst>
                    <a:cxn ang="0">
                      <a:pos x="T0" y="T1"/>
                    </a:cxn>
                    <a:cxn ang="0">
                      <a:pos x="T2" y="T3"/>
                    </a:cxn>
                    <a:cxn ang="0">
                      <a:pos x="T4" y="T5"/>
                    </a:cxn>
                    <a:cxn ang="0">
                      <a:pos x="T6" y="T7"/>
                    </a:cxn>
                  </a:cxnLst>
                  <a:rect l="0" t="0" r="r" b="b"/>
                  <a:pathLst>
                    <a:path w="81" h="79">
                      <a:moveTo>
                        <a:pt x="81" y="79"/>
                      </a:moveTo>
                      <a:lnTo>
                        <a:pt x="0" y="0"/>
                      </a:lnTo>
                      <a:lnTo>
                        <a:pt x="0" y="79"/>
                      </a:lnTo>
                      <a:lnTo>
                        <a:pt x="81" y="79"/>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grpSp>
            <p:nvGrpSpPr>
              <p:cNvPr id="70" name="Group 69"/>
              <p:cNvGrpSpPr/>
              <p:nvPr/>
            </p:nvGrpSpPr>
            <p:grpSpPr>
              <a:xfrm>
                <a:off x="4120302" y="4618868"/>
                <a:ext cx="293550" cy="349134"/>
                <a:chOff x="4662074" y="4335997"/>
                <a:chExt cx="234105" cy="278433"/>
              </a:xfrm>
            </p:grpSpPr>
            <p:sp>
              <p:nvSpPr>
                <p:cNvPr id="71" name="Freeform 6"/>
                <p:cNvSpPr>
                  <a:spLocks/>
                </p:cNvSpPr>
                <p:nvPr/>
              </p:nvSpPr>
              <p:spPr bwMode="auto">
                <a:xfrm>
                  <a:off x="4662074" y="4335997"/>
                  <a:ext cx="90040" cy="278433"/>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chemeClr val="bg1"/>
                </a:solidFill>
                <a:ln w="0">
                  <a:noFill/>
                  <a:prstDash val="solid"/>
                  <a:round/>
                  <a:headEnd/>
                  <a:tailEnd/>
                </a:ln>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72" name="Freeform 7"/>
                <p:cNvSpPr>
                  <a:spLocks/>
                </p:cNvSpPr>
                <p:nvPr/>
              </p:nvSpPr>
              <p:spPr bwMode="auto">
                <a:xfrm>
                  <a:off x="4806139" y="4335997"/>
                  <a:ext cx="90040" cy="278433"/>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chemeClr val="bg1"/>
                </a:solidFill>
                <a:ln w="0">
                  <a:noFill/>
                  <a:prstDash val="solid"/>
                  <a:round/>
                  <a:headEnd/>
                  <a:tailEnd/>
                </a:ln>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grpSp>
      </p:grpSp>
      <p:sp>
        <p:nvSpPr>
          <p:cNvPr id="79" name="Rectangle 78"/>
          <p:cNvSpPr/>
          <p:nvPr/>
        </p:nvSpPr>
        <p:spPr bwMode="auto">
          <a:xfrm>
            <a:off x="4939619" y="3248925"/>
            <a:ext cx="2337657" cy="156112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3751">
              <a:lnSpc>
                <a:spcPct val="90000"/>
              </a:lnSpc>
            </a:pPr>
            <a:r>
              <a:rPr lang="en-US" sz="1568" b="1" dirty="0">
                <a:gradFill>
                  <a:gsLst>
                    <a:gs pos="0">
                      <a:srgbClr val="FFFFFF"/>
                    </a:gs>
                    <a:gs pos="100000">
                      <a:srgbClr val="FFFFFF"/>
                    </a:gs>
                  </a:gsLst>
                  <a:lin ang="5400000" scaled="0"/>
                </a:gradFill>
                <a:latin typeface="+mj-lt"/>
                <a:ea typeface="Segoe UI" pitchFamily="34" charset="0"/>
                <a:cs typeface="Segoe UI" pitchFamily="34" charset="0"/>
              </a:rPr>
              <a:t>STAGING</a:t>
            </a:r>
          </a:p>
        </p:txBody>
      </p:sp>
      <p:sp>
        <p:nvSpPr>
          <p:cNvPr id="80" name="Rectangle 79"/>
          <p:cNvSpPr/>
          <p:nvPr/>
        </p:nvSpPr>
        <p:spPr bwMode="auto">
          <a:xfrm>
            <a:off x="4939619" y="4929380"/>
            <a:ext cx="2337657" cy="156112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3751">
              <a:lnSpc>
                <a:spcPct val="90000"/>
              </a:lnSpc>
            </a:pPr>
            <a:r>
              <a:rPr lang="en-US" sz="1568" b="1" dirty="0">
                <a:gradFill>
                  <a:gsLst>
                    <a:gs pos="0">
                      <a:srgbClr val="FFFFFF"/>
                    </a:gs>
                    <a:gs pos="100000">
                      <a:srgbClr val="FFFFFF"/>
                    </a:gs>
                  </a:gsLst>
                  <a:lin ang="5400000" scaled="0"/>
                </a:gradFill>
                <a:latin typeface="+mj-lt"/>
                <a:ea typeface="Segoe UI" pitchFamily="34" charset="0"/>
                <a:cs typeface="Segoe UI" pitchFamily="34" charset="0"/>
              </a:rPr>
              <a:t>PRODUCTION</a:t>
            </a:r>
          </a:p>
        </p:txBody>
      </p:sp>
      <p:sp>
        <p:nvSpPr>
          <p:cNvPr id="122" name="APP 1"/>
          <p:cNvSpPr>
            <a:spLocks noEditPoints="1"/>
          </p:cNvSpPr>
          <p:nvPr/>
        </p:nvSpPr>
        <p:spPr bwMode="auto">
          <a:xfrm>
            <a:off x="6227914" y="2123821"/>
            <a:ext cx="781277" cy="806221"/>
          </a:xfrm>
          <a:custGeom>
            <a:avLst/>
            <a:gdLst>
              <a:gd name="T0" fmla="*/ 364 w 371"/>
              <a:gd name="T1" fmla="*/ 103 h 383"/>
              <a:gd name="T2" fmla="*/ 216 w 371"/>
              <a:gd name="T3" fmla="*/ 3 h 383"/>
              <a:gd name="T4" fmla="*/ 203 w 371"/>
              <a:gd name="T5" fmla="*/ 1 h 383"/>
              <a:gd name="T6" fmla="*/ 13 w 371"/>
              <a:gd name="T7" fmla="*/ 50 h 383"/>
              <a:gd name="T8" fmla="*/ 0 w 371"/>
              <a:gd name="T9" fmla="*/ 66 h 383"/>
              <a:gd name="T10" fmla="*/ 0 w 371"/>
              <a:gd name="T11" fmla="*/ 243 h 383"/>
              <a:gd name="T12" fmla="*/ 5 w 371"/>
              <a:gd name="T13" fmla="*/ 255 h 383"/>
              <a:gd name="T14" fmla="*/ 125 w 371"/>
              <a:gd name="T15" fmla="*/ 379 h 383"/>
              <a:gd name="T16" fmla="*/ 137 w 371"/>
              <a:gd name="T17" fmla="*/ 383 h 383"/>
              <a:gd name="T18" fmla="*/ 142 w 371"/>
              <a:gd name="T19" fmla="*/ 383 h 383"/>
              <a:gd name="T20" fmla="*/ 351 w 371"/>
              <a:gd name="T21" fmla="*/ 310 h 383"/>
              <a:gd name="T22" fmla="*/ 362 w 371"/>
              <a:gd name="T23" fmla="*/ 296 h 383"/>
              <a:gd name="T24" fmla="*/ 371 w 371"/>
              <a:gd name="T25" fmla="*/ 117 h 383"/>
              <a:gd name="T26" fmla="*/ 364 w 371"/>
              <a:gd name="T27" fmla="*/ 103 h 383"/>
              <a:gd name="T28" fmla="*/ 204 w 371"/>
              <a:gd name="T29" fmla="*/ 34 h 383"/>
              <a:gd name="T30" fmla="*/ 321 w 371"/>
              <a:gd name="T31" fmla="*/ 113 h 383"/>
              <a:gd name="T32" fmla="*/ 251 w 371"/>
              <a:gd name="T33" fmla="*/ 134 h 383"/>
              <a:gd name="T34" fmla="*/ 139 w 371"/>
              <a:gd name="T35" fmla="*/ 51 h 383"/>
              <a:gd name="T36" fmla="*/ 204 w 371"/>
              <a:gd name="T37" fmla="*/ 34 h 383"/>
              <a:gd name="T38" fmla="*/ 143 w 371"/>
              <a:gd name="T39" fmla="*/ 167 h 383"/>
              <a:gd name="T40" fmla="*/ 42 w 371"/>
              <a:gd name="T41" fmla="*/ 76 h 383"/>
              <a:gd name="T42" fmla="*/ 113 w 371"/>
              <a:gd name="T43" fmla="*/ 58 h 383"/>
              <a:gd name="T44" fmla="*/ 225 w 371"/>
              <a:gd name="T45" fmla="*/ 142 h 383"/>
              <a:gd name="T46" fmla="*/ 143 w 371"/>
              <a:gd name="T47" fmla="*/ 167 h 383"/>
              <a:gd name="T48" fmla="*/ 33 w 371"/>
              <a:gd name="T49" fmla="*/ 237 h 383"/>
              <a:gd name="T50" fmla="*/ 33 w 371"/>
              <a:gd name="T51" fmla="*/ 96 h 383"/>
              <a:gd name="T52" fmla="*/ 130 w 371"/>
              <a:gd name="T53" fmla="*/ 184 h 383"/>
              <a:gd name="T54" fmla="*/ 130 w 371"/>
              <a:gd name="T55" fmla="*/ 338 h 383"/>
              <a:gd name="T56" fmla="*/ 33 w 371"/>
              <a:gd name="T57" fmla="*/ 237 h 383"/>
              <a:gd name="T58" fmla="*/ 152 w 371"/>
              <a:gd name="T59" fmla="*/ 345 h 383"/>
              <a:gd name="T60" fmla="*/ 152 w 371"/>
              <a:gd name="T61" fmla="*/ 187 h 383"/>
              <a:gd name="T62" fmla="*/ 338 w 371"/>
              <a:gd name="T63" fmla="*/ 130 h 383"/>
              <a:gd name="T64" fmla="*/ 330 w 371"/>
              <a:gd name="T65" fmla="*/ 283 h 383"/>
              <a:gd name="T66" fmla="*/ 152 w 371"/>
              <a:gd name="T67" fmla="*/ 34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1" h="383">
                <a:moveTo>
                  <a:pt x="364" y="103"/>
                </a:moveTo>
                <a:cubicBezTo>
                  <a:pt x="216" y="3"/>
                  <a:pt x="216" y="3"/>
                  <a:pt x="216" y="3"/>
                </a:cubicBezTo>
                <a:cubicBezTo>
                  <a:pt x="213" y="1"/>
                  <a:pt x="208" y="0"/>
                  <a:pt x="203" y="1"/>
                </a:cubicBezTo>
                <a:cubicBezTo>
                  <a:pt x="13" y="50"/>
                  <a:pt x="13" y="50"/>
                  <a:pt x="13" y="50"/>
                </a:cubicBezTo>
                <a:cubicBezTo>
                  <a:pt x="5" y="52"/>
                  <a:pt x="0" y="58"/>
                  <a:pt x="0" y="66"/>
                </a:cubicBezTo>
                <a:cubicBezTo>
                  <a:pt x="0" y="243"/>
                  <a:pt x="0" y="243"/>
                  <a:pt x="0" y="243"/>
                </a:cubicBezTo>
                <a:cubicBezTo>
                  <a:pt x="0" y="248"/>
                  <a:pt x="2" y="252"/>
                  <a:pt x="5" y="255"/>
                </a:cubicBezTo>
                <a:cubicBezTo>
                  <a:pt x="125" y="379"/>
                  <a:pt x="125" y="379"/>
                  <a:pt x="125" y="379"/>
                </a:cubicBezTo>
                <a:cubicBezTo>
                  <a:pt x="128" y="382"/>
                  <a:pt x="132" y="383"/>
                  <a:pt x="137" y="383"/>
                </a:cubicBezTo>
                <a:cubicBezTo>
                  <a:pt x="138" y="383"/>
                  <a:pt x="140" y="383"/>
                  <a:pt x="142" y="383"/>
                </a:cubicBezTo>
                <a:cubicBezTo>
                  <a:pt x="351" y="310"/>
                  <a:pt x="351" y="310"/>
                  <a:pt x="351" y="310"/>
                </a:cubicBezTo>
                <a:cubicBezTo>
                  <a:pt x="357" y="308"/>
                  <a:pt x="362" y="302"/>
                  <a:pt x="362" y="296"/>
                </a:cubicBezTo>
                <a:cubicBezTo>
                  <a:pt x="371" y="117"/>
                  <a:pt x="371" y="117"/>
                  <a:pt x="371" y="117"/>
                </a:cubicBezTo>
                <a:cubicBezTo>
                  <a:pt x="371" y="112"/>
                  <a:pt x="369" y="106"/>
                  <a:pt x="364" y="103"/>
                </a:cubicBezTo>
                <a:close/>
                <a:moveTo>
                  <a:pt x="204" y="34"/>
                </a:moveTo>
                <a:cubicBezTo>
                  <a:pt x="321" y="113"/>
                  <a:pt x="321" y="113"/>
                  <a:pt x="321" y="113"/>
                </a:cubicBezTo>
                <a:cubicBezTo>
                  <a:pt x="251" y="134"/>
                  <a:pt x="251" y="134"/>
                  <a:pt x="251" y="134"/>
                </a:cubicBezTo>
                <a:cubicBezTo>
                  <a:pt x="139" y="51"/>
                  <a:pt x="139" y="51"/>
                  <a:pt x="139" y="51"/>
                </a:cubicBezTo>
                <a:lnTo>
                  <a:pt x="204" y="34"/>
                </a:lnTo>
                <a:close/>
                <a:moveTo>
                  <a:pt x="143" y="167"/>
                </a:moveTo>
                <a:cubicBezTo>
                  <a:pt x="42" y="76"/>
                  <a:pt x="42" y="76"/>
                  <a:pt x="42" y="76"/>
                </a:cubicBezTo>
                <a:cubicBezTo>
                  <a:pt x="113" y="58"/>
                  <a:pt x="113" y="58"/>
                  <a:pt x="113" y="58"/>
                </a:cubicBezTo>
                <a:cubicBezTo>
                  <a:pt x="225" y="142"/>
                  <a:pt x="225" y="142"/>
                  <a:pt x="225" y="142"/>
                </a:cubicBezTo>
                <a:lnTo>
                  <a:pt x="143" y="167"/>
                </a:lnTo>
                <a:close/>
                <a:moveTo>
                  <a:pt x="33" y="237"/>
                </a:moveTo>
                <a:cubicBezTo>
                  <a:pt x="33" y="96"/>
                  <a:pt x="33" y="96"/>
                  <a:pt x="33" y="96"/>
                </a:cubicBezTo>
                <a:cubicBezTo>
                  <a:pt x="130" y="184"/>
                  <a:pt x="130" y="184"/>
                  <a:pt x="130" y="184"/>
                </a:cubicBezTo>
                <a:cubicBezTo>
                  <a:pt x="130" y="338"/>
                  <a:pt x="130" y="338"/>
                  <a:pt x="130" y="338"/>
                </a:cubicBezTo>
                <a:lnTo>
                  <a:pt x="33" y="237"/>
                </a:lnTo>
                <a:close/>
                <a:moveTo>
                  <a:pt x="152" y="345"/>
                </a:moveTo>
                <a:cubicBezTo>
                  <a:pt x="152" y="187"/>
                  <a:pt x="152" y="187"/>
                  <a:pt x="152" y="187"/>
                </a:cubicBezTo>
                <a:cubicBezTo>
                  <a:pt x="338" y="130"/>
                  <a:pt x="338" y="130"/>
                  <a:pt x="338" y="130"/>
                </a:cubicBezTo>
                <a:cubicBezTo>
                  <a:pt x="330" y="283"/>
                  <a:pt x="330" y="283"/>
                  <a:pt x="330" y="283"/>
                </a:cubicBezTo>
                <a:lnTo>
                  <a:pt x="152" y="345"/>
                </a:lnTo>
                <a:close/>
              </a:path>
            </a:pathLst>
          </a:custGeom>
          <a:solidFill>
            <a:schemeClr val="bg1"/>
          </a:solidFill>
          <a:ln>
            <a:noFill/>
          </a:ln>
        </p:spPr>
        <p:txBody>
          <a:bodyPr vert="horz" wrap="square" lIns="89617" tIns="44808" rIns="89617" bIns="44808" numCol="1" anchor="t" anchorCtr="0" compatLnSpc="1">
            <a:prstTxWarp prst="textNoShape">
              <a:avLst/>
            </a:prstTxWarp>
          </a:bodyPr>
          <a:lstStyle/>
          <a:p>
            <a:pPr defTabSz="895830">
              <a:defRPr/>
            </a:pPr>
            <a:endParaRPr lang="en-US" sz="1667">
              <a:solidFill>
                <a:srgbClr val="000000"/>
              </a:solidFill>
              <a:latin typeface="Segoe UI"/>
            </a:endParaRPr>
          </a:p>
        </p:txBody>
      </p:sp>
      <p:sp>
        <p:nvSpPr>
          <p:cNvPr id="123" name="APP 2"/>
          <p:cNvSpPr>
            <a:spLocks noEditPoints="1"/>
          </p:cNvSpPr>
          <p:nvPr/>
        </p:nvSpPr>
        <p:spPr bwMode="auto">
          <a:xfrm>
            <a:off x="6227914" y="3796228"/>
            <a:ext cx="781277" cy="806221"/>
          </a:xfrm>
          <a:custGeom>
            <a:avLst/>
            <a:gdLst>
              <a:gd name="T0" fmla="*/ 364 w 371"/>
              <a:gd name="T1" fmla="*/ 103 h 383"/>
              <a:gd name="T2" fmla="*/ 216 w 371"/>
              <a:gd name="T3" fmla="*/ 3 h 383"/>
              <a:gd name="T4" fmla="*/ 203 w 371"/>
              <a:gd name="T5" fmla="*/ 1 h 383"/>
              <a:gd name="T6" fmla="*/ 13 w 371"/>
              <a:gd name="T7" fmla="*/ 50 h 383"/>
              <a:gd name="T8" fmla="*/ 0 w 371"/>
              <a:gd name="T9" fmla="*/ 66 h 383"/>
              <a:gd name="T10" fmla="*/ 0 w 371"/>
              <a:gd name="T11" fmla="*/ 243 h 383"/>
              <a:gd name="T12" fmla="*/ 5 w 371"/>
              <a:gd name="T13" fmla="*/ 255 h 383"/>
              <a:gd name="T14" fmla="*/ 125 w 371"/>
              <a:gd name="T15" fmla="*/ 379 h 383"/>
              <a:gd name="T16" fmla="*/ 137 w 371"/>
              <a:gd name="T17" fmla="*/ 383 h 383"/>
              <a:gd name="T18" fmla="*/ 142 w 371"/>
              <a:gd name="T19" fmla="*/ 383 h 383"/>
              <a:gd name="T20" fmla="*/ 351 w 371"/>
              <a:gd name="T21" fmla="*/ 310 h 383"/>
              <a:gd name="T22" fmla="*/ 362 w 371"/>
              <a:gd name="T23" fmla="*/ 296 h 383"/>
              <a:gd name="T24" fmla="*/ 371 w 371"/>
              <a:gd name="T25" fmla="*/ 117 h 383"/>
              <a:gd name="T26" fmla="*/ 364 w 371"/>
              <a:gd name="T27" fmla="*/ 103 h 383"/>
              <a:gd name="T28" fmla="*/ 204 w 371"/>
              <a:gd name="T29" fmla="*/ 34 h 383"/>
              <a:gd name="T30" fmla="*/ 321 w 371"/>
              <a:gd name="T31" fmla="*/ 113 h 383"/>
              <a:gd name="T32" fmla="*/ 251 w 371"/>
              <a:gd name="T33" fmla="*/ 134 h 383"/>
              <a:gd name="T34" fmla="*/ 139 w 371"/>
              <a:gd name="T35" fmla="*/ 51 h 383"/>
              <a:gd name="T36" fmla="*/ 204 w 371"/>
              <a:gd name="T37" fmla="*/ 34 h 383"/>
              <a:gd name="T38" fmla="*/ 143 w 371"/>
              <a:gd name="T39" fmla="*/ 167 h 383"/>
              <a:gd name="T40" fmla="*/ 42 w 371"/>
              <a:gd name="T41" fmla="*/ 76 h 383"/>
              <a:gd name="T42" fmla="*/ 113 w 371"/>
              <a:gd name="T43" fmla="*/ 58 h 383"/>
              <a:gd name="T44" fmla="*/ 225 w 371"/>
              <a:gd name="T45" fmla="*/ 142 h 383"/>
              <a:gd name="T46" fmla="*/ 143 w 371"/>
              <a:gd name="T47" fmla="*/ 167 h 383"/>
              <a:gd name="T48" fmla="*/ 33 w 371"/>
              <a:gd name="T49" fmla="*/ 237 h 383"/>
              <a:gd name="T50" fmla="*/ 33 w 371"/>
              <a:gd name="T51" fmla="*/ 96 h 383"/>
              <a:gd name="T52" fmla="*/ 130 w 371"/>
              <a:gd name="T53" fmla="*/ 184 h 383"/>
              <a:gd name="T54" fmla="*/ 130 w 371"/>
              <a:gd name="T55" fmla="*/ 338 h 383"/>
              <a:gd name="T56" fmla="*/ 33 w 371"/>
              <a:gd name="T57" fmla="*/ 237 h 383"/>
              <a:gd name="T58" fmla="*/ 152 w 371"/>
              <a:gd name="T59" fmla="*/ 345 h 383"/>
              <a:gd name="T60" fmla="*/ 152 w 371"/>
              <a:gd name="T61" fmla="*/ 187 h 383"/>
              <a:gd name="T62" fmla="*/ 338 w 371"/>
              <a:gd name="T63" fmla="*/ 130 h 383"/>
              <a:gd name="T64" fmla="*/ 330 w 371"/>
              <a:gd name="T65" fmla="*/ 283 h 383"/>
              <a:gd name="T66" fmla="*/ 152 w 371"/>
              <a:gd name="T67" fmla="*/ 34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1" h="383">
                <a:moveTo>
                  <a:pt x="364" y="103"/>
                </a:moveTo>
                <a:cubicBezTo>
                  <a:pt x="216" y="3"/>
                  <a:pt x="216" y="3"/>
                  <a:pt x="216" y="3"/>
                </a:cubicBezTo>
                <a:cubicBezTo>
                  <a:pt x="213" y="1"/>
                  <a:pt x="208" y="0"/>
                  <a:pt x="203" y="1"/>
                </a:cubicBezTo>
                <a:cubicBezTo>
                  <a:pt x="13" y="50"/>
                  <a:pt x="13" y="50"/>
                  <a:pt x="13" y="50"/>
                </a:cubicBezTo>
                <a:cubicBezTo>
                  <a:pt x="5" y="52"/>
                  <a:pt x="0" y="58"/>
                  <a:pt x="0" y="66"/>
                </a:cubicBezTo>
                <a:cubicBezTo>
                  <a:pt x="0" y="243"/>
                  <a:pt x="0" y="243"/>
                  <a:pt x="0" y="243"/>
                </a:cubicBezTo>
                <a:cubicBezTo>
                  <a:pt x="0" y="248"/>
                  <a:pt x="2" y="252"/>
                  <a:pt x="5" y="255"/>
                </a:cubicBezTo>
                <a:cubicBezTo>
                  <a:pt x="125" y="379"/>
                  <a:pt x="125" y="379"/>
                  <a:pt x="125" y="379"/>
                </a:cubicBezTo>
                <a:cubicBezTo>
                  <a:pt x="128" y="382"/>
                  <a:pt x="132" y="383"/>
                  <a:pt x="137" y="383"/>
                </a:cubicBezTo>
                <a:cubicBezTo>
                  <a:pt x="138" y="383"/>
                  <a:pt x="140" y="383"/>
                  <a:pt x="142" y="383"/>
                </a:cubicBezTo>
                <a:cubicBezTo>
                  <a:pt x="351" y="310"/>
                  <a:pt x="351" y="310"/>
                  <a:pt x="351" y="310"/>
                </a:cubicBezTo>
                <a:cubicBezTo>
                  <a:pt x="357" y="308"/>
                  <a:pt x="362" y="302"/>
                  <a:pt x="362" y="296"/>
                </a:cubicBezTo>
                <a:cubicBezTo>
                  <a:pt x="371" y="117"/>
                  <a:pt x="371" y="117"/>
                  <a:pt x="371" y="117"/>
                </a:cubicBezTo>
                <a:cubicBezTo>
                  <a:pt x="371" y="112"/>
                  <a:pt x="369" y="106"/>
                  <a:pt x="364" y="103"/>
                </a:cubicBezTo>
                <a:close/>
                <a:moveTo>
                  <a:pt x="204" y="34"/>
                </a:moveTo>
                <a:cubicBezTo>
                  <a:pt x="321" y="113"/>
                  <a:pt x="321" y="113"/>
                  <a:pt x="321" y="113"/>
                </a:cubicBezTo>
                <a:cubicBezTo>
                  <a:pt x="251" y="134"/>
                  <a:pt x="251" y="134"/>
                  <a:pt x="251" y="134"/>
                </a:cubicBezTo>
                <a:cubicBezTo>
                  <a:pt x="139" y="51"/>
                  <a:pt x="139" y="51"/>
                  <a:pt x="139" y="51"/>
                </a:cubicBezTo>
                <a:lnTo>
                  <a:pt x="204" y="34"/>
                </a:lnTo>
                <a:close/>
                <a:moveTo>
                  <a:pt x="143" y="167"/>
                </a:moveTo>
                <a:cubicBezTo>
                  <a:pt x="42" y="76"/>
                  <a:pt x="42" y="76"/>
                  <a:pt x="42" y="76"/>
                </a:cubicBezTo>
                <a:cubicBezTo>
                  <a:pt x="113" y="58"/>
                  <a:pt x="113" y="58"/>
                  <a:pt x="113" y="58"/>
                </a:cubicBezTo>
                <a:cubicBezTo>
                  <a:pt x="225" y="142"/>
                  <a:pt x="225" y="142"/>
                  <a:pt x="225" y="142"/>
                </a:cubicBezTo>
                <a:lnTo>
                  <a:pt x="143" y="167"/>
                </a:lnTo>
                <a:close/>
                <a:moveTo>
                  <a:pt x="33" y="237"/>
                </a:moveTo>
                <a:cubicBezTo>
                  <a:pt x="33" y="96"/>
                  <a:pt x="33" y="96"/>
                  <a:pt x="33" y="96"/>
                </a:cubicBezTo>
                <a:cubicBezTo>
                  <a:pt x="130" y="184"/>
                  <a:pt x="130" y="184"/>
                  <a:pt x="130" y="184"/>
                </a:cubicBezTo>
                <a:cubicBezTo>
                  <a:pt x="130" y="338"/>
                  <a:pt x="130" y="338"/>
                  <a:pt x="130" y="338"/>
                </a:cubicBezTo>
                <a:lnTo>
                  <a:pt x="33" y="237"/>
                </a:lnTo>
                <a:close/>
                <a:moveTo>
                  <a:pt x="152" y="345"/>
                </a:moveTo>
                <a:cubicBezTo>
                  <a:pt x="152" y="187"/>
                  <a:pt x="152" y="187"/>
                  <a:pt x="152" y="187"/>
                </a:cubicBezTo>
                <a:cubicBezTo>
                  <a:pt x="338" y="130"/>
                  <a:pt x="338" y="130"/>
                  <a:pt x="338" y="130"/>
                </a:cubicBezTo>
                <a:cubicBezTo>
                  <a:pt x="330" y="283"/>
                  <a:pt x="330" y="283"/>
                  <a:pt x="330" y="283"/>
                </a:cubicBezTo>
                <a:lnTo>
                  <a:pt x="152" y="345"/>
                </a:lnTo>
                <a:close/>
              </a:path>
            </a:pathLst>
          </a:custGeom>
          <a:solidFill>
            <a:schemeClr val="bg1"/>
          </a:solidFill>
          <a:ln>
            <a:noFill/>
          </a:ln>
        </p:spPr>
        <p:txBody>
          <a:bodyPr vert="horz" wrap="square" lIns="89617" tIns="44808" rIns="89617" bIns="44808" numCol="1" anchor="t" anchorCtr="0" compatLnSpc="1">
            <a:prstTxWarp prst="textNoShape">
              <a:avLst/>
            </a:prstTxWarp>
          </a:bodyPr>
          <a:lstStyle/>
          <a:p>
            <a:pPr defTabSz="895830">
              <a:defRPr/>
            </a:pPr>
            <a:endParaRPr lang="en-US" sz="1667">
              <a:solidFill>
                <a:srgbClr val="000000"/>
              </a:solidFill>
              <a:latin typeface="Segoe UI"/>
            </a:endParaRPr>
          </a:p>
        </p:txBody>
      </p:sp>
      <p:sp>
        <p:nvSpPr>
          <p:cNvPr id="124" name="APP 3"/>
          <p:cNvSpPr>
            <a:spLocks noEditPoints="1"/>
          </p:cNvSpPr>
          <p:nvPr/>
        </p:nvSpPr>
        <p:spPr bwMode="auto">
          <a:xfrm>
            <a:off x="6227914" y="5483604"/>
            <a:ext cx="781277" cy="806221"/>
          </a:xfrm>
          <a:custGeom>
            <a:avLst/>
            <a:gdLst>
              <a:gd name="T0" fmla="*/ 364 w 371"/>
              <a:gd name="T1" fmla="*/ 103 h 383"/>
              <a:gd name="T2" fmla="*/ 216 w 371"/>
              <a:gd name="T3" fmla="*/ 3 h 383"/>
              <a:gd name="T4" fmla="*/ 203 w 371"/>
              <a:gd name="T5" fmla="*/ 1 h 383"/>
              <a:gd name="T6" fmla="*/ 13 w 371"/>
              <a:gd name="T7" fmla="*/ 50 h 383"/>
              <a:gd name="T8" fmla="*/ 0 w 371"/>
              <a:gd name="T9" fmla="*/ 66 h 383"/>
              <a:gd name="T10" fmla="*/ 0 w 371"/>
              <a:gd name="T11" fmla="*/ 243 h 383"/>
              <a:gd name="T12" fmla="*/ 5 w 371"/>
              <a:gd name="T13" fmla="*/ 255 h 383"/>
              <a:gd name="T14" fmla="*/ 125 w 371"/>
              <a:gd name="T15" fmla="*/ 379 h 383"/>
              <a:gd name="T16" fmla="*/ 137 w 371"/>
              <a:gd name="T17" fmla="*/ 383 h 383"/>
              <a:gd name="T18" fmla="*/ 142 w 371"/>
              <a:gd name="T19" fmla="*/ 383 h 383"/>
              <a:gd name="T20" fmla="*/ 351 w 371"/>
              <a:gd name="T21" fmla="*/ 310 h 383"/>
              <a:gd name="T22" fmla="*/ 362 w 371"/>
              <a:gd name="T23" fmla="*/ 296 h 383"/>
              <a:gd name="T24" fmla="*/ 371 w 371"/>
              <a:gd name="T25" fmla="*/ 117 h 383"/>
              <a:gd name="T26" fmla="*/ 364 w 371"/>
              <a:gd name="T27" fmla="*/ 103 h 383"/>
              <a:gd name="T28" fmla="*/ 204 w 371"/>
              <a:gd name="T29" fmla="*/ 34 h 383"/>
              <a:gd name="T30" fmla="*/ 321 w 371"/>
              <a:gd name="T31" fmla="*/ 113 h 383"/>
              <a:gd name="T32" fmla="*/ 251 w 371"/>
              <a:gd name="T33" fmla="*/ 134 h 383"/>
              <a:gd name="T34" fmla="*/ 139 w 371"/>
              <a:gd name="T35" fmla="*/ 51 h 383"/>
              <a:gd name="T36" fmla="*/ 204 w 371"/>
              <a:gd name="T37" fmla="*/ 34 h 383"/>
              <a:gd name="T38" fmla="*/ 143 w 371"/>
              <a:gd name="T39" fmla="*/ 167 h 383"/>
              <a:gd name="T40" fmla="*/ 42 w 371"/>
              <a:gd name="T41" fmla="*/ 76 h 383"/>
              <a:gd name="T42" fmla="*/ 113 w 371"/>
              <a:gd name="T43" fmla="*/ 58 h 383"/>
              <a:gd name="T44" fmla="*/ 225 w 371"/>
              <a:gd name="T45" fmla="*/ 142 h 383"/>
              <a:gd name="T46" fmla="*/ 143 w 371"/>
              <a:gd name="T47" fmla="*/ 167 h 383"/>
              <a:gd name="T48" fmla="*/ 33 w 371"/>
              <a:gd name="T49" fmla="*/ 237 h 383"/>
              <a:gd name="T50" fmla="*/ 33 w 371"/>
              <a:gd name="T51" fmla="*/ 96 h 383"/>
              <a:gd name="T52" fmla="*/ 130 w 371"/>
              <a:gd name="T53" fmla="*/ 184 h 383"/>
              <a:gd name="T54" fmla="*/ 130 w 371"/>
              <a:gd name="T55" fmla="*/ 338 h 383"/>
              <a:gd name="T56" fmla="*/ 33 w 371"/>
              <a:gd name="T57" fmla="*/ 237 h 383"/>
              <a:gd name="T58" fmla="*/ 152 w 371"/>
              <a:gd name="T59" fmla="*/ 345 h 383"/>
              <a:gd name="T60" fmla="*/ 152 w 371"/>
              <a:gd name="T61" fmla="*/ 187 h 383"/>
              <a:gd name="T62" fmla="*/ 338 w 371"/>
              <a:gd name="T63" fmla="*/ 130 h 383"/>
              <a:gd name="T64" fmla="*/ 330 w 371"/>
              <a:gd name="T65" fmla="*/ 283 h 383"/>
              <a:gd name="T66" fmla="*/ 152 w 371"/>
              <a:gd name="T67" fmla="*/ 34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1" h="383">
                <a:moveTo>
                  <a:pt x="364" y="103"/>
                </a:moveTo>
                <a:cubicBezTo>
                  <a:pt x="216" y="3"/>
                  <a:pt x="216" y="3"/>
                  <a:pt x="216" y="3"/>
                </a:cubicBezTo>
                <a:cubicBezTo>
                  <a:pt x="213" y="1"/>
                  <a:pt x="208" y="0"/>
                  <a:pt x="203" y="1"/>
                </a:cubicBezTo>
                <a:cubicBezTo>
                  <a:pt x="13" y="50"/>
                  <a:pt x="13" y="50"/>
                  <a:pt x="13" y="50"/>
                </a:cubicBezTo>
                <a:cubicBezTo>
                  <a:pt x="5" y="52"/>
                  <a:pt x="0" y="58"/>
                  <a:pt x="0" y="66"/>
                </a:cubicBezTo>
                <a:cubicBezTo>
                  <a:pt x="0" y="243"/>
                  <a:pt x="0" y="243"/>
                  <a:pt x="0" y="243"/>
                </a:cubicBezTo>
                <a:cubicBezTo>
                  <a:pt x="0" y="248"/>
                  <a:pt x="2" y="252"/>
                  <a:pt x="5" y="255"/>
                </a:cubicBezTo>
                <a:cubicBezTo>
                  <a:pt x="125" y="379"/>
                  <a:pt x="125" y="379"/>
                  <a:pt x="125" y="379"/>
                </a:cubicBezTo>
                <a:cubicBezTo>
                  <a:pt x="128" y="382"/>
                  <a:pt x="132" y="383"/>
                  <a:pt x="137" y="383"/>
                </a:cubicBezTo>
                <a:cubicBezTo>
                  <a:pt x="138" y="383"/>
                  <a:pt x="140" y="383"/>
                  <a:pt x="142" y="383"/>
                </a:cubicBezTo>
                <a:cubicBezTo>
                  <a:pt x="351" y="310"/>
                  <a:pt x="351" y="310"/>
                  <a:pt x="351" y="310"/>
                </a:cubicBezTo>
                <a:cubicBezTo>
                  <a:pt x="357" y="308"/>
                  <a:pt x="362" y="302"/>
                  <a:pt x="362" y="296"/>
                </a:cubicBezTo>
                <a:cubicBezTo>
                  <a:pt x="371" y="117"/>
                  <a:pt x="371" y="117"/>
                  <a:pt x="371" y="117"/>
                </a:cubicBezTo>
                <a:cubicBezTo>
                  <a:pt x="371" y="112"/>
                  <a:pt x="369" y="106"/>
                  <a:pt x="364" y="103"/>
                </a:cubicBezTo>
                <a:close/>
                <a:moveTo>
                  <a:pt x="204" y="34"/>
                </a:moveTo>
                <a:cubicBezTo>
                  <a:pt x="321" y="113"/>
                  <a:pt x="321" y="113"/>
                  <a:pt x="321" y="113"/>
                </a:cubicBezTo>
                <a:cubicBezTo>
                  <a:pt x="251" y="134"/>
                  <a:pt x="251" y="134"/>
                  <a:pt x="251" y="134"/>
                </a:cubicBezTo>
                <a:cubicBezTo>
                  <a:pt x="139" y="51"/>
                  <a:pt x="139" y="51"/>
                  <a:pt x="139" y="51"/>
                </a:cubicBezTo>
                <a:lnTo>
                  <a:pt x="204" y="34"/>
                </a:lnTo>
                <a:close/>
                <a:moveTo>
                  <a:pt x="143" y="167"/>
                </a:moveTo>
                <a:cubicBezTo>
                  <a:pt x="42" y="76"/>
                  <a:pt x="42" y="76"/>
                  <a:pt x="42" y="76"/>
                </a:cubicBezTo>
                <a:cubicBezTo>
                  <a:pt x="113" y="58"/>
                  <a:pt x="113" y="58"/>
                  <a:pt x="113" y="58"/>
                </a:cubicBezTo>
                <a:cubicBezTo>
                  <a:pt x="225" y="142"/>
                  <a:pt x="225" y="142"/>
                  <a:pt x="225" y="142"/>
                </a:cubicBezTo>
                <a:lnTo>
                  <a:pt x="143" y="167"/>
                </a:lnTo>
                <a:close/>
                <a:moveTo>
                  <a:pt x="33" y="237"/>
                </a:moveTo>
                <a:cubicBezTo>
                  <a:pt x="33" y="96"/>
                  <a:pt x="33" y="96"/>
                  <a:pt x="33" y="96"/>
                </a:cubicBezTo>
                <a:cubicBezTo>
                  <a:pt x="130" y="184"/>
                  <a:pt x="130" y="184"/>
                  <a:pt x="130" y="184"/>
                </a:cubicBezTo>
                <a:cubicBezTo>
                  <a:pt x="130" y="338"/>
                  <a:pt x="130" y="338"/>
                  <a:pt x="130" y="338"/>
                </a:cubicBezTo>
                <a:lnTo>
                  <a:pt x="33" y="237"/>
                </a:lnTo>
                <a:close/>
                <a:moveTo>
                  <a:pt x="152" y="345"/>
                </a:moveTo>
                <a:cubicBezTo>
                  <a:pt x="152" y="187"/>
                  <a:pt x="152" y="187"/>
                  <a:pt x="152" y="187"/>
                </a:cubicBezTo>
                <a:cubicBezTo>
                  <a:pt x="338" y="130"/>
                  <a:pt x="338" y="130"/>
                  <a:pt x="338" y="130"/>
                </a:cubicBezTo>
                <a:cubicBezTo>
                  <a:pt x="330" y="283"/>
                  <a:pt x="330" y="283"/>
                  <a:pt x="330" y="283"/>
                </a:cubicBezTo>
                <a:lnTo>
                  <a:pt x="152" y="345"/>
                </a:lnTo>
                <a:close/>
              </a:path>
            </a:pathLst>
          </a:custGeom>
          <a:solidFill>
            <a:schemeClr val="bg1"/>
          </a:solidFill>
          <a:ln>
            <a:noFill/>
          </a:ln>
        </p:spPr>
        <p:txBody>
          <a:bodyPr vert="horz" wrap="square" lIns="89617" tIns="44808" rIns="89617" bIns="44808" numCol="1" anchor="t" anchorCtr="0" compatLnSpc="1">
            <a:prstTxWarp prst="textNoShape">
              <a:avLst/>
            </a:prstTxWarp>
          </a:bodyPr>
          <a:lstStyle/>
          <a:p>
            <a:pPr defTabSz="895830">
              <a:defRPr/>
            </a:pPr>
            <a:endParaRPr lang="en-US" sz="1667">
              <a:solidFill>
                <a:srgbClr val="000000"/>
              </a:solidFill>
              <a:latin typeface="Segoe UI"/>
            </a:endParaRPr>
          </a:p>
        </p:txBody>
      </p:sp>
      <p:grpSp>
        <p:nvGrpSpPr>
          <p:cNvPr id="137" name="CODE 2" descr="Down:  CODE 2"/>
          <p:cNvGrpSpPr/>
          <p:nvPr/>
        </p:nvGrpSpPr>
        <p:grpSpPr>
          <a:xfrm>
            <a:off x="5338416" y="2226522"/>
            <a:ext cx="527551" cy="549859"/>
            <a:chOff x="2328300" y="3506767"/>
            <a:chExt cx="551703" cy="575034"/>
          </a:xfrm>
        </p:grpSpPr>
        <p:sp>
          <p:nvSpPr>
            <p:cNvPr id="138" name="AutoShape 3"/>
            <p:cNvSpPr>
              <a:spLocks noChangeAspect="1" noChangeArrowheads="1" noTextEdit="1"/>
            </p:cNvSpPr>
            <p:nvPr/>
          </p:nvSpPr>
          <p:spPr bwMode="auto">
            <a:xfrm>
              <a:off x="2330370" y="3507272"/>
              <a:ext cx="543013" cy="55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nvGrpSpPr>
            <p:cNvPr id="139" name="Group 138"/>
            <p:cNvGrpSpPr/>
            <p:nvPr/>
          </p:nvGrpSpPr>
          <p:grpSpPr>
            <a:xfrm>
              <a:off x="2328300" y="3506767"/>
              <a:ext cx="551703" cy="575034"/>
              <a:chOff x="3937001" y="4448175"/>
              <a:chExt cx="638175" cy="665163"/>
            </a:xfrm>
          </p:grpSpPr>
          <p:grpSp>
            <p:nvGrpSpPr>
              <p:cNvPr id="140" name="Group 10"/>
              <p:cNvGrpSpPr>
                <a:grpSpLocks noChangeAspect="1"/>
              </p:cNvGrpSpPr>
              <p:nvPr/>
            </p:nvGrpSpPr>
            <p:grpSpPr bwMode="auto">
              <a:xfrm>
                <a:off x="3937001" y="4448175"/>
                <a:ext cx="638175" cy="665163"/>
                <a:chOff x="2480" y="2802"/>
                <a:chExt cx="402" cy="419"/>
              </a:xfrm>
            </p:grpSpPr>
            <p:sp>
              <p:nvSpPr>
                <p:cNvPr id="144" name="AutoShape 9"/>
                <p:cNvSpPr>
                  <a:spLocks noChangeAspect="1" noChangeArrowheads="1" noTextEdit="1"/>
                </p:cNvSpPr>
                <p:nvPr/>
              </p:nvSpPr>
              <p:spPr bwMode="auto">
                <a:xfrm>
                  <a:off x="2481" y="2802"/>
                  <a:ext cx="40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145" name="Freeform 11"/>
                <p:cNvSpPr>
                  <a:spLocks/>
                </p:cNvSpPr>
                <p:nvPr/>
              </p:nvSpPr>
              <p:spPr bwMode="auto">
                <a:xfrm>
                  <a:off x="2480" y="2802"/>
                  <a:ext cx="402" cy="418"/>
                </a:xfrm>
                <a:custGeom>
                  <a:avLst/>
                  <a:gdLst>
                    <a:gd name="T0" fmla="*/ 67 w 644"/>
                    <a:gd name="T1" fmla="*/ 0 h 671"/>
                    <a:gd name="T2" fmla="*/ 0 w 644"/>
                    <a:gd name="T3" fmla="*/ 68 h 671"/>
                    <a:gd name="T4" fmla="*/ 0 w 644"/>
                    <a:gd name="T5" fmla="*/ 603 h 671"/>
                    <a:gd name="T6" fmla="*/ 67 w 644"/>
                    <a:gd name="T7" fmla="*/ 671 h 671"/>
                    <a:gd name="T8" fmla="*/ 576 w 644"/>
                    <a:gd name="T9" fmla="*/ 671 h 671"/>
                    <a:gd name="T10" fmla="*/ 644 w 644"/>
                    <a:gd name="T11" fmla="*/ 603 h 671"/>
                    <a:gd name="T12" fmla="*/ 644 w 644"/>
                    <a:gd name="T13" fmla="*/ 193 h 671"/>
                    <a:gd name="T14" fmla="*/ 644 w 644"/>
                    <a:gd name="T15" fmla="*/ 127 h 671"/>
                    <a:gd name="T16" fmla="*/ 515 w 644"/>
                    <a:gd name="T17" fmla="*/ 0 h 671"/>
                    <a:gd name="T18" fmla="*/ 445 w 644"/>
                    <a:gd name="T19" fmla="*/ 0 h 671"/>
                    <a:gd name="T20" fmla="*/ 67 w 644"/>
                    <a:gd name="T21"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4" h="671">
                      <a:moveTo>
                        <a:pt x="67" y="0"/>
                      </a:moveTo>
                      <a:cubicBezTo>
                        <a:pt x="30" y="0"/>
                        <a:pt x="0" y="30"/>
                        <a:pt x="0" y="68"/>
                      </a:cubicBezTo>
                      <a:cubicBezTo>
                        <a:pt x="0" y="603"/>
                        <a:pt x="0" y="603"/>
                        <a:pt x="0" y="603"/>
                      </a:cubicBezTo>
                      <a:cubicBezTo>
                        <a:pt x="0" y="641"/>
                        <a:pt x="30" y="671"/>
                        <a:pt x="67" y="671"/>
                      </a:cubicBezTo>
                      <a:cubicBezTo>
                        <a:pt x="576" y="671"/>
                        <a:pt x="576" y="671"/>
                        <a:pt x="576" y="671"/>
                      </a:cubicBezTo>
                      <a:cubicBezTo>
                        <a:pt x="613" y="671"/>
                        <a:pt x="644" y="641"/>
                        <a:pt x="644" y="603"/>
                      </a:cubicBezTo>
                      <a:cubicBezTo>
                        <a:pt x="644" y="193"/>
                        <a:pt x="644" y="193"/>
                        <a:pt x="644" y="193"/>
                      </a:cubicBezTo>
                      <a:cubicBezTo>
                        <a:pt x="644" y="156"/>
                        <a:pt x="644" y="127"/>
                        <a:pt x="644" y="127"/>
                      </a:cubicBezTo>
                      <a:cubicBezTo>
                        <a:pt x="515" y="0"/>
                        <a:pt x="515" y="0"/>
                        <a:pt x="515" y="0"/>
                      </a:cubicBezTo>
                      <a:cubicBezTo>
                        <a:pt x="515" y="0"/>
                        <a:pt x="482" y="0"/>
                        <a:pt x="445" y="0"/>
                      </a:cubicBezTo>
                      <a:lnTo>
                        <a:pt x="67" y="0"/>
                      </a:lnTo>
                      <a:close/>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146" name="Freeform 12"/>
                <p:cNvSpPr>
                  <a:spLocks/>
                </p:cNvSpPr>
                <p:nvPr/>
              </p:nvSpPr>
              <p:spPr bwMode="auto">
                <a:xfrm>
                  <a:off x="2801" y="2802"/>
                  <a:ext cx="81" cy="79"/>
                </a:xfrm>
                <a:custGeom>
                  <a:avLst/>
                  <a:gdLst>
                    <a:gd name="T0" fmla="*/ 81 w 81"/>
                    <a:gd name="T1" fmla="*/ 79 h 79"/>
                    <a:gd name="T2" fmla="*/ 0 w 81"/>
                    <a:gd name="T3" fmla="*/ 0 h 79"/>
                    <a:gd name="T4" fmla="*/ 0 w 81"/>
                    <a:gd name="T5" fmla="*/ 79 h 79"/>
                    <a:gd name="T6" fmla="*/ 81 w 81"/>
                    <a:gd name="T7" fmla="*/ 79 h 79"/>
                  </a:gdLst>
                  <a:ahLst/>
                  <a:cxnLst>
                    <a:cxn ang="0">
                      <a:pos x="T0" y="T1"/>
                    </a:cxn>
                    <a:cxn ang="0">
                      <a:pos x="T2" y="T3"/>
                    </a:cxn>
                    <a:cxn ang="0">
                      <a:pos x="T4" y="T5"/>
                    </a:cxn>
                    <a:cxn ang="0">
                      <a:pos x="T6" y="T7"/>
                    </a:cxn>
                  </a:cxnLst>
                  <a:rect l="0" t="0" r="r" b="b"/>
                  <a:pathLst>
                    <a:path w="81" h="79">
                      <a:moveTo>
                        <a:pt x="81" y="79"/>
                      </a:moveTo>
                      <a:lnTo>
                        <a:pt x="0" y="0"/>
                      </a:lnTo>
                      <a:lnTo>
                        <a:pt x="0" y="79"/>
                      </a:lnTo>
                      <a:lnTo>
                        <a:pt x="81" y="79"/>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grpSp>
            <p:nvGrpSpPr>
              <p:cNvPr id="141" name="Group 140"/>
              <p:cNvGrpSpPr/>
              <p:nvPr/>
            </p:nvGrpSpPr>
            <p:grpSpPr>
              <a:xfrm>
                <a:off x="4120302" y="4618868"/>
                <a:ext cx="293550" cy="349134"/>
                <a:chOff x="4662074" y="4335997"/>
                <a:chExt cx="234105" cy="278433"/>
              </a:xfrm>
            </p:grpSpPr>
            <p:sp>
              <p:nvSpPr>
                <p:cNvPr id="142" name="Freeform 6"/>
                <p:cNvSpPr>
                  <a:spLocks/>
                </p:cNvSpPr>
                <p:nvPr/>
              </p:nvSpPr>
              <p:spPr bwMode="auto">
                <a:xfrm>
                  <a:off x="4662074" y="4335997"/>
                  <a:ext cx="90040" cy="278433"/>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chemeClr val="bg1"/>
                </a:solidFill>
                <a:ln w="0">
                  <a:noFill/>
                  <a:prstDash val="solid"/>
                  <a:round/>
                  <a:headEnd/>
                  <a:tailEnd/>
                </a:ln>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143" name="Freeform 7"/>
                <p:cNvSpPr>
                  <a:spLocks/>
                </p:cNvSpPr>
                <p:nvPr/>
              </p:nvSpPr>
              <p:spPr bwMode="auto">
                <a:xfrm>
                  <a:off x="4806139" y="4335997"/>
                  <a:ext cx="90040" cy="278433"/>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chemeClr val="bg1"/>
                </a:solidFill>
                <a:ln w="0">
                  <a:noFill/>
                  <a:prstDash val="solid"/>
                  <a:round/>
                  <a:headEnd/>
                  <a:tailEnd/>
                </a:ln>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grpSp>
      </p:grpSp>
      <p:grpSp>
        <p:nvGrpSpPr>
          <p:cNvPr id="147" name="CODE 2" descr="Down:  CODE 2"/>
          <p:cNvGrpSpPr/>
          <p:nvPr/>
        </p:nvGrpSpPr>
        <p:grpSpPr>
          <a:xfrm>
            <a:off x="5338416" y="3939538"/>
            <a:ext cx="527551" cy="549859"/>
            <a:chOff x="2328300" y="3506767"/>
            <a:chExt cx="551703" cy="575034"/>
          </a:xfrm>
        </p:grpSpPr>
        <p:sp>
          <p:nvSpPr>
            <p:cNvPr id="148" name="AutoShape 3"/>
            <p:cNvSpPr>
              <a:spLocks noChangeAspect="1" noChangeArrowheads="1" noTextEdit="1"/>
            </p:cNvSpPr>
            <p:nvPr/>
          </p:nvSpPr>
          <p:spPr bwMode="auto">
            <a:xfrm>
              <a:off x="2330370" y="3507272"/>
              <a:ext cx="543013" cy="55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nvGrpSpPr>
            <p:cNvPr id="149" name="Group 148"/>
            <p:cNvGrpSpPr/>
            <p:nvPr/>
          </p:nvGrpSpPr>
          <p:grpSpPr>
            <a:xfrm>
              <a:off x="2328300" y="3506767"/>
              <a:ext cx="551703" cy="575034"/>
              <a:chOff x="3937001" y="4448175"/>
              <a:chExt cx="638175" cy="665163"/>
            </a:xfrm>
          </p:grpSpPr>
          <p:grpSp>
            <p:nvGrpSpPr>
              <p:cNvPr id="150" name="Group 10"/>
              <p:cNvGrpSpPr>
                <a:grpSpLocks noChangeAspect="1"/>
              </p:cNvGrpSpPr>
              <p:nvPr/>
            </p:nvGrpSpPr>
            <p:grpSpPr bwMode="auto">
              <a:xfrm>
                <a:off x="3937001" y="4448175"/>
                <a:ext cx="638175" cy="665163"/>
                <a:chOff x="2480" y="2802"/>
                <a:chExt cx="402" cy="419"/>
              </a:xfrm>
            </p:grpSpPr>
            <p:sp>
              <p:nvSpPr>
                <p:cNvPr id="154" name="AutoShape 9"/>
                <p:cNvSpPr>
                  <a:spLocks noChangeAspect="1" noChangeArrowheads="1" noTextEdit="1"/>
                </p:cNvSpPr>
                <p:nvPr/>
              </p:nvSpPr>
              <p:spPr bwMode="auto">
                <a:xfrm>
                  <a:off x="2481" y="2802"/>
                  <a:ext cx="40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155" name="Freeform 11"/>
                <p:cNvSpPr>
                  <a:spLocks/>
                </p:cNvSpPr>
                <p:nvPr/>
              </p:nvSpPr>
              <p:spPr bwMode="auto">
                <a:xfrm>
                  <a:off x="2480" y="2802"/>
                  <a:ext cx="402" cy="418"/>
                </a:xfrm>
                <a:custGeom>
                  <a:avLst/>
                  <a:gdLst>
                    <a:gd name="T0" fmla="*/ 67 w 644"/>
                    <a:gd name="T1" fmla="*/ 0 h 671"/>
                    <a:gd name="T2" fmla="*/ 0 w 644"/>
                    <a:gd name="T3" fmla="*/ 68 h 671"/>
                    <a:gd name="T4" fmla="*/ 0 w 644"/>
                    <a:gd name="T5" fmla="*/ 603 h 671"/>
                    <a:gd name="T6" fmla="*/ 67 w 644"/>
                    <a:gd name="T7" fmla="*/ 671 h 671"/>
                    <a:gd name="T8" fmla="*/ 576 w 644"/>
                    <a:gd name="T9" fmla="*/ 671 h 671"/>
                    <a:gd name="T10" fmla="*/ 644 w 644"/>
                    <a:gd name="T11" fmla="*/ 603 h 671"/>
                    <a:gd name="T12" fmla="*/ 644 w 644"/>
                    <a:gd name="T13" fmla="*/ 193 h 671"/>
                    <a:gd name="T14" fmla="*/ 644 w 644"/>
                    <a:gd name="T15" fmla="*/ 127 h 671"/>
                    <a:gd name="T16" fmla="*/ 515 w 644"/>
                    <a:gd name="T17" fmla="*/ 0 h 671"/>
                    <a:gd name="T18" fmla="*/ 445 w 644"/>
                    <a:gd name="T19" fmla="*/ 0 h 671"/>
                    <a:gd name="T20" fmla="*/ 67 w 644"/>
                    <a:gd name="T21"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4" h="671">
                      <a:moveTo>
                        <a:pt x="67" y="0"/>
                      </a:moveTo>
                      <a:cubicBezTo>
                        <a:pt x="30" y="0"/>
                        <a:pt x="0" y="30"/>
                        <a:pt x="0" y="68"/>
                      </a:cubicBezTo>
                      <a:cubicBezTo>
                        <a:pt x="0" y="603"/>
                        <a:pt x="0" y="603"/>
                        <a:pt x="0" y="603"/>
                      </a:cubicBezTo>
                      <a:cubicBezTo>
                        <a:pt x="0" y="641"/>
                        <a:pt x="30" y="671"/>
                        <a:pt x="67" y="671"/>
                      </a:cubicBezTo>
                      <a:cubicBezTo>
                        <a:pt x="576" y="671"/>
                        <a:pt x="576" y="671"/>
                        <a:pt x="576" y="671"/>
                      </a:cubicBezTo>
                      <a:cubicBezTo>
                        <a:pt x="613" y="671"/>
                        <a:pt x="644" y="641"/>
                        <a:pt x="644" y="603"/>
                      </a:cubicBezTo>
                      <a:cubicBezTo>
                        <a:pt x="644" y="193"/>
                        <a:pt x="644" y="193"/>
                        <a:pt x="644" y="193"/>
                      </a:cubicBezTo>
                      <a:cubicBezTo>
                        <a:pt x="644" y="156"/>
                        <a:pt x="644" y="127"/>
                        <a:pt x="644" y="127"/>
                      </a:cubicBezTo>
                      <a:cubicBezTo>
                        <a:pt x="515" y="0"/>
                        <a:pt x="515" y="0"/>
                        <a:pt x="515" y="0"/>
                      </a:cubicBezTo>
                      <a:cubicBezTo>
                        <a:pt x="515" y="0"/>
                        <a:pt x="482" y="0"/>
                        <a:pt x="445" y="0"/>
                      </a:cubicBezTo>
                      <a:lnTo>
                        <a:pt x="67" y="0"/>
                      </a:lnTo>
                      <a:close/>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156" name="Freeform 12"/>
                <p:cNvSpPr>
                  <a:spLocks/>
                </p:cNvSpPr>
                <p:nvPr/>
              </p:nvSpPr>
              <p:spPr bwMode="auto">
                <a:xfrm>
                  <a:off x="2801" y="2802"/>
                  <a:ext cx="81" cy="79"/>
                </a:xfrm>
                <a:custGeom>
                  <a:avLst/>
                  <a:gdLst>
                    <a:gd name="T0" fmla="*/ 81 w 81"/>
                    <a:gd name="T1" fmla="*/ 79 h 79"/>
                    <a:gd name="T2" fmla="*/ 0 w 81"/>
                    <a:gd name="T3" fmla="*/ 0 h 79"/>
                    <a:gd name="T4" fmla="*/ 0 w 81"/>
                    <a:gd name="T5" fmla="*/ 79 h 79"/>
                    <a:gd name="T6" fmla="*/ 81 w 81"/>
                    <a:gd name="T7" fmla="*/ 79 h 79"/>
                  </a:gdLst>
                  <a:ahLst/>
                  <a:cxnLst>
                    <a:cxn ang="0">
                      <a:pos x="T0" y="T1"/>
                    </a:cxn>
                    <a:cxn ang="0">
                      <a:pos x="T2" y="T3"/>
                    </a:cxn>
                    <a:cxn ang="0">
                      <a:pos x="T4" y="T5"/>
                    </a:cxn>
                    <a:cxn ang="0">
                      <a:pos x="T6" y="T7"/>
                    </a:cxn>
                  </a:cxnLst>
                  <a:rect l="0" t="0" r="r" b="b"/>
                  <a:pathLst>
                    <a:path w="81" h="79">
                      <a:moveTo>
                        <a:pt x="81" y="79"/>
                      </a:moveTo>
                      <a:lnTo>
                        <a:pt x="0" y="0"/>
                      </a:lnTo>
                      <a:lnTo>
                        <a:pt x="0" y="79"/>
                      </a:lnTo>
                      <a:lnTo>
                        <a:pt x="81" y="79"/>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grpSp>
            <p:nvGrpSpPr>
              <p:cNvPr id="151" name="Group 150"/>
              <p:cNvGrpSpPr/>
              <p:nvPr/>
            </p:nvGrpSpPr>
            <p:grpSpPr>
              <a:xfrm>
                <a:off x="4120302" y="4618868"/>
                <a:ext cx="293550" cy="349134"/>
                <a:chOff x="4662074" y="4335997"/>
                <a:chExt cx="234105" cy="278433"/>
              </a:xfrm>
            </p:grpSpPr>
            <p:sp>
              <p:nvSpPr>
                <p:cNvPr id="152" name="Freeform 6"/>
                <p:cNvSpPr>
                  <a:spLocks/>
                </p:cNvSpPr>
                <p:nvPr/>
              </p:nvSpPr>
              <p:spPr bwMode="auto">
                <a:xfrm>
                  <a:off x="4662074" y="4335997"/>
                  <a:ext cx="90040" cy="278433"/>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chemeClr val="bg1"/>
                </a:solidFill>
                <a:ln w="0">
                  <a:noFill/>
                  <a:prstDash val="solid"/>
                  <a:round/>
                  <a:headEnd/>
                  <a:tailEnd/>
                </a:ln>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153" name="Freeform 7"/>
                <p:cNvSpPr>
                  <a:spLocks/>
                </p:cNvSpPr>
                <p:nvPr/>
              </p:nvSpPr>
              <p:spPr bwMode="auto">
                <a:xfrm>
                  <a:off x="4806139" y="4335997"/>
                  <a:ext cx="90040" cy="278433"/>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chemeClr val="bg1"/>
                </a:solidFill>
                <a:ln w="0">
                  <a:noFill/>
                  <a:prstDash val="solid"/>
                  <a:round/>
                  <a:headEnd/>
                  <a:tailEnd/>
                </a:ln>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grpSp>
      </p:grpSp>
      <p:sp>
        <p:nvSpPr>
          <p:cNvPr id="76" name="AutoShape 3"/>
          <p:cNvSpPr>
            <a:spLocks noChangeAspect="1" noChangeArrowheads="1" noTextEdit="1"/>
          </p:cNvSpPr>
          <p:nvPr/>
        </p:nvSpPr>
        <p:spPr bwMode="auto">
          <a:xfrm>
            <a:off x="1514667" y="3038378"/>
            <a:ext cx="753634" cy="77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nvGrpSpPr>
          <p:cNvPr id="81" name="Group 80"/>
          <p:cNvGrpSpPr/>
          <p:nvPr/>
        </p:nvGrpSpPr>
        <p:grpSpPr>
          <a:xfrm>
            <a:off x="3872395" y="1504651"/>
            <a:ext cx="352207" cy="418898"/>
            <a:chOff x="4662074" y="4335997"/>
            <a:chExt cx="234105" cy="278433"/>
          </a:xfrm>
        </p:grpSpPr>
        <p:sp>
          <p:nvSpPr>
            <p:cNvPr id="82" name="Freeform 6"/>
            <p:cNvSpPr>
              <a:spLocks/>
            </p:cNvSpPr>
            <p:nvPr/>
          </p:nvSpPr>
          <p:spPr bwMode="auto">
            <a:xfrm>
              <a:off x="4662074" y="4335997"/>
              <a:ext cx="90040" cy="278433"/>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chemeClr val="bg1"/>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83" name="Freeform 7"/>
            <p:cNvSpPr>
              <a:spLocks/>
            </p:cNvSpPr>
            <p:nvPr/>
          </p:nvSpPr>
          <p:spPr bwMode="auto">
            <a:xfrm>
              <a:off x="4806139" y="4335997"/>
              <a:ext cx="90040" cy="278433"/>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chemeClr val="bg1"/>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pic>
        <p:nvPicPr>
          <p:cNvPr id="77" name="Picture 7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518" y="4057588"/>
            <a:ext cx="1378494" cy="2467305"/>
          </a:xfrm>
          <a:prstGeom prst="rect">
            <a:avLst/>
          </a:prstGeom>
        </p:spPr>
      </p:pic>
      <p:pic>
        <p:nvPicPr>
          <p:cNvPr id="84" name="Picture 8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14172" y="4336433"/>
            <a:ext cx="1074351" cy="2109052"/>
          </a:xfrm>
          <a:prstGeom prst="rect">
            <a:avLst/>
          </a:prstGeom>
        </p:spPr>
      </p:pic>
      <p:sp>
        <p:nvSpPr>
          <p:cNvPr id="88" name="TextBox 87"/>
          <p:cNvSpPr txBox="1"/>
          <p:nvPr/>
        </p:nvSpPr>
        <p:spPr>
          <a:xfrm>
            <a:off x="873282" y="5085006"/>
            <a:ext cx="322156" cy="189962"/>
          </a:xfrm>
          <a:prstGeom prst="rect">
            <a:avLst/>
          </a:prstGeom>
          <a:noFill/>
        </p:spPr>
        <p:txBody>
          <a:bodyPr wrap="none" lIns="0" tIns="0" rIns="0" bIns="0" rtlCol="0">
            <a:spAutoFit/>
          </a:bodyPr>
          <a:lstStyle/>
          <a:p>
            <a:pPr defTabSz="914192">
              <a:lnSpc>
                <a:spcPct val="90000"/>
              </a:lnSpc>
              <a:spcAft>
                <a:spcPts val="588"/>
              </a:spcAft>
              <a:defRPr/>
            </a:pPr>
            <a:r>
              <a:rPr lang="en-US" sz="1371" dirty="0">
                <a:solidFill>
                  <a:schemeClr val="bg1"/>
                </a:solidFill>
                <a:latin typeface="Segoe UI"/>
              </a:rPr>
              <a:t>DEV</a:t>
            </a:r>
          </a:p>
        </p:txBody>
      </p:sp>
      <p:sp>
        <p:nvSpPr>
          <p:cNvPr id="89" name="TextBox 88"/>
          <p:cNvSpPr txBox="1"/>
          <p:nvPr/>
        </p:nvSpPr>
        <p:spPr>
          <a:xfrm>
            <a:off x="3360288" y="5085006"/>
            <a:ext cx="323728" cy="189962"/>
          </a:xfrm>
          <a:prstGeom prst="rect">
            <a:avLst/>
          </a:prstGeom>
          <a:noFill/>
        </p:spPr>
        <p:txBody>
          <a:bodyPr wrap="none" lIns="0" tIns="0" rIns="0" bIns="0" rtlCol="0">
            <a:spAutoFit/>
          </a:bodyPr>
          <a:lstStyle/>
          <a:p>
            <a:pPr defTabSz="914192">
              <a:lnSpc>
                <a:spcPct val="90000"/>
              </a:lnSpc>
              <a:spcAft>
                <a:spcPts val="588"/>
              </a:spcAft>
              <a:defRPr/>
            </a:pPr>
            <a:r>
              <a:rPr lang="en-US" sz="1371" dirty="0">
                <a:gradFill>
                  <a:gsLst>
                    <a:gs pos="2917">
                      <a:srgbClr val="FFFFFF"/>
                    </a:gs>
                    <a:gs pos="30000">
                      <a:srgbClr val="FFFFFF"/>
                    </a:gs>
                  </a:gsLst>
                  <a:lin ang="5400000" scaled="0"/>
                </a:gradFill>
                <a:latin typeface="Segoe UI"/>
              </a:rPr>
              <a:t>OPS</a:t>
            </a:r>
          </a:p>
        </p:txBody>
      </p:sp>
      <p:grpSp>
        <p:nvGrpSpPr>
          <p:cNvPr id="127" name="CODE 2" descr="Down:  Group 65"/>
          <p:cNvGrpSpPr/>
          <p:nvPr/>
        </p:nvGrpSpPr>
        <p:grpSpPr>
          <a:xfrm>
            <a:off x="1604335" y="2235844"/>
            <a:ext cx="527551" cy="549859"/>
            <a:chOff x="2328300" y="3506767"/>
            <a:chExt cx="551703" cy="575034"/>
          </a:xfrm>
        </p:grpSpPr>
        <p:sp>
          <p:nvSpPr>
            <p:cNvPr id="128" name="AutoShape 3"/>
            <p:cNvSpPr>
              <a:spLocks noChangeAspect="1" noChangeArrowheads="1" noTextEdit="1"/>
            </p:cNvSpPr>
            <p:nvPr/>
          </p:nvSpPr>
          <p:spPr bwMode="auto">
            <a:xfrm>
              <a:off x="2330370" y="3507272"/>
              <a:ext cx="543013" cy="55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nvGrpSpPr>
            <p:cNvPr id="129" name="Group 128"/>
            <p:cNvGrpSpPr/>
            <p:nvPr/>
          </p:nvGrpSpPr>
          <p:grpSpPr>
            <a:xfrm>
              <a:off x="2328300" y="3506767"/>
              <a:ext cx="551703" cy="575034"/>
              <a:chOff x="3937001" y="4448175"/>
              <a:chExt cx="638175" cy="665163"/>
            </a:xfrm>
          </p:grpSpPr>
          <p:grpSp>
            <p:nvGrpSpPr>
              <p:cNvPr id="130" name="Group 10"/>
              <p:cNvGrpSpPr>
                <a:grpSpLocks noChangeAspect="1"/>
              </p:cNvGrpSpPr>
              <p:nvPr/>
            </p:nvGrpSpPr>
            <p:grpSpPr bwMode="auto">
              <a:xfrm>
                <a:off x="3937001" y="4448175"/>
                <a:ext cx="638175" cy="665163"/>
                <a:chOff x="2480" y="2802"/>
                <a:chExt cx="402" cy="419"/>
              </a:xfrm>
            </p:grpSpPr>
            <p:sp>
              <p:nvSpPr>
                <p:cNvPr id="134" name="AutoShape 9"/>
                <p:cNvSpPr>
                  <a:spLocks noChangeAspect="1" noChangeArrowheads="1" noTextEdit="1"/>
                </p:cNvSpPr>
                <p:nvPr/>
              </p:nvSpPr>
              <p:spPr bwMode="auto">
                <a:xfrm>
                  <a:off x="2481" y="2802"/>
                  <a:ext cx="40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135" name="Freeform 11"/>
                <p:cNvSpPr>
                  <a:spLocks/>
                </p:cNvSpPr>
                <p:nvPr/>
              </p:nvSpPr>
              <p:spPr bwMode="auto">
                <a:xfrm>
                  <a:off x="2480" y="2802"/>
                  <a:ext cx="402" cy="418"/>
                </a:xfrm>
                <a:custGeom>
                  <a:avLst/>
                  <a:gdLst>
                    <a:gd name="T0" fmla="*/ 67 w 644"/>
                    <a:gd name="T1" fmla="*/ 0 h 671"/>
                    <a:gd name="T2" fmla="*/ 0 w 644"/>
                    <a:gd name="T3" fmla="*/ 68 h 671"/>
                    <a:gd name="T4" fmla="*/ 0 w 644"/>
                    <a:gd name="T5" fmla="*/ 603 h 671"/>
                    <a:gd name="T6" fmla="*/ 67 w 644"/>
                    <a:gd name="T7" fmla="*/ 671 h 671"/>
                    <a:gd name="T8" fmla="*/ 576 w 644"/>
                    <a:gd name="T9" fmla="*/ 671 h 671"/>
                    <a:gd name="T10" fmla="*/ 644 w 644"/>
                    <a:gd name="T11" fmla="*/ 603 h 671"/>
                    <a:gd name="T12" fmla="*/ 644 w 644"/>
                    <a:gd name="T13" fmla="*/ 193 h 671"/>
                    <a:gd name="T14" fmla="*/ 644 w 644"/>
                    <a:gd name="T15" fmla="*/ 127 h 671"/>
                    <a:gd name="T16" fmla="*/ 515 w 644"/>
                    <a:gd name="T17" fmla="*/ 0 h 671"/>
                    <a:gd name="T18" fmla="*/ 445 w 644"/>
                    <a:gd name="T19" fmla="*/ 0 h 671"/>
                    <a:gd name="T20" fmla="*/ 67 w 644"/>
                    <a:gd name="T21"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4" h="671">
                      <a:moveTo>
                        <a:pt x="67" y="0"/>
                      </a:moveTo>
                      <a:cubicBezTo>
                        <a:pt x="30" y="0"/>
                        <a:pt x="0" y="30"/>
                        <a:pt x="0" y="68"/>
                      </a:cubicBezTo>
                      <a:cubicBezTo>
                        <a:pt x="0" y="603"/>
                        <a:pt x="0" y="603"/>
                        <a:pt x="0" y="603"/>
                      </a:cubicBezTo>
                      <a:cubicBezTo>
                        <a:pt x="0" y="641"/>
                        <a:pt x="30" y="671"/>
                        <a:pt x="67" y="671"/>
                      </a:cubicBezTo>
                      <a:cubicBezTo>
                        <a:pt x="576" y="671"/>
                        <a:pt x="576" y="671"/>
                        <a:pt x="576" y="671"/>
                      </a:cubicBezTo>
                      <a:cubicBezTo>
                        <a:pt x="613" y="671"/>
                        <a:pt x="644" y="641"/>
                        <a:pt x="644" y="603"/>
                      </a:cubicBezTo>
                      <a:cubicBezTo>
                        <a:pt x="644" y="193"/>
                        <a:pt x="644" y="193"/>
                        <a:pt x="644" y="193"/>
                      </a:cubicBezTo>
                      <a:cubicBezTo>
                        <a:pt x="644" y="156"/>
                        <a:pt x="644" y="127"/>
                        <a:pt x="644" y="127"/>
                      </a:cubicBezTo>
                      <a:cubicBezTo>
                        <a:pt x="515" y="0"/>
                        <a:pt x="515" y="0"/>
                        <a:pt x="515" y="0"/>
                      </a:cubicBezTo>
                      <a:cubicBezTo>
                        <a:pt x="515" y="0"/>
                        <a:pt x="482" y="0"/>
                        <a:pt x="445" y="0"/>
                      </a:cubicBezTo>
                      <a:lnTo>
                        <a:pt x="67" y="0"/>
                      </a:lnTo>
                      <a:close/>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136" name="Freeform 12"/>
                <p:cNvSpPr>
                  <a:spLocks/>
                </p:cNvSpPr>
                <p:nvPr/>
              </p:nvSpPr>
              <p:spPr bwMode="auto">
                <a:xfrm>
                  <a:off x="2801" y="2802"/>
                  <a:ext cx="81" cy="79"/>
                </a:xfrm>
                <a:custGeom>
                  <a:avLst/>
                  <a:gdLst>
                    <a:gd name="T0" fmla="*/ 81 w 81"/>
                    <a:gd name="T1" fmla="*/ 79 h 79"/>
                    <a:gd name="T2" fmla="*/ 0 w 81"/>
                    <a:gd name="T3" fmla="*/ 0 h 79"/>
                    <a:gd name="T4" fmla="*/ 0 w 81"/>
                    <a:gd name="T5" fmla="*/ 79 h 79"/>
                    <a:gd name="T6" fmla="*/ 81 w 81"/>
                    <a:gd name="T7" fmla="*/ 79 h 79"/>
                  </a:gdLst>
                  <a:ahLst/>
                  <a:cxnLst>
                    <a:cxn ang="0">
                      <a:pos x="T0" y="T1"/>
                    </a:cxn>
                    <a:cxn ang="0">
                      <a:pos x="T2" y="T3"/>
                    </a:cxn>
                    <a:cxn ang="0">
                      <a:pos x="T4" y="T5"/>
                    </a:cxn>
                    <a:cxn ang="0">
                      <a:pos x="T6" y="T7"/>
                    </a:cxn>
                  </a:cxnLst>
                  <a:rect l="0" t="0" r="r" b="b"/>
                  <a:pathLst>
                    <a:path w="81" h="79">
                      <a:moveTo>
                        <a:pt x="81" y="79"/>
                      </a:moveTo>
                      <a:lnTo>
                        <a:pt x="0" y="0"/>
                      </a:lnTo>
                      <a:lnTo>
                        <a:pt x="0" y="79"/>
                      </a:lnTo>
                      <a:lnTo>
                        <a:pt x="81" y="79"/>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grpSp>
            <p:nvGrpSpPr>
              <p:cNvPr id="131" name="Group 130"/>
              <p:cNvGrpSpPr/>
              <p:nvPr/>
            </p:nvGrpSpPr>
            <p:grpSpPr>
              <a:xfrm>
                <a:off x="4120302" y="4618868"/>
                <a:ext cx="293550" cy="349134"/>
                <a:chOff x="4662074" y="4335997"/>
                <a:chExt cx="234105" cy="278433"/>
              </a:xfrm>
            </p:grpSpPr>
            <p:sp>
              <p:nvSpPr>
                <p:cNvPr id="132" name="Freeform 6"/>
                <p:cNvSpPr>
                  <a:spLocks/>
                </p:cNvSpPr>
                <p:nvPr/>
              </p:nvSpPr>
              <p:spPr bwMode="auto">
                <a:xfrm>
                  <a:off x="4662074" y="4335997"/>
                  <a:ext cx="90040" cy="278433"/>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chemeClr val="bg1"/>
                </a:solidFill>
                <a:ln w="0">
                  <a:noFill/>
                  <a:prstDash val="solid"/>
                  <a:round/>
                  <a:headEnd/>
                  <a:tailEnd/>
                </a:ln>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133" name="Freeform 7"/>
                <p:cNvSpPr>
                  <a:spLocks/>
                </p:cNvSpPr>
                <p:nvPr/>
              </p:nvSpPr>
              <p:spPr bwMode="auto">
                <a:xfrm>
                  <a:off x="4806139" y="4335997"/>
                  <a:ext cx="90040" cy="278433"/>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chemeClr val="bg1"/>
                </a:solidFill>
                <a:ln w="0">
                  <a:noFill/>
                  <a:prstDash val="solid"/>
                  <a:round/>
                  <a:headEnd/>
                  <a:tailEnd/>
                </a:ln>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grpSp>
      </p:grpSp>
    </p:spTree>
    <p:extLst>
      <p:ext uri="{BB962C8B-B14F-4D97-AF65-F5344CB8AC3E}">
        <p14:creationId xmlns:p14="http://schemas.microsoft.com/office/powerpoint/2010/main" val="1754861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1000"/>
                                        <p:tgtEl>
                                          <p:spTgt spid="11"/>
                                        </p:tgtEl>
                                      </p:cBhvr>
                                    </p:animEffect>
                                  </p:childTnLst>
                                </p:cTn>
                              </p:par>
                            </p:childTnLst>
                          </p:cTn>
                        </p:par>
                        <p:par>
                          <p:cTn id="8" fill="hold">
                            <p:stCondLst>
                              <p:cond delay="1000"/>
                            </p:stCondLst>
                            <p:childTnLst>
                              <p:par>
                                <p:cTn id="9" presetID="42" presetClass="path" presetSubtype="0" decel="100000" fill="hold" nodeType="afterEffect">
                                  <p:stCondLst>
                                    <p:cond delay="0"/>
                                  </p:stCondLst>
                                  <p:childTnLst>
                                    <p:animMotion origin="layout" path="M -6.8675E-7 1.90195E-6 L -0.03625 -0.46664 " pathEditMode="relative" rAng="0" ptsTypes="AA">
                                      <p:cBhvr>
                                        <p:cTn id="10" dur="2000" fill="hold"/>
                                        <p:tgtEl>
                                          <p:spTgt spid="66"/>
                                        </p:tgtEl>
                                        <p:attrNameLst>
                                          <p:attrName>ppt_x</p:attrName>
                                          <p:attrName>ppt_y</p:attrName>
                                        </p:attrNameLst>
                                      </p:cBhvr>
                                      <p:rCtr x="-1762" y="-23355"/>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7"/>
                                        </p:tgtEl>
                                        <p:attrNameLst>
                                          <p:attrName>style.visibility</p:attrName>
                                        </p:attrNameLst>
                                      </p:cBhvr>
                                      <p:to>
                                        <p:strVal val="visible"/>
                                      </p:to>
                                    </p:set>
                                  </p:childTnLst>
                                </p:cTn>
                              </p:par>
                            </p:childTnLst>
                          </p:cTn>
                        </p:par>
                        <p:par>
                          <p:cTn id="15" fill="hold">
                            <p:stCondLst>
                              <p:cond delay="0"/>
                            </p:stCondLst>
                            <p:childTnLst>
                              <p:par>
                                <p:cTn id="16" presetID="42" presetClass="path" presetSubtype="0" decel="100000" fill="hold" nodeType="afterEffect">
                                  <p:stCondLst>
                                    <p:cond delay="0"/>
                                  </p:stCondLst>
                                  <p:childTnLst>
                                    <p:animMotion origin="layout" path="M -8.04187E-7 -1.69315E-6 L 0.30636 -0.00136 " pathEditMode="relative" rAng="0" ptsTypes="AA">
                                      <p:cBhvr>
                                        <p:cTn id="17" dur="2000" fill="hold"/>
                                        <p:tgtEl>
                                          <p:spTgt spid="127"/>
                                        </p:tgtEl>
                                        <p:attrNameLst>
                                          <p:attrName>ppt_x</p:attrName>
                                          <p:attrName>ppt_y</p:attrName>
                                        </p:attrNameLst>
                                      </p:cBhvr>
                                      <p:rCtr x="15318" y="-68"/>
                                    </p:animMotion>
                                  </p:childTnLst>
                                </p:cTn>
                              </p:par>
                            </p:childTnLst>
                          </p:cTn>
                        </p:par>
                        <p:par>
                          <p:cTn id="18" fill="hold">
                            <p:stCondLst>
                              <p:cond delay="2000"/>
                            </p:stCondLst>
                            <p:childTnLst>
                              <p:par>
                                <p:cTn id="19" presetID="1" presetClass="entr" presetSubtype="0" fill="hold" nodeType="afterEffect">
                                  <p:stCondLst>
                                    <p:cond delay="0"/>
                                  </p:stCondLst>
                                  <p:childTnLst>
                                    <p:set>
                                      <p:cBhvr>
                                        <p:cTn id="20" dur="1" fill="hold">
                                          <p:stCondLst>
                                            <p:cond delay="0"/>
                                          </p:stCondLst>
                                        </p:cTn>
                                        <p:tgtEl>
                                          <p:spTgt spid="137"/>
                                        </p:tgtEl>
                                        <p:attrNameLst>
                                          <p:attrName>style.visibility</p:attrName>
                                        </p:attrNameLst>
                                      </p:cBhvr>
                                      <p:to>
                                        <p:strVal val="visible"/>
                                      </p:to>
                                    </p:set>
                                  </p:childTnLst>
                                </p:cTn>
                              </p:par>
                            </p:childTnLst>
                          </p:cTn>
                        </p:par>
                        <p:par>
                          <p:cTn id="21" fill="hold">
                            <p:stCondLst>
                              <p:cond delay="2000"/>
                            </p:stCondLst>
                            <p:childTnLst>
                              <p:par>
                                <p:cTn id="22" presetID="42" presetClass="path" presetSubtype="0" decel="100000" fill="hold" nodeType="afterEffect">
                                  <p:stCondLst>
                                    <p:cond delay="300"/>
                                  </p:stCondLst>
                                  <p:childTnLst>
                                    <p:animMotion origin="layout" path="M 0.30636 -0.00136 L 0.30636 0.24853 " pathEditMode="relative" rAng="0" ptsTypes="AA">
                                      <p:cBhvr>
                                        <p:cTn id="23" dur="1000" fill="hold"/>
                                        <p:tgtEl>
                                          <p:spTgt spid="127"/>
                                        </p:tgtEl>
                                        <p:attrNameLst>
                                          <p:attrName>ppt_x</p:attrName>
                                          <p:attrName>ppt_y</p:attrName>
                                        </p:attrNameLst>
                                      </p:cBhvr>
                                      <p:rCtr x="0" y="12483"/>
                                    </p:animMotion>
                                  </p:childTnLst>
                                </p:cTn>
                              </p:par>
                            </p:childTnLst>
                          </p:cTn>
                        </p:par>
                        <p:par>
                          <p:cTn id="24" fill="hold">
                            <p:stCondLst>
                              <p:cond delay="3300"/>
                            </p:stCondLst>
                            <p:childTnLst>
                              <p:par>
                                <p:cTn id="25" presetID="1" presetClass="entr" presetSubtype="0" fill="hold" nodeType="afterEffect">
                                  <p:stCondLst>
                                    <p:cond delay="0"/>
                                  </p:stCondLst>
                                  <p:childTnLst>
                                    <p:set>
                                      <p:cBhvr>
                                        <p:cTn id="26" dur="1" fill="hold">
                                          <p:stCondLst>
                                            <p:cond delay="0"/>
                                          </p:stCondLst>
                                        </p:cTn>
                                        <p:tgtEl>
                                          <p:spTgt spid="147"/>
                                        </p:tgtEl>
                                        <p:attrNameLst>
                                          <p:attrName>style.visibility</p:attrName>
                                        </p:attrNameLst>
                                      </p:cBhvr>
                                      <p:to>
                                        <p:strVal val="visible"/>
                                      </p:to>
                                    </p:set>
                                  </p:childTnLst>
                                </p:cTn>
                              </p:par>
                            </p:childTnLst>
                          </p:cTn>
                        </p:par>
                        <p:par>
                          <p:cTn id="27" fill="hold">
                            <p:stCondLst>
                              <p:cond delay="3300"/>
                            </p:stCondLst>
                            <p:childTnLst>
                              <p:par>
                                <p:cTn id="28" presetID="42" presetClass="path" presetSubtype="0" accel="50000" decel="50000" fill="hold" nodeType="afterEffect">
                                  <p:stCondLst>
                                    <p:cond delay="300"/>
                                  </p:stCondLst>
                                  <p:childTnLst>
                                    <p:animMotion origin="layout" path="M 0.30636 0.24853 L 0.30674 0.49092 " pathEditMode="relative" rAng="0" ptsTypes="AA">
                                      <p:cBhvr>
                                        <p:cTn id="29" dur="1000" fill="hold"/>
                                        <p:tgtEl>
                                          <p:spTgt spid="127"/>
                                        </p:tgtEl>
                                        <p:attrNameLst>
                                          <p:attrName>ppt_x</p:attrName>
                                          <p:attrName>ppt_y</p:attrName>
                                        </p:attrNameLst>
                                      </p:cBhvr>
                                      <p:rCtr x="13" y="12120"/>
                                    </p:animMotion>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85"/>
          <p:cNvSpPr/>
          <p:nvPr/>
        </p:nvSpPr>
        <p:spPr bwMode="auto">
          <a:xfrm>
            <a:off x="2" y="487"/>
            <a:ext cx="12218060" cy="6857027"/>
          </a:xfrm>
          <a:prstGeom prst="rect">
            <a:avLst/>
          </a:prstGeom>
          <a:solidFill>
            <a:srgbClr val="0093E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de-DE" sz="2353" dirty="0" err="1">
              <a:solidFill>
                <a:schemeClr val="bg1"/>
              </a:solidFill>
              <a:ea typeface="Segoe UI" pitchFamily="34" charset="0"/>
              <a:cs typeface="Segoe UI" pitchFamily="34" charset="0"/>
            </a:endParaRPr>
          </a:p>
        </p:txBody>
      </p:sp>
      <p:sp>
        <p:nvSpPr>
          <p:cNvPr id="87" name="Rectangle 86"/>
          <p:cNvSpPr/>
          <p:nvPr/>
        </p:nvSpPr>
        <p:spPr bwMode="auto">
          <a:xfrm>
            <a:off x="519987" y="1568203"/>
            <a:ext cx="2648020" cy="2489384"/>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3751">
              <a:lnSpc>
                <a:spcPct val="90000"/>
              </a:lnSpc>
              <a:defRPr/>
            </a:pPr>
            <a:r>
              <a:rPr lang="en-US" sz="1568" b="1" dirty="0">
                <a:gradFill>
                  <a:gsLst>
                    <a:gs pos="0">
                      <a:srgbClr val="FFFFFF"/>
                    </a:gs>
                    <a:gs pos="100000">
                      <a:srgbClr val="FFFFFF"/>
                    </a:gs>
                  </a:gsLst>
                  <a:lin ang="5400000" scaled="0"/>
                </a:gradFill>
                <a:latin typeface="+mj-lt"/>
                <a:ea typeface="Segoe UI" pitchFamily="34" charset="0"/>
                <a:cs typeface="Segoe UI" pitchFamily="34" charset="0"/>
              </a:rPr>
              <a:t>SOURCE</a:t>
            </a:r>
          </a:p>
          <a:p>
            <a:pPr algn="ctr" defTabSz="913751">
              <a:lnSpc>
                <a:spcPct val="90000"/>
              </a:lnSpc>
              <a:defRPr/>
            </a:pPr>
            <a:r>
              <a:rPr lang="en-US" sz="1568" b="1" dirty="0">
                <a:gradFill>
                  <a:gsLst>
                    <a:gs pos="0">
                      <a:srgbClr val="FFFFFF"/>
                    </a:gs>
                    <a:gs pos="100000">
                      <a:srgbClr val="FFFFFF"/>
                    </a:gs>
                  </a:gsLst>
                  <a:lin ang="5400000" scaled="0"/>
                </a:gradFill>
                <a:latin typeface="+mj-lt"/>
                <a:ea typeface="Segoe UI" pitchFamily="34" charset="0"/>
                <a:cs typeface="Segoe UI" pitchFamily="34" charset="0"/>
              </a:rPr>
              <a:t>REPOSITORY</a:t>
            </a:r>
          </a:p>
        </p:txBody>
      </p:sp>
      <p:pic>
        <p:nvPicPr>
          <p:cNvPr id="81" name="Picture 8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518" y="4057588"/>
            <a:ext cx="1378494" cy="2467305"/>
          </a:xfrm>
          <a:prstGeom prst="rect">
            <a:avLst/>
          </a:prstGeom>
        </p:spPr>
      </p:pic>
      <p:pic>
        <p:nvPicPr>
          <p:cNvPr id="83" name="Picture 8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14172" y="4336433"/>
            <a:ext cx="1074351" cy="2109052"/>
          </a:xfrm>
          <a:prstGeom prst="rect">
            <a:avLst/>
          </a:prstGeom>
        </p:spPr>
      </p:pic>
      <p:sp>
        <p:nvSpPr>
          <p:cNvPr id="7" name="Rectangle 6"/>
          <p:cNvSpPr/>
          <p:nvPr/>
        </p:nvSpPr>
        <p:spPr bwMode="auto">
          <a:xfrm>
            <a:off x="5178430" y="1568203"/>
            <a:ext cx="2099013" cy="1561345"/>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3751">
              <a:lnSpc>
                <a:spcPct val="90000"/>
              </a:lnSpc>
            </a:pPr>
            <a:r>
              <a:rPr lang="en-US" sz="1765" b="1" dirty="0">
                <a:gradFill>
                  <a:gsLst>
                    <a:gs pos="0">
                      <a:srgbClr val="FFFFFF"/>
                    </a:gs>
                    <a:gs pos="100000">
                      <a:srgbClr val="FFFFFF"/>
                    </a:gs>
                  </a:gsLst>
                  <a:lin ang="5400000" scaled="0"/>
                </a:gradFill>
                <a:latin typeface="+mj-lt"/>
                <a:ea typeface="Segoe UI" pitchFamily="34" charset="0"/>
                <a:cs typeface="Segoe UI" pitchFamily="34" charset="0"/>
              </a:rPr>
              <a:t>DEV</a:t>
            </a:r>
          </a:p>
        </p:txBody>
      </p:sp>
      <p:sp>
        <p:nvSpPr>
          <p:cNvPr id="2" name="Title 1"/>
          <p:cNvSpPr>
            <a:spLocks noGrp="1"/>
          </p:cNvSpPr>
          <p:nvPr>
            <p:ph type="title"/>
          </p:nvPr>
        </p:nvSpPr>
        <p:spPr/>
        <p:txBody>
          <a:bodyPr/>
          <a:lstStyle/>
          <a:p>
            <a:r>
              <a:rPr lang="en-US" spc="-118" dirty="0">
                <a:solidFill>
                  <a:schemeClr val="bg1"/>
                </a:solidFill>
              </a:rPr>
              <a:t>Infrastructure as code (IAC) – a DevOps practice</a:t>
            </a:r>
          </a:p>
        </p:txBody>
      </p:sp>
      <p:sp>
        <p:nvSpPr>
          <p:cNvPr id="25" name="Rectangle 155"/>
          <p:cNvSpPr>
            <a:spLocks noChangeArrowheads="1"/>
          </p:cNvSpPr>
          <p:nvPr/>
        </p:nvSpPr>
        <p:spPr bwMode="auto">
          <a:xfrm>
            <a:off x="1270336" y="5266587"/>
            <a:ext cx="1458241" cy="995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33" name="Freeform 147"/>
          <p:cNvSpPr>
            <a:spLocks/>
          </p:cNvSpPr>
          <p:nvPr/>
        </p:nvSpPr>
        <p:spPr bwMode="auto">
          <a:xfrm>
            <a:off x="665173" y="5299297"/>
            <a:ext cx="251853" cy="979864"/>
          </a:xfrm>
          <a:custGeom>
            <a:avLst/>
            <a:gdLst>
              <a:gd name="T0" fmla="*/ 64 w 64"/>
              <a:gd name="T1" fmla="*/ 0 h 249"/>
              <a:gd name="T2" fmla="*/ 51 w 64"/>
              <a:gd name="T3" fmla="*/ 249 h 249"/>
              <a:gd name="T4" fmla="*/ 0 w 64"/>
              <a:gd name="T5" fmla="*/ 249 h 249"/>
              <a:gd name="T6" fmla="*/ 0 w 64"/>
              <a:gd name="T7" fmla="*/ 0 h 249"/>
              <a:gd name="T8" fmla="*/ 64 w 64"/>
              <a:gd name="T9" fmla="*/ 0 h 249"/>
            </a:gdLst>
            <a:ahLst/>
            <a:cxnLst>
              <a:cxn ang="0">
                <a:pos x="T0" y="T1"/>
              </a:cxn>
              <a:cxn ang="0">
                <a:pos x="T2" y="T3"/>
              </a:cxn>
              <a:cxn ang="0">
                <a:pos x="T4" y="T5"/>
              </a:cxn>
              <a:cxn ang="0">
                <a:pos x="T6" y="T7"/>
              </a:cxn>
              <a:cxn ang="0">
                <a:pos x="T8" y="T9"/>
              </a:cxn>
            </a:cxnLst>
            <a:rect l="0" t="0" r="r" b="b"/>
            <a:pathLst>
              <a:path w="64" h="249">
                <a:moveTo>
                  <a:pt x="64" y="0"/>
                </a:moveTo>
                <a:lnTo>
                  <a:pt x="51" y="249"/>
                </a:lnTo>
                <a:lnTo>
                  <a:pt x="0" y="249"/>
                </a:lnTo>
                <a:lnTo>
                  <a:pt x="0" y="0"/>
                </a:lnTo>
                <a:lnTo>
                  <a:pt x="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nvGrpSpPr>
          <p:cNvPr id="39" name="Group 38"/>
          <p:cNvGrpSpPr/>
          <p:nvPr/>
        </p:nvGrpSpPr>
        <p:grpSpPr>
          <a:xfrm>
            <a:off x="1299693" y="5190134"/>
            <a:ext cx="1901685" cy="1096897"/>
            <a:chOff x="511109" y="5814543"/>
            <a:chExt cx="1041729" cy="600871"/>
          </a:xfrm>
        </p:grpSpPr>
        <p:sp>
          <p:nvSpPr>
            <p:cNvPr id="41" name="Rectangle 154"/>
            <p:cNvSpPr>
              <a:spLocks noChangeArrowheads="1"/>
            </p:cNvSpPr>
            <p:nvPr/>
          </p:nvSpPr>
          <p:spPr bwMode="auto">
            <a:xfrm>
              <a:off x="635204" y="5814543"/>
              <a:ext cx="808238" cy="55188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42" name="Rectangle 156"/>
            <p:cNvSpPr>
              <a:spLocks noChangeArrowheads="1"/>
            </p:cNvSpPr>
            <p:nvPr/>
          </p:nvSpPr>
          <p:spPr bwMode="auto">
            <a:xfrm>
              <a:off x="662962" y="5849648"/>
              <a:ext cx="751090" cy="481677"/>
            </a:xfrm>
            <a:prstGeom prst="rect">
              <a:avLst/>
            </a:prstGeom>
            <a:solidFill>
              <a:schemeClr val="tx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43" name="Freeform 158"/>
            <p:cNvSpPr>
              <a:spLocks/>
            </p:cNvSpPr>
            <p:nvPr/>
          </p:nvSpPr>
          <p:spPr bwMode="auto">
            <a:xfrm>
              <a:off x="511109" y="6374593"/>
              <a:ext cx="1041729" cy="40821"/>
            </a:xfrm>
            <a:custGeom>
              <a:avLst/>
              <a:gdLst>
                <a:gd name="T0" fmla="*/ 0 w 1454"/>
                <a:gd name="T1" fmla="*/ 0 h 57"/>
                <a:gd name="T2" fmla="*/ 0 w 1454"/>
                <a:gd name="T3" fmla="*/ 4 h 57"/>
                <a:gd name="T4" fmla="*/ 53 w 1454"/>
                <a:gd name="T5" fmla="*/ 57 h 57"/>
                <a:gd name="T6" fmla="*/ 1400 w 1454"/>
                <a:gd name="T7" fmla="*/ 57 h 57"/>
                <a:gd name="T8" fmla="*/ 1454 w 1454"/>
                <a:gd name="T9" fmla="*/ 4 h 57"/>
                <a:gd name="T10" fmla="*/ 1454 w 1454"/>
                <a:gd name="T11" fmla="*/ 0 h 57"/>
                <a:gd name="T12" fmla="*/ 0 w 1454"/>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454" h="57">
                  <a:moveTo>
                    <a:pt x="0" y="0"/>
                  </a:moveTo>
                  <a:cubicBezTo>
                    <a:pt x="0" y="4"/>
                    <a:pt x="0" y="4"/>
                    <a:pt x="0" y="4"/>
                  </a:cubicBezTo>
                  <a:cubicBezTo>
                    <a:pt x="0" y="33"/>
                    <a:pt x="24" y="57"/>
                    <a:pt x="53" y="57"/>
                  </a:cubicBezTo>
                  <a:cubicBezTo>
                    <a:pt x="1400" y="57"/>
                    <a:pt x="1400" y="57"/>
                    <a:pt x="1400" y="57"/>
                  </a:cubicBezTo>
                  <a:cubicBezTo>
                    <a:pt x="1430" y="57"/>
                    <a:pt x="1454" y="33"/>
                    <a:pt x="1454" y="4"/>
                  </a:cubicBezTo>
                  <a:cubicBezTo>
                    <a:pt x="1454" y="0"/>
                    <a:pt x="1454" y="0"/>
                    <a:pt x="1454" y="0"/>
                  </a:cubicBez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sp>
        <p:nvSpPr>
          <p:cNvPr id="79" name="Rectangle 78"/>
          <p:cNvSpPr/>
          <p:nvPr/>
        </p:nvSpPr>
        <p:spPr bwMode="auto">
          <a:xfrm>
            <a:off x="5178430" y="3248898"/>
            <a:ext cx="2099013" cy="1561345"/>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3751">
              <a:lnSpc>
                <a:spcPct val="90000"/>
              </a:lnSpc>
            </a:pPr>
            <a:r>
              <a:rPr lang="en-US" sz="1765" b="1" dirty="0">
                <a:gradFill>
                  <a:gsLst>
                    <a:gs pos="0">
                      <a:srgbClr val="FFFFFF"/>
                    </a:gs>
                    <a:gs pos="100000">
                      <a:srgbClr val="FFFFFF"/>
                    </a:gs>
                  </a:gsLst>
                  <a:lin ang="5400000" scaled="0"/>
                </a:gradFill>
                <a:latin typeface="+mj-lt"/>
                <a:ea typeface="Segoe UI" pitchFamily="34" charset="0"/>
                <a:cs typeface="Segoe UI" pitchFamily="34" charset="0"/>
              </a:rPr>
              <a:t>STAGE</a:t>
            </a:r>
          </a:p>
        </p:txBody>
      </p:sp>
      <p:sp>
        <p:nvSpPr>
          <p:cNvPr id="80" name="Rectangle 79"/>
          <p:cNvSpPr/>
          <p:nvPr/>
        </p:nvSpPr>
        <p:spPr bwMode="auto">
          <a:xfrm>
            <a:off x="5178430" y="4929591"/>
            <a:ext cx="2099013" cy="1561345"/>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3751">
              <a:lnSpc>
                <a:spcPct val="90000"/>
              </a:lnSpc>
            </a:pPr>
            <a:r>
              <a:rPr lang="en-US" sz="1765" b="1" dirty="0">
                <a:gradFill>
                  <a:gsLst>
                    <a:gs pos="0">
                      <a:srgbClr val="FFFFFF"/>
                    </a:gs>
                    <a:gs pos="100000">
                      <a:srgbClr val="FFFFFF"/>
                    </a:gs>
                  </a:gsLst>
                  <a:lin ang="5400000" scaled="0"/>
                </a:gradFill>
                <a:latin typeface="+mj-lt"/>
                <a:ea typeface="Segoe UI" pitchFamily="34" charset="0"/>
                <a:cs typeface="Segoe UI" pitchFamily="34" charset="0"/>
              </a:rPr>
              <a:t>PRODUCTION</a:t>
            </a:r>
          </a:p>
        </p:txBody>
      </p:sp>
      <p:cxnSp>
        <p:nvCxnSpPr>
          <p:cNvPr id="11" name="Straight Connector 10"/>
          <p:cNvCxnSpPr/>
          <p:nvPr/>
        </p:nvCxnSpPr>
        <p:spPr>
          <a:xfrm>
            <a:off x="1848765" y="3923659"/>
            <a:ext cx="0" cy="1156421"/>
          </a:xfrm>
          <a:prstGeom prst="line">
            <a:avLst/>
          </a:prstGeom>
          <a:ln w="38100">
            <a:solidFill>
              <a:schemeClr val="bg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91" name="CODE 1"/>
          <p:cNvGrpSpPr/>
          <p:nvPr/>
        </p:nvGrpSpPr>
        <p:grpSpPr>
          <a:xfrm>
            <a:off x="1517825" y="3037677"/>
            <a:ext cx="765694" cy="798076"/>
            <a:chOff x="2328300" y="3506767"/>
            <a:chExt cx="551703" cy="575034"/>
          </a:xfrm>
        </p:grpSpPr>
        <p:sp>
          <p:nvSpPr>
            <p:cNvPr id="93" name="AutoShape 3"/>
            <p:cNvSpPr>
              <a:spLocks noChangeAspect="1" noChangeArrowheads="1" noTextEdit="1"/>
            </p:cNvSpPr>
            <p:nvPr/>
          </p:nvSpPr>
          <p:spPr bwMode="auto">
            <a:xfrm>
              <a:off x="2330370" y="3507272"/>
              <a:ext cx="543013" cy="55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nvGrpSpPr>
            <p:cNvPr id="94" name="Group 93"/>
            <p:cNvGrpSpPr/>
            <p:nvPr/>
          </p:nvGrpSpPr>
          <p:grpSpPr>
            <a:xfrm>
              <a:off x="2328300" y="3506767"/>
              <a:ext cx="551703" cy="575034"/>
              <a:chOff x="3937001" y="4448175"/>
              <a:chExt cx="638175" cy="665163"/>
            </a:xfrm>
          </p:grpSpPr>
          <p:grpSp>
            <p:nvGrpSpPr>
              <p:cNvPr id="95" name="Group 10"/>
              <p:cNvGrpSpPr>
                <a:grpSpLocks noChangeAspect="1"/>
              </p:cNvGrpSpPr>
              <p:nvPr/>
            </p:nvGrpSpPr>
            <p:grpSpPr bwMode="auto">
              <a:xfrm>
                <a:off x="3937001" y="4448175"/>
                <a:ext cx="638175" cy="665163"/>
                <a:chOff x="2480" y="2802"/>
                <a:chExt cx="402" cy="419"/>
              </a:xfrm>
            </p:grpSpPr>
            <p:sp>
              <p:nvSpPr>
                <p:cNvPr id="99" name="AutoShape 9"/>
                <p:cNvSpPr>
                  <a:spLocks noChangeAspect="1" noChangeArrowheads="1" noTextEdit="1"/>
                </p:cNvSpPr>
                <p:nvPr/>
              </p:nvSpPr>
              <p:spPr bwMode="auto">
                <a:xfrm>
                  <a:off x="2481" y="2802"/>
                  <a:ext cx="40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100" name="Freeform 11"/>
                <p:cNvSpPr>
                  <a:spLocks/>
                </p:cNvSpPr>
                <p:nvPr/>
              </p:nvSpPr>
              <p:spPr bwMode="auto">
                <a:xfrm>
                  <a:off x="2480" y="2802"/>
                  <a:ext cx="402" cy="418"/>
                </a:xfrm>
                <a:custGeom>
                  <a:avLst/>
                  <a:gdLst>
                    <a:gd name="T0" fmla="*/ 67 w 644"/>
                    <a:gd name="T1" fmla="*/ 0 h 671"/>
                    <a:gd name="T2" fmla="*/ 0 w 644"/>
                    <a:gd name="T3" fmla="*/ 68 h 671"/>
                    <a:gd name="T4" fmla="*/ 0 w 644"/>
                    <a:gd name="T5" fmla="*/ 603 h 671"/>
                    <a:gd name="T6" fmla="*/ 67 w 644"/>
                    <a:gd name="T7" fmla="*/ 671 h 671"/>
                    <a:gd name="T8" fmla="*/ 576 w 644"/>
                    <a:gd name="T9" fmla="*/ 671 h 671"/>
                    <a:gd name="T10" fmla="*/ 644 w 644"/>
                    <a:gd name="T11" fmla="*/ 603 h 671"/>
                    <a:gd name="T12" fmla="*/ 644 w 644"/>
                    <a:gd name="T13" fmla="*/ 193 h 671"/>
                    <a:gd name="T14" fmla="*/ 644 w 644"/>
                    <a:gd name="T15" fmla="*/ 127 h 671"/>
                    <a:gd name="T16" fmla="*/ 515 w 644"/>
                    <a:gd name="T17" fmla="*/ 0 h 671"/>
                    <a:gd name="T18" fmla="*/ 445 w 644"/>
                    <a:gd name="T19" fmla="*/ 0 h 671"/>
                    <a:gd name="T20" fmla="*/ 67 w 644"/>
                    <a:gd name="T21"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4" h="671">
                      <a:moveTo>
                        <a:pt x="67" y="0"/>
                      </a:moveTo>
                      <a:cubicBezTo>
                        <a:pt x="30" y="0"/>
                        <a:pt x="0" y="30"/>
                        <a:pt x="0" y="68"/>
                      </a:cubicBezTo>
                      <a:cubicBezTo>
                        <a:pt x="0" y="603"/>
                        <a:pt x="0" y="603"/>
                        <a:pt x="0" y="603"/>
                      </a:cubicBezTo>
                      <a:cubicBezTo>
                        <a:pt x="0" y="641"/>
                        <a:pt x="30" y="671"/>
                        <a:pt x="67" y="671"/>
                      </a:cubicBezTo>
                      <a:cubicBezTo>
                        <a:pt x="576" y="671"/>
                        <a:pt x="576" y="671"/>
                        <a:pt x="576" y="671"/>
                      </a:cubicBezTo>
                      <a:cubicBezTo>
                        <a:pt x="613" y="671"/>
                        <a:pt x="644" y="641"/>
                        <a:pt x="644" y="603"/>
                      </a:cubicBezTo>
                      <a:cubicBezTo>
                        <a:pt x="644" y="193"/>
                        <a:pt x="644" y="193"/>
                        <a:pt x="644" y="193"/>
                      </a:cubicBezTo>
                      <a:cubicBezTo>
                        <a:pt x="644" y="156"/>
                        <a:pt x="644" y="127"/>
                        <a:pt x="644" y="127"/>
                      </a:cubicBezTo>
                      <a:cubicBezTo>
                        <a:pt x="515" y="0"/>
                        <a:pt x="515" y="0"/>
                        <a:pt x="515" y="0"/>
                      </a:cubicBezTo>
                      <a:cubicBezTo>
                        <a:pt x="515" y="0"/>
                        <a:pt x="482" y="0"/>
                        <a:pt x="445" y="0"/>
                      </a:cubicBezTo>
                      <a:lnTo>
                        <a:pt x="67" y="0"/>
                      </a:lnTo>
                      <a:close/>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101" name="Freeform 12"/>
                <p:cNvSpPr>
                  <a:spLocks/>
                </p:cNvSpPr>
                <p:nvPr/>
              </p:nvSpPr>
              <p:spPr bwMode="auto">
                <a:xfrm>
                  <a:off x="2801" y="2802"/>
                  <a:ext cx="81" cy="79"/>
                </a:xfrm>
                <a:custGeom>
                  <a:avLst/>
                  <a:gdLst>
                    <a:gd name="T0" fmla="*/ 81 w 81"/>
                    <a:gd name="T1" fmla="*/ 79 h 79"/>
                    <a:gd name="T2" fmla="*/ 0 w 81"/>
                    <a:gd name="T3" fmla="*/ 0 h 79"/>
                    <a:gd name="T4" fmla="*/ 0 w 81"/>
                    <a:gd name="T5" fmla="*/ 79 h 79"/>
                    <a:gd name="T6" fmla="*/ 81 w 81"/>
                    <a:gd name="T7" fmla="*/ 79 h 79"/>
                  </a:gdLst>
                  <a:ahLst/>
                  <a:cxnLst>
                    <a:cxn ang="0">
                      <a:pos x="T0" y="T1"/>
                    </a:cxn>
                    <a:cxn ang="0">
                      <a:pos x="T2" y="T3"/>
                    </a:cxn>
                    <a:cxn ang="0">
                      <a:pos x="T4" y="T5"/>
                    </a:cxn>
                    <a:cxn ang="0">
                      <a:pos x="T6" y="T7"/>
                    </a:cxn>
                  </a:cxnLst>
                  <a:rect l="0" t="0" r="r" b="b"/>
                  <a:pathLst>
                    <a:path w="81" h="79">
                      <a:moveTo>
                        <a:pt x="81" y="79"/>
                      </a:moveTo>
                      <a:lnTo>
                        <a:pt x="0" y="0"/>
                      </a:lnTo>
                      <a:lnTo>
                        <a:pt x="0" y="79"/>
                      </a:lnTo>
                      <a:lnTo>
                        <a:pt x="81" y="79"/>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grpSp>
            <p:nvGrpSpPr>
              <p:cNvPr id="96" name="Group 95"/>
              <p:cNvGrpSpPr/>
              <p:nvPr/>
            </p:nvGrpSpPr>
            <p:grpSpPr>
              <a:xfrm>
                <a:off x="4120302" y="4618868"/>
                <a:ext cx="293550" cy="349134"/>
                <a:chOff x="4662074" y="4335997"/>
                <a:chExt cx="234105" cy="278433"/>
              </a:xfrm>
            </p:grpSpPr>
            <p:sp>
              <p:nvSpPr>
                <p:cNvPr id="97" name="Freeform 6"/>
                <p:cNvSpPr>
                  <a:spLocks/>
                </p:cNvSpPr>
                <p:nvPr/>
              </p:nvSpPr>
              <p:spPr bwMode="auto">
                <a:xfrm>
                  <a:off x="4662074" y="4335997"/>
                  <a:ext cx="90040" cy="278433"/>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chemeClr val="bg1"/>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98" name="Freeform 7"/>
                <p:cNvSpPr>
                  <a:spLocks/>
                </p:cNvSpPr>
                <p:nvPr/>
              </p:nvSpPr>
              <p:spPr bwMode="auto">
                <a:xfrm>
                  <a:off x="4806139" y="4335997"/>
                  <a:ext cx="90040" cy="278433"/>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chemeClr val="bg1"/>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grpSp>
      </p:grpSp>
      <p:grpSp>
        <p:nvGrpSpPr>
          <p:cNvPr id="102" name="CODE 2"/>
          <p:cNvGrpSpPr/>
          <p:nvPr/>
        </p:nvGrpSpPr>
        <p:grpSpPr>
          <a:xfrm>
            <a:off x="1517825" y="3037677"/>
            <a:ext cx="765694" cy="798076"/>
            <a:chOff x="2328300" y="3506767"/>
            <a:chExt cx="551703" cy="575034"/>
          </a:xfrm>
        </p:grpSpPr>
        <p:sp>
          <p:nvSpPr>
            <p:cNvPr id="103" name="AutoShape 3"/>
            <p:cNvSpPr>
              <a:spLocks noChangeAspect="1" noChangeArrowheads="1" noTextEdit="1"/>
            </p:cNvSpPr>
            <p:nvPr/>
          </p:nvSpPr>
          <p:spPr bwMode="auto">
            <a:xfrm>
              <a:off x="2330370" y="3507272"/>
              <a:ext cx="543013" cy="55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nvGrpSpPr>
            <p:cNvPr id="104" name="Group 103"/>
            <p:cNvGrpSpPr/>
            <p:nvPr/>
          </p:nvGrpSpPr>
          <p:grpSpPr>
            <a:xfrm>
              <a:off x="2328300" y="3506767"/>
              <a:ext cx="551703" cy="575034"/>
              <a:chOff x="3937001" y="4448175"/>
              <a:chExt cx="638175" cy="665163"/>
            </a:xfrm>
          </p:grpSpPr>
          <p:grpSp>
            <p:nvGrpSpPr>
              <p:cNvPr id="105" name="Group 10"/>
              <p:cNvGrpSpPr>
                <a:grpSpLocks noChangeAspect="1"/>
              </p:cNvGrpSpPr>
              <p:nvPr/>
            </p:nvGrpSpPr>
            <p:grpSpPr bwMode="auto">
              <a:xfrm>
                <a:off x="3937001" y="4448175"/>
                <a:ext cx="638175" cy="665163"/>
                <a:chOff x="2480" y="2802"/>
                <a:chExt cx="402" cy="419"/>
              </a:xfrm>
            </p:grpSpPr>
            <p:sp>
              <p:nvSpPr>
                <p:cNvPr id="109" name="AutoShape 9"/>
                <p:cNvSpPr>
                  <a:spLocks noChangeAspect="1" noChangeArrowheads="1" noTextEdit="1"/>
                </p:cNvSpPr>
                <p:nvPr/>
              </p:nvSpPr>
              <p:spPr bwMode="auto">
                <a:xfrm>
                  <a:off x="2481" y="2802"/>
                  <a:ext cx="40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110" name="Freeform 11"/>
                <p:cNvSpPr>
                  <a:spLocks/>
                </p:cNvSpPr>
                <p:nvPr/>
              </p:nvSpPr>
              <p:spPr bwMode="auto">
                <a:xfrm>
                  <a:off x="2480" y="2802"/>
                  <a:ext cx="402" cy="418"/>
                </a:xfrm>
                <a:custGeom>
                  <a:avLst/>
                  <a:gdLst>
                    <a:gd name="T0" fmla="*/ 67 w 644"/>
                    <a:gd name="T1" fmla="*/ 0 h 671"/>
                    <a:gd name="T2" fmla="*/ 0 w 644"/>
                    <a:gd name="T3" fmla="*/ 68 h 671"/>
                    <a:gd name="T4" fmla="*/ 0 w 644"/>
                    <a:gd name="T5" fmla="*/ 603 h 671"/>
                    <a:gd name="T6" fmla="*/ 67 w 644"/>
                    <a:gd name="T7" fmla="*/ 671 h 671"/>
                    <a:gd name="T8" fmla="*/ 576 w 644"/>
                    <a:gd name="T9" fmla="*/ 671 h 671"/>
                    <a:gd name="T10" fmla="*/ 644 w 644"/>
                    <a:gd name="T11" fmla="*/ 603 h 671"/>
                    <a:gd name="T12" fmla="*/ 644 w 644"/>
                    <a:gd name="T13" fmla="*/ 193 h 671"/>
                    <a:gd name="T14" fmla="*/ 644 w 644"/>
                    <a:gd name="T15" fmla="*/ 127 h 671"/>
                    <a:gd name="T16" fmla="*/ 515 w 644"/>
                    <a:gd name="T17" fmla="*/ 0 h 671"/>
                    <a:gd name="T18" fmla="*/ 445 w 644"/>
                    <a:gd name="T19" fmla="*/ 0 h 671"/>
                    <a:gd name="T20" fmla="*/ 67 w 644"/>
                    <a:gd name="T21"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4" h="671">
                      <a:moveTo>
                        <a:pt x="67" y="0"/>
                      </a:moveTo>
                      <a:cubicBezTo>
                        <a:pt x="30" y="0"/>
                        <a:pt x="0" y="30"/>
                        <a:pt x="0" y="68"/>
                      </a:cubicBezTo>
                      <a:cubicBezTo>
                        <a:pt x="0" y="603"/>
                        <a:pt x="0" y="603"/>
                        <a:pt x="0" y="603"/>
                      </a:cubicBezTo>
                      <a:cubicBezTo>
                        <a:pt x="0" y="641"/>
                        <a:pt x="30" y="671"/>
                        <a:pt x="67" y="671"/>
                      </a:cubicBezTo>
                      <a:cubicBezTo>
                        <a:pt x="576" y="671"/>
                        <a:pt x="576" y="671"/>
                        <a:pt x="576" y="671"/>
                      </a:cubicBezTo>
                      <a:cubicBezTo>
                        <a:pt x="613" y="671"/>
                        <a:pt x="644" y="641"/>
                        <a:pt x="644" y="603"/>
                      </a:cubicBezTo>
                      <a:cubicBezTo>
                        <a:pt x="644" y="193"/>
                        <a:pt x="644" y="193"/>
                        <a:pt x="644" y="193"/>
                      </a:cubicBezTo>
                      <a:cubicBezTo>
                        <a:pt x="644" y="156"/>
                        <a:pt x="644" y="127"/>
                        <a:pt x="644" y="127"/>
                      </a:cubicBezTo>
                      <a:cubicBezTo>
                        <a:pt x="515" y="0"/>
                        <a:pt x="515" y="0"/>
                        <a:pt x="515" y="0"/>
                      </a:cubicBezTo>
                      <a:cubicBezTo>
                        <a:pt x="515" y="0"/>
                        <a:pt x="482" y="0"/>
                        <a:pt x="445" y="0"/>
                      </a:cubicBezTo>
                      <a:lnTo>
                        <a:pt x="67" y="0"/>
                      </a:lnTo>
                      <a:close/>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111" name="Freeform 12"/>
                <p:cNvSpPr>
                  <a:spLocks/>
                </p:cNvSpPr>
                <p:nvPr/>
              </p:nvSpPr>
              <p:spPr bwMode="auto">
                <a:xfrm>
                  <a:off x="2801" y="2802"/>
                  <a:ext cx="81" cy="79"/>
                </a:xfrm>
                <a:custGeom>
                  <a:avLst/>
                  <a:gdLst>
                    <a:gd name="T0" fmla="*/ 81 w 81"/>
                    <a:gd name="T1" fmla="*/ 79 h 79"/>
                    <a:gd name="T2" fmla="*/ 0 w 81"/>
                    <a:gd name="T3" fmla="*/ 0 h 79"/>
                    <a:gd name="T4" fmla="*/ 0 w 81"/>
                    <a:gd name="T5" fmla="*/ 79 h 79"/>
                    <a:gd name="T6" fmla="*/ 81 w 81"/>
                    <a:gd name="T7" fmla="*/ 79 h 79"/>
                  </a:gdLst>
                  <a:ahLst/>
                  <a:cxnLst>
                    <a:cxn ang="0">
                      <a:pos x="T0" y="T1"/>
                    </a:cxn>
                    <a:cxn ang="0">
                      <a:pos x="T2" y="T3"/>
                    </a:cxn>
                    <a:cxn ang="0">
                      <a:pos x="T4" y="T5"/>
                    </a:cxn>
                    <a:cxn ang="0">
                      <a:pos x="T6" y="T7"/>
                    </a:cxn>
                  </a:cxnLst>
                  <a:rect l="0" t="0" r="r" b="b"/>
                  <a:pathLst>
                    <a:path w="81" h="79">
                      <a:moveTo>
                        <a:pt x="81" y="79"/>
                      </a:moveTo>
                      <a:lnTo>
                        <a:pt x="0" y="0"/>
                      </a:lnTo>
                      <a:lnTo>
                        <a:pt x="0" y="79"/>
                      </a:lnTo>
                      <a:lnTo>
                        <a:pt x="81" y="79"/>
                      </a:lnTo>
                      <a:close/>
                    </a:path>
                  </a:pathLst>
                </a:custGeom>
                <a:solidFill>
                  <a:srgbClr val="9C9C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grpSp>
            <p:nvGrpSpPr>
              <p:cNvPr id="106" name="Group 105"/>
              <p:cNvGrpSpPr/>
              <p:nvPr/>
            </p:nvGrpSpPr>
            <p:grpSpPr>
              <a:xfrm>
                <a:off x="4120302" y="4618868"/>
                <a:ext cx="293550" cy="349134"/>
                <a:chOff x="4662074" y="4335997"/>
                <a:chExt cx="234105" cy="278433"/>
              </a:xfrm>
            </p:grpSpPr>
            <p:sp>
              <p:nvSpPr>
                <p:cNvPr id="107" name="Freeform 6"/>
                <p:cNvSpPr>
                  <a:spLocks/>
                </p:cNvSpPr>
                <p:nvPr/>
              </p:nvSpPr>
              <p:spPr bwMode="auto">
                <a:xfrm>
                  <a:off x="4662074" y="4335997"/>
                  <a:ext cx="90040" cy="278433"/>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chemeClr val="bg1"/>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108" name="Freeform 7"/>
                <p:cNvSpPr>
                  <a:spLocks/>
                </p:cNvSpPr>
                <p:nvPr/>
              </p:nvSpPr>
              <p:spPr bwMode="auto">
                <a:xfrm>
                  <a:off x="4806139" y="4335997"/>
                  <a:ext cx="90040" cy="278433"/>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chemeClr val="bg1"/>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grpSp>
      </p:grpSp>
      <p:grpSp>
        <p:nvGrpSpPr>
          <p:cNvPr id="112" name="CODE 3"/>
          <p:cNvGrpSpPr/>
          <p:nvPr/>
        </p:nvGrpSpPr>
        <p:grpSpPr>
          <a:xfrm>
            <a:off x="1511794" y="3037677"/>
            <a:ext cx="765694" cy="798076"/>
            <a:chOff x="2328300" y="3506767"/>
            <a:chExt cx="551703" cy="575034"/>
          </a:xfrm>
        </p:grpSpPr>
        <p:sp>
          <p:nvSpPr>
            <p:cNvPr id="113" name="AutoShape 3"/>
            <p:cNvSpPr>
              <a:spLocks noChangeAspect="1" noChangeArrowheads="1" noTextEdit="1"/>
            </p:cNvSpPr>
            <p:nvPr/>
          </p:nvSpPr>
          <p:spPr bwMode="auto">
            <a:xfrm>
              <a:off x="2330370" y="3507272"/>
              <a:ext cx="543013" cy="55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nvGrpSpPr>
            <p:cNvPr id="114" name="Group 113"/>
            <p:cNvGrpSpPr/>
            <p:nvPr/>
          </p:nvGrpSpPr>
          <p:grpSpPr>
            <a:xfrm>
              <a:off x="2328300" y="3506767"/>
              <a:ext cx="551703" cy="575034"/>
              <a:chOff x="3937001" y="4448175"/>
              <a:chExt cx="638175" cy="665163"/>
            </a:xfrm>
          </p:grpSpPr>
          <p:grpSp>
            <p:nvGrpSpPr>
              <p:cNvPr id="115" name="Group 10"/>
              <p:cNvGrpSpPr>
                <a:grpSpLocks noChangeAspect="1"/>
              </p:cNvGrpSpPr>
              <p:nvPr/>
            </p:nvGrpSpPr>
            <p:grpSpPr bwMode="auto">
              <a:xfrm>
                <a:off x="3937001" y="4448175"/>
                <a:ext cx="638175" cy="665163"/>
                <a:chOff x="2480" y="2802"/>
                <a:chExt cx="402" cy="419"/>
              </a:xfrm>
            </p:grpSpPr>
            <p:sp>
              <p:nvSpPr>
                <p:cNvPr id="119" name="AutoShape 9"/>
                <p:cNvSpPr>
                  <a:spLocks noChangeAspect="1" noChangeArrowheads="1" noTextEdit="1"/>
                </p:cNvSpPr>
                <p:nvPr/>
              </p:nvSpPr>
              <p:spPr bwMode="auto">
                <a:xfrm>
                  <a:off x="2481" y="2802"/>
                  <a:ext cx="40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120" name="Freeform 11"/>
                <p:cNvSpPr>
                  <a:spLocks/>
                </p:cNvSpPr>
                <p:nvPr/>
              </p:nvSpPr>
              <p:spPr bwMode="auto">
                <a:xfrm>
                  <a:off x="2480" y="2802"/>
                  <a:ext cx="402" cy="418"/>
                </a:xfrm>
                <a:custGeom>
                  <a:avLst/>
                  <a:gdLst>
                    <a:gd name="T0" fmla="*/ 67 w 644"/>
                    <a:gd name="T1" fmla="*/ 0 h 671"/>
                    <a:gd name="T2" fmla="*/ 0 w 644"/>
                    <a:gd name="T3" fmla="*/ 68 h 671"/>
                    <a:gd name="T4" fmla="*/ 0 w 644"/>
                    <a:gd name="T5" fmla="*/ 603 h 671"/>
                    <a:gd name="T6" fmla="*/ 67 w 644"/>
                    <a:gd name="T7" fmla="*/ 671 h 671"/>
                    <a:gd name="T8" fmla="*/ 576 w 644"/>
                    <a:gd name="T9" fmla="*/ 671 h 671"/>
                    <a:gd name="T10" fmla="*/ 644 w 644"/>
                    <a:gd name="T11" fmla="*/ 603 h 671"/>
                    <a:gd name="T12" fmla="*/ 644 w 644"/>
                    <a:gd name="T13" fmla="*/ 193 h 671"/>
                    <a:gd name="T14" fmla="*/ 644 w 644"/>
                    <a:gd name="T15" fmla="*/ 127 h 671"/>
                    <a:gd name="T16" fmla="*/ 515 w 644"/>
                    <a:gd name="T17" fmla="*/ 0 h 671"/>
                    <a:gd name="T18" fmla="*/ 445 w 644"/>
                    <a:gd name="T19" fmla="*/ 0 h 671"/>
                    <a:gd name="T20" fmla="*/ 67 w 644"/>
                    <a:gd name="T21"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4" h="671">
                      <a:moveTo>
                        <a:pt x="67" y="0"/>
                      </a:moveTo>
                      <a:cubicBezTo>
                        <a:pt x="30" y="0"/>
                        <a:pt x="0" y="30"/>
                        <a:pt x="0" y="68"/>
                      </a:cubicBezTo>
                      <a:cubicBezTo>
                        <a:pt x="0" y="603"/>
                        <a:pt x="0" y="603"/>
                        <a:pt x="0" y="603"/>
                      </a:cubicBezTo>
                      <a:cubicBezTo>
                        <a:pt x="0" y="641"/>
                        <a:pt x="30" y="671"/>
                        <a:pt x="67" y="671"/>
                      </a:cubicBezTo>
                      <a:cubicBezTo>
                        <a:pt x="576" y="671"/>
                        <a:pt x="576" y="671"/>
                        <a:pt x="576" y="671"/>
                      </a:cubicBezTo>
                      <a:cubicBezTo>
                        <a:pt x="613" y="671"/>
                        <a:pt x="644" y="641"/>
                        <a:pt x="644" y="603"/>
                      </a:cubicBezTo>
                      <a:cubicBezTo>
                        <a:pt x="644" y="193"/>
                        <a:pt x="644" y="193"/>
                        <a:pt x="644" y="193"/>
                      </a:cubicBezTo>
                      <a:cubicBezTo>
                        <a:pt x="644" y="156"/>
                        <a:pt x="644" y="127"/>
                        <a:pt x="644" y="127"/>
                      </a:cubicBezTo>
                      <a:cubicBezTo>
                        <a:pt x="515" y="0"/>
                        <a:pt x="515" y="0"/>
                        <a:pt x="515" y="0"/>
                      </a:cubicBezTo>
                      <a:cubicBezTo>
                        <a:pt x="515" y="0"/>
                        <a:pt x="482" y="0"/>
                        <a:pt x="445" y="0"/>
                      </a:cubicBezTo>
                      <a:lnTo>
                        <a:pt x="67" y="0"/>
                      </a:lnTo>
                      <a:close/>
                    </a:path>
                  </a:pathLst>
                </a:custGeom>
                <a:solidFill>
                  <a:schemeClr val="tx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121" name="Freeform 12"/>
                <p:cNvSpPr>
                  <a:spLocks/>
                </p:cNvSpPr>
                <p:nvPr/>
              </p:nvSpPr>
              <p:spPr bwMode="auto">
                <a:xfrm>
                  <a:off x="2801" y="2802"/>
                  <a:ext cx="81" cy="79"/>
                </a:xfrm>
                <a:custGeom>
                  <a:avLst/>
                  <a:gdLst>
                    <a:gd name="T0" fmla="*/ 81 w 81"/>
                    <a:gd name="T1" fmla="*/ 79 h 79"/>
                    <a:gd name="T2" fmla="*/ 0 w 81"/>
                    <a:gd name="T3" fmla="*/ 0 h 79"/>
                    <a:gd name="T4" fmla="*/ 0 w 81"/>
                    <a:gd name="T5" fmla="*/ 79 h 79"/>
                    <a:gd name="T6" fmla="*/ 81 w 81"/>
                    <a:gd name="T7" fmla="*/ 79 h 79"/>
                  </a:gdLst>
                  <a:ahLst/>
                  <a:cxnLst>
                    <a:cxn ang="0">
                      <a:pos x="T0" y="T1"/>
                    </a:cxn>
                    <a:cxn ang="0">
                      <a:pos x="T2" y="T3"/>
                    </a:cxn>
                    <a:cxn ang="0">
                      <a:pos x="T4" y="T5"/>
                    </a:cxn>
                    <a:cxn ang="0">
                      <a:pos x="T6" y="T7"/>
                    </a:cxn>
                  </a:cxnLst>
                  <a:rect l="0" t="0" r="r" b="b"/>
                  <a:pathLst>
                    <a:path w="81" h="79">
                      <a:moveTo>
                        <a:pt x="81" y="79"/>
                      </a:moveTo>
                      <a:lnTo>
                        <a:pt x="0" y="0"/>
                      </a:lnTo>
                      <a:lnTo>
                        <a:pt x="0" y="79"/>
                      </a:lnTo>
                      <a:lnTo>
                        <a:pt x="81" y="79"/>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grpSp>
            <p:nvGrpSpPr>
              <p:cNvPr id="116" name="Group 115"/>
              <p:cNvGrpSpPr/>
              <p:nvPr/>
            </p:nvGrpSpPr>
            <p:grpSpPr>
              <a:xfrm>
                <a:off x="4120302" y="4618868"/>
                <a:ext cx="293550" cy="349134"/>
                <a:chOff x="4662074" y="4335997"/>
                <a:chExt cx="234105" cy="278433"/>
              </a:xfrm>
            </p:grpSpPr>
            <p:sp>
              <p:nvSpPr>
                <p:cNvPr id="117" name="Freeform 6"/>
                <p:cNvSpPr>
                  <a:spLocks/>
                </p:cNvSpPr>
                <p:nvPr/>
              </p:nvSpPr>
              <p:spPr bwMode="auto">
                <a:xfrm>
                  <a:off x="4662074" y="4335997"/>
                  <a:ext cx="90040" cy="278433"/>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chemeClr val="bg1"/>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118" name="Freeform 7"/>
                <p:cNvSpPr>
                  <a:spLocks/>
                </p:cNvSpPr>
                <p:nvPr/>
              </p:nvSpPr>
              <p:spPr bwMode="auto">
                <a:xfrm>
                  <a:off x="4806139" y="4335997"/>
                  <a:ext cx="90040" cy="278433"/>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chemeClr val="bg1"/>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grpSp>
      </p:grpSp>
      <p:sp>
        <p:nvSpPr>
          <p:cNvPr id="122" name="APP 1"/>
          <p:cNvSpPr>
            <a:spLocks noEditPoints="1"/>
          </p:cNvSpPr>
          <p:nvPr/>
        </p:nvSpPr>
        <p:spPr bwMode="auto">
          <a:xfrm>
            <a:off x="5837238" y="2123635"/>
            <a:ext cx="781388" cy="806335"/>
          </a:xfrm>
          <a:custGeom>
            <a:avLst/>
            <a:gdLst>
              <a:gd name="T0" fmla="*/ 364 w 371"/>
              <a:gd name="T1" fmla="*/ 103 h 383"/>
              <a:gd name="T2" fmla="*/ 216 w 371"/>
              <a:gd name="T3" fmla="*/ 3 h 383"/>
              <a:gd name="T4" fmla="*/ 203 w 371"/>
              <a:gd name="T5" fmla="*/ 1 h 383"/>
              <a:gd name="T6" fmla="*/ 13 w 371"/>
              <a:gd name="T7" fmla="*/ 50 h 383"/>
              <a:gd name="T8" fmla="*/ 0 w 371"/>
              <a:gd name="T9" fmla="*/ 66 h 383"/>
              <a:gd name="T10" fmla="*/ 0 w 371"/>
              <a:gd name="T11" fmla="*/ 243 h 383"/>
              <a:gd name="T12" fmla="*/ 5 w 371"/>
              <a:gd name="T13" fmla="*/ 255 h 383"/>
              <a:gd name="T14" fmla="*/ 125 w 371"/>
              <a:gd name="T15" fmla="*/ 379 h 383"/>
              <a:gd name="T16" fmla="*/ 137 w 371"/>
              <a:gd name="T17" fmla="*/ 383 h 383"/>
              <a:gd name="T18" fmla="*/ 142 w 371"/>
              <a:gd name="T19" fmla="*/ 383 h 383"/>
              <a:gd name="T20" fmla="*/ 351 w 371"/>
              <a:gd name="T21" fmla="*/ 310 h 383"/>
              <a:gd name="T22" fmla="*/ 362 w 371"/>
              <a:gd name="T23" fmla="*/ 296 h 383"/>
              <a:gd name="T24" fmla="*/ 371 w 371"/>
              <a:gd name="T25" fmla="*/ 117 h 383"/>
              <a:gd name="T26" fmla="*/ 364 w 371"/>
              <a:gd name="T27" fmla="*/ 103 h 383"/>
              <a:gd name="T28" fmla="*/ 204 w 371"/>
              <a:gd name="T29" fmla="*/ 34 h 383"/>
              <a:gd name="T30" fmla="*/ 321 w 371"/>
              <a:gd name="T31" fmla="*/ 113 h 383"/>
              <a:gd name="T32" fmla="*/ 251 w 371"/>
              <a:gd name="T33" fmla="*/ 134 h 383"/>
              <a:gd name="T34" fmla="*/ 139 w 371"/>
              <a:gd name="T35" fmla="*/ 51 h 383"/>
              <a:gd name="T36" fmla="*/ 204 w 371"/>
              <a:gd name="T37" fmla="*/ 34 h 383"/>
              <a:gd name="T38" fmla="*/ 143 w 371"/>
              <a:gd name="T39" fmla="*/ 167 h 383"/>
              <a:gd name="T40" fmla="*/ 42 w 371"/>
              <a:gd name="T41" fmla="*/ 76 h 383"/>
              <a:gd name="T42" fmla="*/ 113 w 371"/>
              <a:gd name="T43" fmla="*/ 58 h 383"/>
              <a:gd name="T44" fmla="*/ 225 w 371"/>
              <a:gd name="T45" fmla="*/ 142 h 383"/>
              <a:gd name="T46" fmla="*/ 143 w 371"/>
              <a:gd name="T47" fmla="*/ 167 h 383"/>
              <a:gd name="T48" fmla="*/ 33 w 371"/>
              <a:gd name="T49" fmla="*/ 237 h 383"/>
              <a:gd name="T50" fmla="*/ 33 w 371"/>
              <a:gd name="T51" fmla="*/ 96 h 383"/>
              <a:gd name="T52" fmla="*/ 130 w 371"/>
              <a:gd name="T53" fmla="*/ 184 h 383"/>
              <a:gd name="T54" fmla="*/ 130 w 371"/>
              <a:gd name="T55" fmla="*/ 338 h 383"/>
              <a:gd name="T56" fmla="*/ 33 w 371"/>
              <a:gd name="T57" fmla="*/ 237 h 383"/>
              <a:gd name="T58" fmla="*/ 152 w 371"/>
              <a:gd name="T59" fmla="*/ 345 h 383"/>
              <a:gd name="T60" fmla="*/ 152 w 371"/>
              <a:gd name="T61" fmla="*/ 187 h 383"/>
              <a:gd name="T62" fmla="*/ 338 w 371"/>
              <a:gd name="T63" fmla="*/ 130 h 383"/>
              <a:gd name="T64" fmla="*/ 330 w 371"/>
              <a:gd name="T65" fmla="*/ 283 h 383"/>
              <a:gd name="T66" fmla="*/ 152 w 371"/>
              <a:gd name="T67" fmla="*/ 34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1" h="383">
                <a:moveTo>
                  <a:pt x="364" y="103"/>
                </a:moveTo>
                <a:cubicBezTo>
                  <a:pt x="216" y="3"/>
                  <a:pt x="216" y="3"/>
                  <a:pt x="216" y="3"/>
                </a:cubicBezTo>
                <a:cubicBezTo>
                  <a:pt x="213" y="1"/>
                  <a:pt x="208" y="0"/>
                  <a:pt x="203" y="1"/>
                </a:cubicBezTo>
                <a:cubicBezTo>
                  <a:pt x="13" y="50"/>
                  <a:pt x="13" y="50"/>
                  <a:pt x="13" y="50"/>
                </a:cubicBezTo>
                <a:cubicBezTo>
                  <a:pt x="5" y="52"/>
                  <a:pt x="0" y="58"/>
                  <a:pt x="0" y="66"/>
                </a:cubicBezTo>
                <a:cubicBezTo>
                  <a:pt x="0" y="243"/>
                  <a:pt x="0" y="243"/>
                  <a:pt x="0" y="243"/>
                </a:cubicBezTo>
                <a:cubicBezTo>
                  <a:pt x="0" y="248"/>
                  <a:pt x="2" y="252"/>
                  <a:pt x="5" y="255"/>
                </a:cubicBezTo>
                <a:cubicBezTo>
                  <a:pt x="125" y="379"/>
                  <a:pt x="125" y="379"/>
                  <a:pt x="125" y="379"/>
                </a:cubicBezTo>
                <a:cubicBezTo>
                  <a:pt x="128" y="382"/>
                  <a:pt x="132" y="383"/>
                  <a:pt x="137" y="383"/>
                </a:cubicBezTo>
                <a:cubicBezTo>
                  <a:pt x="138" y="383"/>
                  <a:pt x="140" y="383"/>
                  <a:pt x="142" y="383"/>
                </a:cubicBezTo>
                <a:cubicBezTo>
                  <a:pt x="351" y="310"/>
                  <a:pt x="351" y="310"/>
                  <a:pt x="351" y="310"/>
                </a:cubicBezTo>
                <a:cubicBezTo>
                  <a:pt x="357" y="308"/>
                  <a:pt x="362" y="302"/>
                  <a:pt x="362" y="296"/>
                </a:cubicBezTo>
                <a:cubicBezTo>
                  <a:pt x="371" y="117"/>
                  <a:pt x="371" y="117"/>
                  <a:pt x="371" y="117"/>
                </a:cubicBezTo>
                <a:cubicBezTo>
                  <a:pt x="371" y="112"/>
                  <a:pt x="369" y="106"/>
                  <a:pt x="364" y="103"/>
                </a:cubicBezTo>
                <a:close/>
                <a:moveTo>
                  <a:pt x="204" y="34"/>
                </a:moveTo>
                <a:cubicBezTo>
                  <a:pt x="321" y="113"/>
                  <a:pt x="321" y="113"/>
                  <a:pt x="321" y="113"/>
                </a:cubicBezTo>
                <a:cubicBezTo>
                  <a:pt x="251" y="134"/>
                  <a:pt x="251" y="134"/>
                  <a:pt x="251" y="134"/>
                </a:cubicBezTo>
                <a:cubicBezTo>
                  <a:pt x="139" y="51"/>
                  <a:pt x="139" y="51"/>
                  <a:pt x="139" y="51"/>
                </a:cubicBezTo>
                <a:lnTo>
                  <a:pt x="204" y="34"/>
                </a:lnTo>
                <a:close/>
                <a:moveTo>
                  <a:pt x="143" y="167"/>
                </a:moveTo>
                <a:cubicBezTo>
                  <a:pt x="42" y="76"/>
                  <a:pt x="42" y="76"/>
                  <a:pt x="42" y="76"/>
                </a:cubicBezTo>
                <a:cubicBezTo>
                  <a:pt x="113" y="58"/>
                  <a:pt x="113" y="58"/>
                  <a:pt x="113" y="58"/>
                </a:cubicBezTo>
                <a:cubicBezTo>
                  <a:pt x="225" y="142"/>
                  <a:pt x="225" y="142"/>
                  <a:pt x="225" y="142"/>
                </a:cubicBezTo>
                <a:lnTo>
                  <a:pt x="143" y="167"/>
                </a:lnTo>
                <a:close/>
                <a:moveTo>
                  <a:pt x="33" y="237"/>
                </a:moveTo>
                <a:cubicBezTo>
                  <a:pt x="33" y="96"/>
                  <a:pt x="33" y="96"/>
                  <a:pt x="33" y="96"/>
                </a:cubicBezTo>
                <a:cubicBezTo>
                  <a:pt x="130" y="184"/>
                  <a:pt x="130" y="184"/>
                  <a:pt x="130" y="184"/>
                </a:cubicBezTo>
                <a:cubicBezTo>
                  <a:pt x="130" y="338"/>
                  <a:pt x="130" y="338"/>
                  <a:pt x="130" y="338"/>
                </a:cubicBezTo>
                <a:lnTo>
                  <a:pt x="33" y="237"/>
                </a:lnTo>
                <a:close/>
                <a:moveTo>
                  <a:pt x="152" y="345"/>
                </a:moveTo>
                <a:cubicBezTo>
                  <a:pt x="152" y="187"/>
                  <a:pt x="152" y="187"/>
                  <a:pt x="152" y="187"/>
                </a:cubicBezTo>
                <a:cubicBezTo>
                  <a:pt x="338" y="130"/>
                  <a:pt x="338" y="130"/>
                  <a:pt x="338" y="130"/>
                </a:cubicBezTo>
                <a:cubicBezTo>
                  <a:pt x="330" y="283"/>
                  <a:pt x="330" y="283"/>
                  <a:pt x="330" y="283"/>
                </a:cubicBezTo>
                <a:lnTo>
                  <a:pt x="152" y="345"/>
                </a:lnTo>
                <a:close/>
              </a:path>
            </a:pathLst>
          </a:custGeom>
          <a:solidFill>
            <a:schemeClr val="bg1"/>
          </a:solidFill>
          <a:ln>
            <a:noFill/>
          </a:ln>
        </p:spPr>
        <p:txBody>
          <a:bodyPr vert="horz" wrap="square" lIns="89630" tIns="44814" rIns="89630" bIns="44814" numCol="1" anchor="t" anchorCtr="0" compatLnSpc="1">
            <a:prstTxWarp prst="textNoShape">
              <a:avLst/>
            </a:prstTxWarp>
          </a:bodyPr>
          <a:lstStyle/>
          <a:p>
            <a:pPr defTabSz="896003">
              <a:defRPr/>
            </a:pPr>
            <a:endParaRPr lang="en-US" sz="1667">
              <a:solidFill>
                <a:srgbClr val="000000"/>
              </a:solidFill>
              <a:latin typeface="Segoe UI"/>
            </a:endParaRPr>
          </a:p>
        </p:txBody>
      </p:sp>
      <p:sp>
        <p:nvSpPr>
          <p:cNvPr id="123" name="APP 2"/>
          <p:cNvSpPr>
            <a:spLocks noEditPoints="1"/>
          </p:cNvSpPr>
          <p:nvPr/>
        </p:nvSpPr>
        <p:spPr bwMode="auto">
          <a:xfrm>
            <a:off x="5837238" y="3796279"/>
            <a:ext cx="781388" cy="806335"/>
          </a:xfrm>
          <a:custGeom>
            <a:avLst/>
            <a:gdLst>
              <a:gd name="T0" fmla="*/ 364 w 371"/>
              <a:gd name="T1" fmla="*/ 103 h 383"/>
              <a:gd name="T2" fmla="*/ 216 w 371"/>
              <a:gd name="T3" fmla="*/ 3 h 383"/>
              <a:gd name="T4" fmla="*/ 203 w 371"/>
              <a:gd name="T5" fmla="*/ 1 h 383"/>
              <a:gd name="T6" fmla="*/ 13 w 371"/>
              <a:gd name="T7" fmla="*/ 50 h 383"/>
              <a:gd name="T8" fmla="*/ 0 w 371"/>
              <a:gd name="T9" fmla="*/ 66 h 383"/>
              <a:gd name="T10" fmla="*/ 0 w 371"/>
              <a:gd name="T11" fmla="*/ 243 h 383"/>
              <a:gd name="T12" fmla="*/ 5 w 371"/>
              <a:gd name="T13" fmla="*/ 255 h 383"/>
              <a:gd name="T14" fmla="*/ 125 w 371"/>
              <a:gd name="T15" fmla="*/ 379 h 383"/>
              <a:gd name="T16" fmla="*/ 137 w 371"/>
              <a:gd name="T17" fmla="*/ 383 h 383"/>
              <a:gd name="T18" fmla="*/ 142 w 371"/>
              <a:gd name="T19" fmla="*/ 383 h 383"/>
              <a:gd name="T20" fmla="*/ 351 w 371"/>
              <a:gd name="T21" fmla="*/ 310 h 383"/>
              <a:gd name="T22" fmla="*/ 362 w 371"/>
              <a:gd name="T23" fmla="*/ 296 h 383"/>
              <a:gd name="T24" fmla="*/ 371 w 371"/>
              <a:gd name="T25" fmla="*/ 117 h 383"/>
              <a:gd name="T26" fmla="*/ 364 w 371"/>
              <a:gd name="T27" fmla="*/ 103 h 383"/>
              <a:gd name="T28" fmla="*/ 204 w 371"/>
              <a:gd name="T29" fmla="*/ 34 h 383"/>
              <a:gd name="T30" fmla="*/ 321 w 371"/>
              <a:gd name="T31" fmla="*/ 113 h 383"/>
              <a:gd name="T32" fmla="*/ 251 w 371"/>
              <a:gd name="T33" fmla="*/ 134 h 383"/>
              <a:gd name="T34" fmla="*/ 139 w 371"/>
              <a:gd name="T35" fmla="*/ 51 h 383"/>
              <a:gd name="T36" fmla="*/ 204 w 371"/>
              <a:gd name="T37" fmla="*/ 34 h 383"/>
              <a:gd name="T38" fmla="*/ 143 w 371"/>
              <a:gd name="T39" fmla="*/ 167 h 383"/>
              <a:gd name="T40" fmla="*/ 42 w 371"/>
              <a:gd name="T41" fmla="*/ 76 h 383"/>
              <a:gd name="T42" fmla="*/ 113 w 371"/>
              <a:gd name="T43" fmla="*/ 58 h 383"/>
              <a:gd name="T44" fmla="*/ 225 w 371"/>
              <a:gd name="T45" fmla="*/ 142 h 383"/>
              <a:gd name="T46" fmla="*/ 143 w 371"/>
              <a:gd name="T47" fmla="*/ 167 h 383"/>
              <a:gd name="T48" fmla="*/ 33 w 371"/>
              <a:gd name="T49" fmla="*/ 237 h 383"/>
              <a:gd name="T50" fmla="*/ 33 w 371"/>
              <a:gd name="T51" fmla="*/ 96 h 383"/>
              <a:gd name="T52" fmla="*/ 130 w 371"/>
              <a:gd name="T53" fmla="*/ 184 h 383"/>
              <a:gd name="T54" fmla="*/ 130 w 371"/>
              <a:gd name="T55" fmla="*/ 338 h 383"/>
              <a:gd name="T56" fmla="*/ 33 w 371"/>
              <a:gd name="T57" fmla="*/ 237 h 383"/>
              <a:gd name="T58" fmla="*/ 152 w 371"/>
              <a:gd name="T59" fmla="*/ 345 h 383"/>
              <a:gd name="T60" fmla="*/ 152 w 371"/>
              <a:gd name="T61" fmla="*/ 187 h 383"/>
              <a:gd name="T62" fmla="*/ 338 w 371"/>
              <a:gd name="T63" fmla="*/ 130 h 383"/>
              <a:gd name="T64" fmla="*/ 330 w 371"/>
              <a:gd name="T65" fmla="*/ 283 h 383"/>
              <a:gd name="T66" fmla="*/ 152 w 371"/>
              <a:gd name="T67" fmla="*/ 34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1" h="383">
                <a:moveTo>
                  <a:pt x="364" y="103"/>
                </a:moveTo>
                <a:cubicBezTo>
                  <a:pt x="216" y="3"/>
                  <a:pt x="216" y="3"/>
                  <a:pt x="216" y="3"/>
                </a:cubicBezTo>
                <a:cubicBezTo>
                  <a:pt x="213" y="1"/>
                  <a:pt x="208" y="0"/>
                  <a:pt x="203" y="1"/>
                </a:cubicBezTo>
                <a:cubicBezTo>
                  <a:pt x="13" y="50"/>
                  <a:pt x="13" y="50"/>
                  <a:pt x="13" y="50"/>
                </a:cubicBezTo>
                <a:cubicBezTo>
                  <a:pt x="5" y="52"/>
                  <a:pt x="0" y="58"/>
                  <a:pt x="0" y="66"/>
                </a:cubicBezTo>
                <a:cubicBezTo>
                  <a:pt x="0" y="243"/>
                  <a:pt x="0" y="243"/>
                  <a:pt x="0" y="243"/>
                </a:cubicBezTo>
                <a:cubicBezTo>
                  <a:pt x="0" y="248"/>
                  <a:pt x="2" y="252"/>
                  <a:pt x="5" y="255"/>
                </a:cubicBezTo>
                <a:cubicBezTo>
                  <a:pt x="125" y="379"/>
                  <a:pt x="125" y="379"/>
                  <a:pt x="125" y="379"/>
                </a:cubicBezTo>
                <a:cubicBezTo>
                  <a:pt x="128" y="382"/>
                  <a:pt x="132" y="383"/>
                  <a:pt x="137" y="383"/>
                </a:cubicBezTo>
                <a:cubicBezTo>
                  <a:pt x="138" y="383"/>
                  <a:pt x="140" y="383"/>
                  <a:pt x="142" y="383"/>
                </a:cubicBezTo>
                <a:cubicBezTo>
                  <a:pt x="351" y="310"/>
                  <a:pt x="351" y="310"/>
                  <a:pt x="351" y="310"/>
                </a:cubicBezTo>
                <a:cubicBezTo>
                  <a:pt x="357" y="308"/>
                  <a:pt x="362" y="302"/>
                  <a:pt x="362" y="296"/>
                </a:cubicBezTo>
                <a:cubicBezTo>
                  <a:pt x="371" y="117"/>
                  <a:pt x="371" y="117"/>
                  <a:pt x="371" y="117"/>
                </a:cubicBezTo>
                <a:cubicBezTo>
                  <a:pt x="371" y="112"/>
                  <a:pt x="369" y="106"/>
                  <a:pt x="364" y="103"/>
                </a:cubicBezTo>
                <a:close/>
                <a:moveTo>
                  <a:pt x="204" y="34"/>
                </a:moveTo>
                <a:cubicBezTo>
                  <a:pt x="321" y="113"/>
                  <a:pt x="321" y="113"/>
                  <a:pt x="321" y="113"/>
                </a:cubicBezTo>
                <a:cubicBezTo>
                  <a:pt x="251" y="134"/>
                  <a:pt x="251" y="134"/>
                  <a:pt x="251" y="134"/>
                </a:cubicBezTo>
                <a:cubicBezTo>
                  <a:pt x="139" y="51"/>
                  <a:pt x="139" y="51"/>
                  <a:pt x="139" y="51"/>
                </a:cubicBezTo>
                <a:lnTo>
                  <a:pt x="204" y="34"/>
                </a:lnTo>
                <a:close/>
                <a:moveTo>
                  <a:pt x="143" y="167"/>
                </a:moveTo>
                <a:cubicBezTo>
                  <a:pt x="42" y="76"/>
                  <a:pt x="42" y="76"/>
                  <a:pt x="42" y="76"/>
                </a:cubicBezTo>
                <a:cubicBezTo>
                  <a:pt x="113" y="58"/>
                  <a:pt x="113" y="58"/>
                  <a:pt x="113" y="58"/>
                </a:cubicBezTo>
                <a:cubicBezTo>
                  <a:pt x="225" y="142"/>
                  <a:pt x="225" y="142"/>
                  <a:pt x="225" y="142"/>
                </a:cubicBezTo>
                <a:lnTo>
                  <a:pt x="143" y="167"/>
                </a:lnTo>
                <a:close/>
                <a:moveTo>
                  <a:pt x="33" y="237"/>
                </a:moveTo>
                <a:cubicBezTo>
                  <a:pt x="33" y="96"/>
                  <a:pt x="33" y="96"/>
                  <a:pt x="33" y="96"/>
                </a:cubicBezTo>
                <a:cubicBezTo>
                  <a:pt x="130" y="184"/>
                  <a:pt x="130" y="184"/>
                  <a:pt x="130" y="184"/>
                </a:cubicBezTo>
                <a:cubicBezTo>
                  <a:pt x="130" y="338"/>
                  <a:pt x="130" y="338"/>
                  <a:pt x="130" y="338"/>
                </a:cubicBezTo>
                <a:lnTo>
                  <a:pt x="33" y="237"/>
                </a:lnTo>
                <a:close/>
                <a:moveTo>
                  <a:pt x="152" y="345"/>
                </a:moveTo>
                <a:cubicBezTo>
                  <a:pt x="152" y="187"/>
                  <a:pt x="152" y="187"/>
                  <a:pt x="152" y="187"/>
                </a:cubicBezTo>
                <a:cubicBezTo>
                  <a:pt x="338" y="130"/>
                  <a:pt x="338" y="130"/>
                  <a:pt x="338" y="130"/>
                </a:cubicBezTo>
                <a:cubicBezTo>
                  <a:pt x="330" y="283"/>
                  <a:pt x="330" y="283"/>
                  <a:pt x="330" y="283"/>
                </a:cubicBezTo>
                <a:lnTo>
                  <a:pt x="152" y="345"/>
                </a:lnTo>
                <a:close/>
              </a:path>
            </a:pathLst>
          </a:custGeom>
          <a:solidFill>
            <a:schemeClr val="bg1"/>
          </a:solidFill>
          <a:ln>
            <a:noFill/>
          </a:ln>
        </p:spPr>
        <p:txBody>
          <a:bodyPr vert="horz" wrap="square" lIns="89630" tIns="44814" rIns="89630" bIns="44814" numCol="1" anchor="t" anchorCtr="0" compatLnSpc="1">
            <a:prstTxWarp prst="textNoShape">
              <a:avLst/>
            </a:prstTxWarp>
          </a:bodyPr>
          <a:lstStyle/>
          <a:p>
            <a:pPr defTabSz="896003">
              <a:defRPr/>
            </a:pPr>
            <a:endParaRPr lang="en-US" sz="1667">
              <a:solidFill>
                <a:srgbClr val="000000"/>
              </a:solidFill>
              <a:latin typeface="Segoe UI"/>
            </a:endParaRPr>
          </a:p>
        </p:txBody>
      </p:sp>
      <p:sp>
        <p:nvSpPr>
          <p:cNvPr id="124" name="APP 3"/>
          <p:cNvSpPr>
            <a:spLocks noEditPoints="1"/>
          </p:cNvSpPr>
          <p:nvPr/>
        </p:nvSpPr>
        <p:spPr bwMode="auto">
          <a:xfrm>
            <a:off x="5837238" y="5483895"/>
            <a:ext cx="781388" cy="806335"/>
          </a:xfrm>
          <a:custGeom>
            <a:avLst/>
            <a:gdLst>
              <a:gd name="T0" fmla="*/ 364 w 371"/>
              <a:gd name="T1" fmla="*/ 103 h 383"/>
              <a:gd name="T2" fmla="*/ 216 w 371"/>
              <a:gd name="T3" fmla="*/ 3 h 383"/>
              <a:gd name="T4" fmla="*/ 203 w 371"/>
              <a:gd name="T5" fmla="*/ 1 h 383"/>
              <a:gd name="T6" fmla="*/ 13 w 371"/>
              <a:gd name="T7" fmla="*/ 50 h 383"/>
              <a:gd name="T8" fmla="*/ 0 w 371"/>
              <a:gd name="T9" fmla="*/ 66 h 383"/>
              <a:gd name="T10" fmla="*/ 0 w 371"/>
              <a:gd name="T11" fmla="*/ 243 h 383"/>
              <a:gd name="T12" fmla="*/ 5 w 371"/>
              <a:gd name="T13" fmla="*/ 255 h 383"/>
              <a:gd name="T14" fmla="*/ 125 w 371"/>
              <a:gd name="T15" fmla="*/ 379 h 383"/>
              <a:gd name="T16" fmla="*/ 137 w 371"/>
              <a:gd name="T17" fmla="*/ 383 h 383"/>
              <a:gd name="T18" fmla="*/ 142 w 371"/>
              <a:gd name="T19" fmla="*/ 383 h 383"/>
              <a:gd name="T20" fmla="*/ 351 w 371"/>
              <a:gd name="T21" fmla="*/ 310 h 383"/>
              <a:gd name="T22" fmla="*/ 362 w 371"/>
              <a:gd name="T23" fmla="*/ 296 h 383"/>
              <a:gd name="T24" fmla="*/ 371 w 371"/>
              <a:gd name="T25" fmla="*/ 117 h 383"/>
              <a:gd name="T26" fmla="*/ 364 w 371"/>
              <a:gd name="T27" fmla="*/ 103 h 383"/>
              <a:gd name="T28" fmla="*/ 204 w 371"/>
              <a:gd name="T29" fmla="*/ 34 h 383"/>
              <a:gd name="T30" fmla="*/ 321 w 371"/>
              <a:gd name="T31" fmla="*/ 113 h 383"/>
              <a:gd name="T32" fmla="*/ 251 w 371"/>
              <a:gd name="T33" fmla="*/ 134 h 383"/>
              <a:gd name="T34" fmla="*/ 139 w 371"/>
              <a:gd name="T35" fmla="*/ 51 h 383"/>
              <a:gd name="T36" fmla="*/ 204 w 371"/>
              <a:gd name="T37" fmla="*/ 34 h 383"/>
              <a:gd name="T38" fmla="*/ 143 w 371"/>
              <a:gd name="T39" fmla="*/ 167 h 383"/>
              <a:gd name="T40" fmla="*/ 42 w 371"/>
              <a:gd name="T41" fmla="*/ 76 h 383"/>
              <a:gd name="T42" fmla="*/ 113 w 371"/>
              <a:gd name="T43" fmla="*/ 58 h 383"/>
              <a:gd name="T44" fmla="*/ 225 w 371"/>
              <a:gd name="T45" fmla="*/ 142 h 383"/>
              <a:gd name="T46" fmla="*/ 143 w 371"/>
              <a:gd name="T47" fmla="*/ 167 h 383"/>
              <a:gd name="T48" fmla="*/ 33 w 371"/>
              <a:gd name="T49" fmla="*/ 237 h 383"/>
              <a:gd name="T50" fmla="*/ 33 w 371"/>
              <a:gd name="T51" fmla="*/ 96 h 383"/>
              <a:gd name="T52" fmla="*/ 130 w 371"/>
              <a:gd name="T53" fmla="*/ 184 h 383"/>
              <a:gd name="T54" fmla="*/ 130 w 371"/>
              <a:gd name="T55" fmla="*/ 338 h 383"/>
              <a:gd name="T56" fmla="*/ 33 w 371"/>
              <a:gd name="T57" fmla="*/ 237 h 383"/>
              <a:gd name="T58" fmla="*/ 152 w 371"/>
              <a:gd name="T59" fmla="*/ 345 h 383"/>
              <a:gd name="T60" fmla="*/ 152 w 371"/>
              <a:gd name="T61" fmla="*/ 187 h 383"/>
              <a:gd name="T62" fmla="*/ 338 w 371"/>
              <a:gd name="T63" fmla="*/ 130 h 383"/>
              <a:gd name="T64" fmla="*/ 330 w 371"/>
              <a:gd name="T65" fmla="*/ 283 h 383"/>
              <a:gd name="T66" fmla="*/ 152 w 371"/>
              <a:gd name="T67" fmla="*/ 34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1" h="383">
                <a:moveTo>
                  <a:pt x="364" y="103"/>
                </a:moveTo>
                <a:cubicBezTo>
                  <a:pt x="216" y="3"/>
                  <a:pt x="216" y="3"/>
                  <a:pt x="216" y="3"/>
                </a:cubicBezTo>
                <a:cubicBezTo>
                  <a:pt x="213" y="1"/>
                  <a:pt x="208" y="0"/>
                  <a:pt x="203" y="1"/>
                </a:cubicBezTo>
                <a:cubicBezTo>
                  <a:pt x="13" y="50"/>
                  <a:pt x="13" y="50"/>
                  <a:pt x="13" y="50"/>
                </a:cubicBezTo>
                <a:cubicBezTo>
                  <a:pt x="5" y="52"/>
                  <a:pt x="0" y="58"/>
                  <a:pt x="0" y="66"/>
                </a:cubicBezTo>
                <a:cubicBezTo>
                  <a:pt x="0" y="243"/>
                  <a:pt x="0" y="243"/>
                  <a:pt x="0" y="243"/>
                </a:cubicBezTo>
                <a:cubicBezTo>
                  <a:pt x="0" y="248"/>
                  <a:pt x="2" y="252"/>
                  <a:pt x="5" y="255"/>
                </a:cubicBezTo>
                <a:cubicBezTo>
                  <a:pt x="125" y="379"/>
                  <a:pt x="125" y="379"/>
                  <a:pt x="125" y="379"/>
                </a:cubicBezTo>
                <a:cubicBezTo>
                  <a:pt x="128" y="382"/>
                  <a:pt x="132" y="383"/>
                  <a:pt x="137" y="383"/>
                </a:cubicBezTo>
                <a:cubicBezTo>
                  <a:pt x="138" y="383"/>
                  <a:pt x="140" y="383"/>
                  <a:pt x="142" y="383"/>
                </a:cubicBezTo>
                <a:cubicBezTo>
                  <a:pt x="351" y="310"/>
                  <a:pt x="351" y="310"/>
                  <a:pt x="351" y="310"/>
                </a:cubicBezTo>
                <a:cubicBezTo>
                  <a:pt x="357" y="308"/>
                  <a:pt x="362" y="302"/>
                  <a:pt x="362" y="296"/>
                </a:cubicBezTo>
                <a:cubicBezTo>
                  <a:pt x="371" y="117"/>
                  <a:pt x="371" y="117"/>
                  <a:pt x="371" y="117"/>
                </a:cubicBezTo>
                <a:cubicBezTo>
                  <a:pt x="371" y="112"/>
                  <a:pt x="369" y="106"/>
                  <a:pt x="364" y="103"/>
                </a:cubicBezTo>
                <a:close/>
                <a:moveTo>
                  <a:pt x="204" y="34"/>
                </a:moveTo>
                <a:cubicBezTo>
                  <a:pt x="321" y="113"/>
                  <a:pt x="321" y="113"/>
                  <a:pt x="321" y="113"/>
                </a:cubicBezTo>
                <a:cubicBezTo>
                  <a:pt x="251" y="134"/>
                  <a:pt x="251" y="134"/>
                  <a:pt x="251" y="134"/>
                </a:cubicBezTo>
                <a:cubicBezTo>
                  <a:pt x="139" y="51"/>
                  <a:pt x="139" y="51"/>
                  <a:pt x="139" y="51"/>
                </a:cubicBezTo>
                <a:lnTo>
                  <a:pt x="204" y="34"/>
                </a:lnTo>
                <a:close/>
                <a:moveTo>
                  <a:pt x="143" y="167"/>
                </a:moveTo>
                <a:cubicBezTo>
                  <a:pt x="42" y="76"/>
                  <a:pt x="42" y="76"/>
                  <a:pt x="42" y="76"/>
                </a:cubicBezTo>
                <a:cubicBezTo>
                  <a:pt x="113" y="58"/>
                  <a:pt x="113" y="58"/>
                  <a:pt x="113" y="58"/>
                </a:cubicBezTo>
                <a:cubicBezTo>
                  <a:pt x="225" y="142"/>
                  <a:pt x="225" y="142"/>
                  <a:pt x="225" y="142"/>
                </a:cubicBezTo>
                <a:lnTo>
                  <a:pt x="143" y="167"/>
                </a:lnTo>
                <a:close/>
                <a:moveTo>
                  <a:pt x="33" y="237"/>
                </a:moveTo>
                <a:cubicBezTo>
                  <a:pt x="33" y="96"/>
                  <a:pt x="33" y="96"/>
                  <a:pt x="33" y="96"/>
                </a:cubicBezTo>
                <a:cubicBezTo>
                  <a:pt x="130" y="184"/>
                  <a:pt x="130" y="184"/>
                  <a:pt x="130" y="184"/>
                </a:cubicBezTo>
                <a:cubicBezTo>
                  <a:pt x="130" y="338"/>
                  <a:pt x="130" y="338"/>
                  <a:pt x="130" y="338"/>
                </a:cubicBezTo>
                <a:lnTo>
                  <a:pt x="33" y="237"/>
                </a:lnTo>
                <a:close/>
                <a:moveTo>
                  <a:pt x="152" y="345"/>
                </a:moveTo>
                <a:cubicBezTo>
                  <a:pt x="152" y="187"/>
                  <a:pt x="152" y="187"/>
                  <a:pt x="152" y="187"/>
                </a:cubicBezTo>
                <a:cubicBezTo>
                  <a:pt x="338" y="130"/>
                  <a:pt x="338" y="130"/>
                  <a:pt x="338" y="130"/>
                </a:cubicBezTo>
                <a:cubicBezTo>
                  <a:pt x="330" y="283"/>
                  <a:pt x="330" y="283"/>
                  <a:pt x="330" y="283"/>
                </a:cubicBezTo>
                <a:lnTo>
                  <a:pt x="152" y="345"/>
                </a:lnTo>
                <a:close/>
              </a:path>
            </a:pathLst>
          </a:custGeom>
          <a:solidFill>
            <a:schemeClr val="bg1"/>
          </a:solidFill>
          <a:ln>
            <a:noFill/>
          </a:ln>
        </p:spPr>
        <p:txBody>
          <a:bodyPr vert="horz" wrap="square" lIns="89630" tIns="44814" rIns="89630" bIns="44814" numCol="1" anchor="t" anchorCtr="0" compatLnSpc="1">
            <a:prstTxWarp prst="textNoShape">
              <a:avLst/>
            </a:prstTxWarp>
          </a:bodyPr>
          <a:lstStyle/>
          <a:p>
            <a:pPr defTabSz="896003">
              <a:defRPr/>
            </a:pPr>
            <a:endParaRPr lang="en-US" sz="1667">
              <a:solidFill>
                <a:srgbClr val="000000"/>
              </a:solidFill>
              <a:latin typeface="Segoe UI"/>
            </a:endParaRPr>
          </a:p>
        </p:txBody>
      </p:sp>
      <p:sp>
        <p:nvSpPr>
          <p:cNvPr id="65" name="AutoShape 3"/>
          <p:cNvSpPr>
            <a:spLocks noChangeAspect="1" noChangeArrowheads="1" noTextEdit="1"/>
          </p:cNvSpPr>
          <p:nvPr/>
        </p:nvSpPr>
        <p:spPr bwMode="auto">
          <a:xfrm>
            <a:off x="374542" y="1568904"/>
            <a:ext cx="753634" cy="77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84" name="AutoShape 9"/>
          <p:cNvSpPr>
            <a:spLocks noChangeAspect="1" noChangeArrowheads="1" noTextEdit="1"/>
          </p:cNvSpPr>
          <p:nvPr/>
        </p:nvSpPr>
        <p:spPr bwMode="auto">
          <a:xfrm>
            <a:off x="373573" y="1568203"/>
            <a:ext cx="761885" cy="79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77" name="TextBox 76"/>
          <p:cNvSpPr txBox="1"/>
          <p:nvPr/>
        </p:nvSpPr>
        <p:spPr>
          <a:xfrm>
            <a:off x="873282" y="5085006"/>
            <a:ext cx="322156" cy="189962"/>
          </a:xfrm>
          <a:prstGeom prst="rect">
            <a:avLst/>
          </a:prstGeom>
          <a:noFill/>
        </p:spPr>
        <p:txBody>
          <a:bodyPr wrap="none" lIns="0" tIns="0" rIns="0" bIns="0" rtlCol="0">
            <a:spAutoFit/>
          </a:bodyPr>
          <a:lstStyle/>
          <a:p>
            <a:pPr defTabSz="914192">
              <a:lnSpc>
                <a:spcPct val="90000"/>
              </a:lnSpc>
              <a:spcAft>
                <a:spcPts val="588"/>
              </a:spcAft>
              <a:defRPr/>
            </a:pPr>
            <a:r>
              <a:rPr lang="en-US" sz="1371" dirty="0">
                <a:solidFill>
                  <a:schemeClr val="bg1"/>
                </a:solidFill>
                <a:latin typeface="Segoe UI"/>
              </a:rPr>
              <a:t>DEV</a:t>
            </a:r>
          </a:p>
        </p:txBody>
      </p:sp>
      <p:sp>
        <p:nvSpPr>
          <p:cNvPr id="78" name="TextBox 77"/>
          <p:cNvSpPr txBox="1"/>
          <p:nvPr/>
        </p:nvSpPr>
        <p:spPr>
          <a:xfrm>
            <a:off x="3360288" y="5085006"/>
            <a:ext cx="323728" cy="189962"/>
          </a:xfrm>
          <a:prstGeom prst="rect">
            <a:avLst/>
          </a:prstGeom>
          <a:noFill/>
        </p:spPr>
        <p:txBody>
          <a:bodyPr wrap="none" lIns="0" tIns="0" rIns="0" bIns="0" rtlCol="0">
            <a:spAutoFit/>
          </a:bodyPr>
          <a:lstStyle/>
          <a:p>
            <a:pPr defTabSz="914192">
              <a:lnSpc>
                <a:spcPct val="90000"/>
              </a:lnSpc>
              <a:spcAft>
                <a:spcPts val="588"/>
              </a:spcAft>
              <a:defRPr/>
            </a:pPr>
            <a:r>
              <a:rPr lang="en-US" sz="1371" dirty="0">
                <a:solidFill>
                  <a:schemeClr val="bg1"/>
                </a:solidFill>
                <a:latin typeface="Segoe UI"/>
              </a:rPr>
              <a:t>OPS</a:t>
            </a:r>
          </a:p>
        </p:txBody>
      </p:sp>
      <p:grpSp>
        <p:nvGrpSpPr>
          <p:cNvPr id="132" name="CODE 3"/>
          <p:cNvGrpSpPr/>
          <p:nvPr/>
        </p:nvGrpSpPr>
        <p:grpSpPr>
          <a:xfrm>
            <a:off x="1517826" y="3026764"/>
            <a:ext cx="765694" cy="798076"/>
            <a:chOff x="2328300" y="3506767"/>
            <a:chExt cx="551703" cy="575034"/>
          </a:xfrm>
        </p:grpSpPr>
        <p:sp>
          <p:nvSpPr>
            <p:cNvPr id="133" name="AutoShape 3"/>
            <p:cNvSpPr>
              <a:spLocks noChangeAspect="1" noChangeArrowheads="1" noTextEdit="1"/>
            </p:cNvSpPr>
            <p:nvPr/>
          </p:nvSpPr>
          <p:spPr bwMode="auto">
            <a:xfrm>
              <a:off x="2330370" y="3507272"/>
              <a:ext cx="543013" cy="55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nvGrpSpPr>
            <p:cNvPr id="134" name="Group 133"/>
            <p:cNvGrpSpPr/>
            <p:nvPr/>
          </p:nvGrpSpPr>
          <p:grpSpPr>
            <a:xfrm>
              <a:off x="2328300" y="3506767"/>
              <a:ext cx="551703" cy="575034"/>
              <a:chOff x="3937001" y="4448175"/>
              <a:chExt cx="638175" cy="665163"/>
            </a:xfrm>
          </p:grpSpPr>
          <p:grpSp>
            <p:nvGrpSpPr>
              <p:cNvPr id="135" name="Group 10"/>
              <p:cNvGrpSpPr>
                <a:grpSpLocks noChangeAspect="1"/>
              </p:cNvGrpSpPr>
              <p:nvPr/>
            </p:nvGrpSpPr>
            <p:grpSpPr bwMode="auto">
              <a:xfrm>
                <a:off x="3937001" y="4448175"/>
                <a:ext cx="638175" cy="665163"/>
                <a:chOff x="2480" y="2802"/>
                <a:chExt cx="402" cy="419"/>
              </a:xfrm>
            </p:grpSpPr>
            <p:sp>
              <p:nvSpPr>
                <p:cNvPr id="139" name="AutoShape 9"/>
                <p:cNvSpPr>
                  <a:spLocks noChangeAspect="1" noChangeArrowheads="1" noTextEdit="1"/>
                </p:cNvSpPr>
                <p:nvPr/>
              </p:nvSpPr>
              <p:spPr bwMode="auto">
                <a:xfrm>
                  <a:off x="2481" y="2802"/>
                  <a:ext cx="40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140" name="Freeform 11"/>
                <p:cNvSpPr>
                  <a:spLocks/>
                </p:cNvSpPr>
                <p:nvPr/>
              </p:nvSpPr>
              <p:spPr bwMode="auto">
                <a:xfrm>
                  <a:off x="2480" y="2802"/>
                  <a:ext cx="402" cy="418"/>
                </a:xfrm>
                <a:custGeom>
                  <a:avLst/>
                  <a:gdLst>
                    <a:gd name="T0" fmla="*/ 67 w 644"/>
                    <a:gd name="T1" fmla="*/ 0 h 671"/>
                    <a:gd name="T2" fmla="*/ 0 w 644"/>
                    <a:gd name="T3" fmla="*/ 68 h 671"/>
                    <a:gd name="T4" fmla="*/ 0 w 644"/>
                    <a:gd name="T5" fmla="*/ 603 h 671"/>
                    <a:gd name="T6" fmla="*/ 67 w 644"/>
                    <a:gd name="T7" fmla="*/ 671 h 671"/>
                    <a:gd name="T8" fmla="*/ 576 w 644"/>
                    <a:gd name="T9" fmla="*/ 671 h 671"/>
                    <a:gd name="T10" fmla="*/ 644 w 644"/>
                    <a:gd name="T11" fmla="*/ 603 h 671"/>
                    <a:gd name="T12" fmla="*/ 644 w 644"/>
                    <a:gd name="T13" fmla="*/ 193 h 671"/>
                    <a:gd name="T14" fmla="*/ 644 w 644"/>
                    <a:gd name="T15" fmla="*/ 127 h 671"/>
                    <a:gd name="T16" fmla="*/ 515 w 644"/>
                    <a:gd name="T17" fmla="*/ 0 h 671"/>
                    <a:gd name="T18" fmla="*/ 445 w 644"/>
                    <a:gd name="T19" fmla="*/ 0 h 671"/>
                    <a:gd name="T20" fmla="*/ 67 w 644"/>
                    <a:gd name="T21"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4" h="671">
                      <a:moveTo>
                        <a:pt x="67" y="0"/>
                      </a:moveTo>
                      <a:cubicBezTo>
                        <a:pt x="30" y="0"/>
                        <a:pt x="0" y="30"/>
                        <a:pt x="0" y="68"/>
                      </a:cubicBezTo>
                      <a:cubicBezTo>
                        <a:pt x="0" y="603"/>
                        <a:pt x="0" y="603"/>
                        <a:pt x="0" y="603"/>
                      </a:cubicBezTo>
                      <a:cubicBezTo>
                        <a:pt x="0" y="641"/>
                        <a:pt x="30" y="671"/>
                        <a:pt x="67" y="671"/>
                      </a:cubicBezTo>
                      <a:cubicBezTo>
                        <a:pt x="576" y="671"/>
                        <a:pt x="576" y="671"/>
                        <a:pt x="576" y="671"/>
                      </a:cubicBezTo>
                      <a:cubicBezTo>
                        <a:pt x="613" y="671"/>
                        <a:pt x="644" y="641"/>
                        <a:pt x="644" y="603"/>
                      </a:cubicBezTo>
                      <a:cubicBezTo>
                        <a:pt x="644" y="193"/>
                        <a:pt x="644" y="193"/>
                        <a:pt x="644" y="193"/>
                      </a:cubicBezTo>
                      <a:cubicBezTo>
                        <a:pt x="644" y="156"/>
                        <a:pt x="644" y="127"/>
                        <a:pt x="644" y="127"/>
                      </a:cubicBezTo>
                      <a:cubicBezTo>
                        <a:pt x="515" y="0"/>
                        <a:pt x="515" y="0"/>
                        <a:pt x="515" y="0"/>
                      </a:cubicBezTo>
                      <a:cubicBezTo>
                        <a:pt x="515" y="0"/>
                        <a:pt x="482" y="0"/>
                        <a:pt x="445" y="0"/>
                      </a:cubicBezTo>
                      <a:lnTo>
                        <a:pt x="67" y="0"/>
                      </a:lnTo>
                      <a:close/>
                    </a:path>
                  </a:pathLst>
                </a:custGeom>
                <a:solidFill>
                  <a:schemeClr val="tx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141" name="Freeform 12"/>
                <p:cNvSpPr>
                  <a:spLocks/>
                </p:cNvSpPr>
                <p:nvPr/>
              </p:nvSpPr>
              <p:spPr bwMode="auto">
                <a:xfrm>
                  <a:off x="2801" y="2802"/>
                  <a:ext cx="81" cy="79"/>
                </a:xfrm>
                <a:custGeom>
                  <a:avLst/>
                  <a:gdLst>
                    <a:gd name="T0" fmla="*/ 81 w 81"/>
                    <a:gd name="T1" fmla="*/ 79 h 79"/>
                    <a:gd name="T2" fmla="*/ 0 w 81"/>
                    <a:gd name="T3" fmla="*/ 0 h 79"/>
                    <a:gd name="T4" fmla="*/ 0 w 81"/>
                    <a:gd name="T5" fmla="*/ 79 h 79"/>
                    <a:gd name="T6" fmla="*/ 81 w 81"/>
                    <a:gd name="T7" fmla="*/ 79 h 79"/>
                  </a:gdLst>
                  <a:ahLst/>
                  <a:cxnLst>
                    <a:cxn ang="0">
                      <a:pos x="T0" y="T1"/>
                    </a:cxn>
                    <a:cxn ang="0">
                      <a:pos x="T2" y="T3"/>
                    </a:cxn>
                    <a:cxn ang="0">
                      <a:pos x="T4" y="T5"/>
                    </a:cxn>
                    <a:cxn ang="0">
                      <a:pos x="T6" y="T7"/>
                    </a:cxn>
                  </a:cxnLst>
                  <a:rect l="0" t="0" r="r" b="b"/>
                  <a:pathLst>
                    <a:path w="81" h="79">
                      <a:moveTo>
                        <a:pt x="81" y="79"/>
                      </a:moveTo>
                      <a:lnTo>
                        <a:pt x="0" y="0"/>
                      </a:lnTo>
                      <a:lnTo>
                        <a:pt x="0" y="79"/>
                      </a:lnTo>
                      <a:lnTo>
                        <a:pt x="81" y="79"/>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grpSp>
            <p:nvGrpSpPr>
              <p:cNvPr id="136" name="Group 135"/>
              <p:cNvGrpSpPr/>
              <p:nvPr/>
            </p:nvGrpSpPr>
            <p:grpSpPr>
              <a:xfrm>
                <a:off x="4120302" y="4618868"/>
                <a:ext cx="293550" cy="349134"/>
                <a:chOff x="4662074" y="4335997"/>
                <a:chExt cx="234105" cy="278433"/>
              </a:xfrm>
            </p:grpSpPr>
            <p:sp>
              <p:nvSpPr>
                <p:cNvPr id="137" name="Freeform 6"/>
                <p:cNvSpPr>
                  <a:spLocks/>
                </p:cNvSpPr>
                <p:nvPr/>
              </p:nvSpPr>
              <p:spPr bwMode="auto">
                <a:xfrm>
                  <a:off x="4662074" y="4335997"/>
                  <a:ext cx="90040" cy="278433"/>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chemeClr val="bg1"/>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138" name="Freeform 7"/>
                <p:cNvSpPr>
                  <a:spLocks/>
                </p:cNvSpPr>
                <p:nvPr/>
              </p:nvSpPr>
              <p:spPr bwMode="auto">
                <a:xfrm>
                  <a:off x="4806139" y="4335997"/>
                  <a:ext cx="90040" cy="278433"/>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chemeClr val="bg1"/>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grpSp>
      </p:grpSp>
      <p:sp>
        <p:nvSpPr>
          <p:cNvPr id="82" name="TextBox 81"/>
          <p:cNvSpPr txBox="1"/>
          <p:nvPr/>
        </p:nvSpPr>
        <p:spPr>
          <a:xfrm>
            <a:off x="7462678" y="1568468"/>
            <a:ext cx="2474745" cy="1493336"/>
          </a:xfrm>
          <a:prstGeom prst="rect">
            <a:avLst/>
          </a:prstGeom>
          <a:noFill/>
        </p:spPr>
        <p:txBody>
          <a:bodyPr wrap="none" lIns="179234" tIns="143387" rIns="179234" bIns="143387" rtlCol="0">
            <a:spAutoFit/>
          </a:bodyPr>
          <a:lstStyle/>
          <a:p>
            <a:pPr defTabSz="914192">
              <a:lnSpc>
                <a:spcPct val="90000"/>
              </a:lnSpc>
              <a:spcBef>
                <a:spcPts val="882"/>
              </a:spcBef>
              <a:buSzPct val="90000"/>
              <a:defRPr/>
            </a:pPr>
            <a:r>
              <a:rPr lang="en-US" sz="3528" dirty="0">
                <a:solidFill>
                  <a:schemeClr val="bg1"/>
                </a:solidFill>
                <a:latin typeface="Segoe UI Light"/>
              </a:rPr>
              <a:t>Value</a:t>
            </a:r>
          </a:p>
          <a:p>
            <a:pPr marL="284790" indent="-284790" defTabSz="914192">
              <a:lnSpc>
                <a:spcPct val="90000"/>
              </a:lnSpc>
              <a:spcBef>
                <a:spcPts val="882"/>
              </a:spcBef>
              <a:buSzPct val="90000"/>
              <a:buFont typeface="Arial" panose="020B0604020202020204" pitchFamily="34" charset="0"/>
              <a:buChar char="•"/>
              <a:defRPr/>
            </a:pPr>
            <a:r>
              <a:rPr lang="en-US" sz="1765" dirty="0">
                <a:solidFill>
                  <a:schemeClr val="bg1"/>
                </a:solidFill>
                <a:latin typeface="Segoe UI Light"/>
              </a:rPr>
              <a:t>Optimize resources</a:t>
            </a:r>
          </a:p>
          <a:p>
            <a:pPr marL="284790" indent="-284790" defTabSz="914192">
              <a:lnSpc>
                <a:spcPct val="90000"/>
              </a:lnSpc>
              <a:spcBef>
                <a:spcPts val="882"/>
              </a:spcBef>
              <a:buSzPct val="90000"/>
              <a:buFont typeface="Arial" panose="020B0604020202020204" pitchFamily="34" charset="0"/>
              <a:buChar char="•"/>
              <a:defRPr/>
            </a:pPr>
            <a:r>
              <a:rPr lang="en-US" sz="1765" dirty="0">
                <a:solidFill>
                  <a:schemeClr val="bg1"/>
                </a:solidFill>
                <a:latin typeface="Segoe UI Light"/>
              </a:rPr>
              <a:t>Accelerate delivery</a:t>
            </a:r>
          </a:p>
        </p:txBody>
      </p:sp>
      <p:sp>
        <p:nvSpPr>
          <p:cNvPr id="85" name="TextBox 84"/>
          <p:cNvSpPr txBox="1"/>
          <p:nvPr/>
        </p:nvSpPr>
        <p:spPr>
          <a:xfrm>
            <a:off x="7462677" y="3877214"/>
            <a:ext cx="2240215" cy="1493336"/>
          </a:xfrm>
          <a:prstGeom prst="rect">
            <a:avLst/>
          </a:prstGeom>
          <a:noFill/>
        </p:spPr>
        <p:txBody>
          <a:bodyPr wrap="none" lIns="179234" tIns="143387" rIns="179234" bIns="143387" rtlCol="0">
            <a:spAutoFit/>
          </a:bodyPr>
          <a:lstStyle/>
          <a:p>
            <a:pPr defTabSz="914192">
              <a:lnSpc>
                <a:spcPct val="90000"/>
              </a:lnSpc>
              <a:spcBef>
                <a:spcPts val="882"/>
              </a:spcBef>
              <a:buSzPct val="90000"/>
              <a:defRPr/>
            </a:pPr>
            <a:r>
              <a:rPr lang="en-US" sz="3528" dirty="0">
                <a:solidFill>
                  <a:schemeClr val="bg1"/>
                </a:solidFill>
                <a:latin typeface="Segoe UI Light"/>
              </a:rPr>
              <a:t>Measure</a:t>
            </a:r>
          </a:p>
          <a:p>
            <a:pPr marL="284790" indent="-284790" defTabSz="914192">
              <a:lnSpc>
                <a:spcPct val="90000"/>
              </a:lnSpc>
              <a:spcBef>
                <a:spcPts val="882"/>
              </a:spcBef>
              <a:buSzPct val="90000"/>
              <a:buFont typeface="Arial" panose="020B0604020202020204" pitchFamily="34" charset="0"/>
              <a:buChar char="•"/>
              <a:defRPr/>
            </a:pPr>
            <a:r>
              <a:rPr lang="en-US" sz="1765" dirty="0">
                <a:solidFill>
                  <a:schemeClr val="bg1"/>
                </a:solidFill>
                <a:latin typeface="Segoe UI Light"/>
              </a:rPr>
              <a:t>Deployment rate</a:t>
            </a:r>
          </a:p>
          <a:p>
            <a:pPr marL="284790" indent="-284790" defTabSz="914192">
              <a:lnSpc>
                <a:spcPct val="90000"/>
              </a:lnSpc>
              <a:spcBef>
                <a:spcPts val="882"/>
              </a:spcBef>
              <a:buSzPct val="90000"/>
              <a:buFont typeface="Arial" panose="020B0604020202020204" pitchFamily="34" charset="0"/>
              <a:buChar char="•"/>
              <a:defRPr/>
            </a:pPr>
            <a:r>
              <a:rPr lang="en-US" sz="1765" dirty="0">
                <a:solidFill>
                  <a:schemeClr val="bg1"/>
                </a:solidFill>
                <a:latin typeface="Segoe UI Light"/>
              </a:rPr>
              <a:t>MTTR</a:t>
            </a:r>
          </a:p>
        </p:txBody>
      </p:sp>
    </p:spTree>
    <p:extLst>
      <p:ext uri="{BB962C8B-B14F-4D97-AF65-F5344CB8AC3E}">
        <p14:creationId xmlns:p14="http://schemas.microsoft.com/office/powerpoint/2010/main" val="1010450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1000"/>
                                        <p:tgtEl>
                                          <p:spTgt spid="11"/>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32"/>
                                        </p:tgtEl>
                                        <p:attrNameLst>
                                          <p:attrName>style.visibility</p:attrName>
                                        </p:attrNameLst>
                                      </p:cBhvr>
                                      <p:to>
                                        <p:strVal val="visible"/>
                                      </p:to>
                                    </p:set>
                                    <p:animEffect transition="in" filter="fade">
                                      <p:cBhvr>
                                        <p:cTn id="11" dur="500"/>
                                        <p:tgtEl>
                                          <p:spTgt spid="132"/>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9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102"/>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12"/>
                                        </p:tgtEl>
                                        <p:attrNameLst>
                                          <p:attrName>style.visibility</p:attrName>
                                        </p:attrNameLst>
                                      </p:cBhvr>
                                      <p:to>
                                        <p:strVal val="visible"/>
                                      </p:to>
                                    </p:set>
                                  </p:childTnLst>
                                </p:cTn>
                              </p:par>
                            </p:childTnLst>
                          </p:cTn>
                        </p:par>
                        <p:par>
                          <p:cTn id="20" fill="hold">
                            <p:stCondLst>
                              <p:cond delay="0"/>
                            </p:stCondLst>
                            <p:childTnLst>
                              <p:par>
                                <p:cTn id="21" presetID="42" presetClass="path" presetSubtype="0" decel="100000" fill="hold" nodeType="afterEffect">
                                  <p:stCondLst>
                                    <p:cond delay="0"/>
                                  </p:stCondLst>
                                  <p:childTnLst>
                                    <p:animMotion origin="layout" path="M 1.51902E-6 -4.81616E-6 L 0.35627 -0.13073 " pathEditMode="relative" rAng="0" ptsTypes="AA">
                                      <p:cBhvr>
                                        <p:cTn id="22" dur="2000" fill="hold"/>
                                        <p:tgtEl>
                                          <p:spTgt spid="112"/>
                                        </p:tgtEl>
                                        <p:attrNameLst>
                                          <p:attrName>ppt_x</p:attrName>
                                          <p:attrName>ppt_y</p:attrName>
                                        </p:attrNameLst>
                                      </p:cBhvr>
                                      <p:rCtr x="17807" y="-6537"/>
                                    </p:animMotion>
                                  </p:childTnLst>
                                </p:cTn>
                              </p:par>
                              <p:par>
                                <p:cTn id="23" presetID="42" presetClass="path" presetSubtype="0" decel="100000" fill="hold" nodeType="withEffect">
                                  <p:stCondLst>
                                    <p:cond delay="0"/>
                                  </p:stCondLst>
                                  <p:childTnLst>
                                    <p:animMotion origin="layout" path="M 9.24177E-7 -4.81616E-6 L 0.35576 0.11371 " pathEditMode="relative" rAng="0" ptsTypes="AA">
                                      <p:cBhvr>
                                        <p:cTn id="24" dur="2000" fill="hold"/>
                                        <p:tgtEl>
                                          <p:spTgt spid="102"/>
                                        </p:tgtEl>
                                        <p:attrNameLst>
                                          <p:attrName>ppt_x</p:attrName>
                                          <p:attrName>ppt_y</p:attrName>
                                        </p:attrNameLst>
                                      </p:cBhvr>
                                      <p:rCtr x="17781" y="5674"/>
                                    </p:animMotion>
                                  </p:childTnLst>
                                </p:cTn>
                              </p:par>
                              <p:par>
                                <p:cTn id="25" presetID="42" presetClass="path" presetSubtype="0" decel="100000" fill="hold" nodeType="withEffect">
                                  <p:stCondLst>
                                    <p:cond delay="0"/>
                                  </p:stCondLst>
                                  <p:childTnLst>
                                    <p:animMotion origin="layout" path="M 9.24177E-7 -4.81616E-6 L 0.35678 0.36065 " pathEditMode="relative" rAng="0" ptsTypes="AA">
                                      <p:cBhvr>
                                        <p:cTn id="26" dur="2000" fill="hold"/>
                                        <p:tgtEl>
                                          <p:spTgt spid="91"/>
                                        </p:tgtEl>
                                        <p:attrNameLst>
                                          <p:attrName>ppt_x</p:attrName>
                                          <p:attrName>ppt_y</p:attrName>
                                        </p:attrNameLst>
                                      </p:cBhvr>
                                      <p:rCtr x="17833" y="18021"/>
                                    </p:animMotion>
                                  </p:childTnLst>
                                </p:cTn>
                              </p:par>
                            </p:childTnLst>
                          </p:cTn>
                        </p:par>
                        <p:par>
                          <p:cTn id="27" fill="hold">
                            <p:stCondLst>
                              <p:cond delay="2000"/>
                            </p:stCondLst>
                            <p:childTnLst>
                              <p:par>
                                <p:cTn id="28" presetID="10" presetClass="exit" presetSubtype="0" fill="hold" nodeType="afterEffect">
                                  <p:stCondLst>
                                    <p:cond delay="500"/>
                                  </p:stCondLst>
                                  <p:childTnLst>
                                    <p:animEffect transition="out" filter="fade">
                                      <p:cBhvr>
                                        <p:cTn id="29" dur="650"/>
                                        <p:tgtEl>
                                          <p:spTgt spid="112"/>
                                        </p:tgtEl>
                                      </p:cBhvr>
                                    </p:animEffect>
                                    <p:set>
                                      <p:cBhvr>
                                        <p:cTn id="30" dur="1" fill="hold">
                                          <p:stCondLst>
                                            <p:cond delay="649"/>
                                          </p:stCondLst>
                                        </p:cTn>
                                        <p:tgtEl>
                                          <p:spTgt spid="112"/>
                                        </p:tgtEl>
                                        <p:attrNameLst>
                                          <p:attrName>style.visibility</p:attrName>
                                        </p:attrNameLst>
                                      </p:cBhvr>
                                      <p:to>
                                        <p:strVal val="hidden"/>
                                      </p:to>
                                    </p:set>
                                  </p:childTnLst>
                                </p:cTn>
                              </p:par>
                            </p:childTnLst>
                          </p:cTn>
                        </p:par>
                        <p:par>
                          <p:cTn id="31" fill="hold">
                            <p:stCondLst>
                              <p:cond delay="3150"/>
                            </p:stCondLst>
                            <p:childTnLst>
                              <p:par>
                                <p:cTn id="32" presetID="10" presetClass="entr" presetSubtype="0" fill="hold" grpId="0" nodeType="afterEffect">
                                  <p:stCondLst>
                                    <p:cond delay="0"/>
                                  </p:stCondLst>
                                  <p:childTnLst>
                                    <p:set>
                                      <p:cBhvr>
                                        <p:cTn id="33" dur="1" fill="hold">
                                          <p:stCondLst>
                                            <p:cond delay="0"/>
                                          </p:stCondLst>
                                        </p:cTn>
                                        <p:tgtEl>
                                          <p:spTgt spid="122"/>
                                        </p:tgtEl>
                                        <p:attrNameLst>
                                          <p:attrName>style.visibility</p:attrName>
                                        </p:attrNameLst>
                                      </p:cBhvr>
                                      <p:to>
                                        <p:strVal val="visible"/>
                                      </p:to>
                                    </p:set>
                                    <p:animEffect transition="in" filter="fade">
                                      <p:cBhvr>
                                        <p:cTn id="34" dur="650"/>
                                        <p:tgtEl>
                                          <p:spTgt spid="122"/>
                                        </p:tgtEl>
                                      </p:cBhvr>
                                    </p:animEffect>
                                  </p:childTnLst>
                                </p:cTn>
                              </p:par>
                            </p:childTnLst>
                          </p:cTn>
                        </p:par>
                        <p:par>
                          <p:cTn id="35" fill="hold">
                            <p:stCondLst>
                              <p:cond delay="3800"/>
                            </p:stCondLst>
                            <p:childTnLst>
                              <p:par>
                                <p:cTn id="36" presetID="10" presetClass="exit" presetSubtype="0" fill="hold" nodeType="afterEffect">
                                  <p:stCondLst>
                                    <p:cond delay="300"/>
                                  </p:stCondLst>
                                  <p:childTnLst>
                                    <p:animEffect transition="out" filter="fade">
                                      <p:cBhvr>
                                        <p:cTn id="37" dur="650"/>
                                        <p:tgtEl>
                                          <p:spTgt spid="102"/>
                                        </p:tgtEl>
                                      </p:cBhvr>
                                    </p:animEffect>
                                    <p:set>
                                      <p:cBhvr>
                                        <p:cTn id="38" dur="1" fill="hold">
                                          <p:stCondLst>
                                            <p:cond delay="649"/>
                                          </p:stCondLst>
                                        </p:cTn>
                                        <p:tgtEl>
                                          <p:spTgt spid="102"/>
                                        </p:tgtEl>
                                        <p:attrNameLst>
                                          <p:attrName>style.visibility</p:attrName>
                                        </p:attrNameLst>
                                      </p:cBhvr>
                                      <p:to>
                                        <p:strVal val="hidden"/>
                                      </p:to>
                                    </p:set>
                                  </p:childTnLst>
                                </p:cTn>
                              </p:par>
                            </p:childTnLst>
                          </p:cTn>
                        </p:par>
                        <p:par>
                          <p:cTn id="39" fill="hold">
                            <p:stCondLst>
                              <p:cond delay="4750"/>
                            </p:stCondLst>
                            <p:childTnLst>
                              <p:par>
                                <p:cTn id="40" presetID="10" presetClass="entr" presetSubtype="0" fill="hold" grpId="0" nodeType="afterEffect">
                                  <p:stCondLst>
                                    <p:cond delay="0"/>
                                  </p:stCondLst>
                                  <p:childTnLst>
                                    <p:set>
                                      <p:cBhvr>
                                        <p:cTn id="41" dur="1" fill="hold">
                                          <p:stCondLst>
                                            <p:cond delay="0"/>
                                          </p:stCondLst>
                                        </p:cTn>
                                        <p:tgtEl>
                                          <p:spTgt spid="123"/>
                                        </p:tgtEl>
                                        <p:attrNameLst>
                                          <p:attrName>style.visibility</p:attrName>
                                        </p:attrNameLst>
                                      </p:cBhvr>
                                      <p:to>
                                        <p:strVal val="visible"/>
                                      </p:to>
                                    </p:set>
                                    <p:animEffect transition="in" filter="fade">
                                      <p:cBhvr>
                                        <p:cTn id="42" dur="650"/>
                                        <p:tgtEl>
                                          <p:spTgt spid="123"/>
                                        </p:tgtEl>
                                      </p:cBhvr>
                                    </p:animEffect>
                                  </p:childTnLst>
                                </p:cTn>
                              </p:par>
                            </p:childTnLst>
                          </p:cTn>
                        </p:par>
                        <p:par>
                          <p:cTn id="43" fill="hold">
                            <p:stCondLst>
                              <p:cond delay="5400"/>
                            </p:stCondLst>
                            <p:childTnLst>
                              <p:par>
                                <p:cTn id="44" presetID="10" presetClass="exit" presetSubtype="0" fill="hold" nodeType="afterEffect">
                                  <p:stCondLst>
                                    <p:cond delay="300"/>
                                  </p:stCondLst>
                                  <p:childTnLst>
                                    <p:animEffect transition="out" filter="fade">
                                      <p:cBhvr>
                                        <p:cTn id="45" dur="650"/>
                                        <p:tgtEl>
                                          <p:spTgt spid="91"/>
                                        </p:tgtEl>
                                      </p:cBhvr>
                                    </p:animEffect>
                                    <p:set>
                                      <p:cBhvr>
                                        <p:cTn id="46" dur="1" fill="hold">
                                          <p:stCondLst>
                                            <p:cond delay="649"/>
                                          </p:stCondLst>
                                        </p:cTn>
                                        <p:tgtEl>
                                          <p:spTgt spid="91"/>
                                        </p:tgtEl>
                                        <p:attrNameLst>
                                          <p:attrName>style.visibility</p:attrName>
                                        </p:attrNameLst>
                                      </p:cBhvr>
                                      <p:to>
                                        <p:strVal val="hidden"/>
                                      </p:to>
                                    </p:set>
                                  </p:childTnLst>
                                </p:cTn>
                              </p:par>
                            </p:childTnLst>
                          </p:cTn>
                        </p:par>
                        <p:par>
                          <p:cTn id="47" fill="hold">
                            <p:stCondLst>
                              <p:cond delay="6350"/>
                            </p:stCondLst>
                            <p:childTnLst>
                              <p:par>
                                <p:cTn id="48" presetID="10" presetClass="entr" presetSubtype="0" fill="hold" grpId="0" nodeType="afterEffect">
                                  <p:stCondLst>
                                    <p:cond delay="0"/>
                                  </p:stCondLst>
                                  <p:childTnLst>
                                    <p:set>
                                      <p:cBhvr>
                                        <p:cTn id="49" dur="1" fill="hold">
                                          <p:stCondLst>
                                            <p:cond delay="0"/>
                                          </p:stCondLst>
                                        </p:cTn>
                                        <p:tgtEl>
                                          <p:spTgt spid="124"/>
                                        </p:tgtEl>
                                        <p:attrNameLst>
                                          <p:attrName>style.visibility</p:attrName>
                                        </p:attrNameLst>
                                      </p:cBhvr>
                                      <p:to>
                                        <p:strVal val="visible"/>
                                      </p:to>
                                    </p:set>
                                    <p:animEffect transition="in" filter="fade">
                                      <p:cBhvr>
                                        <p:cTn id="50" dur="650"/>
                                        <p:tgtEl>
                                          <p:spTgt spid="124"/>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82"/>
                                        </p:tgtEl>
                                        <p:attrNameLst>
                                          <p:attrName>style.visibility</p:attrName>
                                        </p:attrNameLst>
                                      </p:cBhvr>
                                      <p:to>
                                        <p:strVal val="visible"/>
                                      </p:to>
                                    </p:set>
                                    <p:animEffect transition="in" filter="fade">
                                      <p:cBhvr>
                                        <p:cTn id="55" dur="500"/>
                                        <p:tgtEl>
                                          <p:spTgt spid="82"/>
                                        </p:tgtEl>
                                      </p:cBhvr>
                                    </p:animEffect>
                                  </p:childTnLst>
                                </p:cTn>
                              </p:par>
                              <p:par>
                                <p:cTn id="56" presetID="10" presetClass="entr" presetSubtype="0" fill="hold" grpId="0" nodeType="withEffect">
                                  <p:stCondLst>
                                    <p:cond delay="200"/>
                                  </p:stCondLst>
                                  <p:childTnLst>
                                    <p:set>
                                      <p:cBhvr>
                                        <p:cTn id="57" dur="1" fill="hold">
                                          <p:stCondLst>
                                            <p:cond delay="0"/>
                                          </p:stCondLst>
                                        </p:cTn>
                                        <p:tgtEl>
                                          <p:spTgt spid="85"/>
                                        </p:tgtEl>
                                        <p:attrNameLst>
                                          <p:attrName>style.visibility</p:attrName>
                                        </p:attrNameLst>
                                      </p:cBhvr>
                                      <p:to>
                                        <p:strVal val="visible"/>
                                      </p:to>
                                    </p:set>
                                    <p:animEffect transition="in" filter="fade">
                                      <p:cBhvr>
                                        <p:cTn id="58" dur="500"/>
                                        <p:tgtEl>
                                          <p:spTgt spid="8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87"/>
                                        </p:tgtEl>
                                        <p:attrNameLst>
                                          <p:attrName>style.visibility</p:attrName>
                                        </p:attrNameLst>
                                      </p:cBhvr>
                                      <p:to>
                                        <p:strVal val="visible"/>
                                      </p:to>
                                    </p:set>
                                    <p:animEffect transition="in" filter="fade">
                                      <p:cBhvr>
                                        <p:cTn id="61"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122" grpId="0" animBg="1"/>
      <p:bldP spid="123" grpId="0" animBg="1"/>
      <p:bldP spid="124" grpId="0" animBg="1"/>
      <p:bldP spid="82" grpId="0"/>
      <p:bldP spid="8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bwMode="auto">
          <a:xfrm>
            <a:off x="2" y="487"/>
            <a:ext cx="12218060" cy="6857027"/>
          </a:xfrm>
          <a:prstGeom prst="rect">
            <a:avLst/>
          </a:prstGeom>
          <a:solidFill>
            <a:srgbClr val="0093E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de-DE" sz="2353" dirty="0" err="1">
              <a:solidFill>
                <a:schemeClr val="bg1"/>
              </a:solidFill>
              <a:ea typeface="Segoe UI" pitchFamily="34" charset="0"/>
              <a:cs typeface="Segoe UI" pitchFamily="34" charset="0"/>
            </a:endParaRPr>
          </a:p>
        </p:txBody>
      </p:sp>
      <p:sp>
        <p:nvSpPr>
          <p:cNvPr id="109" name="Rectangle 108"/>
          <p:cNvSpPr/>
          <p:nvPr/>
        </p:nvSpPr>
        <p:spPr bwMode="auto">
          <a:xfrm rot="16200000" flipV="1">
            <a:off x="4666501" y="3370095"/>
            <a:ext cx="2823385" cy="70585"/>
          </a:xfrm>
          <a:prstGeom prst="rect">
            <a:avLst/>
          </a:prstGeom>
          <a:solidFill>
            <a:srgbClr val="404040">
              <a:lumMod val="20000"/>
              <a:lumOff val="80000"/>
            </a:srgbClr>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110" name="Rectangle 109"/>
          <p:cNvSpPr/>
          <p:nvPr/>
        </p:nvSpPr>
        <p:spPr bwMode="auto">
          <a:xfrm rot="5400000" flipV="1">
            <a:off x="5679348" y="2347032"/>
            <a:ext cx="796823" cy="70732"/>
          </a:xfrm>
          <a:prstGeom prst="rect">
            <a:avLst/>
          </a:prstGeom>
          <a:solidFill>
            <a:srgbClr val="F6931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111" name="Rectangle 110"/>
          <p:cNvSpPr/>
          <p:nvPr/>
        </p:nvSpPr>
        <p:spPr bwMode="auto">
          <a:xfrm rot="5400000" flipV="1">
            <a:off x="5679348" y="3218557"/>
            <a:ext cx="796823" cy="70732"/>
          </a:xfrm>
          <a:prstGeom prst="rect">
            <a:avLst/>
          </a:prstGeom>
          <a:solidFill>
            <a:srgbClr val="F6931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112" name="Rectangle 111"/>
          <p:cNvSpPr/>
          <p:nvPr/>
        </p:nvSpPr>
        <p:spPr bwMode="auto">
          <a:xfrm rot="5400000" flipV="1">
            <a:off x="5679346" y="4189682"/>
            <a:ext cx="796823" cy="70732"/>
          </a:xfrm>
          <a:prstGeom prst="rect">
            <a:avLst/>
          </a:prstGeom>
          <a:solidFill>
            <a:srgbClr val="F6931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13" name="Picture 112"/>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855695" y="4794000"/>
            <a:ext cx="4362494" cy="4362494"/>
          </a:xfrm>
          <a:prstGeom prst="rect">
            <a:avLst/>
          </a:prstGeom>
        </p:spPr>
      </p:pic>
      <p:sp>
        <p:nvSpPr>
          <p:cNvPr id="114" name="Freeform 13"/>
          <p:cNvSpPr>
            <a:spLocks/>
          </p:cNvSpPr>
          <p:nvPr/>
        </p:nvSpPr>
        <p:spPr bwMode="auto">
          <a:xfrm>
            <a:off x="6036887" y="4715143"/>
            <a:ext cx="2259738" cy="2259738"/>
          </a:xfrm>
          <a:custGeom>
            <a:avLst/>
            <a:gdLst>
              <a:gd name="T0" fmla="*/ 2678 w 2678"/>
              <a:gd name="T1" fmla="*/ 2678 h 2678"/>
              <a:gd name="T2" fmla="*/ 2678 w 2678"/>
              <a:gd name="T3" fmla="*/ 2678 h 2678"/>
              <a:gd name="T4" fmla="*/ 2598 w 2678"/>
              <a:gd name="T5" fmla="*/ 2678 h 2678"/>
              <a:gd name="T6" fmla="*/ 0 w 2678"/>
              <a:gd name="T7" fmla="*/ 80 h 2678"/>
              <a:gd name="T8" fmla="*/ 0 w 2678"/>
              <a:gd name="T9" fmla="*/ 0 h 2678"/>
              <a:gd name="T10" fmla="*/ 2678 w 2678"/>
              <a:gd name="T11" fmla="*/ 2678 h 2678"/>
            </a:gdLst>
            <a:ahLst/>
            <a:cxnLst>
              <a:cxn ang="0">
                <a:pos x="T0" y="T1"/>
              </a:cxn>
              <a:cxn ang="0">
                <a:pos x="T2" y="T3"/>
              </a:cxn>
              <a:cxn ang="0">
                <a:pos x="T4" y="T5"/>
              </a:cxn>
              <a:cxn ang="0">
                <a:pos x="T6" y="T7"/>
              </a:cxn>
              <a:cxn ang="0">
                <a:pos x="T8" y="T9"/>
              </a:cxn>
              <a:cxn ang="0">
                <a:pos x="T10" y="T11"/>
              </a:cxn>
            </a:cxnLst>
            <a:rect l="0" t="0" r="r" b="b"/>
            <a:pathLst>
              <a:path w="2678" h="2678">
                <a:moveTo>
                  <a:pt x="2678" y="2678"/>
                </a:moveTo>
                <a:lnTo>
                  <a:pt x="2678" y="2678"/>
                </a:lnTo>
                <a:lnTo>
                  <a:pt x="2598" y="2678"/>
                </a:lnTo>
                <a:cubicBezTo>
                  <a:pt x="2598" y="1245"/>
                  <a:pt x="1432" y="80"/>
                  <a:pt x="0" y="80"/>
                </a:cubicBezTo>
                <a:lnTo>
                  <a:pt x="0" y="0"/>
                </a:lnTo>
                <a:cubicBezTo>
                  <a:pt x="1477" y="0"/>
                  <a:pt x="2678" y="1201"/>
                  <a:pt x="2678" y="2678"/>
                </a:cubicBezTo>
                <a:close/>
              </a:path>
            </a:pathLst>
          </a:custGeom>
          <a:solidFill>
            <a:srgbClr val="F6931A"/>
          </a:solidFill>
          <a:ln w="0">
            <a:noFill/>
            <a:prstDash val="solid"/>
            <a:round/>
            <a:headEnd/>
            <a:tailEnd/>
          </a:ln>
        </p:spPr>
        <p:txBody>
          <a:bodyPr vert="horz" wrap="square" lIns="89642" tIns="44821" rIns="89642" bIns="44821" numCol="1" anchor="t" anchorCtr="0" compatLnSpc="1">
            <a:prstTxWarp prst="textNoShape">
              <a:avLst/>
            </a:prstTxWarp>
          </a:bodyPr>
          <a:lstStyle/>
          <a:p>
            <a:pPr defTabSz="914314">
              <a:defRPr/>
            </a:pPr>
            <a:endParaRPr lang="en-US" kern="0">
              <a:gradFill>
                <a:gsLst>
                  <a:gs pos="0">
                    <a:srgbClr val="FFFFFF"/>
                  </a:gs>
                  <a:gs pos="100000">
                    <a:srgbClr val="FFFFFF"/>
                  </a:gs>
                </a:gsLst>
                <a:lin ang="5400000" scaled="0"/>
              </a:gradFill>
            </a:endParaRPr>
          </a:p>
        </p:txBody>
      </p:sp>
      <p:sp>
        <p:nvSpPr>
          <p:cNvPr id="115" name="TextBox 114"/>
          <p:cNvSpPr txBox="1"/>
          <p:nvPr/>
        </p:nvSpPr>
        <p:spPr>
          <a:xfrm>
            <a:off x="1359679" y="1193152"/>
            <a:ext cx="8052784" cy="814661"/>
          </a:xfrm>
          <a:prstGeom prst="rect">
            <a:avLst/>
          </a:prstGeom>
          <a:noFill/>
        </p:spPr>
        <p:txBody>
          <a:bodyPr wrap="square" rtlCol="0">
            <a:spAutoFit/>
          </a:bodyPr>
          <a:lstStyle/>
          <a:p>
            <a:pPr defTabSz="914314">
              <a:defRPr/>
            </a:pPr>
            <a:r>
              <a:rPr lang="en-US" sz="2353" kern="0" spc="20" dirty="0">
                <a:gradFill>
                  <a:gsLst>
                    <a:gs pos="0">
                      <a:srgbClr val="FFFFFF"/>
                    </a:gs>
                    <a:gs pos="100000">
                      <a:srgbClr val="FFFFFF"/>
                    </a:gs>
                  </a:gsLst>
                  <a:lin ang="5400000" scaled="0"/>
                </a:gradFill>
                <a:latin typeface="Segoe UI Semilight"/>
                <a:cs typeface="Arial" pitchFamily="34" charset="0"/>
              </a:rPr>
              <a:t>Learn and understand how users use your app, how it reacts and quickly fix issues and bugs</a:t>
            </a:r>
          </a:p>
        </p:txBody>
      </p:sp>
      <p:sp>
        <p:nvSpPr>
          <p:cNvPr id="116" name="Title 18"/>
          <p:cNvSpPr txBox="1">
            <a:spLocks/>
          </p:cNvSpPr>
          <p:nvPr/>
        </p:nvSpPr>
        <p:spPr>
          <a:xfrm>
            <a:off x="1269935" y="302554"/>
            <a:ext cx="10804237" cy="899537"/>
          </a:xfrm>
          <a:prstGeom prst="rect">
            <a:avLst/>
          </a:prstGeom>
          <a:ln>
            <a:noFill/>
          </a:ln>
        </p:spPr>
        <p:txBody>
          <a:bodyPr vert="horz" wrap="square" lIns="143428" tIns="89642" rIns="143428" bIns="89642"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defRPr/>
            </a:pPr>
            <a:r>
              <a:rPr sz="4705" dirty="0">
                <a:gradFill>
                  <a:gsLst>
                    <a:gs pos="0">
                      <a:srgbClr val="FFFFFF"/>
                    </a:gs>
                    <a:gs pos="100000">
                      <a:srgbClr val="FFFFFF"/>
                    </a:gs>
                  </a:gsLst>
                  <a:lin ang="5400000" scaled="0"/>
                </a:gradFill>
              </a:rPr>
              <a:t>Monitor + Learn</a:t>
            </a:r>
          </a:p>
        </p:txBody>
      </p:sp>
      <p:sp>
        <p:nvSpPr>
          <p:cNvPr id="117" name="Oval 116"/>
          <p:cNvSpPr/>
          <p:nvPr/>
        </p:nvSpPr>
        <p:spPr bwMode="auto">
          <a:xfrm>
            <a:off x="5905733" y="4586104"/>
            <a:ext cx="336159" cy="336159"/>
          </a:xfrm>
          <a:prstGeom prst="ellipse">
            <a:avLst/>
          </a:prstGeom>
          <a:solidFill>
            <a:srgbClr val="F6931A"/>
          </a:solidFill>
          <a:ln w="76200" cap="flat" cmpd="sng" algn="ctr">
            <a:solidFill>
              <a:srgbClr val="F6931A"/>
            </a:solidFill>
            <a:prstDash val="solid"/>
            <a:headEnd type="none" w="med" len="med"/>
            <a:tailEnd type="none" w="med" len="med"/>
          </a:ln>
          <a:effectLst/>
        </p:spPr>
        <p:txBody>
          <a:bodyPr rot="0" spcFirstLastPara="0" vertOverflow="overflow" horzOverflow="overflow" vert="horz" wrap="square" lIns="141169" tIns="143428" rIns="179285" bIns="105877" numCol="1" spcCol="0" rtlCol="0" fromWordArt="0" anchor="ctr" anchorCtr="0" forceAA="0" compatLnSpc="1">
            <a:prstTxWarp prst="textNoShape">
              <a:avLst/>
            </a:prstTxWarp>
            <a:noAutofit/>
          </a:bodyPr>
          <a:lstStyle/>
          <a:p>
            <a:pPr algn="ctr" defTabSz="914102" fontAlgn="base">
              <a:lnSpc>
                <a:spcPct val="90000"/>
              </a:lnSpc>
              <a:spcBef>
                <a:spcPct val="0"/>
              </a:spcBef>
              <a:spcAft>
                <a:spcPct val="0"/>
              </a:spcAft>
              <a:defRPr/>
            </a:pPr>
            <a:r>
              <a:rPr lang="en-US" sz="2353" kern="0" dirty="0">
                <a:gradFill>
                  <a:gsLst>
                    <a:gs pos="0">
                      <a:srgbClr val="FFFFFF"/>
                    </a:gs>
                    <a:gs pos="100000">
                      <a:srgbClr val="FFFFFF"/>
                    </a:gs>
                  </a:gsLst>
                  <a:lin ang="5400000" scaled="0"/>
                </a:gradFill>
                <a:latin typeface="Segoe UI Light"/>
                <a:ea typeface="Segoe UI" pitchFamily="34" charset="0"/>
                <a:cs typeface="Segoe UI" pitchFamily="34" charset="0"/>
              </a:rPr>
              <a:t>4</a:t>
            </a:r>
          </a:p>
        </p:txBody>
      </p:sp>
      <p:grpSp>
        <p:nvGrpSpPr>
          <p:cNvPr id="118" name="Group 117"/>
          <p:cNvGrpSpPr/>
          <p:nvPr/>
        </p:nvGrpSpPr>
        <p:grpSpPr>
          <a:xfrm>
            <a:off x="5898291" y="3574370"/>
            <a:ext cx="5261547" cy="358567"/>
            <a:chOff x="6016564" y="3641577"/>
            <a:chExt cx="5367052" cy="365757"/>
          </a:xfrm>
        </p:grpSpPr>
        <p:cxnSp>
          <p:nvCxnSpPr>
            <p:cNvPr id="119" name="Straight Connector 118"/>
            <p:cNvCxnSpPr/>
            <p:nvPr/>
          </p:nvCxnSpPr>
          <p:spPr>
            <a:xfrm rot="16200000">
              <a:off x="6798172" y="3476581"/>
              <a:ext cx="0" cy="695750"/>
            </a:xfrm>
            <a:prstGeom prst="line">
              <a:avLst/>
            </a:prstGeom>
            <a:noFill/>
            <a:ln w="38100" cap="rnd" cmpd="sng" algn="ctr">
              <a:solidFill>
                <a:srgbClr val="F6931A"/>
              </a:solidFill>
              <a:prstDash val="sysDot"/>
              <a:headEnd type="none"/>
              <a:tailEnd type="oval"/>
            </a:ln>
            <a:effectLst/>
          </p:spPr>
        </p:cxnSp>
        <p:sp>
          <p:nvSpPr>
            <p:cNvPr id="120" name="TextBox 119"/>
            <p:cNvSpPr txBox="1"/>
            <p:nvPr/>
          </p:nvSpPr>
          <p:spPr>
            <a:xfrm>
              <a:off x="7252267" y="3682277"/>
              <a:ext cx="4131349" cy="307777"/>
            </a:xfrm>
            <a:prstGeom prst="rect">
              <a:avLst/>
            </a:prstGeom>
            <a:noFill/>
          </p:spPr>
          <p:txBody>
            <a:bodyPr wrap="square" rtlCol="0">
              <a:spAutoFit/>
            </a:bodyPr>
            <a:lstStyle/>
            <a:p>
              <a:pPr defTabSz="896386">
                <a:defRPr/>
              </a:pPr>
              <a:r>
                <a:rPr lang="en-US" sz="1372" kern="0" dirty="0">
                  <a:gradFill>
                    <a:gsLst>
                      <a:gs pos="0">
                        <a:srgbClr val="FFFFFF"/>
                      </a:gs>
                      <a:gs pos="100000">
                        <a:srgbClr val="FFFFFF"/>
                      </a:gs>
                    </a:gsLst>
                    <a:lin ang="5400000" scaled="0"/>
                  </a:gradFill>
                  <a:cs typeface="Arial" pitchFamily="34" charset="0"/>
                </a:rPr>
                <a:t>Monitor</a:t>
              </a:r>
              <a:endParaRPr lang="en-US" sz="1372" b="1" kern="0" dirty="0">
                <a:gradFill>
                  <a:gsLst>
                    <a:gs pos="0">
                      <a:srgbClr val="FFFFFF"/>
                    </a:gs>
                    <a:gs pos="100000">
                      <a:srgbClr val="FFFFFF"/>
                    </a:gs>
                  </a:gsLst>
                  <a:lin ang="5400000" scaled="0"/>
                </a:gradFill>
                <a:cs typeface="Arial" pitchFamily="34" charset="0"/>
              </a:endParaRPr>
            </a:p>
          </p:txBody>
        </p:sp>
        <p:sp>
          <p:nvSpPr>
            <p:cNvPr id="121" name="Oval 120"/>
            <p:cNvSpPr/>
            <p:nvPr/>
          </p:nvSpPr>
          <p:spPr bwMode="auto">
            <a:xfrm rot="16200000">
              <a:off x="6016564" y="3641577"/>
              <a:ext cx="365757" cy="365757"/>
            </a:xfrm>
            <a:prstGeom prst="ellipse">
              <a:avLst/>
            </a:prstGeom>
            <a:solidFill>
              <a:srgbClr val="FFFFFF"/>
            </a:solidFill>
            <a:ln w="38100" cap="flat" cmpd="sng" algn="ctr">
              <a:solidFill>
                <a:srgbClr val="F6931A"/>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grpSp>
      <p:grpSp>
        <p:nvGrpSpPr>
          <p:cNvPr id="122" name="Group 121"/>
          <p:cNvGrpSpPr/>
          <p:nvPr/>
        </p:nvGrpSpPr>
        <p:grpSpPr>
          <a:xfrm>
            <a:off x="1870799" y="2613436"/>
            <a:ext cx="4386058" cy="358567"/>
            <a:chOff x="1908312" y="2661375"/>
            <a:chExt cx="4474008" cy="365757"/>
          </a:xfrm>
        </p:grpSpPr>
        <p:cxnSp>
          <p:nvCxnSpPr>
            <p:cNvPr id="123" name="Straight Connector 122"/>
            <p:cNvCxnSpPr/>
            <p:nvPr/>
          </p:nvCxnSpPr>
          <p:spPr>
            <a:xfrm rot="5400000" flipH="1">
              <a:off x="5740749" y="2496378"/>
              <a:ext cx="0" cy="695750"/>
            </a:xfrm>
            <a:prstGeom prst="line">
              <a:avLst/>
            </a:prstGeom>
            <a:noFill/>
            <a:ln w="38100" cap="rnd" cmpd="sng" algn="ctr">
              <a:solidFill>
                <a:srgbClr val="F6931A"/>
              </a:solidFill>
              <a:prstDash val="sysDot"/>
              <a:headEnd type="none"/>
              <a:tailEnd type="oval"/>
            </a:ln>
            <a:effectLst/>
          </p:spPr>
        </p:cxnSp>
        <p:sp>
          <p:nvSpPr>
            <p:cNvPr id="124" name="Oval 123"/>
            <p:cNvSpPr/>
            <p:nvPr/>
          </p:nvSpPr>
          <p:spPr bwMode="auto">
            <a:xfrm rot="16200000">
              <a:off x="6016563" y="2661375"/>
              <a:ext cx="365757" cy="365757"/>
            </a:xfrm>
            <a:prstGeom prst="ellipse">
              <a:avLst/>
            </a:prstGeom>
            <a:solidFill>
              <a:srgbClr val="FFFFFF"/>
            </a:solidFill>
            <a:ln w="38100" cap="flat" cmpd="sng" algn="ctr">
              <a:solidFill>
                <a:srgbClr val="F6931A"/>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125" name="TextBox 124"/>
            <p:cNvSpPr txBox="1"/>
            <p:nvPr/>
          </p:nvSpPr>
          <p:spPr>
            <a:xfrm>
              <a:off x="1908312" y="2690936"/>
              <a:ext cx="3407259" cy="307777"/>
            </a:xfrm>
            <a:prstGeom prst="rect">
              <a:avLst/>
            </a:prstGeom>
            <a:noFill/>
          </p:spPr>
          <p:txBody>
            <a:bodyPr wrap="square" rtlCol="0">
              <a:spAutoFit/>
            </a:bodyPr>
            <a:lstStyle/>
            <a:p>
              <a:pPr algn="r" defTabSz="896386">
                <a:defRPr/>
              </a:pPr>
              <a:r>
                <a:rPr lang="en-US" sz="1372" kern="0" dirty="0">
                  <a:gradFill>
                    <a:gsLst>
                      <a:gs pos="0">
                        <a:srgbClr val="FFFFFF"/>
                      </a:gs>
                      <a:gs pos="100000">
                        <a:srgbClr val="FFFFFF"/>
                      </a:gs>
                    </a:gsLst>
                    <a:lin ang="5400000" scaled="0"/>
                  </a:gradFill>
                  <a:cs typeface="Arial" pitchFamily="34" charset="0"/>
                </a:rPr>
                <a:t>Feedback</a:t>
              </a:r>
              <a:endParaRPr lang="en-US" sz="1372" b="1" kern="0" dirty="0">
                <a:gradFill>
                  <a:gsLst>
                    <a:gs pos="0">
                      <a:srgbClr val="FFFFFF"/>
                    </a:gs>
                    <a:gs pos="100000">
                      <a:srgbClr val="FFFFFF"/>
                    </a:gs>
                  </a:gsLst>
                  <a:lin ang="5400000" scaled="0"/>
                </a:gradFill>
                <a:latin typeface="Segoe UI Light"/>
                <a:cs typeface="Arial" pitchFamily="34" charset="0"/>
              </a:endParaRPr>
            </a:p>
          </p:txBody>
        </p:sp>
      </p:grpSp>
      <p:sp>
        <p:nvSpPr>
          <p:cNvPr id="126" name="Rectangle 125"/>
          <p:cNvSpPr/>
          <p:nvPr/>
        </p:nvSpPr>
        <p:spPr>
          <a:xfrm>
            <a:off x="6359871" y="1705789"/>
            <a:ext cx="3027007" cy="452590"/>
          </a:xfrm>
          <a:prstGeom prst="rect">
            <a:avLst/>
          </a:prstGeom>
        </p:spPr>
        <p:txBody>
          <a:bodyPr wrap="none">
            <a:spAutoFit/>
          </a:bodyPr>
          <a:lstStyle/>
          <a:p>
            <a:pPr defTabSz="914314"/>
            <a:r>
              <a:rPr lang="en-US" sz="2353" kern="0" dirty="0">
                <a:gradFill>
                  <a:gsLst>
                    <a:gs pos="0">
                      <a:srgbClr val="FFFFFF"/>
                    </a:gs>
                    <a:gs pos="100000">
                      <a:srgbClr val="FFFFFF"/>
                    </a:gs>
                  </a:gsLst>
                  <a:lin ang="5400000" scaled="0"/>
                </a:gradFill>
                <a:latin typeface="Segoe UI Semilight"/>
                <a:cs typeface="Arial" pitchFamily="34" charset="0"/>
              </a:rPr>
              <a:t>Plan the next iteration</a:t>
            </a:r>
            <a:endParaRPr lang="en-US" sz="2353" dirty="0">
              <a:gradFill>
                <a:gsLst>
                  <a:gs pos="0">
                    <a:srgbClr val="FFFFFF"/>
                  </a:gs>
                  <a:gs pos="100000">
                    <a:srgbClr val="FFFFFF"/>
                  </a:gs>
                </a:gsLst>
                <a:lin ang="5400000" scaled="0"/>
              </a:gradFill>
              <a:latin typeface="Segoe UI Semilight"/>
            </a:endParaRPr>
          </a:p>
        </p:txBody>
      </p:sp>
      <p:grpSp>
        <p:nvGrpSpPr>
          <p:cNvPr id="127" name="Group 126"/>
          <p:cNvGrpSpPr/>
          <p:nvPr/>
        </p:nvGrpSpPr>
        <p:grpSpPr>
          <a:xfrm>
            <a:off x="392559" y="477491"/>
            <a:ext cx="916863" cy="554884"/>
            <a:chOff x="7302500" y="1771650"/>
            <a:chExt cx="1282700" cy="776288"/>
          </a:xfrm>
        </p:grpSpPr>
        <p:sp>
          <p:nvSpPr>
            <p:cNvPr id="128" name="Freeform 28"/>
            <p:cNvSpPr>
              <a:spLocks/>
            </p:cNvSpPr>
            <p:nvPr/>
          </p:nvSpPr>
          <p:spPr bwMode="auto">
            <a:xfrm>
              <a:off x="7302500" y="1771650"/>
              <a:ext cx="1127125" cy="755650"/>
            </a:xfrm>
            <a:custGeom>
              <a:avLst/>
              <a:gdLst>
                <a:gd name="T0" fmla="*/ 1311 w 1311"/>
                <a:gd name="T1" fmla="*/ 828 h 878"/>
                <a:gd name="T2" fmla="*/ 1311 w 1311"/>
                <a:gd name="T3" fmla="*/ 828 h 878"/>
                <a:gd name="T4" fmla="*/ 1260 w 1311"/>
                <a:gd name="T5" fmla="*/ 878 h 878"/>
                <a:gd name="T6" fmla="*/ 50 w 1311"/>
                <a:gd name="T7" fmla="*/ 878 h 878"/>
                <a:gd name="T8" fmla="*/ 0 w 1311"/>
                <a:gd name="T9" fmla="*/ 828 h 878"/>
                <a:gd name="T10" fmla="*/ 0 w 1311"/>
                <a:gd name="T11" fmla="*/ 51 h 878"/>
                <a:gd name="T12" fmla="*/ 50 w 1311"/>
                <a:gd name="T13" fmla="*/ 0 h 878"/>
                <a:gd name="T14" fmla="*/ 1260 w 1311"/>
                <a:gd name="T15" fmla="*/ 0 h 878"/>
                <a:gd name="T16" fmla="*/ 1311 w 1311"/>
                <a:gd name="T17" fmla="*/ 51 h 878"/>
                <a:gd name="T18" fmla="*/ 1311 w 1311"/>
                <a:gd name="T19" fmla="*/ 828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1" h="878">
                  <a:moveTo>
                    <a:pt x="1311" y="828"/>
                  </a:moveTo>
                  <a:lnTo>
                    <a:pt x="1311" y="828"/>
                  </a:lnTo>
                  <a:cubicBezTo>
                    <a:pt x="1311" y="856"/>
                    <a:pt x="1288" y="878"/>
                    <a:pt x="1260" y="878"/>
                  </a:cubicBezTo>
                  <a:lnTo>
                    <a:pt x="50" y="878"/>
                  </a:lnTo>
                  <a:cubicBezTo>
                    <a:pt x="22" y="878"/>
                    <a:pt x="0" y="856"/>
                    <a:pt x="0" y="828"/>
                  </a:cubicBezTo>
                  <a:lnTo>
                    <a:pt x="0" y="51"/>
                  </a:lnTo>
                  <a:cubicBezTo>
                    <a:pt x="0" y="23"/>
                    <a:pt x="22" y="0"/>
                    <a:pt x="50" y="0"/>
                  </a:cubicBezTo>
                  <a:lnTo>
                    <a:pt x="1260" y="0"/>
                  </a:lnTo>
                  <a:cubicBezTo>
                    <a:pt x="1288" y="0"/>
                    <a:pt x="1311" y="23"/>
                    <a:pt x="1311" y="51"/>
                  </a:cubicBezTo>
                  <a:lnTo>
                    <a:pt x="1311" y="828"/>
                  </a:lnTo>
                  <a:close/>
                </a:path>
              </a:pathLst>
            </a:custGeom>
            <a:solidFill>
              <a:srgbClr val="F6931A"/>
            </a:solidFill>
            <a:ln w="0">
              <a:noFill/>
              <a:prstDash val="solid"/>
              <a:round/>
              <a:headEnd/>
              <a:tailEnd/>
            </a:ln>
          </p:spPr>
          <p:txBody>
            <a:bodyPr vert="horz" wrap="square" lIns="89642" tIns="44821" rIns="89642" bIns="44821" numCol="1" anchor="t" anchorCtr="0" compatLnSpc="1">
              <a:prstTxWarp prst="textNoShape">
                <a:avLst/>
              </a:prstTxWarp>
            </a:bodyPr>
            <a:lstStyle/>
            <a:p>
              <a:pPr defTabSz="914314">
                <a:defRPr/>
              </a:pPr>
              <a:endParaRPr lang="en-US" kern="0">
                <a:gradFill>
                  <a:gsLst>
                    <a:gs pos="0">
                      <a:srgbClr val="FFFFFF"/>
                    </a:gs>
                    <a:gs pos="100000">
                      <a:srgbClr val="FFFFFF"/>
                    </a:gs>
                  </a:gsLst>
                  <a:lin ang="5400000" scaled="0"/>
                </a:gradFill>
              </a:endParaRPr>
            </a:p>
          </p:txBody>
        </p:sp>
        <p:sp>
          <p:nvSpPr>
            <p:cNvPr id="129" name="Freeform 29"/>
            <p:cNvSpPr>
              <a:spLocks/>
            </p:cNvSpPr>
            <p:nvPr/>
          </p:nvSpPr>
          <p:spPr bwMode="auto">
            <a:xfrm>
              <a:off x="7386638" y="1851025"/>
              <a:ext cx="958850" cy="558800"/>
            </a:xfrm>
            <a:custGeom>
              <a:avLst/>
              <a:gdLst>
                <a:gd name="T0" fmla="*/ 0 w 1115"/>
                <a:gd name="T1" fmla="*/ 0 h 649"/>
                <a:gd name="T2" fmla="*/ 0 w 1115"/>
                <a:gd name="T3" fmla="*/ 0 h 649"/>
                <a:gd name="T4" fmla="*/ 1115 w 1115"/>
                <a:gd name="T5" fmla="*/ 0 h 649"/>
                <a:gd name="T6" fmla="*/ 1115 w 1115"/>
                <a:gd name="T7" fmla="*/ 649 h 649"/>
                <a:gd name="T8" fmla="*/ 0 w 1115"/>
                <a:gd name="T9" fmla="*/ 649 h 649"/>
                <a:gd name="T10" fmla="*/ 0 w 1115"/>
                <a:gd name="T11" fmla="*/ 0 h 649"/>
              </a:gdLst>
              <a:ahLst/>
              <a:cxnLst>
                <a:cxn ang="0">
                  <a:pos x="T0" y="T1"/>
                </a:cxn>
                <a:cxn ang="0">
                  <a:pos x="T2" y="T3"/>
                </a:cxn>
                <a:cxn ang="0">
                  <a:pos x="T4" y="T5"/>
                </a:cxn>
                <a:cxn ang="0">
                  <a:pos x="T6" y="T7"/>
                </a:cxn>
                <a:cxn ang="0">
                  <a:pos x="T8" y="T9"/>
                </a:cxn>
                <a:cxn ang="0">
                  <a:pos x="T10" y="T11"/>
                </a:cxn>
              </a:cxnLst>
              <a:rect l="0" t="0" r="r" b="b"/>
              <a:pathLst>
                <a:path w="1115" h="649">
                  <a:moveTo>
                    <a:pt x="0" y="0"/>
                  </a:moveTo>
                  <a:lnTo>
                    <a:pt x="0" y="0"/>
                  </a:lnTo>
                  <a:lnTo>
                    <a:pt x="1115" y="0"/>
                  </a:lnTo>
                  <a:lnTo>
                    <a:pt x="1115" y="649"/>
                  </a:lnTo>
                  <a:lnTo>
                    <a:pt x="0" y="649"/>
                  </a:lnTo>
                  <a:lnTo>
                    <a:pt x="0" y="0"/>
                  </a:lnTo>
                  <a:close/>
                </a:path>
              </a:pathLst>
            </a:custGeom>
            <a:solidFill>
              <a:srgbClr val="FBE1A6"/>
            </a:solidFill>
            <a:ln w="0">
              <a:noFill/>
              <a:prstDash val="solid"/>
              <a:round/>
              <a:headEnd/>
              <a:tailEnd/>
            </a:ln>
          </p:spPr>
          <p:txBody>
            <a:bodyPr vert="horz" wrap="square" lIns="89642" tIns="44821" rIns="89642" bIns="44821" numCol="1" anchor="t" anchorCtr="0" compatLnSpc="1">
              <a:prstTxWarp prst="textNoShape">
                <a:avLst/>
              </a:prstTxWarp>
            </a:bodyPr>
            <a:lstStyle/>
            <a:p>
              <a:pPr defTabSz="914314">
                <a:defRPr/>
              </a:pPr>
              <a:endParaRPr lang="en-US" kern="0">
                <a:gradFill>
                  <a:gsLst>
                    <a:gs pos="0">
                      <a:srgbClr val="FFFFFF"/>
                    </a:gs>
                    <a:gs pos="100000">
                      <a:srgbClr val="FFFFFF"/>
                    </a:gs>
                  </a:gsLst>
                  <a:lin ang="5400000" scaled="0"/>
                </a:gradFill>
              </a:endParaRPr>
            </a:p>
          </p:txBody>
        </p:sp>
        <p:sp>
          <p:nvSpPr>
            <p:cNvPr id="130" name="Freeform 30"/>
            <p:cNvSpPr>
              <a:spLocks/>
            </p:cNvSpPr>
            <p:nvPr/>
          </p:nvSpPr>
          <p:spPr bwMode="auto">
            <a:xfrm>
              <a:off x="7831138" y="2447925"/>
              <a:ext cx="44450" cy="44450"/>
            </a:xfrm>
            <a:custGeom>
              <a:avLst/>
              <a:gdLst>
                <a:gd name="T0" fmla="*/ 25 w 51"/>
                <a:gd name="T1" fmla="*/ 51 h 51"/>
                <a:gd name="T2" fmla="*/ 25 w 51"/>
                <a:gd name="T3" fmla="*/ 51 h 51"/>
                <a:gd name="T4" fmla="*/ 0 w 51"/>
                <a:gd name="T5" fmla="*/ 26 h 51"/>
                <a:gd name="T6" fmla="*/ 25 w 51"/>
                <a:gd name="T7" fmla="*/ 0 h 51"/>
                <a:gd name="T8" fmla="*/ 51 w 51"/>
                <a:gd name="T9" fmla="*/ 26 h 51"/>
                <a:gd name="T10" fmla="*/ 25 w 51"/>
                <a:gd name="T11" fmla="*/ 51 h 51"/>
              </a:gdLst>
              <a:ahLst/>
              <a:cxnLst>
                <a:cxn ang="0">
                  <a:pos x="T0" y="T1"/>
                </a:cxn>
                <a:cxn ang="0">
                  <a:pos x="T2" y="T3"/>
                </a:cxn>
                <a:cxn ang="0">
                  <a:pos x="T4" y="T5"/>
                </a:cxn>
                <a:cxn ang="0">
                  <a:pos x="T6" y="T7"/>
                </a:cxn>
                <a:cxn ang="0">
                  <a:pos x="T8" y="T9"/>
                </a:cxn>
                <a:cxn ang="0">
                  <a:pos x="T10" y="T11"/>
                </a:cxn>
              </a:cxnLst>
              <a:rect l="0" t="0" r="r" b="b"/>
              <a:pathLst>
                <a:path w="51" h="51">
                  <a:moveTo>
                    <a:pt x="25" y="51"/>
                  </a:moveTo>
                  <a:lnTo>
                    <a:pt x="25" y="51"/>
                  </a:lnTo>
                  <a:cubicBezTo>
                    <a:pt x="11" y="51"/>
                    <a:pt x="0" y="40"/>
                    <a:pt x="0" y="26"/>
                  </a:cubicBezTo>
                  <a:cubicBezTo>
                    <a:pt x="0" y="12"/>
                    <a:pt x="11" y="0"/>
                    <a:pt x="25" y="0"/>
                  </a:cubicBezTo>
                  <a:cubicBezTo>
                    <a:pt x="39" y="0"/>
                    <a:pt x="51" y="12"/>
                    <a:pt x="51" y="26"/>
                  </a:cubicBezTo>
                  <a:cubicBezTo>
                    <a:pt x="51" y="40"/>
                    <a:pt x="39" y="51"/>
                    <a:pt x="25" y="51"/>
                  </a:cubicBezTo>
                  <a:close/>
                </a:path>
              </a:pathLst>
            </a:custGeom>
            <a:solidFill>
              <a:srgbClr val="FEFEFE"/>
            </a:solidFill>
            <a:ln w="0">
              <a:noFill/>
              <a:prstDash val="solid"/>
              <a:round/>
              <a:headEnd/>
              <a:tailEnd/>
            </a:ln>
          </p:spPr>
          <p:txBody>
            <a:bodyPr vert="horz" wrap="square" lIns="89642" tIns="44821" rIns="89642" bIns="44821" numCol="1" anchor="t" anchorCtr="0" compatLnSpc="1">
              <a:prstTxWarp prst="textNoShape">
                <a:avLst/>
              </a:prstTxWarp>
            </a:bodyPr>
            <a:lstStyle/>
            <a:p>
              <a:pPr defTabSz="914314">
                <a:defRPr/>
              </a:pPr>
              <a:endParaRPr lang="en-US" kern="0">
                <a:gradFill>
                  <a:gsLst>
                    <a:gs pos="0">
                      <a:srgbClr val="FFFFFF"/>
                    </a:gs>
                    <a:gs pos="100000">
                      <a:srgbClr val="FFFFFF"/>
                    </a:gs>
                  </a:gsLst>
                  <a:lin ang="5400000" scaled="0"/>
                </a:gradFill>
              </a:endParaRPr>
            </a:p>
          </p:txBody>
        </p:sp>
        <p:sp>
          <p:nvSpPr>
            <p:cNvPr id="131" name="Freeform 31"/>
            <p:cNvSpPr>
              <a:spLocks/>
            </p:cNvSpPr>
            <p:nvPr/>
          </p:nvSpPr>
          <p:spPr bwMode="auto">
            <a:xfrm>
              <a:off x="7577138" y="2127250"/>
              <a:ext cx="114300" cy="274638"/>
            </a:xfrm>
            <a:custGeom>
              <a:avLst/>
              <a:gdLst>
                <a:gd name="T0" fmla="*/ 0 w 132"/>
                <a:gd name="T1" fmla="*/ 0 h 318"/>
                <a:gd name="T2" fmla="*/ 0 w 132"/>
                <a:gd name="T3" fmla="*/ 0 h 318"/>
                <a:gd name="T4" fmla="*/ 132 w 132"/>
                <a:gd name="T5" fmla="*/ 0 h 318"/>
                <a:gd name="T6" fmla="*/ 132 w 132"/>
                <a:gd name="T7" fmla="*/ 318 h 318"/>
                <a:gd name="T8" fmla="*/ 0 w 132"/>
                <a:gd name="T9" fmla="*/ 318 h 318"/>
                <a:gd name="T10" fmla="*/ 0 w 132"/>
                <a:gd name="T11" fmla="*/ 0 h 318"/>
              </a:gdLst>
              <a:ahLst/>
              <a:cxnLst>
                <a:cxn ang="0">
                  <a:pos x="T0" y="T1"/>
                </a:cxn>
                <a:cxn ang="0">
                  <a:pos x="T2" y="T3"/>
                </a:cxn>
                <a:cxn ang="0">
                  <a:pos x="T4" y="T5"/>
                </a:cxn>
                <a:cxn ang="0">
                  <a:pos x="T6" y="T7"/>
                </a:cxn>
                <a:cxn ang="0">
                  <a:pos x="T8" y="T9"/>
                </a:cxn>
                <a:cxn ang="0">
                  <a:pos x="T10" y="T11"/>
                </a:cxn>
              </a:cxnLst>
              <a:rect l="0" t="0" r="r" b="b"/>
              <a:pathLst>
                <a:path w="132" h="318">
                  <a:moveTo>
                    <a:pt x="0" y="0"/>
                  </a:moveTo>
                  <a:lnTo>
                    <a:pt x="0" y="0"/>
                  </a:lnTo>
                  <a:lnTo>
                    <a:pt x="132" y="0"/>
                  </a:lnTo>
                  <a:lnTo>
                    <a:pt x="132" y="318"/>
                  </a:lnTo>
                  <a:lnTo>
                    <a:pt x="0" y="318"/>
                  </a:lnTo>
                  <a:lnTo>
                    <a:pt x="0" y="0"/>
                  </a:lnTo>
                  <a:close/>
                </a:path>
              </a:pathLst>
            </a:custGeom>
            <a:solidFill>
              <a:srgbClr val="F4AD0D"/>
            </a:solidFill>
            <a:ln w="0">
              <a:noFill/>
              <a:prstDash val="solid"/>
              <a:round/>
              <a:headEnd/>
              <a:tailEnd/>
            </a:ln>
          </p:spPr>
          <p:txBody>
            <a:bodyPr vert="horz" wrap="square" lIns="89642" tIns="44821" rIns="89642" bIns="44821" numCol="1" anchor="t" anchorCtr="0" compatLnSpc="1">
              <a:prstTxWarp prst="textNoShape">
                <a:avLst/>
              </a:prstTxWarp>
            </a:bodyPr>
            <a:lstStyle/>
            <a:p>
              <a:pPr defTabSz="914314">
                <a:defRPr/>
              </a:pPr>
              <a:endParaRPr lang="en-US" kern="0">
                <a:gradFill>
                  <a:gsLst>
                    <a:gs pos="0">
                      <a:srgbClr val="FFFFFF"/>
                    </a:gs>
                    <a:gs pos="100000">
                      <a:srgbClr val="FFFFFF"/>
                    </a:gs>
                  </a:gsLst>
                  <a:lin ang="5400000" scaled="0"/>
                </a:gradFill>
              </a:endParaRPr>
            </a:p>
          </p:txBody>
        </p:sp>
        <p:sp>
          <p:nvSpPr>
            <p:cNvPr id="132" name="Freeform 32"/>
            <p:cNvSpPr>
              <a:spLocks/>
            </p:cNvSpPr>
            <p:nvPr/>
          </p:nvSpPr>
          <p:spPr bwMode="auto">
            <a:xfrm>
              <a:off x="7729538" y="2041525"/>
              <a:ext cx="114300" cy="360363"/>
            </a:xfrm>
            <a:custGeom>
              <a:avLst/>
              <a:gdLst>
                <a:gd name="T0" fmla="*/ 0 w 132"/>
                <a:gd name="T1" fmla="*/ 0 h 418"/>
                <a:gd name="T2" fmla="*/ 0 w 132"/>
                <a:gd name="T3" fmla="*/ 0 h 418"/>
                <a:gd name="T4" fmla="*/ 132 w 132"/>
                <a:gd name="T5" fmla="*/ 0 h 418"/>
                <a:gd name="T6" fmla="*/ 132 w 132"/>
                <a:gd name="T7" fmla="*/ 418 h 418"/>
                <a:gd name="T8" fmla="*/ 0 w 132"/>
                <a:gd name="T9" fmla="*/ 418 h 418"/>
                <a:gd name="T10" fmla="*/ 0 w 132"/>
                <a:gd name="T11" fmla="*/ 0 h 418"/>
              </a:gdLst>
              <a:ahLst/>
              <a:cxnLst>
                <a:cxn ang="0">
                  <a:pos x="T0" y="T1"/>
                </a:cxn>
                <a:cxn ang="0">
                  <a:pos x="T2" y="T3"/>
                </a:cxn>
                <a:cxn ang="0">
                  <a:pos x="T4" y="T5"/>
                </a:cxn>
                <a:cxn ang="0">
                  <a:pos x="T6" y="T7"/>
                </a:cxn>
                <a:cxn ang="0">
                  <a:pos x="T8" y="T9"/>
                </a:cxn>
                <a:cxn ang="0">
                  <a:pos x="T10" y="T11"/>
                </a:cxn>
              </a:cxnLst>
              <a:rect l="0" t="0" r="r" b="b"/>
              <a:pathLst>
                <a:path w="132" h="418">
                  <a:moveTo>
                    <a:pt x="0" y="0"/>
                  </a:moveTo>
                  <a:lnTo>
                    <a:pt x="0" y="0"/>
                  </a:lnTo>
                  <a:lnTo>
                    <a:pt x="132" y="0"/>
                  </a:lnTo>
                  <a:lnTo>
                    <a:pt x="132" y="418"/>
                  </a:lnTo>
                  <a:lnTo>
                    <a:pt x="0" y="418"/>
                  </a:lnTo>
                  <a:lnTo>
                    <a:pt x="0" y="0"/>
                  </a:lnTo>
                  <a:close/>
                </a:path>
              </a:pathLst>
            </a:custGeom>
            <a:solidFill>
              <a:srgbClr val="F6931A"/>
            </a:solidFill>
            <a:ln w="0">
              <a:noFill/>
              <a:prstDash val="solid"/>
              <a:round/>
              <a:headEnd/>
              <a:tailEnd/>
            </a:ln>
          </p:spPr>
          <p:txBody>
            <a:bodyPr vert="horz" wrap="square" lIns="89642" tIns="44821" rIns="89642" bIns="44821" numCol="1" anchor="t" anchorCtr="0" compatLnSpc="1">
              <a:prstTxWarp prst="textNoShape">
                <a:avLst/>
              </a:prstTxWarp>
            </a:bodyPr>
            <a:lstStyle/>
            <a:p>
              <a:pPr defTabSz="914314">
                <a:defRPr/>
              </a:pPr>
              <a:endParaRPr lang="en-US" kern="0">
                <a:gradFill>
                  <a:gsLst>
                    <a:gs pos="0">
                      <a:srgbClr val="FFFFFF"/>
                    </a:gs>
                    <a:gs pos="100000">
                      <a:srgbClr val="FFFFFF"/>
                    </a:gs>
                  </a:gsLst>
                  <a:lin ang="5400000" scaled="0"/>
                </a:gradFill>
              </a:endParaRPr>
            </a:p>
          </p:txBody>
        </p:sp>
        <p:sp>
          <p:nvSpPr>
            <p:cNvPr id="133" name="Freeform 33"/>
            <p:cNvSpPr>
              <a:spLocks/>
            </p:cNvSpPr>
            <p:nvPr/>
          </p:nvSpPr>
          <p:spPr bwMode="auto">
            <a:xfrm>
              <a:off x="7883525" y="2095500"/>
              <a:ext cx="114300" cy="306388"/>
            </a:xfrm>
            <a:custGeom>
              <a:avLst/>
              <a:gdLst>
                <a:gd name="T0" fmla="*/ 0 w 132"/>
                <a:gd name="T1" fmla="*/ 0 h 356"/>
                <a:gd name="T2" fmla="*/ 0 w 132"/>
                <a:gd name="T3" fmla="*/ 0 h 356"/>
                <a:gd name="T4" fmla="*/ 132 w 132"/>
                <a:gd name="T5" fmla="*/ 0 h 356"/>
                <a:gd name="T6" fmla="*/ 132 w 132"/>
                <a:gd name="T7" fmla="*/ 356 h 356"/>
                <a:gd name="T8" fmla="*/ 0 w 132"/>
                <a:gd name="T9" fmla="*/ 356 h 356"/>
                <a:gd name="T10" fmla="*/ 0 w 132"/>
                <a:gd name="T11" fmla="*/ 0 h 356"/>
              </a:gdLst>
              <a:ahLst/>
              <a:cxnLst>
                <a:cxn ang="0">
                  <a:pos x="T0" y="T1"/>
                </a:cxn>
                <a:cxn ang="0">
                  <a:pos x="T2" y="T3"/>
                </a:cxn>
                <a:cxn ang="0">
                  <a:pos x="T4" y="T5"/>
                </a:cxn>
                <a:cxn ang="0">
                  <a:pos x="T6" y="T7"/>
                </a:cxn>
                <a:cxn ang="0">
                  <a:pos x="T8" y="T9"/>
                </a:cxn>
                <a:cxn ang="0">
                  <a:pos x="T10" y="T11"/>
                </a:cxn>
              </a:cxnLst>
              <a:rect l="0" t="0" r="r" b="b"/>
              <a:pathLst>
                <a:path w="132" h="356">
                  <a:moveTo>
                    <a:pt x="0" y="0"/>
                  </a:moveTo>
                  <a:lnTo>
                    <a:pt x="0" y="0"/>
                  </a:lnTo>
                  <a:lnTo>
                    <a:pt x="132" y="0"/>
                  </a:lnTo>
                  <a:lnTo>
                    <a:pt x="132" y="356"/>
                  </a:lnTo>
                  <a:lnTo>
                    <a:pt x="0" y="356"/>
                  </a:lnTo>
                  <a:lnTo>
                    <a:pt x="0" y="0"/>
                  </a:lnTo>
                  <a:close/>
                </a:path>
              </a:pathLst>
            </a:custGeom>
            <a:solidFill>
              <a:srgbClr val="F4AD0D"/>
            </a:solidFill>
            <a:ln w="0">
              <a:noFill/>
              <a:prstDash val="solid"/>
              <a:round/>
              <a:headEnd/>
              <a:tailEnd/>
            </a:ln>
          </p:spPr>
          <p:txBody>
            <a:bodyPr vert="horz" wrap="square" lIns="89642" tIns="44821" rIns="89642" bIns="44821" numCol="1" anchor="t" anchorCtr="0" compatLnSpc="1">
              <a:prstTxWarp prst="textNoShape">
                <a:avLst/>
              </a:prstTxWarp>
            </a:bodyPr>
            <a:lstStyle/>
            <a:p>
              <a:pPr defTabSz="914314">
                <a:defRPr/>
              </a:pPr>
              <a:endParaRPr lang="en-US" kern="0">
                <a:gradFill>
                  <a:gsLst>
                    <a:gs pos="0">
                      <a:srgbClr val="FFFFFF"/>
                    </a:gs>
                    <a:gs pos="100000">
                      <a:srgbClr val="FFFFFF"/>
                    </a:gs>
                  </a:gsLst>
                  <a:lin ang="5400000" scaled="0"/>
                </a:gradFill>
              </a:endParaRPr>
            </a:p>
          </p:txBody>
        </p:sp>
        <p:sp>
          <p:nvSpPr>
            <p:cNvPr id="134" name="Freeform 34"/>
            <p:cNvSpPr>
              <a:spLocks/>
            </p:cNvSpPr>
            <p:nvPr/>
          </p:nvSpPr>
          <p:spPr bwMode="auto">
            <a:xfrm>
              <a:off x="8037513" y="1916113"/>
              <a:ext cx="112713" cy="485775"/>
            </a:xfrm>
            <a:custGeom>
              <a:avLst/>
              <a:gdLst>
                <a:gd name="T0" fmla="*/ 0 w 131"/>
                <a:gd name="T1" fmla="*/ 0 h 564"/>
                <a:gd name="T2" fmla="*/ 0 w 131"/>
                <a:gd name="T3" fmla="*/ 0 h 564"/>
                <a:gd name="T4" fmla="*/ 131 w 131"/>
                <a:gd name="T5" fmla="*/ 0 h 564"/>
                <a:gd name="T6" fmla="*/ 131 w 131"/>
                <a:gd name="T7" fmla="*/ 564 h 564"/>
                <a:gd name="T8" fmla="*/ 0 w 131"/>
                <a:gd name="T9" fmla="*/ 564 h 564"/>
                <a:gd name="T10" fmla="*/ 0 w 131"/>
                <a:gd name="T11" fmla="*/ 0 h 564"/>
              </a:gdLst>
              <a:ahLst/>
              <a:cxnLst>
                <a:cxn ang="0">
                  <a:pos x="T0" y="T1"/>
                </a:cxn>
                <a:cxn ang="0">
                  <a:pos x="T2" y="T3"/>
                </a:cxn>
                <a:cxn ang="0">
                  <a:pos x="T4" y="T5"/>
                </a:cxn>
                <a:cxn ang="0">
                  <a:pos x="T6" y="T7"/>
                </a:cxn>
                <a:cxn ang="0">
                  <a:pos x="T8" y="T9"/>
                </a:cxn>
                <a:cxn ang="0">
                  <a:pos x="T10" y="T11"/>
                </a:cxn>
              </a:cxnLst>
              <a:rect l="0" t="0" r="r" b="b"/>
              <a:pathLst>
                <a:path w="131" h="564">
                  <a:moveTo>
                    <a:pt x="0" y="0"/>
                  </a:moveTo>
                  <a:lnTo>
                    <a:pt x="0" y="0"/>
                  </a:lnTo>
                  <a:lnTo>
                    <a:pt x="131" y="0"/>
                  </a:lnTo>
                  <a:lnTo>
                    <a:pt x="131" y="564"/>
                  </a:lnTo>
                  <a:lnTo>
                    <a:pt x="0" y="564"/>
                  </a:lnTo>
                  <a:lnTo>
                    <a:pt x="0" y="0"/>
                  </a:lnTo>
                  <a:close/>
                </a:path>
              </a:pathLst>
            </a:custGeom>
            <a:solidFill>
              <a:srgbClr val="F6931A"/>
            </a:solidFill>
            <a:ln w="0">
              <a:noFill/>
              <a:prstDash val="solid"/>
              <a:round/>
              <a:headEnd/>
              <a:tailEnd/>
            </a:ln>
          </p:spPr>
          <p:txBody>
            <a:bodyPr vert="horz" wrap="square" lIns="89642" tIns="44821" rIns="89642" bIns="44821" numCol="1" anchor="t" anchorCtr="0" compatLnSpc="1">
              <a:prstTxWarp prst="textNoShape">
                <a:avLst/>
              </a:prstTxWarp>
            </a:bodyPr>
            <a:lstStyle/>
            <a:p>
              <a:pPr defTabSz="914314">
                <a:defRPr/>
              </a:pPr>
              <a:endParaRPr lang="en-US" kern="0">
                <a:gradFill>
                  <a:gsLst>
                    <a:gs pos="0">
                      <a:srgbClr val="FFFFFF"/>
                    </a:gs>
                    <a:gs pos="100000">
                      <a:srgbClr val="FFFFFF"/>
                    </a:gs>
                  </a:gsLst>
                  <a:lin ang="5400000" scaled="0"/>
                </a:gradFill>
              </a:endParaRPr>
            </a:p>
          </p:txBody>
        </p:sp>
        <p:sp>
          <p:nvSpPr>
            <p:cNvPr id="135" name="Freeform 148"/>
            <p:cNvSpPr>
              <a:spLocks/>
            </p:cNvSpPr>
            <p:nvPr/>
          </p:nvSpPr>
          <p:spPr bwMode="auto">
            <a:xfrm>
              <a:off x="8488363" y="2435225"/>
              <a:ext cx="90488" cy="104775"/>
            </a:xfrm>
            <a:custGeom>
              <a:avLst/>
              <a:gdLst>
                <a:gd name="T0" fmla="*/ 65 w 106"/>
                <a:gd name="T1" fmla="*/ 122 h 122"/>
                <a:gd name="T2" fmla="*/ 65 w 106"/>
                <a:gd name="T3" fmla="*/ 122 h 122"/>
                <a:gd name="T4" fmla="*/ 106 w 106"/>
                <a:gd name="T5" fmla="*/ 94 h 122"/>
                <a:gd name="T6" fmla="*/ 40 w 106"/>
                <a:gd name="T7" fmla="*/ 0 h 122"/>
                <a:gd name="T8" fmla="*/ 0 w 106"/>
                <a:gd name="T9" fmla="*/ 28 h 122"/>
                <a:gd name="T10" fmla="*/ 65 w 106"/>
                <a:gd name="T11" fmla="*/ 122 h 122"/>
              </a:gdLst>
              <a:ahLst/>
              <a:cxnLst>
                <a:cxn ang="0">
                  <a:pos x="T0" y="T1"/>
                </a:cxn>
                <a:cxn ang="0">
                  <a:pos x="T2" y="T3"/>
                </a:cxn>
                <a:cxn ang="0">
                  <a:pos x="T4" y="T5"/>
                </a:cxn>
                <a:cxn ang="0">
                  <a:pos x="T6" y="T7"/>
                </a:cxn>
                <a:cxn ang="0">
                  <a:pos x="T8" y="T9"/>
                </a:cxn>
                <a:cxn ang="0">
                  <a:pos x="T10" y="T11"/>
                </a:cxn>
              </a:cxnLst>
              <a:rect l="0" t="0" r="r" b="b"/>
              <a:pathLst>
                <a:path w="106" h="122">
                  <a:moveTo>
                    <a:pt x="65" y="122"/>
                  </a:moveTo>
                  <a:lnTo>
                    <a:pt x="65" y="122"/>
                  </a:lnTo>
                  <a:lnTo>
                    <a:pt x="106" y="94"/>
                  </a:lnTo>
                  <a:lnTo>
                    <a:pt x="40" y="0"/>
                  </a:lnTo>
                  <a:lnTo>
                    <a:pt x="0" y="28"/>
                  </a:lnTo>
                  <a:lnTo>
                    <a:pt x="65" y="122"/>
                  </a:lnTo>
                  <a:close/>
                </a:path>
              </a:pathLst>
            </a:custGeom>
            <a:solidFill>
              <a:srgbClr val="F4AD0D"/>
            </a:solidFill>
            <a:ln w="0">
              <a:noFill/>
              <a:prstDash val="solid"/>
              <a:round/>
              <a:headEnd/>
              <a:tailEnd/>
            </a:ln>
          </p:spPr>
          <p:txBody>
            <a:bodyPr vert="horz" wrap="square" lIns="89642" tIns="44821" rIns="89642" bIns="44821" numCol="1" anchor="t" anchorCtr="0" compatLnSpc="1">
              <a:prstTxWarp prst="textNoShape">
                <a:avLst/>
              </a:prstTxWarp>
            </a:bodyPr>
            <a:lstStyle/>
            <a:p>
              <a:pPr defTabSz="914314">
                <a:defRPr/>
              </a:pPr>
              <a:endParaRPr lang="en-US" kern="0">
                <a:gradFill>
                  <a:gsLst>
                    <a:gs pos="0">
                      <a:srgbClr val="FFFFFF"/>
                    </a:gs>
                    <a:gs pos="100000">
                      <a:srgbClr val="FFFFFF"/>
                    </a:gs>
                  </a:gsLst>
                  <a:lin ang="5400000" scaled="0"/>
                </a:gradFill>
              </a:endParaRPr>
            </a:p>
          </p:txBody>
        </p:sp>
        <p:sp>
          <p:nvSpPr>
            <p:cNvPr id="136" name="Freeform 149"/>
            <p:cNvSpPr>
              <a:spLocks/>
            </p:cNvSpPr>
            <p:nvPr/>
          </p:nvSpPr>
          <p:spPr bwMode="auto">
            <a:xfrm>
              <a:off x="8272463" y="2127250"/>
              <a:ext cx="250825" cy="331788"/>
            </a:xfrm>
            <a:custGeom>
              <a:avLst/>
              <a:gdLst>
                <a:gd name="T0" fmla="*/ 251 w 291"/>
                <a:gd name="T1" fmla="*/ 386 h 386"/>
                <a:gd name="T2" fmla="*/ 251 w 291"/>
                <a:gd name="T3" fmla="*/ 386 h 386"/>
                <a:gd name="T4" fmla="*/ 291 w 291"/>
                <a:gd name="T5" fmla="*/ 358 h 386"/>
                <a:gd name="T6" fmla="*/ 41 w 291"/>
                <a:gd name="T7" fmla="*/ 0 h 386"/>
                <a:gd name="T8" fmla="*/ 0 w 291"/>
                <a:gd name="T9" fmla="*/ 29 h 386"/>
                <a:gd name="T10" fmla="*/ 251 w 291"/>
                <a:gd name="T11" fmla="*/ 386 h 386"/>
              </a:gdLst>
              <a:ahLst/>
              <a:cxnLst>
                <a:cxn ang="0">
                  <a:pos x="T0" y="T1"/>
                </a:cxn>
                <a:cxn ang="0">
                  <a:pos x="T2" y="T3"/>
                </a:cxn>
                <a:cxn ang="0">
                  <a:pos x="T4" y="T5"/>
                </a:cxn>
                <a:cxn ang="0">
                  <a:pos x="T6" y="T7"/>
                </a:cxn>
                <a:cxn ang="0">
                  <a:pos x="T8" y="T9"/>
                </a:cxn>
                <a:cxn ang="0">
                  <a:pos x="T10" y="T11"/>
                </a:cxn>
              </a:cxnLst>
              <a:rect l="0" t="0" r="r" b="b"/>
              <a:pathLst>
                <a:path w="291" h="386">
                  <a:moveTo>
                    <a:pt x="251" y="386"/>
                  </a:moveTo>
                  <a:lnTo>
                    <a:pt x="251" y="386"/>
                  </a:lnTo>
                  <a:lnTo>
                    <a:pt x="291" y="358"/>
                  </a:lnTo>
                  <a:lnTo>
                    <a:pt x="41" y="0"/>
                  </a:lnTo>
                  <a:lnTo>
                    <a:pt x="0" y="29"/>
                  </a:lnTo>
                  <a:lnTo>
                    <a:pt x="251" y="386"/>
                  </a:lnTo>
                  <a:close/>
                </a:path>
              </a:pathLst>
            </a:custGeom>
            <a:solidFill>
              <a:srgbClr val="F4AD0D"/>
            </a:solidFill>
            <a:ln w="0">
              <a:noFill/>
              <a:prstDash val="solid"/>
              <a:round/>
              <a:headEnd/>
              <a:tailEnd/>
            </a:ln>
          </p:spPr>
          <p:txBody>
            <a:bodyPr vert="horz" wrap="square" lIns="89642" tIns="44821" rIns="89642" bIns="44821" numCol="1" anchor="t" anchorCtr="0" compatLnSpc="1">
              <a:prstTxWarp prst="textNoShape">
                <a:avLst/>
              </a:prstTxWarp>
            </a:bodyPr>
            <a:lstStyle/>
            <a:p>
              <a:pPr defTabSz="914314">
                <a:defRPr/>
              </a:pPr>
              <a:endParaRPr lang="en-US" kern="0">
                <a:gradFill>
                  <a:gsLst>
                    <a:gs pos="0">
                      <a:srgbClr val="FFFFFF"/>
                    </a:gs>
                    <a:gs pos="100000">
                      <a:srgbClr val="FFFFFF"/>
                    </a:gs>
                  </a:gsLst>
                  <a:lin ang="5400000" scaled="0"/>
                </a:gradFill>
              </a:endParaRPr>
            </a:p>
          </p:txBody>
        </p:sp>
        <p:sp>
          <p:nvSpPr>
            <p:cNvPr id="137" name="Freeform 150"/>
            <p:cNvSpPr>
              <a:spLocks/>
            </p:cNvSpPr>
            <p:nvPr/>
          </p:nvSpPr>
          <p:spPr bwMode="auto">
            <a:xfrm>
              <a:off x="8543925" y="2516188"/>
              <a:ext cx="41275" cy="31750"/>
            </a:xfrm>
            <a:custGeom>
              <a:avLst/>
              <a:gdLst>
                <a:gd name="T0" fmla="*/ 44 w 47"/>
                <a:gd name="T1" fmla="*/ 4 h 37"/>
                <a:gd name="T2" fmla="*/ 44 w 47"/>
                <a:gd name="T3" fmla="*/ 4 h 37"/>
                <a:gd name="T4" fmla="*/ 41 w 47"/>
                <a:gd name="T5" fmla="*/ 0 h 37"/>
                <a:gd name="T6" fmla="*/ 0 w 47"/>
                <a:gd name="T7" fmla="*/ 28 h 37"/>
                <a:gd name="T8" fmla="*/ 3 w 47"/>
                <a:gd name="T9" fmla="*/ 32 h 37"/>
                <a:gd name="T10" fmla="*/ 17 w 47"/>
                <a:gd name="T11" fmla="*/ 35 h 37"/>
                <a:gd name="T12" fmla="*/ 41 w 47"/>
                <a:gd name="T13" fmla="*/ 17 h 37"/>
                <a:gd name="T14" fmla="*/ 44 w 47"/>
                <a:gd name="T15" fmla="*/ 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7">
                  <a:moveTo>
                    <a:pt x="44" y="4"/>
                  </a:moveTo>
                  <a:lnTo>
                    <a:pt x="44" y="4"/>
                  </a:lnTo>
                  <a:cubicBezTo>
                    <a:pt x="41" y="0"/>
                    <a:pt x="41" y="0"/>
                    <a:pt x="41" y="0"/>
                  </a:cubicBezTo>
                  <a:cubicBezTo>
                    <a:pt x="0" y="28"/>
                    <a:pt x="0" y="28"/>
                    <a:pt x="0" y="28"/>
                  </a:cubicBezTo>
                  <a:cubicBezTo>
                    <a:pt x="3" y="32"/>
                    <a:pt x="3" y="32"/>
                    <a:pt x="3" y="32"/>
                  </a:cubicBezTo>
                  <a:cubicBezTo>
                    <a:pt x="6" y="36"/>
                    <a:pt x="13" y="37"/>
                    <a:pt x="17" y="35"/>
                  </a:cubicBezTo>
                  <a:cubicBezTo>
                    <a:pt x="41" y="17"/>
                    <a:pt x="41" y="17"/>
                    <a:pt x="41" y="17"/>
                  </a:cubicBezTo>
                  <a:cubicBezTo>
                    <a:pt x="45" y="15"/>
                    <a:pt x="47" y="8"/>
                    <a:pt x="44" y="4"/>
                  </a:cubicBezTo>
                  <a:close/>
                </a:path>
              </a:pathLst>
            </a:custGeom>
            <a:solidFill>
              <a:srgbClr val="F4AD0D"/>
            </a:solidFill>
            <a:ln w="0">
              <a:noFill/>
              <a:prstDash val="solid"/>
              <a:round/>
              <a:headEnd/>
              <a:tailEnd/>
            </a:ln>
          </p:spPr>
          <p:txBody>
            <a:bodyPr vert="horz" wrap="square" lIns="89642" tIns="44821" rIns="89642" bIns="44821" numCol="1" anchor="t" anchorCtr="0" compatLnSpc="1">
              <a:prstTxWarp prst="textNoShape">
                <a:avLst/>
              </a:prstTxWarp>
            </a:bodyPr>
            <a:lstStyle/>
            <a:p>
              <a:pPr defTabSz="914314">
                <a:defRPr/>
              </a:pPr>
              <a:endParaRPr lang="en-US" kern="0">
                <a:gradFill>
                  <a:gsLst>
                    <a:gs pos="0">
                      <a:srgbClr val="FFFFFF"/>
                    </a:gs>
                    <a:gs pos="100000">
                      <a:srgbClr val="FFFFFF"/>
                    </a:gs>
                  </a:gsLst>
                  <a:lin ang="5400000" scaled="0"/>
                </a:gradFill>
              </a:endParaRPr>
            </a:p>
          </p:txBody>
        </p:sp>
        <p:sp>
          <p:nvSpPr>
            <p:cNvPr id="138" name="Freeform 151"/>
            <p:cNvSpPr>
              <a:spLocks/>
            </p:cNvSpPr>
            <p:nvPr/>
          </p:nvSpPr>
          <p:spPr bwMode="auto">
            <a:xfrm>
              <a:off x="8226425" y="2058988"/>
              <a:ext cx="80963" cy="92075"/>
            </a:xfrm>
            <a:custGeom>
              <a:avLst/>
              <a:gdLst>
                <a:gd name="T0" fmla="*/ 62 w 94"/>
                <a:gd name="T1" fmla="*/ 33 h 107"/>
                <a:gd name="T2" fmla="*/ 62 w 94"/>
                <a:gd name="T3" fmla="*/ 33 h 107"/>
                <a:gd name="T4" fmla="*/ 22 w 94"/>
                <a:gd name="T5" fmla="*/ 1 h 107"/>
                <a:gd name="T6" fmla="*/ 5 w 94"/>
                <a:gd name="T7" fmla="*/ 13 h 107"/>
                <a:gd name="T8" fmla="*/ 22 w 94"/>
                <a:gd name="T9" fmla="*/ 62 h 107"/>
                <a:gd name="T10" fmla="*/ 53 w 94"/>
                <a:gd name="T11" fmla="*/ 107 h 107"/>
                <a:gd name="T12" fmla="*/ 69 w 94"/>
                <a:gd name="T13" fmla="*/ 95 h 107"/>
                <a:gd name="T14" fmla="*/ 73 w 94"/>
                <a:gd name="T15" fmla="*/ 92 h 107"/>
                <a:gd name="T16" fmla="*/ 94 w 94"/>
                <a:gd name="T17" fmla="*/ 78 h 107"/>
                <a:gd name="T18" fmla="*/ 62 w 94"/>
                <a:gd name="T19" fmla="*/ 3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07">
                  <a:moveTo>
                    <a:pt x="62" y="33"/>
                  </a:moveTo>
                  <a:lnTo>
                    <a:pt x="62" y="33"/>
                  </a:lnTo>
                  <a:cubicBezTo>
                    <a:pt x="54" y="21"/>
                    <a:pt x="33" y="0"/>
                    <a:pt x="22" y="1"/>
                  </a:cubicBezTo>
                  <a:cubicBezTo>
                    <a:pt x="5" y="13"/>
                    <a:pt x="5" y="13"/>
                    <a:pt x="5" y="13"/>
                  </a:cubicBezTo>
                  <a:cubicBezTo>
                    <a:pt x="0" y="23"/>
                    <a:pt x="13" y="50"/>
                    <a:pt x="22" y="62"/>
                  </a:cubicBezTo>
                  <a:cubicBezTo>
                    <a:pt x="53" y="107"/>
                    <a:pt x="53" y="107"/>
                    <a:pt x="53" y="107"/>
                  </a:cubicBezTo>
                  <a:cubicBezTo>
                    <a:pt x="69" y="95"/>
                    <a:pt x="69" y="95"/>
                    <a:pt x="69" y="95"/>
                  </a:cubicBezTo>
                  <a:cubicBezTo>
                    <a:pt x="73" y="92"/>
                    <a:pt x="73" y="92"/>
                    <a:pt x="73" y="92"/>
                  </a:cubicBezTo>
                  <a:cubicBezTo>
                    <a:pt x="94" y="78"/>
                    <a:pt x="94" y="78"/>
                    <a:pt x="94" y="78"/>
                  </a:cubicBezTo>
                  <a:lnTo>
                    <a:pt x="62" y="33"/>
                  </a:lnTo>
                  <a:close/>
                </a:path>
              </a:pathLst>
            </a:custGeom>
            <a:solidFill>
              <a:srgbClr val="F4AD0D"/>
            </a:solidFill>
            <a:ln w="0">
              <a:noFill/>
              <a:prstDash val="solid"/>
              <a:round/>
              <a:headEnd/>
              <a:tailEnd/>
            </a:ln>
          </p:spPr>
          <p:txBody>
            <a:bodyPr vert="horz" wrap="square" lIns="89642" tIns="44821" rIns="89642" bIns="44821" numCol="1" anchor="t" anchorCtr="0" compatLnSpc="1">
              <a:prstTxWarp prst="textNoShape">
                <a:avLst/>
              </a:prstTxWarp>
            </a:bodyPr>
            <a:lstStyle/>
            <a:p>
              <a:pPr defTabSz="914314">
                <a:defRPr/>
              </a:pPr>
              <a:endParaRPr lang="en-US" kern="0">
                <a:gradFill>
                  <a:gsLst>
                    <a:gs pos="0">
                      <a:srgbClr val="FFFFFF"/>
                    </a:gs>
                    <a:gs pos="100000">
                      <a:srgbClr val="FFFFFF"/>
                    </a:gs>
                  </a:gsLst>
                  <a:lin ang="5400000" scaled="0"/>
                </a:gradFill>
              </a:endParaRPr>
            </a:p>
          </p:txBody>
        </p:sp>
        <p:sp>
          <p:nvSpPr>
            <p:cNvPr id="139" name="Freeform 152"/>
            <p:cNvSpPr>
              <a:spLocks/>
            </p:cNvSpPr>
            <p:nvPr/>
          </p:nvSpPr>
          <p:spPr bwMode="auto">
            <a:xfrm>
              <a:off x="8524875" y="2479675"/>
              <a:ext cx="44450" cy="53975"/>
            </a:xfrm>
            <a:custGeom>
              <a:avLst/>
              <a:gdLst>
                <a:gd name="T0" fmla="*/ 38 w 51"/>
                <a:gd name="T1" fmla="*/ 58 h 61"/>
                <a:gd name="T2" fmla="*/ 38 w 51"/>
                <a:gd name="T3" fmla="*/ 58 h 61"/>
                <a:gd name="T4" fmla="*/ 32 w 51"/>
                <a:gd name="T5" fmla="*/ 57 h 61"/>
                <a:gd name="T6" fmla="*/ 3 w 51"/>
                <a:gd name="T7" fmla="*/ 16 h 61"/>
                <a:gd name="T8" fmla="*/ 4 w 51"/>
                <a:gd name="T9" fmla="*/ 9 h 61"/>
                <a:gd name="T10" fmla="*/ 8 w 51"/>
                <a:gd name="T11" fmla="*/ 6 h 61"/>
                <a:gd name="T12" fmla="*/ 19 w 51"/>
                <a:gd name="T13" fmla="*/ 4 h 61"/>
                <a:gd name="T14" fmla="*/ 48 w 51"/>
                <a:gd name="T15" fmla="*/ 45 h 61"/>
                <a:gd name="T16" fmla="*/ 42 w 51"/>
                <a:gd name="T17" fmla="*/ 55 h 61"/>
                <a:gd name="T18" fmla="*/ 38 w 51"/>
                <a:gd name="T19" fmla="*/ 5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61">
                  <a:moveTo>
                    <a:pt x="38" y="58"/>
                  </a:moveTo>
                  <a:lnTo>
                    <a:pt x="38" y="58"/>
                  </a:lnTo>
                  <a:cubicBezTo>
                    <a:pt x="34" y="61"/>
                    <a:pt x="34" y="61"/>
                    <a:pt x="32" y="57"/>
                  </a:cubicBezTo>
                  <a:cubicBezTo>
                    <a:pt x="3" y="16"/>
                    <a:pt x="3" y="16"/>
                    <a:pt x="3" y="16"/>
                  </a:cubicBezTo>
                  <a:cubicBezTo>
                    <a:pt x="0" y="12"/>
                    <a:pt x="0" y="12"/>
                    <a:pt x="4" y="9"/>
                  </a:cubicBezTo>
                  <a:cubicBezTo>
                    <a:pt x="8" y="6"/>
                    <a:pt x="8" y="6"/>
                    <a:pt x="8" y="6"/>
                  </a:cubicBezTo>
                  <a:cubicBezTo>
                    <a:pt x="13" y="3"/>
                    <a:pt x="17" y="0"/>
                    <a:pt x="19" y="4"/>
                  </a:cubicBezTo>
                  <a:cubicBezTo>
                    <a:pt x="48" y="45"/>
                    <a:pt x="48" y="45"/>
                    <a:pt x="48" y="45"/>
                  </a:cubicBezTo>
                  <a:cubicBezTo>
                    <a:pt x="51" y="49"/>
                    <a:pt x="47" y="52"/>
                    <a:pt x="42" y="55"/>
                  </a:cubicBezTo>
                  <a:lnTo>
                    <a:pt x="38" y="58"/>
                  </a:lnTo>
                  <a:close/>
                </a:path>
              </a:pathLst>
            </a:custGeom>
            <a:solidFill>
              <a:srgbClr val="F4AD0D"/>
            </a:solidFill>
            <a:ln w="0">
              <a:noFill/>
              <a:prstDash val="solid"/>
              <a:round/>
              <a:headEnd/>
              <a:tailEnd/>
            </a:ln>
          </p:spPr>
          <p:txBody>
            <a:bodyPr vert="horz" wrap="square" lIns="89642" tIns="44821" rIns="89642" bIns="44821" numCol="1" anchor="t" anchorCtr="0" compatLnSpc="1">
              <a:prstTxWarp prst="textNoShape">
                <a:avLst/>
              </a:prstTxWarp>
            </a:bodyPr>
            <a:lstStyle/>
            <a:p>
              <a:pPr defTabSz="914314">
                <a:defRPr/>
              </a:pPr>
              <a:endParaRPr lang="en-US" kern="0">
                <a:gradFill>
                  <a:gsLst>
                    <a:gs pos="0">
                      <a:srgbClr val="FFFFFF"/>
                    </a:gs>
                    <a:gs pos="100000">
                      <a:srgbClr val="FFFFFF"/>
                    </a:gs>
                  </a:gsLst>
                  <a:lin ang="5400000" scaled="0"/>
                </a:gradFill>
              </a:endParaRPr>
            </a:p>
          </p:txBody>
        </p:sp>
      </p:grpSp>
      <p:sp>
        <p:nvSpPr>
          <p:cNvPr id="140" name="Isosceles Triangle 139"/>
          <p:cNvSpPr/>
          <p:nvPr/>
        </p:nvSpPr>
        <p:spPr bwMode="auto">
          <a:xfrm rot="10800000" flipV="1">
            <a:off x="5828743" y="1686900"/>
            <a:ext cx="500130" cy="431147"/>
          </a:xfrm>
          <a:prstGeom prst="triangle">
            <a:avLst/>
          </a:prstGeom>
          <a:solidFill>
            <a:srgbClr val="404040">
              <a:lumMod val="20000"/>
              <a:lumOff val="80000"/>
            </a:srgbClr>
          </a:solidFill>
          <a:ln w="9525" cap="flat" cmpd="sng" algn="ctr">
            <a:noFill/>
            <a:prstDash val="solid"/>
            <a:headEnd type="none" w="med" len="med"/>
            <a:tailEnd type="none" w="med" len="med"/>
          </a:ln>
          <a:effectLst/>
        </p:spPr>
        <p:txBody>
          <a:bodyPr lIns="89642" tIns="89642" rIns="33620" bIns="33620" rtlCol="0" anchor="b" anchorCtr="0"/>
          <a:lstStyle/>
          <a:p>
            <a:pPr algn="ctr" defTabSz="914038">
              <a:defRPr/>
            </a:pPr>
            <a:endParaRPr lang="en-US" sz="784" kern="0" dirty="0">
              <a:gradFill>
                <a:gsLst>
                  <a:gs pos="0">
                    <a:srgbClr val="FFFFFF"/>
                  </a:gs>
                  <a:gs pos="100000">
                    <a:srgbClr val="FFFFFF"/>
                  </a:gs>
                </a:gsLst>
                <a:lin ang="5400000" scaled="0"/>
              </a:gradFill>
              <a:ea typeface="Segoe UI" pitchFamily="34" charset="0"/>
              <a:cs typeface="Segoe UI" pitchFamily="34" charset="0"/>
            </a:endParaRPr>
          </a:p>
        </p:txBody>
      </p:sp>
      <p:sp>
        <p:nvSpPr>
          <p:cNvPr id="141" name="Isosceles Triangle 140"/>
          <p:cNvSpPr/>
          <p:nvPr/>
        </p:nvSpPr>
        <p:spPr bwMode="auto">
          <a:xfrm rot="10800000" flipV="1">
            <a:off x="5828743" y="1686900"/>
            <a:ext cx="500130" cy="431147"/>
          </a:xfrm>
          <a:prstGeom prst="triangle">
            <a:avLst/>
          </a:prstGeom>
          <a:solidFill>
            <a:srgbClr val="F6931A"/>
          </a:solidFill>
          <a:ln w="9525" cap="flat" cmpd="sng" algn="ctr">
            <a:noFill/>
            <a:prstDash val="solid"/>
            <a:headEnd type="none" w="med" len="med"/>
            <a:tailEnd type="none" w="med" len="med"/>
          </a:ln>
          <a:effectLst/>
        </p:spPr>
        <p:txBody>
          <a:bodyPr lIns="89642" tIns="89642" rIns="33620" bIns="33620" rtlCol="0" anchor="b" anchorCtr="0"/>
          <a:lstStyle/>
          <a:p>
            <a:pPr algn="ctr" defTabSz="914038">
              <a:defRPr/>
            </a:pPr>
            <a:endParaRPr lang="en-US" sz="784" kern="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235466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5400000">
                                      <p:cBhvr>
                                        <p:cTn id="6" dur="1000" fill="hold"/>
                                        <p:tgtEl>
                                          <p:spTgt spid="113"/>
                                        </p:tgtEl>
                                        <p:attrNameLst>
                                          <p:attrName>r</p:attrName>
                                        </p:attrNameLst>
                                      </p:cBhvr>
                                    </p:animRot>
                                  </p:childTnLst>
                                </p:cTn>
                              </p:par>
                              <p:par>
                                <p:cTn id="7" presetID="22" presetClass="entr" presetSubtype="4" fill="hold" grpId="0" nodeType="withEffect">
                                  <p:stCondLst>
                                    <p:cond delay="0"/>
                                  </p:stCondLst>
                                  <p:childTnLst>
                                    <p:set>
                                      <p:cBhvr>
                                        <p:cTn id="8" dur="1" fill="hold">
                                          <p:stCondLst>
                                            <p:cond delay="0"/>
                                          </p:stCondLst>
                                        </p:cTn>
                                        <p:tgtEl>
                                          <p:spTgt spid="114"/>
                                        </p:tgtEl>
                                        <p:attrNameLst>
                                          <p:attrName>style.visibility</p:attrName>
                                        </p:attrNameLst>
                                      </p:cBhvr>
                                      <p:to>
                                        <p:strVal val="visible"/>
                                      </p:to>
                                    </p:set>
                                    <p:animEffect transition="in" filter="wipe(down)">
                                      <p:cBhvr>
                                        <p:cTn id="9" dur="500"/>
                                        <p:tgtEl>
                                          <p:spTgt spid="114"/>
                                        </p:tgtEl>
                                      </p:cBhvr>
                                    </p:animEffect>
                                  </p:childTnLst>
                                </p:cTn>
                              </p:par>
                              <p:par>
                                <p:cTn id="10" presetID="22" presetClass="entr" presetSubtype="4" fill="hold" grpId="0" nodeType="withEffect">
                                  <p:stCondLst>
                                    <p:cond delay="200"/>
                                  </p:stCondLst>
                                  <p:childTnLst>
                                    <p:set>
                                      <p:cBhvr>
                                        <p:cTn id="11" dur="1" fill="hold">
                                          <p:stCondLst>
                                            <p:cond delay="0"/>
                                          </p:stCondLst>
                                        </p:cTn>
                                        <p:tgtEl>
                                          <p:spTgt spid="117"/>
                                        </p:tgtEl>
                                        <p:attrNameLst>
                                          <p:attrName>style.visibility</p:attrName>
                                        </p:attrNameLst>
                                      </p:cBhvr>
                                      <p:to>
                                        <p:strVal val="visible"/>
                                      </p:to>
                                    </p:set>
                                    <p:animEffect transition="in" filter="wipe(down)">
                                      <p:cBhvr>
                                        <p:cTn id="12" dur="500"/>
                                        <p:tgtEl>
                                          <p:spTgt spid="117"/>
                                        </p:tgtEl>
                                      </p:cBhvr>
                                    </p:animEffect>
                                  </p:childTnLst>
                                </p:cTn>
                              </p:par>
                            </p:childTnLst>
                          </p:cTn>
                        </p:par>
                        <p:par>
                          <p:cTn id="13" fill="hold">
                            <p:stCondLst>
                              <p:cond delay="1000"/>
                            </p:stCondLst>
                            <p:childTnLst>
                              <p:par>
                                <p:cTn id="14" presetID="10" presetClass="entr" presetSubtype="0" fill="hold" nodeType="afterEffect">
                                  <p:stCondLst>
                                    <p:cond delay="500"/>
                                  </p:stCondLst>
                                  <p:childTnLst>
                                    <p:set>
                                      <p:cBhvr>
                                        <p:cTn id="15" dur="1" fill="hold">
                                          <p:stCondLst>
                                            <p:cond delay="0"/>
                                          </p:stCondLst>
                                        </p:cTn>
                                        <p:tgtEl>
                                          <p:spTgt spid="118"/>
                                        </p:tgtEl>
                                        <p:attrNameLst>
                                          <p:attrName>style.visibility</p:attrName>
                                        </p:attrNameLst>
                                      </p:cBhvr>
                                      <p:to>
                                        <p:strVal val="visible"/>
                                      </p:to>
                                    </p:set>
                                    <p:animEffect transition="in" filter="fade">
                                      <p:cBhvr>
                                        <p:cTn id="16" dur="500"/>
                                        <p:tgtEl>
                                          <p:spTgt spid="118"/>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112"/>
                                        </p:tgtEl>
                                        <p:attrNameLst>
                                          <p:attrName>style.visibility</p:attrName>
                                        </p:attrNameLst>
                                      </p:cBhvr>
                                      <p:to>
                                        <p:strVal val="visible"/>
                                      </p:to>
                                    </p:set>
                                    <p:animEffect transition="in" filter="fade">
                                      <p:cBhvr>
                                        <p:cTn id="19" dur="500"/>
                                        <p:tgtEl>
                                          <p:spTgt spid="112"/>
                                        </p:tgtEl>
                                      </p:cBhvr>
                                    </p:animEffect>
                                  </p:childTnLst>
                                </p:cTn>
                              </p:par>
                            </p:childTnLst>
                          </p:cTn>
                        </p:par>
                        <p:par>
                          <p:cTn id="20" fill="hold">
                            <p:stCondLst>
                              <p:cond delay="2000"/>
                            </p:stCondLst>
                            <p:childTnLst>
                              <p:par>
                                <p:cTn id="21" presetID="10" presetClass="entr" presetSubtype="0" fill="hold" grpId="0" nodeType="afterEffect">
                                  <p:stCondLst>
                                    <p:cond delay="500"/>
                                  </p:stCondLst>
                                  <p:childTnLst>
                                    <p:set>
                                      <p:cBhvr>
                                        <p:cTn id="22" dur="1" fill="hold">
                                          <p:stCondLst>
                                            <p:cond delay="0"/>
                                          </p:stCondLst>
                                        </p:cTn>
                                        <p:tgtEl>
                                          <p:spTgt spid="111"/>
                                        </p:tgtEl>
                                        <p:attrNameLst>
                                          <p:attrName>style.visibility</p:attrName>
                                        </p:attrNameLst>
                                      </p:cBhvr>
                                      <p:to>
                                        <p:strVal val="visible"/>
                                      </p:to>
                                    </p:set>
                                    <p:animEffect transition="in" filter="fade">
                                      <p:cBhvr>
                                        <p:cTn id="23" dur="500"/>
                                        <p:tgtEl>
                                          <p:spTgt spid="111"/>
                                        </p:tgtEl>
                                      </p:cBhvr>
                                    </p:animEffect>
                                  </p:childTnLst>
                                </p:cTn>
                              </p:par>
                              <p:par>
                                <p:cTn id="24" presetID="10" presetClass="entr" presetSubtype="0" fill="hold" nodeType="withEffect">
                                  <p:stCondLst>
                                    <p:cond delay="500"/>
                                  </p:stCondLst>
                                  <p:childTnLst>
                                    <p:set>
                                      <p:cBhvr>
                                        <p:cTn id="25" dur="1" fill="hold">
                                          <p:stCondLst>
                                            <p:cond delay="0"/>
                                          </p:stCondLst>
                                        </p:cTn>
                                        <p:tgtEl>
                                          <p:spTgt spid="122"/>
                                        </p:tgtEl>
                                        <p:attrNameLst>
                                          <p:attrName>style.visibility</p:attrName>
                                        </p:attrNameLst>
                                      </p:cBhvr>
                                      <p:to>
                                        <p:strVal val="visible"/>
                                      </p:to>
                                    </p:set>
                                    <p:animEffect transition="in" filter="fade">
                                      <p:cBhvr>
                                        <p:cTn id="26" dur="500"/>
                                        <p:tgtEl>
                                          <p:spTgt spid="122"/>
                                        </p:tgtEl>
                                      </p:cBhvr>
                                    </p:animEffect>
                                  </p:childTnLst>
                                </p:cTn>
                              </p:par>
                            </p:childTnLst>
                          </p:cTn>
                        </p:par>
                        <p:par>
                          <p:cTn id="27" fill="hold">
                            <p:stCondLst>
                              <p:cond delay="3000"/>
                            </p:stCondLst>
                            <p:childTnLst>
                              <p:par>
                                <p:cTn id="28" presetID="10" presetClass="entr" presetSubtype="0" fill="hold" grpId="0" nodeType="afterEffect">
                                  <p:stCondLst>
                                    <p:cond delay="500"/>
                                  </p:stCondLst>
                                  <p:childTnLst>
                                    <p:set>
                                      <p:cBhvr>
                                        <p:cTn id="29" dur="1" fill="hold">
                                          <p:stCondLst>
                                            <p:cond delay="0"/>
                                          </p:stCondLst>
                                        </p:cTn>
                                        <p:tgtEl>
                                          <p:spTgt spid="110"/>
                                        </p:tgtEl>
                                        <p:attrNameLst>
                                          <p:attrName>style.visibility</p:attrName>
                                        </p:attrNameLst>
                                      </p:cBhvr>
                                      <p:to>
                                        <p:strVal val="visible"/>
                                      </p:to>
                                    </p:set>
                                    <p:animEffect transition="in" filter="fade">
                                      <p:cBhvr>
                                        <p:cTn id="30" dur="500"/>
                                        <p:tgtEl>
                                          <p:spTgt spid="110"/>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1"/>
                                        </p:tgtEl>
                                        <p:attrNameLst>
                                          <p:attrName>style.visibility</p:attrName>
                                        </p:attrNameLst>
                                      </p:cBhvr>
                                      <p:to>
                                        <p:strVal val="visible"/>
                                      </p:to>
                                    </p:set>
                                    <p:animEffect transition="in" filter="fade">
                                      <p:cBhvr>
                                        <p:cTn id="33" dur="500"/>
                                        <p:tgtEl>
                                          <p:spTgt spid="141"/>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126"/>
                                        </p:tgtEl>
                                        <p:attrNameLst>
                                          <p:attrName>style.visibility</p:attrName>
                                        </p:attrNameLst>
                                      </p:cBhvr>
                                      <p:to>
                                        <p:strVal val="visible"/>
                                      </p:to>
                                    </p:set>
                                    <p:animEffect transition="in" filter="fade">
                                      <p:cBhvr>
                                        <p:cTn id="36"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animBg="1"/>
      <p:bldP spid="111" grpId="0" animBg="1"/>
      <p:bldP spid="112" grpId="0" animBg="1"/>
      <p:bldP spid="114" grpId="0" animBg="1"/>
      <p:bldP spid="117" grpId="0" animBg="1"/>
      <p:bldP spid="126" grpId="0"/>
      <p:bldP spid="14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Rectangle 109"/>
          <p:cNvSpPr/>
          <p:nvPr/>
        </p:nvSpPr>
        <p:spPr bwMode="auto">
          <a:xfrm>
            <a:off x="2" y="487"/>
            <a:ext cx="12218060" cy="6857027"/>
          </a:xfrm>
          <a:prstGeom prst="rect">
            <a:avLst/>
          </a:prstGeom>
          <a:solidFill>
            <a:srgbClr val="0093E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de-DE" sz="2353" dirty="0" err="1">
              <a:solidFill>
                <a:schemeClr val="bg1"/>
              </a:solidFill>
              <a:ea typeface="Segoe UI" pitchFamily="34" charset="0"/>
              <a:cs typeface="Segoe UI" pitchFamily="34" charset="0"/>
            </a:endParaRPr>
          </a:p>
        </p:txBody>
      </p:sp>
      <p:sp>
        <p:nvSpPr>
          <p:cNvPr id="17" name="Title 16"/>
          <p:cNvSpPr>
            <a:spLocks noGrp="1"/>
          </p:cNvSpPr>
          <p:nvPr>
            <p:ph type="title"/>
          </p:nvPr>
        </p:nvSpPr>
        <p:spPr>
          <a:xfrm>
            <a:off x="269241" y="289957"/>
            <a:ext cx="11655840" cy="899537"/>
          </a:xfrm>
        </p:spPr>
        <p:txBody>
          <a:bodyPr>
            <a:normAutofit/>
          </a:bodyPr>
          <a:lstStyle/>
          <a:p>
            <a:r>
              <a:rPr lang="en-US" dirty="0">
                <a:solidFill>
                  <a:schemeClr val="bg1"/>
                </a:solidFill>
              </a:rPr>
              <a:t>Learning from production – DevOps practices</a:t>
            </a:r>
          </a:p>
        </p:txBody>
      </p:sp>
      <p:grpSp>
        <p:nvGrpSpPr>
          <p:cNvPr id="11" name="Group 10"/>
          <p:cNvGrpSpPr/>
          <p:nvPr/>
        </p:nvGrpSpPr>
        <p:grpSpPr>
          <a:xfrm>
            <a:off x="302443" y="1477571"/>
            <a:ext cx="3836698" cy="5376231"/>
            <a:chOff x="308507" y="1506703"/>
            <a:chExt cx="3913632" cy="5484036"/>
          </a:xfrm>
        </p:grpSpPr>
        <p:sp>
          <p:nvSpPr>
            <p:cNvPr id="7" name="Rectangle 6"/>
            <p:cNvSpPr/>
            <p:nvPr/>
          </p:nvSpPr>
          <p:spPr bwMode="auto">
            <a:xfrm>
              <a:off x="308507" y="1506703"/>
              <a:ext cx="3913632" cy="5484036"/>
            </a:xfrm>
            <a:prstGeom prst="rect">
              <a:avLst/>
            </a:prstGeom>
            <a:solidFill>
              <a:srgbClr val="009CE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defTabSz="913927" fontAlgn="base">
                <a:lnSpc>
                  <a:spcPct val="90000"/>
                </a:lnSpc>
                <a:spcBef>
                  <a:spcPct val="0"/>
                </a:spcBef>
                <a:spcAft>
                  <a:spcPct val="0"/>
                </a:spcAft>
                <a:defRPr/>
              </a:pPr>
              <a:r>
                <a:rPr lang="en-US" sz="2353" dirty="0">
                  <a:gradFill>
                    <a:gsLst>
                      <a:gs pos="0">
                        <a:srgbClr val="FFFFFF"/>
                      </a:gs>
                      <a:gs pos="100000">
                        <a:srgbClr val="FFFFFF"/>
                      </a:gs>
                    </a:gsLst>
                    <a:lin ang="5400000" scaled="0"/>
                  </a:gradFill>
                  <a:latin typeface="Segoe UI Light"/>
                  <a:ea typeface="Segoe UI" pitchFamily="34" charset="0"/>
                  <a:cs typeface="Segoe UI" pitchFamily="34" charset="0"/>
                </a:rPr>
                <a:t>Testing in production</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5660" y="4409915"/>
              <a:ext cx="3594320" cy="2580824"/>
            </a:xfrm>
            <a:prstGeom prst="rect">
              <a:avLst/>
            </a:prstGeom>
          </p:spPr>
        </p:pic>
        <p:sp>
          <p:nvSpPr>
            <p:cNvPr id="61" name="Production B"/>
            <p:cNvSpPr/>
            <p:nvPr/>
          </p:nvSpPr>
          <p:spPr bwMode="auto">
            <a:xfrm>
              <a:off x="528851" y="2212592"/>
              <a:ext cx="1585235" cy="102828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algn="ctr" defTabSz="913751">
                <a:lnSpc>
                  <a:spcPct val="90000"/>
                </a:lnSpc>
                <a:defRPr/>
              </a:pPr>
              <a:r>
                <a:rPr lang="en-US" sz="1175" dirty="0">
                  <a:gradFill>
                    <a:gsLst>
                      <a:gs pos="0">
                        <a:srgbClr val="FFFFFF"/>
                      </a:gs>
                      <a:gs pos="100000">
                        <a:srgbClr val="FFFFFF"/>
                      </a:gs>
                    </a:gsLst>
                    <a:lin ang="5400000" scaled="0"/>
                  </a:gradFill>
                  <a:latin typeface="Segoe UI"/>
                  <a:ea typeface="Segoe UI" pitchFamily="34" charset="0"/>
                  <a:cs typeface="Segoe UI" pitchFamily="34" charset="0"/>
                </a:rPr>
                <a:t>PRODUCTION A</a:t>
              </a:r>
            </a:p>
          </p:txBody>
        </p:sp>
        <p:sp>
          <p:nvSpPr>
            <p:cNvPr id="62" name="APP 2"/>
            <p:cNvSpPr>
              <a:spLocks noEditPoints="1"/>
            </p:cNvSpPr>
            <p:nvPr/>
          </p:nvSpPr>
          <p:spPr bwMode="auto">
            <a:xfrm>
              <a:off x="1223522" y="2623060"/>
              <a:ext cx="481643" cy="482766"/>
            </a:xfrm>
            <a:custGeom>
              <a:avLst/>
              <a:gdLst>
                <a:gd name="T0" fmla="*/ 364 w 371"/>
                <a:gd name="T1" fmla="*/ 103 h 383"/>
                <a:gd name="T2" fmla="*/ 216 w 371"/>
                <a:gd name="T3" fmla="*/ 3 h 383"/>
                <a:gd name="T4" fmla="*/ 203 w 371"/>
                <a:gd name="T5" fmla="*/ 1 h 383"/>
                <a:gd name="T6" fmla="*/ 13 w 371"/>
                <a:gd name="T7" fmla="*/ 50 h 383"/>
                <a:gd name="T8" fmla="*/ 0 w 371"/>
                <a:gd name="T9" fmla="*/ 66 h 383"/>
                <a:gd name="T10" fmla="*/ 0 w 371"/>
                <a:gd name="T11" fmla="*/ 243 h 383"/>
                <a:gd name="T12" fmla="*/ 5 w 371"/>
                <a:gd name="T13" fmla="*/ 255 h 383"/>
                <a:gd name="T14" fmla="*/ 125 w 371"/>
                <a:gd name="T15" fmla="*/ 379 h 383"/>
                <a:gd name="T16" fmla="*/ 137 w 371"/>
                <a:gd name="T17" fmla="*/ 383 h 383"/>
                <a:gd name="T18" fmla="*/ 142 w 371"/>
                <a:gd name="T19" fmla="*/ 383 h 383"/>
                <a:gd name="T20" fmla="*/ 351 w 371"/>
                <a:gd name="T21" fmla="*/ 310 h 383"/>
                <a:gd name="T22" fmla="*/ 362 w 371"/>
                <a:gd name="T23" fmla="*/ 296 h 383"/>
                <a:gd name="T24" fmla="*/ 371 w 371"/>
                <a:gd name="T25" fmla="*/ 117 h 383"/>
                <a:gd name="T26" fmla="*/ 364 w 371"/>
                <a:gd name="T27" fmla="*/ 103 h 383"/>
                <a:gd name="T28" fmla="*/ 204 w 371"/>
                <a:gd name="T29" fmla="*/ 34 h 383"/>
                <a:gd name="T30" fmla="*/ 321 w 371"/>
                <a:gd name="T31" fmla="*/ 113 h 383"/>
                <a:gd name="T32" fmla="*/ 251 w 371"/>
                <a:gd name="T33" fmla="*/ 134 h 383"/>
                <a:gd name="T34" fmla="*/ 139 w 371"/>
                <a:gd name="T35" fmla="*/ 51 h 383"/>
                <a:gd name="T36" fmla="*/ 204 w 371"/>
                <a:gd name="T37" fmla="*/ 34 h 383"/>
                <a:gd name="T38" fmla="*/ 143 w 371"/>
                <a:gd name="T39" fmla="*/ 167 h 383"/>
                <a:gd name="T40" fmla="*/ 42 w 371"/>
                <a:gd name="T41" fmla="*/ 76 h 383"/>
                <a:gd name="T42" fmla="*/ 113 w 371"/>
                <a:gd name="T43" fmla="*/ 58 h 383"/>
                <a:gd name="T44" fmla="*/ 225 w 371"/>
                <a:gd name="T45" fmla="*/ 142 h 383"/>
                <a:gd name="T46" fmla="*/ 143 w 371"/>
                <a:gd name="T47" fmla="*/ 167 h 383"/>
                <a:gd name="T48" fmla="*/ 33 w 371"/>
                <a:gd name="T49" fmla="*/ 237 h 383"/>
                <a:gd name="T50" fmla="*/ 33 w 371"/>
                <a:gd name="T51" fmla="*/ 96 h 383"/>
                <a:gd name="T52" fmla="*/ 130 w 371"/>
                <a:gd name="T53" fmla="*/ 184 h 383"/>
                <a:gd name="T54" fmla="*/ 130 w 371"/>
                <a:gd name="T55" fmla="*/ 338 h 383"/>
                <a:gd name="T56" fmla="*/ 33 w 371"/>
                <a:gd name="T57" fmla="*/ 237 h 383"/>
                <a:gd name="T58" fmla="*/ 152 w 371"/>
                <a:gd name="T59" fmla="*/ 345 h 383"/>
                <a:gd name="T60" fmla="*/ 152 w 371"/>
                <a:gd name="T61" fmla="*/ 187 h 383"/>
                <a:gd name="T62" fmla="*/ 338 w 371"/>
                <a:gd name="T63" fmla="*/ 130 h 383"/>
                <a:gd name="T64" fmla="*/ 330 w 371"/>
                <a:gd name="T65" fmla="*/ 283 h 383"/>
                <a:gd name="T66" fmla="*/ 152 w 371"/>
                <a:gd name="T67" fmla="*/ 34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1" h="383">
                  <a:moveTo>
                    <a:pt x="364" y="103"/>
                  </a:moveTo>
                  <a:cubicBezTo>
                    <a:pt x="216" y="3"/>
                    <a:pt x="216" y="3"/>
                    <a:pt x="216" y="3"/>
                  </a:cubicBezTo>
                  <a:cubicBezTo>
                    <a:pt x="213" y="1"/>
                    <a:pt x="208" y="0"/>
                    <a:pt x="203" y="1"/>
                  </a:cubicBezTo>
                  <a:cubicBezTo>
                    <a:pt x="13" y="50"/>
                    <a:pt x="13" y="50"/>
                    <a:pt x="13" y="50"/>
                  </a:cubicBezTo>
                  <a:cubicBezTo>
                    <a:pt x="5" y="52"/>
                    <a:pt x="0" y="58"/>
                    <a:pt x="0" y="66"/>
                  </a:cubicBezTo>
                  <a:cubicBezTo>
                    <a:pt x="0" y="243"/>
                    <a:pt x="0" y="243"/>
                    <a:pt x="0" y="243"/>
                  </a:cubicBezTo>
                  <a:cubicBezTo>
                    <a:pt x="0" y="248"/>
                    <a:pt x="2" y="252"/>
                    <a:pt x="5" y="255"/>
                  </a:cubicBezTo>
                  <a:cubicBezTo>
                    <a:pt x="125" y="379"/>
                    <a:pt x="125" y="379"/>
                    <a:pt x="125" y="379"/>
                  </a:cubicBezTo>
                  <a:cubicBezTo>
                    <a:pt x="128" y="382"/>
                    <a:pt x="132" y="383"/>
                    <a:pt x="137" y="383"/>
                  </a:cubicBezTo>
                  <a:cubicBezTo>
                    <a:pt x="138" y="383"/>
                    <a:pt x="140" y="383"/>
                    <a:pt x="142" y="383"/>
                  </a:cubicBezTo>
                  <a:cubicBezTo>
                    <a:pt x="351" y="310"/>
                    <a:pt x="351" y="310"/>
                    <a:pt x="351" y="310"/>
                  </a:cubicBezTo>
                  <a:cubicBezTo>
                    <a:pt x="357" y="308"/>
                    <a:pt x="362" y="302"/>
                    <a:pt x="362" y="296"/>
                  </a:cubicBezTo>
                  <a:cubicBezTo>
                    <a:pt x="371" y="117"/>
                    <a:pt x="371" y="117"/>
                    <a:pt x="371" y="117"/>
                  </a:cubicBezTo>
                  <a:cubicBezTo>
                    <a:pt x="371" y="112"/>
                    <a:pt x="369" y="106"/>
                    <a:pt x="364" y="103"/>
                  </a:cubicBezTo>
                  <a:close/>
                  <a:moveTo>
                    <a:pt x="204" y="34"/>
                  </a:moveTo>
                  <a:cubicBezTo>
                    <a:pt x="321" y="113"/>
                    <a:pt x="321" y="113"/>
                    <a:pt x="321" y="113"/>
                  </a:cubicBezTo>
                  <a:cubicBezTo>
                    <a:pt x="251" y="134"/>
                    <a:pt x="251" y="134"/>
                    <a:pt x="251" y="134"/>
                  </a:cubicBezTo>
                  <a:cubicBezTo>
                    <a:pt x="139" y="51"/>
                    <a:pt x="139" y="51"/>
                    <a:pt x="139" y="51"/>
                  </a:cubicBezTo>
                  <a:lnTo>
                    <a:pt x="204" y="34"/>
                  </a:lnTo>
                  <a:close/>
                  <a:moveTo>
                    <a:pt x="143" y="167"/>
                  </a:moveTo>
                  <a:cubicBezTo>
                    <a:pt x="42" y="76"/>
                    <a:pt x="42" y="76"/>
                    <a:pt x="42" y="76"/>
                  </a:cubicBezTo>
                  <a:cubicBezTo>
                    <a:pt x="113" y="58"/>
                    <a:pt x="113" y="58"/>
                    <a:pt x="113" y="58"/>
                  </a:cubicBezTo>
                  <a:cubicBezTo>
                    <a:pt x="225" y="142"/>
                    <a:pt x="225" y="142"/>
                    <a:pt x="225" y="142"/>
                  </a:cubicBezTo>
                  <a:lnTo>
                    <a:pt x="143" y="167"/>
                  </a:lnTo>
                  <a:close/>
                  <a:moveTo>
                    <a:pt x="33" y="237"/>
                  </a:moveTo>
                  <a:cubicBezTo>
                    <a:pt x="33" y="96"/>
                    <a:pt x="33" y="96"/>
                    <a:pt x="33" y="96"/>
                  </a:cubicBezTo>
                  <a:cubicBezTo>
                    <a:pt x="130" y="184"/>
                    <a:pt x="130" y="184"/>
                    <a:pt x="130" y="184"/>
                  </a:cubicBezTo>
                  <a:cubicBezTo>
                    <a:pt x="130" y="338"/>
                    <a:pt x="130" y="338"/>
                    <a:pt x="130" y="338"/>
                  </a:cubicBezTo>
                  <a:lnTo>
                    <a:pt x="33" y="237"/>
                  </a:lnTo>
                  <a:close/>
                  <a:moveTo>
                    <a:pt x="152" y="345"/>
                  </a:moveTo>
                  <a:cubicBezTo>
                    <a:pt x="152" y="187"/>
                    <a:pt x="152" y="187"/>
                    <a:pt x="152" y="187"/>
                  </a:cubicBezTo>
                  <a:cubicBezTo>
                    <a:pt x="338" y="130"/>
                    <a:pt x="338" y="130"/>
                    <a:pt x="338" y="130"/>
                  </a:cubicBezTo>
                  <a:cubicBezTo>
                    <a:pt x="330" y="283"/>
                    <a:pt x="330" y="283"/>
                    <a:pt x="330" y="283"/>
                  </a:cubicBezTo>
                  <a:lnTo>
                    <a:pt x="152" y="345"/>
                  </a:lnTo>
                  <a:close/>
                </a:path>
              </a:pathLst>
            </a:custGeom>
            <a:solidFill>
              <a:schemeClr val="bg1"/>
            </a:solidFill>
            <a:ln>
              <a:noFill/>
            </a:ln>
          </p:spPr>
          <p:txBody>
            <a:bodyPr vert="horz" wrap="square" lIns="89617" tIns="44808" rIns="89617" bIns="44808" numCol="1" anchor="t" anchorCtr="0" compatLnSpc="1">
              <a:prstTxWarp prst="textNoShape">
                <a:avLst/>
              </a:prstTxWarp>
            </a:bodyPr>
            <a:lstStyle/>
            <a:p>
              <a:pPr defTabSz="895830">
                <a:defRPr/>
              </a:pPr>
              <a:endParaRPr lang="en-US" sz="1667" dirty="0">
                <a:solidFill>
                  <a:srgbClr val="000000"/>
                </a:solidFill>
                <a:latin typeface="Segoe UI"/>
              </a:endParaRPr>
            </a:p>
          </p:txBody>
        </p:sp>
        <p:sp>
          <p:nvSpPr>
            <p:cNvPr id="63" name="Production B"/>
            <p:cNvSpPr/>
            <p:nvPr/>
          </p:nvSpPr>
          <p:spPr bwMode="auto">
            <a:xfrm>
              <a:off x="2423071" y="2212592"/>
              <a:ext cx="1585235" cy="102828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algn="ctr" defTabSz="913751">
                <a:lnSpc>
                  <a:spcPct val="90000"/>
                </a:lnSpc>
                <a:defRPr/>
              </a:pPr>
              <a:r>
                <a:rPr lang="en-US" sz="1175" dirty="0">
                  <a:gradFill>
                    <a:gsLst>
                      <a:gs pos="0">
                        <a:srgbClr val="FFFFFF"/>
                      </a:gs>
                      <a:gs pos="100000">
                        <a:srgbClr val="FFFFFF"/>
                      </a:gs>
                    </a:gsLst>
                    <a:lin ang="5400000" scaled="0"/>
                  </a:gradFill>
                  <a:latin typeface="Segoe UI"/>
                  <a:ea typeface="Segoe UI" pitchFamily="34" charset="0"/>
                  <a:cs typeface="Segoe UI" pitchFamily="34" charset="0"/>
                </a:rPr>
                <a:t>PRODUCTION B</a:t>
              </a:r>
            </a:p>
          </p:txBody>
        </p:sp>
        <p:sp>
          <p:nvSpPr>
            <p:cNvPr id="64" name="APP 2"/>
            <p:cNvSpPr>
              <a:spLocks noEditPoints="1"/>
            </p:cNvSpPr>
            <p:nvPr/>
          </p:nvSpPr>
          <p:spPr bwMode="auto">
            <a:xfrm>
              <a:off x="2831992" y="2623060"/>
              <a:ext cx="481643" cy="482766"/>
            </a:xfrm>
            <a:custGeom>
              <a:avLst/>
              <a:gdLst>
                <a:gd name="T0" fmla="*/ 364 w 371"/>
                <a:gd name="T1" fmla="*/ 103 h 383"/>
                <a:gd name="T2" fmla="*/ 216 w 371"/>
                <a:gd name="T3" fmla="*/ 3 h 383"/>
                <a:gd name="T4" fmla="*/ 203 w 371"/>
                <a:gd name="T5" fmla="*/ 1 h 383"/>
                <a:gd name="T6" fmla="*/ 13 w 371"/>
                <a:gd name="T7" fmla="*/ 50 h 383"/>
                <a:gd name="T8" fmla="*/ 0 w 371"/>
                <a:gd name="T9" fmla="*/ 66 h 383"/>
                <a:gd name="T10" fmla="*/ 0 w 371"/>
                <a:gd name="T11" fmla="*/ 243 h 383"/>
                <a:gd name="T12" fmla="*/ 5 w 371"/>
                <a:gd name="T13" fmla="*/ 255 h 383"/>
                <a:gd name="T14" fmla="*/ 125 w 371"/>
                <a:gd name="T15" fmla="*/ 379 h 383"/>
                <a:gd name="T16" fmla="*/ 137 w 371"/>
                <a:gd name="T17" fmla="*/ 383 h 383"/>
                <a:gd name="T18" fmla="*/ 142 w 371"/>
                <a:gd name="T19" fmla="*/ 383 h 383"/>
                <a:gd name="T20" fmla="*/ 351 w 371"/>
                <a:gd name="T21" fmla="*/ 310 h 383"/>
                <a:gd name="T22" fmla="*/ 362 w 371"/>
                <a:gd name="T23" fmla="*/ 296 h 383"/>
                <a:gd name="T24" fmla="*/ 371 w 371"/>
                <a:gd name="T25" fmla="*/ 117 h 383"/>
                <a:gd name="T26" fmla="*/ 364 w 371"/>
                <a:gd name="T27" fmla="*/ 103 h 383"/>
                <a:gd name="T28" fmla="*/ 204 w 371"/>
                <a:gd name="T29" fmla="*/ 34 h 383"/>
                <a:gd name="T30" fmla="*/ 321 w 371"/>
                <a:gd name="T31" fmla="*/ 113 h 383"/>
                <a:gd name="T32" fmla="*/ 251 w 371"/>
                <a:gd name="T33" fmla="*/ 134 h 383"/>
                <a:gd name="T34" fmla="*/ 139 w 371"/>
                <a:gd name="T35" fmla="*/ 51 h 383"/>
                <a:gd name="T36" fmla="*/ 204 w 371"/>
                <a:gd name="T37" fmla="*/ 34 h 383"/>
                <a:gd name="T38" fmla="*/ 143 w 371"/>
                <a:gd name="T39" fmla="*/ 167 h 383"/>
                <a:gd name="T40" fmla="*/ 42 w 371"/>
                <a:gd name="T41" fmla="*/ 76 h 383"/>
                <a:gd name="T42" fmla="*/ 113 w 371"/>
                <a:gd name="T43" fmla="*/ 58 h 383"/>
                <a:gd name="T44" fmla="*/ 225 w 371"/>
                <a:gd name="T45" fmla="*/ 142 h 383"/>
                <a:gd name="T46" fmla="*/ 143 w 371"/>
                <a:gd name="T47" fmla="*/ 167 h 383"/>
                <a:gd name="T48" fmla="*/ 33 w 371"/>
                <a:gd name="T49" fmla="*/ 237 h 383"/>
                <a:gd name="T50" fmla="*/ 33 w 371"/>
                <a:gd name="T51" fmla="*/ 96 h 383"/>
                <a:gd name="T52" fmla="*/ 130 w 371"/>
                <a:gd name="T53" fmla="*/ 184 h 383"/>
                <a:gd name="T54" fmla="*/ 130 w 371"/>
                <a:gd name="T55" fmla="*/ 338 h 383"/>
                <a:gd name="T56" fmla="*/ 33 w 371"/>
                <a:gd name="T57" fmla="*/ 237 h 383"/>
                <a:gd name="T58" fmla="*/ 152 w 371"/>
                <a:gd name="T59" fmla="*/ 345 h 383"/>
                <a:gd name="T60" fmla="*/ 152 w 371"/>
                <a:gd name="T61" fmla="*/ 187 h 383"/>
                <a:gd name="T62" fmla="*/ 338 w 371"/>
                <a:gd name="T63" fmla="*/ 130 h 383"/>
                <a:gd name="T64" fmla="*/ 330 w 371"/>
                <a:gd name="T65" fmla="*/ 283 h 383"/>
                <a:gd name="T66" fmla="*/ 152 w 371"/>
                <a:gd name="T67" fmla="*/ 34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1" h="383">
                  <a:moveTo>
                    <a:pt x="364" y="103"/>
                  </a:moveTo>
                  <a:cubicBezTo>
                    <a:pt x="216" y="3"/>
                    <a:pt x="216" y="3"/>
                    <a:pt x="216" y="3"/>
                  </a:cubicBezTo>
                  <a:cubicBezTo>
                    <a:pt x="213" y="1"/>
                    <a:pt x="208" y="0"/>
                    <a:pt x="203" y="1"/>
                  </a:cubicBezTo>
                  <a:cubicBezTo>
                    <a:pt x="13" y="50"/>
                    <a:pt x="13" y="50"/>
                    <a:pt x="13" y="50"/>
                  </a:cubicBezTo>
                  <a:cubicBezTo>
                    <a:pt x="5" y="52"/>
                    <a:pt x="0" y="58"/>
                    <a:pt x="0" y="66"/>
                  </a:cubicBezTo>
                  <a:cubicBezTo>
                    <a:pt x="0" y="243"/>
                    <a:pt x="0" y="243"/>
                    <a:pt x="0" y="243"/>
                  </a:cubicBezTo>
                  <a:cubicBezTo>
                    <a:pt x="0" y="248"/>
                    <a:pt x="2" y="252"/>
                    <a:pt x="5" y="255"/>
                  </a:cubicBezTo>
                  <a:cubicBezTo>
                    <a:pt x="125" y="379"/>
                    <a:pt x="125" y="379"/>
                    <a:pt x="125" y="379"/>
                  </a:cubicBezTo>
                  <a:cubicBezTo>
                    <a:pt x="128" y="382"/>
                    <a:pt x="132" y="383"/>
                    <a:pt x="137" y="383"/>
                  </a:cubicBezTo>
                  <a:cubicBezTo>
                    <a:pt x="138" y="383"/>
                    <a:pt x="140" y="383"/>
                    <a:pt x="142" y="383"/>
                  </a:cubicBezTo>
                  <a:cubicBezTo>
                    <a:pt x="351" y="310"/>
                    <a:pt x="351" y="310"/>
                    <a:pt x="351" y="310"/>
                  </a:cubicBezTo>
                  <a:cubicBezTo>
                    <a:pt x="357" y="308"/>
                    <a:pt x="362" y="302"/>
                    <a:pt x="362" y="296"/>
                  </a:cubicBezTo>
                  <a:cubicBezTo>
                    <a:pt x="371" y="117"/>
                    <a:pt x="371" y="117"/>
                    <a:pt x="371" y="117"/>
                  </a:cubicBezTo>
                  <a:cubicBezTo>
                    <a:pt x="371" y="112"/>
                    <a:pt x="369" y="106"/>
                    <a:pt x="364" y="103"/>
                  </a:cubicBezTo>
                  <a:close/>
                  <a:moveTo>
                    <a:pt x="204" y="34"/>
                  </a:moveTo>
                  <a:cubicBezTo>
                    <a:pt x="321" y="113"/>
                    <a:pt x="321" y="113"/>
                    <a:pt x="321" y="113"/>
                  </a:cubicBezTo>
                  <a:cubicBezTo>
                    <a:pt x="251" y="134"/>
                    <a:pt x="251" y="134"/>
                    <a:pt x="251" y="134"/>
                  </a:cubicBezTo>
                  <a:cubicBezTo>
                    <a:pt x="139" y="51"/>
                    <a:pt x="139" y="51"/>
                    <a:pt x="139" y="51"/>
                  </a:cubicBezTo>
                  <a:lnTo>
                    <a:pt x="204" y="34"/>
                  </a:lnTo>
                  <a:close/>
                  <a:moveTo>
                    <a:pt x="143" y="167"/>
                  </a:moveTo>
                  <a:cubicBezTo>
                    <a:pt x="42" y="76"/>
                    <a:pt x="42" y="76"/>
                    <a:pt x="42" y="76"/>
                  </a:cubicBezTo>
                  <a:cubicBezTo>
                    <a:pt x="113" y="58"/>
                    <a:pt x="113" y="58"/>
                    <a:pt x="113" y="58"/>
                  </a:cubicBezTo>
                  <a:cubicBezTo>
                    <a:pt x="225" y="142"/>
                    <a:pt x="225" y="142"/>
                    <a:pt x="225" y="142"/>
                  </a:cubicBezTo>
                  <a:lnTo>
                    <a:pt x="143" y="167"/>
                  </a:lnTo>
                  <a:close/>
                  <a:moveTo>
                    <a:pt x="33" y="237"/>
                  </a:moveTo>
                  <a:cubicBezTo>
                    <a:pt x="33" y="96"/>
                    <a:pt x="33" y="96"/>
                    <a:pt x="33" y="96"/>
                  </a:cubicBezTo>
                  <a:cubicBezTo>
                    <a:pt x="130" y="184"/>
                    <a:pt x="130" y="184"/>
                    <a:pt x="130" y="184"/>
                  </a:cubicBezTo>
                  <a:cubicBezTo>
                    <a:pt x="130" y="338"/>
                    <a:pt x="130" y="338"/>
                    <a:pt x="130" y="338"/>
                  </a:cubicBezTo>
                  <a:lnTo>
                    <a:pt x="33" y="237"/>
                  </a:lnTo>
                  <a:close/>
                  <a:moveTo>
                    <a:pt x="152" y="345"/>
                  </a:moveTo>
                  <a:cubicBezTo>
                    <a:pt x="152" y="187"/>
                    <a:pt x="152" y="187"/>
                    <a:pt x="152" y="187"/>
                  </a:cubicBezTo>
                  <a:cubicBezTo>
                    <a:pt x="338" y="130"/>
                    <a:pt x="338" y="130"/>
                    <a:pt x="338" y="130"/>
                  </a:cubicBezTo>
                  <a:cubicBezTo>
                    <a:pt x="330" y="283"/>
                    <a:pt x="330" y="283"/>
                    <a:pt x="330" y="283"/>
                  </a:cubicBezTo>
                  <a:lnTo>
                    <a:pt x="152" y="345"/>
                  </a:lnTo>
                  <a:close/>
                </a:path>
              </a:pathLst>
            </a:custGeom>
            <a:solidFill>
              <a:schemeClr val="bg1"/>
            </a:solidFill>
            <a:ln>
              <a:noFill/>
            </a:ln>
          </p:spPr>
          <p:txBody>
            <a:bodyPr vert="horz" wrap="square" lIns="89617" tIns="44808" rIns="89617" bIns="44808" numCol="1" anchor="t" anchorCtr="0" compatLnSpc="1">
              <a:prstTxWarp prst="textNoShape">
                <a:avLst/>
              </a:prstTxWarp>
            </a:bodyPr>
            <a:lstStyle/>
            <a:p>
              <a:pPr defTabSz="895830">
                <a:defRPr/>
              </a:pPr>
              <a:endParaRPr lang="en-US" sz="1667" dirty="0">
                <a:solidFill>
                  <a:srgbClr val="000000"/>
                </a:solidFill>
                <a:latin typeface="Segoe UI"/>
              </a:endParaRPr>
            </a:p>
          </p:txBody>
        </p:sp>
        <p:cxnSp>
          <p:nvCxnSpPr>
            <p:cNvPr id="48" name="Straight Connector 47"/>
            <p:cNvCxnSpPr/>
            <p:nvPr/>
          </p:nvCxnSpPr>
          <p:spPr>
            <a:xfrm flipH="1" flipV="1">
              <a:off x="1578085" y="3298057"/>
              <a:ext cx="652214" cy="1745096"/>
            </a:xfrm>
            <a:prstGeom prst="line">
              <a:avLst/>
            </a:prstGeom>
            <a:ln w="38100">
              <a:solidFill>
                <a:schemeClr val="bg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2280350" y="3298057"/>
              <a:ext cx="797962" cy="1745096"/>
            </a:xfrm>
            <a:prstGeom prst="line">
              <a:avLst/>
            </a:prstGeom>
            <a:ln w="38100">
              <a:solidFill>
                <a:schemeClr val="bg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652676" y="2926818"/>
              <a:ext cx="608869" cy="926061"/>
              <a:chOff x="654812" y="2633289"/>
              <a:chExt cx="608869" cy="926061"/>
            </a:xfrm>
          </p:grpSpPr>
          <p:grpSp>
            <p:nvGrpSpPr>
              <p:cNvPr id="50" name="Group 49"/>
              <p:cNvGrpSpPr/>
              <p:nvPr/>
            </p:nvGrpSpPr>
            <p:grpSpPr>
              <a:xfrm>
                <a:off x="654812" y="2633289"/>
                <a:ext cx="608869" cy="643784"/>
                <a:chOff x="8968422" y="1945240"/>
                <a:chExt cx="972643" cy="1028418"/>
              </a:xfrm>
            </p:grpSpPr>
            <p:grpSp>
              <p:nvGrpSpPr>
                <p:cNvPr id="72" name="Group 71"/>
                <p:cNvGrpSpPr/>
                <p:nvPr/>
              </p:nvGrpSpPr>
              <p:grpSpPr>
                <a:xfrm>
                  <a:off x="8968422" y="2142553"/>
                  <a:ext cx="318232" cy="696493"/>
                  <a:chOff x="9458597" y="2993206"/>
                  <a:chExt cx="291678" cy="638376"/>
                </a:xfrm>
              </p:grpSpPr>
              <p:sp>
                <p:nvSpPr>
                  <p:cNvPr id="78" name="Oval 77"/>
                  <p:cNvSpPr/>
                  <p:nvPr/>
                </p:nvSpPr>
                <p:spPr bwMode="auto">
                  <a:xfrm>
                    <a:off x="9497057" y="2993206"/>
                    <a:ext cx="195809" cy="195809"/>
                  </a:xfrm>
                  <a:prstGeom prst="ellipse">
                    <a:avLst/>
                  </a:prstGeom>
                  <a:solidFill>
                    <a:srgbClr val="969696"/>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79" name="Freeform 78"/>
                  <p:cNvSpPr/>
                  <p:nvPr/>
                </p:nvSpPr>
                <p:spPr bwMode="auto">
                  <a:xfrm>
                    <a:off x="9458597" y="3218596"/>
                    <a:ext cx="291678" cy="412986"/>
                  </a:xfrm>
                  <a:custGeom>
                    <a:avLst/>
                    <a:gdLst>
                      <a:gd name="connsiteX0" fmla="*/ 145839 w 291678"/>
                      <a:gd name="connsiteY0" fmla="*/ 0 h 412986"/>
                      <a:gd name="connsiteX1" fmla="*/ 291678 w 291678"/>
                      <a:gd name="connsiteY1" fmla="*/ 145839 h 412986"/>
                      <a:gd name="connsiteX2" fmla="*/ 291678 w 291678"/>
                      <a:gd name="connsiteY2" fmla="*/ 412986 h 412986"/>
                      <a:gd name="connsiteX3" fmla="*/ 0 w 291678"/>
                      <a:gd name="connsiteY3" fmla="*/ 412986 h 412986"/>
                      <a:gd name="connsiteX4" fmla="*/ 0 w 291678"/>
                      <a:gd name="connsiteY4" fmla="*/ 145839 h 412986"/>
                      <a:gd name="connsiteX5" fmla="*/ 145839 w 291678"/>
                      <a:gd name="connsiteY5" fmla="*/ 0 h 41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678" h="412986">
                        <a:moveTo>
                          <a:pt x="145839" y="0"/>
                        </a:moveTo>
                        <a:cubicBezTo>
                          <a:pt x="226384" y="0"/>
                          <a:pt x="291678" y="65294"/>
                          <a:pt x="291678" y="145839"/>
                        </a:cubicBezTo>
                        <a:lnTo>
                          <a:pt x="291678" y="412986"/>
                        </a:lnTo>
                        <a:lnTo>
                          <a:pt x="0" y="412986"/>
                        </a:lnTo>
                        <a:lnTo>
                          <a:pt x="0" y="145839"/>
                        </a:lnTo>
                        <a:cubicBezTo>
                          <a:pt x="0" y="65294"/>
                          <a:pt x="65294" y="0"/>
                          <a:pt x="145839" y="0"/>
                        </a:cubicBezTo>
                        <a:close/>
                      </a:path>
                    </a:pathLst>
                  </a:custGeom>
                  <a:solidFill>
                    <a:srgbClr val="969696"/>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grpSp>
              <p:nvGrpSpPr>
                <p:cNvPr id="73" name="Group 72"/>
                <p:cNvGrpSpPr/>
                <p:nvPr/>
              </p:nvGrpSpPr>
              <p:grpSpPr>
                <a:xfrm>
                  <a:off x="9622833" y="2142553"/>
                  <a:ext cx="318232" cy="696493"/>
                  <a:chOff x="9458597" y="2993206"/>
                  <a:chExt cx="291678" cy="638376"/>
                </a:xfrm>
              </p:grpSpPr>
              <p:sp>
                <p:nvSpPr>
                  <p:cNvPr id="76" name="Oval 75"/>
                  <p:cNvSpPr/>
                  <p:nvPr/>
                </p:nvSpPr>
                <p:spPr bwMode="auto">
                  <a:xfrm>
                    <a:off x="9497057" y="2993206"/>
                    <a:ext cx="195809" cy="195809"/>
                  </a:xfrm>
                  <a:prstGeom prst="ellipse">
                    <a:avLst/>
                  </a:prstGeom>
                  <a:solidFill>
                    <a:srgbClr val="969696"/>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77" name="Freeform 76"/>
                  <p:cNvSpPr/>
                  <p:nvPr/>
                </p:nvSpPr>
                <p:spPr bwMode="auto">
                  <a:xfrm>
                    <a:off x="9458597" y="3218596"/>
                    <a:ext cx="291678" cy="412986"/>
                  </a:xfrm>
                  <a:custGeom>
                    <a:avLst/>
                    <a:gdLst>
                      <a:gd name="connsiteX0" fmla="*/ 145839 w 291678"/>
                      <a:gd name="connsiteY0" fmla="*/ 0 h 412986"/>
                      <a:gd name="connsiteX1" fmla="*/ 291678 w 291678"/>
                      <a:gd name="connsiteY1" fmla="*/ 145839 h 412986"/>
                      <a:gd name="connsiteX2" fmla="*/ 291678 w 291678"/>
                      <a:gd name="connsiteY2" fmla="*/ 412986 h 412986"/>
                      <a:gd name="connsiteX3" fmla="*/ 0 w 291678"/>
                      <a:gd name="connsiteY3" fmla="*/ 412986 h 412986"/>
                      <a:gd name="connsiteX4" fmla="*/ 0 w 291678"/>
                      <a:gd name="connsiteY4" fmla="*/ 145839 h 412986"/>
                      <a:gd name="connsiteX5" fmla="*/ 145839 w 291678"/>
                      <a:gd name="connsiteY5" fmla="*/ 0 h 41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678" h="412986">
                        <a:moveTo>
                          <a:pt x="145839" y="0"/>
                        </a:moveTo>
                        <a:cubicBezTo>
                          <a:pt x="226384" y="0"/>
                          <a:pt x="291678" y="65294"/>
                          <a:pt x="291678" y="145839"/>
                        </a:cubicBezTo>
                        <a:lnTo>
                          <a:pt x="291678" y="412986"/>
                        </a:lnTo>
                        <a:lnTo>
                          <a:pt x="0" y="412986"/>
                        </a:lnTo>
                        <a:lnTo>
                          <a:pt x="0" y="145839"/>
                        </a:lnTo>
                        <a:cubicBezTo>
                          <a:pt x="0" y="65294"/>
                          <a:pt x="65294" y="0"/>
                          <a:pt x="145839" y="0"/>
                        </a:cubicBezTo>
                        <a:close/>
                      </a:path>
                    </a:pathLst>
                  </a:custGeom>
                  <a:solidFill>
                    <a:srgbClr val="969696"/>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sp>
              <p:nvSpPr>
                <p:cNvPr id="74" name="Freeform 73"/>
                <p:cNvSpPr/>
                <p:nvPr/>
              </p:nvSpPr>
              <p:spPr bwMode="auto">
                <a:xfrm>
                  <a:off x="9192270" y="2277165"/>
                  <a:ext cx="491910" cy="696493"/>
                </a:xfrm>
                <a:custGeom>
                  <a:avLst/>
                  <a:gdLst>
                    <a:gd name="connsiteX0" fmla="*/ 145839 w 291678"/>
                    <a:gd name="connsiteY0" fmla="*/ 0 h 412986"/>
                    <a:gd name="connsiteX1" fmla="*/ 291678 w 291678"/>
                    <a:gd name="connsiteY1" fmla="*/ 145839 h 412986"/>
                    <a:gd name="connsiteX2" fmla="*/ 291678 w 291678"/>
                    <a:gd name="connsiteY2" fmla="*/ 412986 h 412986"/>
                    <a:gd name="connsiteX3" fmla="*/ 0 w 291678"/>
                    <a:gd name="connsiteY3" fmla="*/ 412986 h 412986"/>
                    <a:gd name="connsiteX4" fmla="*/ 0 w 291678"/>
                    <a:gd name="connsiteY4" fmla="*/ 145839 h 412986"/>
                    <a:gd name="connsiteX5" fmla="*/ 145839 w 291678"/>
                    <a:gd name="connsiteY5" fmla="*/ 0 h 41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678" h="412986">
                      <a:moveTo>
                        <a:pt x="145839" y="0"/>
                      </a:moveTo>
                      <a:cubicBezTo>
                        <a:pt x="226384" y="0"/>
                        <a:pt x="291678" y="65294"/>
                        <a:pt x="291678" y="145839"/>
                      </a:cubicBezTo>
                      <a:lnTo>
                        <a:pt x="291678" y="412986"/>
                      </a:lnTo>
                      <a:lnTo>
                        <a:pt x="0" y="412986"/>
                      </a:lnTo>
                      <a:lnTo>
                        <a:pt x="0" y="145839"/>
                      </a:lnTo>
                      <a:cubicBezTo>
                        <a:pt x="0" y="65294"/>
                        <a:pt x="65294" y="0"/>
                        <a:pt x="145839" y="0"/>
                      </a:cubicBezTo>
                      <a:close/>
                    </a:path>
                  </a:pathLst>
                </a:custGeom>
                <a:solidFill>
                  <a:srgbClr val="BDBDBD"/>
                </a:solidFill>
                <a:ln w="3810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75" name="Oval 74"/>
                <p:cNvSpPr/>
                <p:nvPr/>
              </p:nvSpPr>
              <p:spPr bwMode="auto">
                <a:xfrm>
                  <a:off x="9257133" y="1945240"/>
                  <a:ext cx="330228" cy="330228"/>
                </a:xfrm>
                <a:prstGeom prst="ellipse">
                  <a:avLst/>
                </a:prstGeom>
                <a:solidFill>
                  <a:srgbClr val="BDBDBD"/>
                </a:solid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sp>
            <p:nvSpPr>
              <p:cNvPr id="4" name="TextBox 3"/>
              <p:cNvSpPr txBox="1"/>
              <p:nvPr/>
            </p:nvSpPr>
            <p:spPr>
              <a:xfrm>
                <a:off x="738751" y="3310051"/>
                <a:ext cx="439223" cy="249299"/>
              </a:xfrm>
              <a:prstGeom prst="rect">
                <a:avLst/>
              </a:prstGeom>
              <a:noFill/>
            </p:spPr>
            <p:txBody>
              <a:bodyPr wrap="none" lIns="0" tIns="0" rIns="0" bIns="0" rtlCol="0">
                <a:spAutoFit/>
              </a:bodyPr>
              <a:lstStyle/>
              <a:p>
                <a:pPr defTabSz="914225">
                  <a:lnSpc>
                    <a:spcPct val="90000"/>
                  </a:lnSpc>
                  <a:spcAft>
                    <a:spcPts val="588"/>
                  </a:spcAft>
                  <a:defRPr/>
                </a:pPr>
                <a:r>
                  <a:rPr lang="en-US" sz="1765" dirty="0">
                    <a:gradFill>
                      <a:gsLst>
                        <a:gs pos="2917">
                          <a:srgbClr val="FFFFFF"/>
                        </a:gs>
                        <a:gs pos="30000">
                          <a:srgbClr val="FFFFFF"/>
                        </a:gs>
                      </a:gsLst>
                      <a:lin ang="5400000" scaled="0"/>
                    </a:gradFill>
                    <a:latin typeface="Segoe UI"/>
                  </a:rPr>
                  <a:t>90%</a:t>
                </a:r>
              </a:p>
            </p:txBody>
          </p:sp>
        </p:grpSp>
        <p:grpSp>
          <p:nvGrpSpPr>
            <p:cNvPr id="13" name="Group 12"/>
            <p:cNvGrpSpPr/>
            <p:nvPr/>
          </p:nvGrpSpPr>
          <p:grpSpPr>
            <a:xfrm>
              <a:off x="3275612" y="2926818"/>
              <a:ext cx="608869" cy="926061"/>
              <a:chOff x="3330830" y="2633289"/>
              <a:chExt cx="608869" cy="926061"/>
            </a:xfrm>
          </p:grpSpPr>
          <p:grpSp>
            <p:nvGrpSpPr>
              <p:cNvPr id="80" name="Group 79"/>
              <p:cNvGrpSpPr/>
              <p:nvPr/>
            </p:nvGrpSpPr>
            <p:grpSpPr>
              <a:xfrm>
                <a:off x="3330830" y="2633289"/>
                <a:ext cx="608869" cy="643784"/>
                <a:chOff x="8968422" y="1945240"/>
                <a:chExt cx="972643" cy="1028418"/>
              </a:xfrm>
            </p:grpSpPr>
            <p:grpSp>
              <p:nvGrpSpPr>
                <p:cNvPr id="81" name="Group 80"/>
                <p:cNvGrpSpPr/>
                <p:nvPr/>
              </p:nvGrpSpPr>
              <p:grpSpPr>
                <a:xfrm>
                  <a:off x="8968422" y="2142553"/>
                  <a:ext cx="318232" cy="696493"/>
                  <a:chOff x="9458597" y="2993206"/>
                  <a:chExt cx="291678" cy="638376"/>
                </a:xfrm>
              </p:grpSpPr>
              <p:sp>
                <p:nvSpPr>
                  <p:cNvPr id="87" name="Oval 86"/>
                  <p:cNvSpPr/>
                  <p:nvPr/>
                </p:nvSpPr>
                <p:spPr bwMode="auto">
                  <a:xfrm>
                    <a:off x="9497057" y="2993206"/>
                    <a:ext cx="195809" cy="195809"/>
                  </a:xfrm>
                  <a:prstGeom prst="ellipse">
                    <a:avLst/>
                  </a:prstGeom>
                  <a:solidFill>
                    <a:schemeClr val="tx1">
                      <a:lumMod val="60000"/>
                      <a:lumOff val="40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88" name="Freeform 87"/>
                  <p:cNvSpPr/>
                  <p:nvPr/>
                </p:nvSpPr>
                <p:spPr bwMode="auto">
                  <a:xfrm>
                    <a:off x="9458597" y="3218596"/>
                    <a:ext cx="291678" cy="412986"/>
                  </a:xfrm>
                  <a:custGeom>
                    <a:avLst/>
                    <a:gdLst>
                      <a:gd name="connsiteX0" fmla="*/ 145839 w 291678"/>
                      <a:gd name="connsiteY0" fmla="*/ 0 h 412986"/>
                      <a:gd name="connsiteX1" fmla="*/ 291678 w 291678"/>
                      <a:gd name="connsiteY1" fmla="*/ 145839 h 412986"/>
                      <a:gd name="connsiteX2" fmla="*/ 291678 w 291678"/>
                      <a:gd name="connsiteY2" fmla="*/ 412986 h 412986"/>
                      <a:gd name="connsiteX3" fmla="*/ 0 w 291678"/>
                      <a:gd name="connsiteY3" fmla="*/ 412986 h 412986"/>
                      <a:gd name="connsiteX4" fmla="*/ 0 w 291678"/>
                      <a:gd name="connsiteY4" fmla="*/ 145839 h 412986"/>
                      <a:gd name="connsiteX5" fmla="*/ 145839 w 291678"/>
                      <a:gd name="connsiteY5" fmla="*/ 0 h 41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678" h="412986">
                        <a:moveTo>
                          <a:pt x="145839" y="0"/>
                        </a:moveTo>
                        <a:cubicBezTo>
                          <a:pt x="226384" y="0"/>
                          <a:pt x="291678" y="65294"/>
                          <a:pt x="291678" y="145839"/>
                        </a:cubicBezTo>
                        <a:lnTo>
                          <a:pt x="291678" y="412986"/>
                        </a:lnTo>
                        <a:lnTo>
                          <a:pt x="0" y="412986"/>
                        </a:lnTo>
                        <a:lnTo>
                          <a:pt x="0" y="145839"/>
                        </a:lnTo>
                        <a:cubicBezTo>
                          <a:pt x="0" y="65294"/>
                          <a:pt x="65294" y="0"/>
                          <a:pt x="145839" y="0"/>
                        </a:cubicBezTo>
                        <a:close/>
                      </a:path>
                    </a:pathLst>
                  </a:custGeom>
                  <a:solidFill>
                    <a:schemeClr val="tx1">
                      <a:lumMod val="60000"/>
                      <a:lumOff val="40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grpSp>
              <p:nvGrpSpPr>
                <p:cNvPr id="82" name="Group 81"/>
                <p:cNvGrpSpPr/>
                <p:nvPr/>
              </p:nvGrpSpPr>
              <p:grpSpPr>
                <a:xfrm>
                  <a:off x="9622833" y="2142553"/>
                  <a:ext cx="318232" cy="696493"/>
                  <a:chOff x="9458597" y="2993206"/>
                  <a:chExt cx="291678" cy="638376"/>
                </a:xfrm>
              </p:grpSpPr>
              <p:sp>
                <p:nvSpPr>
                  <p:cNvPr id="85" name="Oval 84"/>
                  <p:cNvSpPr/>
                  <p:nvPr/>
                </p:nvSpPr>
                <p:spPr bwMode="auto">
                  <a:xfrm>
                    <a:off x="9497057" y="2993206"/>
                    <a:ext cx="195809" cy="195809"/>
                  </a:xfrm>
                  <a:prstGeom prst="ellipse">
                    <a:avLst/>
                  </a:prstGeom>
                  <a:solidFill>
                    <a:schemeClr val="tx1">
                      <a:lumMod val="60000"/>
                      <a:lumOff val="40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86" name="Freeform 85"/>
                  <p:cNvSpPr/>
                  <p:nvPr/>
                </p:nvSpPr>
                <p:spPr bwMode="auto">
                  <a:xfrm>
                    <a:off x="9458597" y="3218596"/>
                    <a:ext cx="291678" cy="412986"/>
                  </a:xfrm>
                  <a:custGeom>
                    <a:avLst/>
                    <a:gdLst>
                      <a:gd name="connsiteX0" fmla="*/ 145839 w 291678"/>
                      <a:gd name="connsiteY0" fmla="*/ 0 h 412986"/>
                      <a:gd name="connsiteX1" fmla="*/ 291678 w 291678"/>
                      <a:gd name="connsiteY1" fmla="*/ 145839 h 412986"/>
                      <a:gd name="connsiteX2" fmla="*/ 291678 w 291678"/>
                      <a:gd name="connsiteY2" fmla="*/ 412986 h 412986"/>
                      <a:gd name="connsiteX3" fmla="*/ 0 w 291678"/>
                      <a:gd name="connsiteY3" fmla="*/ 412986 h 412986"/>
                      <a:gd name="connsiteX4" fmla="*/ 0 w 291678"/>
                      <a:gd name="connsiteY4" fmla="*/ 145839 h 412986"/>
                      <a:gd name="connsiteX5" fmla="*/ 145839 w 291678"/>
                      <a:gd name="connsiteY5" fmla="*/ 0 h 41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678" h="412986">
                        <a:moveTo>
                          <a:pt x="145839" y="0"/>
                        </a:moveTo>
                        <a:cubicBezTo>
                          <a:pt x="226384" y="0"/>
                          <a:pt x="291678" y="65294"/>
                          <a:pt x="291678" y="145839"/>
                        </a:cubicBezTo>
                        <a:lnTo>
                          <a:pt x="291678" y="412986"/>
                        </a:lnTo>
                        <a:lnTo>
                          <a:pt x="0" y="412986"/>
                        </a:lnTo>
                        <a:lnTo>
                          <a:pt x="0" y="145839"/>
                        </a:lnTo>
                        <a:cubicBezTo>
                          <a:pt x="0" y="65294"/>
                          <a:pt x="65294" y="0"/>
                          <a:pt x="145839" y="0"/>
                        </a:cubicBezTo>
                        <a:close/>
                      </a:path>
                    </a:pathLst>
                  </a:custGeom>
                  <a:solidFill>
                    <a:schemeClr val="tx1">
                      <a:lumMod val="60000"/>
                      <a:lumOff val="40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sp>
              <p:nvSpPr>
                <p:cNvPr id="83" name="Freeform 82"/>
                <p:cNvSpPr/>
                <p:nvPr/>
              </p:nvSpPr>
              <p:spPr bwMode="auto">
                <a:xfrm>
                  <a:off x="9192270" y="2277165"/>
                  <a:ext cx="491910" cy="696493"/>
                </a:xfrm>
                <a:custGeom>
                  <a:avLst/>
                  <a:gdLst>
                    <a:gd name="connsiteX0" fmla="*/ 145839 w 291678"/>
                    <a:gd name="connsiteY0" fmla="*/ 0 h 412986"/>
                    <a:gd name="connsiteX1" fmla="*/ 291678 w 291678"/>
                    <a:gd name="connsiteY1" fmla="*/ 145839 h 412986"/>
                    <a:gd name="connsiteX2" fmla="*/ 291678 w 291678"/>
                    <a:gd name="connsiteY2" fmla="*/ 412986 h 412986"/>
                    <a:gd name="connsiteX3" fmla="*/ 0 w 291678"/>
                    <a:gd name="connsiteY3" fmla="*/ 412986 h 412986"/>
                    <a:gd name="connsiteX4" fmla="*/ 0 w 291678"/>
                    <a:gd name="connsiteY4" fmla="*/ 145839 h 412986"/>
                    <a:gd name="connsiteX5" fmla="*/ 145839 w 291678"/>
                    <a:gd name="connsiteY5" fmla="*/ 0 h 41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678" h="412986">
                      <a:moveTo>
                        <a:pt x="145839" y="0"/>
                      </a:moveTo>
                      <a:cubicBezTo>
                        <a:pt x="226384" y="0"/>
                        <a:pt x="291678" y="65294"/>
                        <a:pt x="291678" y="145839"/>
                      </a:cubicBezTo>
                      <a:lnTo>
                        <a:pt x="291678" y="412986"/>
                      </a:lnTo>
                      <a:lnTo>
                        <a:pt x="0" y="412986"/>
                      </a:lnTo>
                      <a:lnTo>
                        <a:pt x="0" y="145839"/>
                      </a:lnTo>
                      <a:cubicBezTo>
                        <a:pt x="0" y="65294"/>
                        <a:pt x="65294" y="0"/>
                        <a:pt x="145839" y="0"/>
                      </a:cubicBezTo>
                      <a:close/>
                    </a:path>
                  </a:pathLst>
                </a:custGeom>
                <a:solidFill>
                  <a:schemeClr val="bg2">
                    <a:lumMod val="90000"/>
                  </a:schemeClr>
                </a:solidFill>
                <a:ln w="3810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84" name="Oval 83"/>
                <p:cNvSpPr/>
                <p:nvPr/>
              </p:nvSpPr>
              <p:spPr bwMode="auto">
                <a:xfrm>
                  <a:off x="9257133" y="1945240"/>
                  <a:ext cx="330228" cy="330228"/>
                </a:xfrm>
                <a:prstGeom prst="ellipse">
                  <a:avLst/>
                </a:prstGeom>
                <a:solidFill>
                  <a:schemeClr val="bg2">
                    <a:lumMod val="90000"/>
                  </a:schemeClr>
                </a:solid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sp>
            <p:nvSpPr>
              <p:cNvPr id="89" name="TextBox 88"/>
              <p:cNvSpPr txBox="1"/>
              <p:nvPr/>
            </p:nvSpPr>
            <p:spPr>
              <a:xfrm>
                <a:off x="3402060" y="3310051"/>
                <a:ext cx="439223" cy="249299"/>
              </a:xfrm>
              <a:prstGeom prst="rect">
                <a:avLst/>
              </a:prstGeom>
              <a:noFill/>
            </p:spPr>
            <p:txBody>
              <a:bodyPr wrap="none" lIns="0" tIns="0" rIns="0" bIns="0" rtlCol="0">
                <a:spAutoFit/>
              </a:bodyPr>
              <a:lstStyle/>
              <a:p>
                <a:pPr defTabSz="914225">
                  <a:lnSpc>
                    <a:spcPct val="90000"/>
                  </a:lnSpc>
                  <a:spcAft>
                    <a:spcPts val="588"/>
                  </a:spcAft>
                  <a:defRPr/>
                </a:pPr>
                <a:r>
                  <a:rPr lang="en-US" sz="1765" dirty="0">
                    <a:gradFill>
                      <a:gsLst>
                        <a:gs pos="2917">
                          <a:srgbClr val="FFFFFF"/>
                        </a:gs>
                        <a:gs pos="30000">
                          <a:srgbClr val="FFFFFF"/>
                        </a:gs>
                      </a:gsLst>
                      <a:lin ang="5400000" scaled="0"/>
                    </a:gradFill>
                    <a:latin typeface="Segoe UI"/>
                  </a:rPr>
                  <a:t>10%</a:t>
                </a:r>
              </a:p>
            </p:txBody>
          </p:sp>
        </p:grpSp>
      </p:grpSp>
      <p:grpSp>
        <p:nvGrpSpPr>
          <p:cNvPr id="12" name="Group 11"/>
          <p:cNvGrpSpPr/>
          <p:nvPr/>
        </p:nvGrpSpPr>
        <p:grpSpPr>
          <a:xfrm>
            <a:off x="4212014" y="1481281"/>
            <a:ext cx="3836698" cy="5376231"/>
            <a:chOff x="4296473" y="1510487"/>
            <a:chExt cx="3913632" cy="5484036"/>
          </a:xfrm>
        </p:grpSpPr>
        <p:sp>
          <p:nvSpPr>
            <p:cNvPr id="3" name="Rectangle 2"/>
            <p:cNvSpPr/>
            <p:nvPr/>
          </p:nvSpPr>
          <p:spPr bwMode="auto">
            <a:xfrm>
              <a:off x="4296473" y="1510487"/>
              <a:ext cx="3913632" cy="5484036"/>
            </a:xfrm>
            <a:prstGeom prst="rect">
              <a:avLst/>
            </a:prstGeom>
            <a:solidFill>
              <a:srgbClr val="0070C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defTabSz="913927" fontAlgn="base">
                <a:lnSpc>
                  <a:spcPct val="90000"/>
                </a:lnSpc>
                <a:spcBef>
                  <a:spcPct val="0"/>
                </a:spcBef>
                <a:spcAft>
                  <a:spcPct val="0"/>
                </a:spcAft>
                <a:defRPr/>
              </a:pPr>
              <a:r>
                <a:rPr lang="en-US" sz="2353" dirty="0">
                  <a:gradFill>
                    <a:gsLst>
                      <a:gs pos="0">
                        <a:srgbClr val="FFFFFF"/>
                      </a:gs>
                      <a:gs pos="100000">
                        <a:srgbClr val="FFFFFF"/>
                      </a:gs>
                    </a:gsLst>
                    <a:lin ang="5400000" scaled="0"/>
                  </a:gradFill>
                  <a:latin typeface="Segoe UI Light"/>
                  <a:ea typeface="Segoe UI" pitchFamily="34" charset="0"/>
                  <a:cs typeface="Segoe UI" pitchFamily="34" charset="0"/>
                </a:rPr>
                <a:t>Telemetry</a:t>
              </a:r>
            </a:p>
          </p:txBody>
        </p:sp>
        <p:pic>
          <p:nvPicPr>
            <p:cNvPr id="9" name="Picture 8"/>
            <p:cNvPicPr>
              <a:picLocks noChangeAspect="1"/>
            </p:cNvPicPr>
            <p:nvPr/>
          </p:nvPicPr>
          <p:blipFill rotWithShape="1">
            <a:blip r:embed="rId4" cstate="screen">
              <a:extLst>
                <a:ext uri="{28A0092B-C50C-407E-A947-70E740481C1C}">
                  <a14:useLocalDpi xmlns:a14="http://schemas.microsoft.com/office/drawing/2010/main"/>
                </a:ext>
              </a:extLst>
            </a:blip>
            <a:srcRect t="36927"/>
            <a:stretch/>
          </p:blipFill>
          <p:spPr>
            <a:xfrm>
              <a:off x="5144600" y="4056477"/>
              <a:ext cx="2217378" cy="2938046"/>
            </a:xfrm>
            <a:prstGeom prst="rect">
              <a:avLst/>
            </a:prstGeom>
          </p:spPr>
        </p:pic>
        <p:sp>
          <p:nvSpPr>
            <p:cNvPr id="2" name="Rectangle 1"/>
            <p:cNvSpPr/>
            <p:nvPr/>
          </p:nvSpPr>
          <p:spPr bwMode="auto">
            <a:xfrm>
              <a:off x="6247198" y="4010569"/>
              <a:ext cx="202682" cy="109859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58" name="Production B"/>
            <p:cNvSpPr/>
            <p:nvPr/>
          </p:nvSpPr>
          <p:spPr bwMode="auto">
            <a:xfrm>
              <a:off x="4626731" y="2212592"/>
              <a:ext cx="1767465" cy="1592427"/>
            </a:xfrm>
            <a:prstGeom prst="rect">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algn="ctr" defTabSz="913751">
                <a:lnSpc>
                  <a:spcPct val="90000"/>
                </a:lnSpc>
                <a:defRPr/>
              </a:pPr>
              <a:r>
                <a:rPr lang="en-US" sz="1176" dirty="0">
                  <a:gradFill>
                    <a:gsLst>
                      <a:gs pos="0">
                        <a:srgbClr val="FFFFFF"/>
                      </a:gs>
                      <a:gs pos="100000">
                        <a:srgbClr val="FFFFFF"/>
                      </a:gs>
                    </a:gsLst>
                    <a:lin ang="5400000" scaled="0"/>
                  </a:gradFill>
                  <a:latin typeface="Segoe UI"/>
                  <a:ea typeface="Segoe UI" pitchFamily="34" charset="0"/>
                  <a:cs typeface="Segoe UI" pitchFamily="34" charset="0"/>
                </a:rPr>
                <a:t>PRODUCTION</a:t>
              </a:r>
            </a:p>
          </p:txBody>
        </p:sp>
        <p:cxnSp>
          <p:nvCxnSpPr>
            <p:cNvPr id="5" name="Straight Connector 4"/>
            <p:cNvCxnSpPr/>
            <p:nvPr/>
          </p:nvCxnSpPr>
          <p:spPr>
            <a:xfrm flipV="1">
              <a:off x="5568553" y="3852845"/>
              <a:ext cx="0" cy="1260101"/>
            </a:xfrm>
            <a:prstGeom prst="line">
              <a:avLst/>
            </a:prstGeom>
            <a:ln w="38100">
              <a:solidFill>
                <a:schemeClr val="bg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90" name="Group 89"/>
            <p:cNvGrpSpPr/>
            <p:nvPr/>
          </p:nvGrpSpPr>
          <p:grpSpPr>
            <a:xfrm>
              <a:off x="7103865" y="2773582"/>
              <a:ext cx="885805" cy="936600"/>
              <a:chOff x="8968422" y="1945240"/>
              <a:chExt cx="972643" cy="1028418"/>
            </a:xfrm>
          </p:grpSpPr>
          <p:grpSp>
            <p:nvGrpSpPr>
              <p:cNvPr id="91" name="Group 90"/>
              <p:cNvGrpSpPr/>
              <p:nvPr/>
            </p:nvGrpSpPr>
            <p:grpSpPr>
              <a:xfrm>
                <a:off x="8968422" y="2142553"/>
                <a:ext cx="318232" cy="696493"/>
                <a:chOff x="9458597" y="2993206"/>
                <a:chExt cx="291678" cy="638376"/>
              </a:xfrm>
            </p:grpSpPr>
            <p:sp>
              <p:nvSpPr>
                <p:cNvPr id="97" name="Oval 96"/>
                <p:cNvSpPr/>
                <p:nvPr/>
              </p:nvSpPr>
              <p:spPr bwMode="auto">
                <a:xfrm>
                  <a:off x="9497057" y="2993206"/>
                  <a:ext cx="195809" cy="195809"/>
                </a:xfrm>
                <a:prstGeom prst="ellipse">
                  <a:avLst/>
                </a:prstGeom>
                <a:solidFill>
                  <a:srgbClr val="969696"/>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98" name="Freeform 97"/>
                <p:cNvSpPr/>
                <p:nvPr/>
              </p:nvSpPr>
              <p:spPr bwMode="auto">
                <a:xfrm>
                  <a:off x="9458597" y="3218596"/>
                  <a:ext cx="291678" cy="412986"/>
                </a:xfrm>
                <a:custGeom>
                  <a:avLst/>
                  <a:gdLst>
                    <a:gd name="connsiteX0" fmla="*/ 145839 w 291678"/>
                    <a:gd name="connsiteY0" fmla="*/ 0 h 412986"/>
                    <a:gd name="connsiteX1" fmla="*/ 291678 w 291678"/>
                    <a:gd name="connsiteY1" fmla="*/ 145839 h 412986"/>
                    <a:gd name="connsiteX2" fmla="*/ 291678 w 291678"/>
                    <a:gd name="connsiteY2" fmla="*/ 412986 h 412986"/>
                    <a:gd name="connsiteX3" fmla="*/ 0 w 291678"/>
                    <a:gd name="connsiteY3" fmla="*/ 412986 h 412986"/>
                    <a:gd name="connsiteX4" fmla="*/ 0 w 291678"/>
                    <a:gd name="connsiteY4" fmla="*/ 145839 h 412986"/>
                    <a:gd name="connsiteX5" fmla="*/ 145839 w 291678"/>
                    <a:gd name="connsiteY5" fmla="*/ 0 h 41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678" h="412986">
                      <a:moveTo>
                        <a:pt x="145839" y="0"/>
                      </a:moveTo>
                      <a:cubicBezTo>
                        <a:pt x="226384" y="0"/>
                        <a:pt x="291678" y="65294"/>
                        <a:pt x="291678" y="145839"/>
                      </a:cubicBezTo>
                      <a:lnTo>
                        <a:pt x="291678" y="412986"/>
                      </a:lnTo>
                      <a:lnTo>
                        <a:pt x="0" y="412986"/>
                      </a:lnTo>
                      <a:lnTo>
                        <a:pt x="0" y="145839"/>
                      </a:lnTo>
                      <a:cubicBezTo>
                        <a:pt x="0" y="65294"/>
                        <a:pt x="65294" y="0"/>
                        <a:pt x="145839" y="0"/>
                      </a:cubicBezTo>
                      <a:close/>
                    </a:path>
                  </a:pathLst>
                </a:custGeom>
                <a:solidFill>
                  <a:srgbClr val="969696"/>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grpSp>
            <p:nvGrpSpPr>
              <p:cNvPr id="92" name="Group 91"/>
              <p:cNvGrpSpPr/>
              <p:nvPr/>
            </p:nvGrpSpPr>
            <p:grpSpPr>
              <a:xfrm>
                <a:off x="9622833" y="2142553"/>
                <a:ext cx="318232" cy="696493"/>
                <a:chOff x="9458597" y="2993206"/>
                <a:chExt cx="291678" cy="638376"/>
              </a:xfrm>
            </p:grpSpPr>
            <p:sp>
              <p:nvSpPr>
                <p:cNvPr id="95" name="Oval 94"/>
                <p:cNvSpPr/>
                <p:nvPr/>
              </p:nvSpPr>
              <p:spPr bwMode="auto">
                <a:xfrm>
                  <a:off x="9497057" y="2993206"/>
                  <a:ext cx="195809" cy="195809"/>
                </a:xfrm>
                <a:prstGeom prst="ellipse">
                  <a:avLst/>
                </a:prstGeom>
                <a:solidFill>
                  <a:srgbClr val="969696"/>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96" name="Freeform 95"/>
                <p:cNvSpPr/>
                <p:nvPr/>
              </p:nvSpPr>
              <p:spPr bwMode="auto">
                <a:xfrm>
                  <a:off x="9458597" y="3218596"/>
                  <a:ext cx="291678" cy="412986"/>
                </a:xfrm>
                <a:custGeom>
                  <a:avLst/>
                  <a:gdLst>
                    <a:gd name="connsiteX0" fmla="*/ 145839 w 291678"/>
                    <a:gd name="connsiteY0" fmla="*/ 0 h 412986"/>
                    <a:gd name="connsiteX1" fmla="*/ 291678 w 291678"/>
                    <a:gd name="connsiteY1" fmla="*/ 145839 h 412986"/>
                    <a:gd name="connsiteX2" fmla="*/ 291678 w 291678"/>
                    <a:gd name="connsiteY2" fmla="*/ 412986 h 412986"/>
                    <a:gd name="connsiteX3" fmla="*/ 0 w 291678"/>
                    <a:gd name="connsiteY3" fmla="*/ 412986 h 412986"/>
                    <a:gd name="connsiteX4" fmla="*/ 0 w 291678"/>
                    <a:gd name="connsiteY4" fmla="*/ 145839 h 412986"/>
                    <a:gd name="connsiteX5" fmla="*/ 145839 w 291678"/>
                    <a:gd name="connsiteY5" fmla="*/ 0 h 41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678" h="412986">
                      <a:moveTo>
                        <a:pt x="145839" y="0"/>
                      </a:moveTo>
                      <a:cubicBezTo>
                        <a:pt x="226384" y="0"/>
                        <a:pt x="291678" y="65294"/>
                        <a:pt x="291678" y="145839"/>
                      </a:cubicBezTo>
                      <a:lnTo>
                        <a:pt x="291678" y="412986"/>
                      </a:lnTo>
                      <a:lnTo>
                        <a:pt x="0" y="412986"/>
                      </a:lnTo>
                      <a:lnTo>
                        <a:pt x="0" y="145839"/>
                      </a:lnTo>
                      <a:cubicBezTo>
                        <a:pt x="0" y="65294"/>
                        <a:pt x="65294" y="0"/>
                        <a:pt x="145839" y="0"/>
                      </a:cubicBezTo>
                      <a:close/>
                    </a:path>
                  </a:pathLst>
                </a:custGeom>
                <a:solidFill>
                  <a:srgbClr val="969696"/>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sp>
            <p:nvSpPr>
              <p:cNvPr id="93" name="Freeform 92"/>
              <p:cNvSpPr/>
              <p:nvPr/>
            </p:nvSpPr>
            <p:spPr bwMode="auto">
              <a:xfrm>
                <a:off x="9192270" y="2277165"/>
                <a:ext cx="491910" cy="696493"/>
              </a:xfrm>
              <a:custGeom>
                <a:avLst/>
                <a:gdLst>
                  <a:gd name="connsiteX0" fmla="*/ 145839 w 291678"/>
                  <a:gd name="connsiteY0" fmla="*/ 0 h 412986"/>
                  <a:gd name="connsiteX1" fmla="*/ 291678 w 291678"/>
                  <a:gd name="connsiteY1" fmla="*/ 145839 h 412986"/>
                  <a:gd name="connsiteX2" fmla="*/ 291678 w 291678"/>
                  <a:gd name="connsiteY2" fmla="*/ 412986 h 412986"/>
                  <a:gd name="connsiteX3" fmla="*/ 0 w 291678"/>
                  <a:gd name="connsiteY3" fmla="*/ 412986 h 412986"/>
                  <a:gd name="connsiteX4" fmla="*/ 0 w 291678"/>
                  <a:gd name="connsiteY4" fmla="*/ 145839 h 412986"/>
                  <a:gd name="connsiteX5" fmla="*/ 145839 w 291678"/>
                  <a:gd name="connsiteY5" fmla="*/ 0 h 41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678" h="412986">
                    <a:moveTo>
                      <a:pt x="145839" y="0"/>
                    </a:moveTo>
                    <a:cubicBezTo>
                      <a:pt x="226384" y="0"/>
                      <a:pt x="291678" y="65294"/>
                      <a:pt x="291678" y="145839"/>
                    </a:cubicBezTo>
                    <a:lnTo>
                      <a:pt x="291678" y="412986"/>
                    </a:lnTo>
                    <a:lnTo>
                      <a:pt x="0" y="412986"/>
                    </a:lnTo>
                    <a:lnTo>
                      <a:pt x="0" y="145839"/>
                    </a:lnTo>
                    <a:cubicBezTo>
                      <a:pt x="0" y="65294"/>
                      <a:pt x="65294" y="0"/>
                      <a:pt x="145839" y="0"/>
                    </a:cubicBezTo>
                    <a:close/>
                  </a:path>
                </a:pathLst>
              </a:custGeom>
              <a:solidFill>
                <a:srgbClr val="BDBDBD"/>
              </a:solidFill>
              <a:ln w="3810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94" name="Oval 93"/>
              <p:cNvSpPr/>
              <p:nvPr/>
            </p:nvSpPr>
            <p:spPr bwMode="auto">
              <a:xfrm>
                <a:off x="9257133" y="1945240"/>
                <a:ext cx="330228" cy="330228"/>
              </a:xfrm>
              <a:prstGeom prst="ellipse">
                <a:avLst/>
              </a:prstGeom>
              <a:solidFill>
                <a:srgbClr val="BDBDBD"/>
              </a:solid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cxnSp>
          <p:nvCxnSpPr>
            <p:cNvPr id="15" name="Straight Connector 14"/>
            <p:cNvCxnSpPr/>
            <p:nvPr/>
          </p:nvCxnSpPr>
          <p:spPr>
            <a:xfrm flipH="1">
              <a:off x="6059243" y="3333657"/>
              <a:ext cx="923700" cy="0"/>
            </a:xfrm>
            <a:prstGeom prst="line">
              <a:avLst/>
            </a:prstGeom>
            <a:ln w="381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0" name="APP 2"/>
            <p:cNvSpPr>
              <a:spLocks noEditPoints="1"/>
            </p:cNvSpPr>
            <p:nvPr/>
          </p:nvSpPr>
          <p:spPr bwMode="auto">
            <a:xfrm>
              <a:off x="5170081" y="2772875"/>
              <a:ext cx="796943" cy="822387"/>
            </a:xfrm>
            <a:custGeom>
              <a:avLst/>
              <a:gdLst>
                <a:gd name="T0" fmla="*/ 364 w 371"/>
                <a:gd name="T1" fmla="*/ 103 h 383"/>
                <a:gd name="T2" fmla="*/ 216 w 371"/>
                <a:gd name="T3" fmla="*/ 3 h 383"/>
                <a:gd name="T4" fmla="*/ 203 w 371"/>
                <a:gd name="T5" fmla="*/ 1 h 383"/>
                <a:gd name="T6" fmla="*/ 13 w 371"/>
                <a:gd name="T7" fmla="*/ 50 h 383"/>
                <a:gd name="T8" fmla="*/ 0 w 371"/>
                <a:gd name="T9" fmla="*/ 66 h 383"/>
                <a:gd name="T10" fmla="*/ 0 w 371"/>
                <a:gd name="T11" fmla="*/ 243 h 383"/>
                <a:gd name="T12" fmla="*/ 5 w 371"/>
                <a:gd name="T13" fmla="*/ 255 h 383"/>
                <a:gd name="T14" fmla="*/ 125 w 371"/>
                <a:gd name="T15" fmla="*/ 379 h 383"/>
                <a:gd name="T16" fmla="*/ 137 w 371"/>
                <a:gd name="T17" fmla="*/ 383 h 383"/>
                <a:gd name="T18" fmla="*/ 142 w 371"/>
                <a:gd name="T19" fmla="*/ 383 h 383"/>
                <a:gd name="T20" fmla="*/ 351 w 371"/>
                <a:gd name="T21" fmla="*/ 310 h 383"/>
                <a:gd name="T22" fmla="*/ 362 w 371"/>
                <a:gd name="T23" fmla="*/ 296 h 383"/>
                <a:gd name="T24" fmla="*/ 371 w 371"/>
                <a:gd name="T25" fmla="*/ 117 h 383"/>
                <a:gd name="T26" fmla="*/ 364 w 371"/>
                <a:gd name="T27" fmla="*/ 103 h 383"/>
                <a:gd name="T28" fmla="*/ 204 w 371"/>
                <a:gd name="T29" fmla="*/ 34 h 383"/>
                <a:gd name="T30" fmla="*/ 321 w 371"/>
                <a:gd name="T31" fmla="*/ 113 h 383"/>
                <a:gd name="T32" fmla="*/ 251 w 371"/>
                <a:gd name="T33" fmla="*/ 134 h 383"/>
                <a:gd name="T34" fmla="*/ 139 w 371"/>
                <a:gd name="T35" fmla="*/ 51 h 383"/>
                <a:gd name="T36" fmla="*/ 204 w 371"/>
                <a:gd name="T37" fmla="*/ 34 h 383"/>
                <a:gd name="T38" fmla="*/ 143 w 371"/>
                <a:gd name="T39" fmla="*/ 167 h 383"/>
                <a:gd name="T40" fmla="*/ 42 w 371"/>
                <a:gd name="T41" fmla="*/ 76 h 383"/>
                <a:gd name="T42" fmla="*/ 113 w 371"/>
                <a:gd name="T43" fmla="*/ 58 h 383"/>
                <a:gd name="T44" fmla="*/ 225 w 371"/>
                <a:gd name="T45" fmla="*/ 142 h 383"/>
                <a:gd name="T46" fmla="*/ 143 w 371"/>
                <a:gd name="T47" fmla="*/ 167 h 383"/>
                <a:gd name="T48" fmla="*/ 33 w 371"/>
                <a:gd name="T49" fmla="*/ 237 h 383"/>
                <a:gd name="T50" fmla="*/ 33 w 371"/>
                <a:gd name="T51" fmla="*/ 96 h 383"/>
                <a:gd name="T52" fmla="*/ 130 w 371"/>
                <a:gd name="T53" fmla="*/ 184 h 383"/>
                <a:gd name="T54" fmla="*/ 130 w 371"/>
                <a:gd name="T55" fmla="*/ 338 h 383"/>
                <a:gd name="T56" fmla="*/ 33 w 371"/>
                <a:gd name="T57" fmla="*/ 237 h 383"/>
                <a:gd name="T58" fmla="*/ 152 w 371"/>
                <a:gd name="T59" fmla="*/ 345 h 383"/>
                <a:gd name="T60" fmla="*/ 152 w 371"/>
                <a:gd name="T61" fmla="*/ 187 h 383"/>
                <a:gd name="T62" fmla="*/ 338 w 371"/>
                <a:gd name="T63" fmla="*/ 130 h 383"/>
                <a:gd name="T64" fmla="*/ 330 w 371"/>
                <a:gd name="T65" fmla="*/ 283 h 383"/>
                <a:gd name="T66" fmla="*/ 152 w 371"/>
                <a:gd name="T67" fmla="*/ 34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1" h="383">
                  <a:moveTo>
                    <a:pt x="364" y="103"/>
                  </a:moveTo>
                  <a:cubicBezTo>
                    <a:pt x="216" y="3"/>
                    <a:pt x="216" y="3"/>
                    <a:pt x="216" y="3"/>
                  </a:cubicBezTo>
                  <a:cubicBezTo>
                    <a:pt x="213" y="1"/>
                    <a:pt x="208" y="0"/>
                    <a:pt x="203" y="1"/>
                  </a:cubicBezTo>
                  <a:cubicBezTo>
                    <a:pt x="13" y="50"/>
                    <a:pt x="13" y="50"/>
                    <a:pt x="13" y="50"/>
                  </a:cubicBezTo>
                  <a:cubicBezTo>
                    <a:pt x="5" y="52"/>
                    <a:pt x="0" y="58"/>
                    <a:pt x="0" y="66"/>
                  </a:cubicBezTo>
                  <a:cubicBezTo>
                    <a:pt x="0" y="243"/>
                    <a:pt x="0" y="243"/>
                    <a:pt x="0" y="243"/>
                  </a:cubicBezTo>
                  <a:cubicBezTo>
                    <a:pt x="0" y="248"/>
                    <a:pt x="2" y="252"/>
                    <a:pt x="5" y="255"/>
                  </a:cubicBezTo>
                  <a:cubicBezTo>
                    <a:pt x="125" y="379"/>
                    <a:pt x="125" y="379"/>
                    <a:pt x="125" y="379"/>
                  </a:cubicBezTo>
                  <a:cubicBezTo>
                    <a:pt x="128" y="382"/>
                    <a:pt x="132" y="383"/>
                    <a:pt x="137" y="383"/>
                  </a:cubicBezTo>
                  <a:cubicBezTo>
                    <a:pt x="138" y="383"/>
                    <a:pt x="140" y="383"/>
                    <a:pt x="142" y="383"/>
                  </a:cubicBezTo>
                  <a:cubicBezTo>
                    <a:pt x="351" y="310"/>
                    <a:pt x="351" y="310"/>
                    <a:pt x="351" y="310"/>
                  </a:cubicBezTo>
                  <a:cubicBezTo>
                    <a:pt x="357" y="308"/>
                    <a:pt x="362" y="302"/>
                    <a:pt x="362" y="296"/>
                  </a:cubicBezTo>
                  <a:cubicBezTo>
                    <a:pt x="371" y="117"/>
                    <a:pt x="371" y="117"/>
                    <a:pt x="371" y="117"/>
                  </a:cubicBezTo>
                  <a:cubicBezTo>
                    <a:pt x="371" y="112"/>
                    <a:pt x="369" y="106"/>
                    <a:pt x="364" y="103"/>
                  </a:cubicBezTo>
                  <a:close/>
                  <a:moveTo>
                    <a:pt x="204" y="34"/>
                  </a:moveTo>
                  <a:cubicBezTo>
                    <a:pt x="321" y="113"/>
                    <a:pt x="321" y="113"/>
                    <a:pt x="321" y="113"/>
                  </a:cubicBezTo>
                  <a:cubicBezTo>
                    <a:pt x="251" y="134"/>
                    <a:pt x="251" y="134"/>
                    <a:pt x="251" y="134"/>
                  </a:cubicBezTo>
                  <a:cubicBezTo>
                    <a:pt x="139" y="51"/>
                    <a:pt x="139" y="51"/>
                    <a:pt x="139" y="51"/>
                  </a:cubicBezTo>
                  <a:lnTo>
                    <a:pt x="204" y="34"/>
                  </a:lnTo>
                  <a:close/>
                  <a:moveTo>
                    <a:pt x="143" y="167"/>
                  </a:moveTo>
                  <a:cubicBezTo>
                    <a:pt x="42" y="76"/>
                    <a:pt x="42" y="76"/>
                    <a:pt x="42" y="76"/>
                  </a:cubicBezTo>
                  <a:cubicBezTo>
                    <a:pt x="113" y="58"/>
                    <a:pt x="113" y="58"/>
                    <a:pt x="113" y="58"/>
                  </a:cubicBezTo>
                  <a:cubicBezTo>
                    <a:pt x="225" y="142"/>
                    <a:pt x="225" y="142"/>
                    <a:pt x="225" y="142"/>
                  </a:cubicBezTo>
                  <a:lnTo>
                    <a:pt x="143" y="167"/>
                  </a:lnTo>
                  <a:close/>
                  <a:moveTo>
                    <a:pt x="33" y="237"/>
                  </a:moveTo>
                  <a:cubicBezTo>
                    <a:pt x="33" y="96"/>
                    <a:pt x="33" y="96"/>
                    <a:pt x="33" y="96"/>
                  </a:cubicBezTo>
                  <a:cubicBezTo>
                    <a:pt x="130" y="184"/>
                    <a:pt x="130" y="184"/>
                    <a:pt x="130" y="184"/>
                  </a:cubicBezTo>
                  <a:cubicBezTo>
                    <a:pt x="130" y="338"/>
                    <a:pt x="130" y="338"/>
                    <a:pt x="130" y="338"/>
                  </a:cubicBezTo>
                  <a:lnTo>
                    <a:pt x="33" y="237"/>
                  </a:lnTo>
                  <a:close/>
                  <a:moveTo>
                    <a:pt x="152" y="345"/>
                  </a:moveTo>
                  <a:cubicBezTo>
                    <a:pt x="152" y="187"/>
                    <a:pt x="152" y="187"/>
                    <a:pt x="152" y="187"/>
                  </a:cubicBezTo>
                  <a:cubicBezTo>
                    <a:pt x="338" y="130"/>
                    <a:pt x="338" y="130"/>
                    <a:pt x="338" y="130"/>
                  </a:cubicBezTo>
                  <a:cubicBezTo>
                    <a:pt x="330" y="283"/>
                    <a:pt x="330" y="283"/>
                    <a:pt x="330" y="283"/>
                  </a:cubicBezTo>
                  <a:lnTo>
                    <a:pt x="152" y="345"/>
                  </a:lnTo>
                  <a:close/>
                </a:path>
              </a:pathLst>
            </a:custGeom>
            <a:solidFill>
              <a:schemeClr val="bg1"/>
            </a:solidFill>
            <a:ln>
              <a:noFill/>
            </a:ln>
          </p:spPr>
          <p:txBody>
            <a:bodyPr vert="horz" wrap="square" lIns="89617" tIns="44808" rIns="89617" bIns="44808" numCol="1" anchor="t" anchorCtr="0" compatLnSpc="1">
              <a:prstTxWarp prst="textNoShape">
                <a:avLst/>
              </a:prstTxWarp>
            </a:bodyPr>
            <a:lstStyle/>
            <a:p>
              <a:pPr defTabSz="895830">
                <a:defRPr/>
              </a:pPr>
              <a:endParaRPr lang="en-US" sz="1667" dirty="0">
                <a:solidFill>
                  <a:srgbClr val="000000"/>
                </a:solidFill>
                <a:latin typeface="Segoe UI"/>
              </a:endParaRPr>
            </a:p>
          </p:txBody>
        </p:sp>
        <p:sp>
          <p:nvSpPr>
            <p:cNvPr id="28" name="Freeform 27"/>
            <p:cNvSpPr/>
            <p:nvPr/>
          </p:nvSpPr>
          <p:spPr bwMode="auto">
            <a:xfrm>
              <a:off x="5239820" y="2837813"/>
              <a:ext cx="652963" cy="677927"/>
            </a:xfrm>
            <a:custGeom>
              <a:avLst/>
              <a:gdLst>
                <a:gd name="connsiteX0" fmla="*/ 4864 w 724711"/>
                <a:gd name="connsiteY0" fmla="*/ 491247 h 739302"/>
                <a:gd name="connsiteX1" fmla="*/ 0 w 724711"/>
                <a:gd name="connsiteY1" fmla="*/ 102140 h 739302"/>
                <a:gd name="connsiteX2" fmla="*/ 413426 w 724711"/>
                <a:gd name="connsiteY2" fmla="*/ 0 h 739302"/>
                <a:gd name="connsiteX3" fmla="*/ 724711 w 724711"/>
                <a:gd name="connsiteY3" fmla="*/ 204281 h 739302"/>
                <a:gd name="connsiteX4" fmla="*/ 705255 w 724711"/>
                <a:gd name="connsiteY4" fmla="*/ 588523 h 739302"/>
                <a:gd name="connsiteX5" fmla="*/ 257783 w 724711"/>
                <a:gd name="connsiteY5" fmla="*/ 739302 h 739302"/>
                <a:gd name="connsiteX6" fmla="*/ 4864 w 724711"/>
                <a:gd name="connsiteY6" fmla="*/ 491247 h 73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711" h="739302">
                  <a:moveTo>
                    <a:pt x="4864" y="491247"/>
                  </a:moveTo>
                  <a:cubicBezTo>
                    <a:pt x="3243" y="361545"/>
                    <a:pt x="1621" y="231842"/>
                    <a:pt x="0" y="102140"/>
                  </a:cubicBezTo>
                  <a:lnTo>
                    <a:pt x="413426" y="0"/>
                  </a:lnTo>
                  <a:lnTo>
                    <a:pt x="724711" y="204281"/>
                  </a:lnTo>
                  <a:lnTo>
                    <a:pt x="705255" y="588523"/>
                  </a:lnTo>
                  <a:lnTo>
                    <a:pt x="257783" y="739302"/>
                  </a:lnTo>
                  <a:lnTo>
                    <a:pt x="4864" y="491247"/>
                  </a:lnTo>
                  <a:close/>
                </a:path>
              </a:pathLst>
            </a:cu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nvGrpSpPr>
            <p:cNvPr id="99" name="CODE 3"/>
            <p:cNvGrpSpPr/>
            <p:nvPr/>
          </p:nvGrpSpPr>
          <p:grpSpPr>
            <a:xfrm>
              <a:off x="5384883" y="2964435"/>
              <a:ext cx="376498" cy="392420"/>
              <a:chOff x="2328300" y="3506767"/>
              <a:chExt cx="551703" cy="575034"/>
            </a:xfrm>
          </p:grpSpPr>
          <p:sp>
            <p:nvSpPr>
              <p:cNvPr id="100" name="AutoShape 3"/>
              <p:cNvSpPr>
                <a:spLocks noChangeAspect="1" noChangeArrowheads="1" noTextEdit="1"/>
              </p:cNvSpPr>
              <p:nvPr/>
            </p:nvSpPr>
            <p:spPr bwMode="auto">
              <a:xfrm>
                <a:off x="2330370" y="3507272"/>
                <a:ext cx="543013" cy="55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nvGrpSpPr>
              <p:cNvPr id="101" name="Group 100"/>
              <p:cNvGrpSpPr/>
              <p:nvPr/>
            </p:nvGrpSpPr>
            <p:grpSpPr>
              <a:xfrm>
                <a:off x="2328300" y="3506767"/>
                <a:ext cx="551703" cy="575034"/>
                <a:chOff x="3937001" y="4448175"/>
                <a:chExt cx="638175" cy="665163"/>
              </a:xfrm>
            </p:grpSpPr>
            <p:grpSp>
              <p:nvGrpSpPr>
                <p:cNvPr id="102" name="Group 10"/>
                <p:cNvGrpSpPr>
                  <a:grpSpLocks noChangeAspect="1"/>
                </p:cNvGrpSpPr>
                <p:nvPr/>
              </p:nvGrpSpPr>
              <p:grpSpPr bwMode="auto">
                <a:xfrm>
                  <a:off x="3937001" y="4448175"/>
                  <a:ext cx="638175" cy="665163"/>
                  <a:chOff x="2480" y="2802"/>
                  <a:chExt cx="402" cy="419"/>
                </a:xfrm>
              </p:grpSpPr>
              <p:sp>
                <p:nvSpPr>
                  <p:cNvPr id="106" name="AutoShape 9"/>
                  <p:cNvSpPr>
                    <a:spLocks noChangeAspect="1" noChangeArrowheads="1" noTextEdit="1"/>
                  </p:cNvSpPr>
                  <p:nvPr/>
                </p:nvSpPr>
                <p:spPr bwMode="auto">
                  <a:xfrm>
                    <a:off x="2481" y="2802"/>
                    <a:ext cx="40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107" name="Freeform 11"/>
                  <p:cNvSpPr>
                    <a:spLocks/>
                  </p:cNvSpPr>
                  <p:nvPr/>
                </p:nvSpPr>
                <p:spPr bwMode="auto">
                  <a:xfrm>
                    <a:off x="2480" y="2802"/>
                    <a:ext cx="402" cy="418"/>
                  </a:xfrm>
                  <a:custGeom>
                    <a:avLst/>
                    <a:gdLst>
                      <a:gd name="T0" fmla="*/ 67 w 644"/>
                      <a:gd name="T1" fmla="*/ 0 h 671"/>
                      <a:gd name="T2" fmla="*/ 0 w 644"/>
                      <a:gd name="T3" fmla="*/ 68 h 671"/>
                      <a:gd name="T4" fmla="*/ 0 w 644"/>
                      <a:gd name="T5" fmla="*/ 603 h 671"/>
                      <a:gd name="T6" fmla="*/ 67 w 644"/>
                      <a:gd name="T7" fmla="*/ 671 h 671"/>
                      <a:gd name="T8" fmla="*/ 576 w 644"/>
                      <a:gd name="T9" fmla="*/ 671 h 671"/>
                      <a:gd name="T10" fmla="*/ 644 w 644"/>
                      <a:gd name="T11" fmla="*/ 603 h 671"/>
                      <a:gd name="T12" fmla="*/ 644 w 644"/>
                      <a:gd name="T13" fmla="*/ 193 h 671"/>
                      <a:gd name="T14" fmla="*/ 644 w 644"/>
                      <a:gd name="T15" fmla="*/ 127 h 671"/>
                      <a:gd name="T16" fmla="*/ 515 w 644"/>
                      <a:gd name="T17" fmla="*/ 0 h 671"/>
                      <a:gd name="T18" fmla="*/ 445 w 644"/>
                      <a:gd name="T19" fmla="*/ 0 h 671"/>
                      <a:gd name="T20" fmla="*/ 67 w 644"/>
                      <a:gd name="T21"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4" h="671">
                        <a:moveTo>
                          <a:pt x="67" y="0"/>
                        </a:moveTo>
                        <a:cubicBezTo>
                          <a:pt x="30" y="0"/>
                          <a:pt x="0" y="30"/>
                          <a:pt x="0" y="68"/>
                        </a:cubicBezTo>
                        <a:cubicBezTo>
                          <a:pt x="0" y="603"/>
                          <a:pt x="0" y="603"/>
                          <a:pt x="0" y="603"/>
                        </a:cubicBezTo>
                        <a:cubicBezTo>
                          <a:pt x="0" y="641"/>
                          <a:pt x="30" y="671"/>
                          <a:pt x="67" y="671"/>
                        </a:cubicBezTo>
                        <a:cubicBezTo>
                          <a:pt x="576" y="671"/>
                          <a:pt x="576" y="671"/>
                          <a:pt x="576" y="671"/>
                        </a:cubicBezTo>
                        <a:cubicBezTo>
                          <a:pt x="613" y="671"/>
                          <a:pt x="644" y="641"/>
                          <a:pt x="644" y="603"/>
                        </a:cubicBezTo>
                        <a:cubicBezTo>
                          <a:pt x="644" y="193"/>
                          <a:pt x="644" y="193"/>
                          <a:pt x="644" y="193"/>
                        </a:cubicBezTo>
                        <a:cubicBezTo>
                          <a:pt x="644" y="156"/>
                          <a:pt x="644" y="127"/>
                          <a:pt x="644" y="127"/>
                        </a:cubicBezTo>
                        <a:cubicBezTo>
                          <a:pt x="515" y="0"/>
                          <a:pt x="515" y="0"/>
                          <a:pt x="515" y="0"/>
                        </a:cubicBezTo>
                        <a:cubicBezTo>
                          <a:pt x="515" y="0"/>
                          <a:pt x="482" y="0"/>
                          <a:pt x="445" y="0"/>
                        </a:cubicBezTo>
                        <a:lnTo>
                          <a:pt x="6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108" name="Freeform 12"/>
                  <p:cNvSpPr>
                    <a:spLocks/>
                  </p:cNvSpPr>
                  <p:nvPr/>
                </p:nvSpPr>
                <p:spPr bwMode="auto">
                  <a:xfrm>
                    <a:off x="2801" y="2802"/>
                    <a:ext cx="81" cy="79"/>
                  </a:xfrm>
                  <a:custGeom>
                    <a:avLst/>
                    <a:gdLst>
                      <a:gd name="T0" fmla="*/ 81 w 81"/>
                      <a:gd name="T1" fmla="*/ 79 h 79"/>
                      <a:gd name="T2" fmla="*/ 0 w 81"/>
                      <a:gd name="T3" fmla="*/ 0 h 79"/>
                      <a:gd name="T4" fmla="*/ 0 w 81"/>
                      <a:gd name="T5" fmla="*/ 79 h 79"/>
                      <a:gd name="T6" fmla="*/ 81 w 81"/>
                      <a:gd name="T7" fmla="*/ 79 h 79"/>
                    </a:gdLst>
                    <a:ahLst/>
                    <a:cxnLst>
                      <a:cxn ang="0">
                        <a:pos x="T0" y="T1"/>
                      </a:cxn>
                      <a:cxn ang="0">
                        <a:pos x="T2" y="T3"/>
                      </a:cxn>
                      <a:cxn ang="0">
                        <a:pos x="T4" y="T5"/>
                      </a:cxn>
                      <a:cxn ang="0">
                        <a:pos x="T6" y="T7"/>
                      </a:cxn>
                    </a:cxnLst>
                    <a:rect l="0" t="0" r="r" b="b"/>
                    <a:pathLst>
                      <a:path w="81" h="79">
                        <a:moveTo>
                          <a:pt x="81" y="79"/>
                        </a:moveTo>
                        <a:lnTo>
                          <a:pt x="0" y="0"/>
                        </a:lnTo>
                        <a:lnTo>
                          <a:pt x="0" y="79"/>
                        </a:lnTo>
                        <a:lnTo>
                          <a:pt x="81" y="79"/>
                        </a:lnTo>
                        <a:close/>
                      </a:path>
                    </a:pathLst>
                  </a:custGeom>
                  <a:solidFill>
                    <a:srgbClr val="CC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grpSp>
              <p:nvGrpSpPr>
                <p:cNvPr id="103" name="Group 102"/>
                <p:cNvGrpSpPr/>
                <p:nvPr/>
              </p:nvGrpSpPr>
              <p:grpSpPr>
                <a:xfrm>
                  <a:off x="4120302" y="4618868"/>
                  <a:ext cx="293550" cy="349134"/>
                  <a:chOff x="4662074" y="4335997"/>
                  <a:chExt cx="234105" cy="278433"/>
                </a:xfrm>
              </p:grpSpPr>
              <p:sp>
                <p:nvSpPr>
                  <p:cNvPr id="104" name="Freeform 6"/>
                  <p:cNvSpPr>
                    <a:spLocks/>
                  </p:cNvSpPr>
                  <p:nvPr/>
                </p:nvSpPr>
                <p:spPr bwMode="auto">
                  <a:xfrm>
                    <a:off x="4662074" y="4335997"/>
                    <a:ext cx="90040" cy="278433"/>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chemeClr val="tx1">
                      <a:lumMod val="50000"/>
                    </a:schemeClr>
                  </a:solidFill>
                  <a:ln w="0">
                    <a:noFill/>
                    <a:prstDash val="solid"/>
                    <a:round/>
                    <a:headEnd/>
                    <a:tailEnd/>
                  </a:ln>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105" name="Freeform 7"/>
                  <p:cNvSpPr>
                    <a:spLocks/>
                  </p:cNvSpPr>
                  <p:nvPr/>
                </p:nvSpPr>
                <p:spPr bwMode="auto">
                  <a:xfrm>
                    <a:off x="4806139" y="4335997"/>
                    <a:ext cx="90040" cy="278433"/>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chemeClr val="tx1">
                      <a:lumMod val="50000"/>
                    </a:schemeClr>
                  </a:solidFill>
                  <a:ln w="0">
                    <a:noFill/>
                    <a:prstDash val="solid"/>
                    <a:round/>
                    <a:headEnd/>
                    <a:tailEnd/>
                  </a:ln>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grpSp>
        </p:grpSp>
      </p:grpSp>
      <p:grpSp>
        <p:nvGrpSpPr>
          <p:cNvPr id="29" name="Group 28"/>
          <p:cNvGrpSpPr/>
          <p:nvPr/>
        </p:nvGrpSpPr>
        <p:grpSpPr>
          <a:xfrm>
            <a:off x="8121585" y="1477571"/>
            <a:ext cx="3836698" cy="5379943"/>
            <a:chOff x="8284439" y="1506703"/>
            <a:chExt cx="3913632" cy="5487822"/>
          </a:xfrm>
        </p:grpSpPr>
        <p:sp>
          <p:nvSpPr>
            <p:cNvPr id="8" name="Rectangle 7"/>
            <p:cNvSpPr/>
            <p:nvPr/>
          </p:nvSpPr>
          <p:spPr bwMode="auto">
            <a:xfrm>
              <a:off x="8284439" y="1506703"/>
              <a:ext cx="3913632" cy="5484036"/>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defTabSz="913927" fontAlgn="base">
                <a:lnSpc>
                  <a:spcPct val="90000"/>
                </a:lnSpc>
                <a:spcBef>
                  <a:spcPct val="0"/>
                </a:spcBef>
                <a:spcAft>
                  <a:spcPct val="0"/>
                </a:spcAft>
                <a:defRPr/>
              </a:pPr>
              <a:r>
                <a:rPr lang="en-US" sz="2353" dirty="0">
                  <a:gradFill>
                    <a:gsLst>
                      <a:gs pos="0">
                        <a:srgbClr val="FFFFFF"/>
                      </a:gs>
                      <a:gs pos="100000">
                        <a:srgbClr val="FFFFFF"/>
                      </a:gs>
                    </a:gsLst>
                    <a:lin ang="5400000" scaled="0"/>
                  </a:gradFill>
                  <a:latin typeface="Segoe UI Light"/>
                  <a:ea typeface="Segoe UI" pitchFamily="34" charset="0"/>
                  <a:cs typeface="Segoe UI" pitchFamily="34" charset="0"/>
                </a:rPr>
                <a:t>Fault injection</a:t>
              </a:r>
            </a:p>
          </p:txBody>
        </p:sp>
        <p:pic>
          <p:nvPicPr>
            <p:cNvPr id="16" name="Picture 15"/>
            <p:cNvPicPr>
              <a:picLocks noChangeAspect="1"/>
            </p:cNvPicPr>
            <p:nvPr/>
          </p:nvPicPr>
          <p:blipFill rotWithShape="1">
            <a:blip r:embed="rId5" cstate="print">
              <a:extLst>
                <a:ext uri="{28A0092B-C50C-407E-A947-70E740481C1C}">
                  <a14:useLocalDpi xmlns:a14="http://schemas.microsoft.com/office/drawing/2010/main" val="0"/>
                </a:ext>
              </a:extLst>
            </a:blip>
            <a:srcRect b="46036"/>
            <a:stretch/>
          </p:blipFill>
          <p:spPr>
            <a:xfrm>
              <a:off x="8284439" y="5105376"/>
              <a:ext cx="3417628" cy="1889149"/>
            </a:xfrm>
            <a:prstGeom prst="rect">
              <a:avLst/>
            </a:prstGeom>
          </p:spPr>
        </p:pic>
        <p:sp>
          <p:nvSpPr>
            <p:cNvPr id="59" name="Oval 58"/>
            <p:cNvSpPr/>
            <p:nvPr/>
          </p:nvSpPr>
          <p:spPr bwMode="auto">
            <a:xfrm>
              <a:off x="9262292" y="2711988"/>
              <a:ext cx="2018302" cy="2018302"/>
            </a:xfrm>
            <a:prstGeom prst="ellipse">
              <a:avLst/>
            </a:prstGeom>
            <a:noFill/>
            <a:ln w="57150">
              <a:solidFill>
                <a:schemeClr val="bg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nvGrpSpPr>
            <p:cNvPr id="18" name="CODE 3"/>
            <p:cNvGrpSpPr/>
            <p:nvPr/>
          </p:nvGrpSpPr>
          <p:grpSpPr>
            <a:xfrm>
              <a:off x="8981756" y="3458048"/>
              <a:ext cx="631294" cy="657991"/>
              <a:chOff x="2328300" y="3506767"/>
              <a:chExt cx="551703" cy="575034"/>
            </a:xfrm>
          </p:grpSpPr>
          <p:sp>
            <p:nvSpPr>
              <p:cNvPr id="19" name="AutoShape 3"/>
              <p:cNvSpPr>
                <a:spLocks noChangeAspect="1" noChangeArrowheads="1" noTextEdit="1"/>
              </p:cNvSpPr>
              <p:nvPr/>
            </p:nvSpPr>
            <p:spPr bwMode="auto">
              <a:xfrm>
                <a:off x="2330370" y="3507272"/>
                <a:ext cx="543013" cy="55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nvGrpSpPr>
              <p:cNvPr id="20" name="Group 19"/>
              <p:cNvGrpSpPr/>
              <p:nvPr/>
            </p:nvGrpSpPr>
            <p:grpSpPr>
              <a:xfrm>
                <a:off x="2328300" y="3506767"/>
                <a:ext cx="551703" cy="575034"/>
                <a:chOff x="3937001" y="4448175"/>
                <a:chExt cx="638175" cy="665163"/>
              </a:xfrm>
            </p:grpSpPr>
            <p:grpSp>
              <p:nvGrpSpPr>
                <p:cNvPr id="21" name="Group 10"/>
                <p:cNvGrpSpPr>
                  <a:grpSpLocks noChangeAspect="1"/>
                </p:cNvGrpSpPr>
                <p:nvPr/>
              </p:nvGrpSpPr>
              <p:grpSpPr bwMode="auto">
                <a:xfrm>
                  <a:off x="3937001" y="4448175"/>
                  <a:ext cx="638175" cy="665163"/>
                  <a:chOff x="2480" y="2802"/>
                  <a:chExt cx="402" cy="419"/>
                </a:xfrm>
              </p:grpSpPr>
              <p:sp>
                <p:nvSpPr>
                  <p:cNvPr id="25" name="AutoShape 9"/>
                  <p:cNvSpPr>
                    <a:spLocks noChangeAspect="1" noChangeArrowheads="1" noTextEdit="1"/>
                  </p:cNvSpPr>
                  <p:nvPr/>
                </p:nvSpPr>
                <p:spPr bwMode="auto">
                  <a:xfrm>
                    <a:off x="2481" y="2802"/>
                    <a:ext cx="40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26" name="Freeform 11"/>
                  <p:cNvSpPr>
                    <a:spLocks/>
                  </p:cNvSpPr>
                  <p:nvPr/>
                </p:nvSpPr>
                <p:spPr bwMode="auto">
                  <a:xfrm>
                    <a:off x="2480" y="2802"/>
                    <a:ext cx="402" cy="418"/>
                  </a:xfrm>
                  <a:custGeom>
                    <a:avLst/>
                    <a:gdLst>
                      <a:gd name="T0" fmla="*/ 67 w 644"/>
                      <a:gd name="T1" fmla="*/ 0 h 671"/>
                      <a:gd name="T2" fmla="*/ 0 w 644"/>
                      <a:gd name="T3" fmla="*/ 68 h 671"/>
                      <a:gd name="T4" fmla="*/ 0 w 644"/>
                      <a:gd name="T5" fmla="*/ 603 h 671"/>
                      <a:gd name="T6" fmla="*/ 67 w 644"/>
                      <a:gd name="T7" fmla="*/ 671 h 671"/>
                      <a:gd name="T8" fmla="*/ 576 w 644"/>
                      <a:gd name="T9" fmla="*/ 671 h 671"/>
                      <a:gd name="T10" fmla="*/ 644 w 644"/>
                      <a:gd name="T11" fmla="*/ 603 h 671"/>
                      <a:gd name="T12" fmla="*/ 644 w 644"/>
                      <a:gd name="T13" fmla="*/ 193 h 671"/>
                      <a:gd name="T14" fmla="*/ 644 w 644"/>
                      <a:gd name="T15" fmla="*/ 127 h 671"/>
                      <a:gd name="T16" fmla="*/ 515 w 644"/>
                      <a:gd name="T17" fmla="*/ 0 h 671"/>
                      <a:gd name="T18" fmla="*/ 445 w 644"/>
                      <a:gd name="T19" fmla="*/ 0 h 671"/>
                      <a:gd name="T20" fmla="*/ 67 w 644"/>
                      <a:gd name="T21"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4" h="671">
                        <a:moveTo>
                          <a:pt x="67" y="0"/>
                        </a:moveTo>
                        <a:cubicBezTo>
                          <a:pt x="30" y="0"/>
                          <a:pt x="0" y="30"/>
                          <a:pt x="0" y="68"/>
                        </a:cubicBezTo>
                        <a:cubicBezTo>
                          <a:pt x="0" y="603"/>
                          <a:pt x="0" y="603"/>
                          <a:pt x="0" y="603"/>
                        </a:cubicBezTo>
                        <a:cubicBezTo>
                          <a:pt x="0" y="641"/>
                          <a:pt x="30" y="671"/>
                          <a:pt x="67" y="671"/>
                        </a:cubicBezTo>
                        <a:cubicBezTo>
                          <a:pt x="576" y="671"/>
                          <a:pt x="576" y="671"/>
                          <a:pt x="576" y="671"/>
                        </a:cubicBezTo>
                        <a:cubicBezTo>
                          <a:pt x="613" y="671"/>
                          <a:pt x="644" y="641"/>
                          <a:pt x="644" y="603"/>
                        </a:cubicBezTo>
                        <a:cubicBezTo>
                          <a:pt x="644" y="193"/>
                          <a:pt x="644" y="193"/>
                          <a:pt x="644" y="193"/>
                        </a:cubicBezTo>
                        <a:cubicBezTo>
                          <a:pt x="644" y="156"/>
                          <a:pt x="644" y="127"/>
                          <a:pt x="644" y="127"/>
                        </a:cubicBezTo>
                        <a:cubicBezTo>
                          <a:pt x="515" y="0"/>
                          <a:pt x="515" y="0"/>
                          <a:pt x="515" y="0"/>
                        </a:cubicBezTo>
                        <a:cubicBezTo>
                          <a:pt x="515" y="0"/>
                          <a:pt x="482" y="0"/>
                          <a:pt x="445" y="0"/>
                        </a:cubicBezTo>
                        <a:lnTo>
                          <a:pt x="6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27" name="Freeform 12"/>
                  <p:cNvSpPr>
                    <a:spLocks/>
                  </p:cNvSpPr>
                  <p:nvPr/>
                </p:nvSpPr>
                <p:spPr bwMode="auto">
                  <a:xfrm>
                    <a:off x="2801" y="2802"/>
                    <a:ext cx="81" cy="79"/>
                  </a:xfrm>
                  <a:custGeom>
                    <a:avLst/>
                    <a:gdLst>
                      <a:gd name="T0" fmla="*/ 81 w 81"/>
                      <a:gd name="T1" fmla="*/ 79 h 79"/>
                      <a:gd name="T2" fmla="*/ 0 w 81"/>
                      <a:gd name="T3" fmla="*/ 0 h 79"/>
                      <a:gd name="T4" fmla="*/ 0 w 81"/>
                      <a:gd name="T5" fmla="*/ 79 h 79"/>
                      <a:gd name="T6" fmla="*/ 81 w 81"/>
                      <a:gd name="T7" fmla="*/ 79 h 79"/>
                    </a:gdLst>
                    <a:ahLst/>
                    <a:cxnLst>
                      <a:cxn ang="0">
                        <a:pos x="T0" y="T1"/>
                      </a:cxn>
                      <a:cxn ang="0">
                        <a:pos x="T2" y="T3"/>
                      </a:cxn>
                      <a:cxn ang="0">
                        <a:pos x="T4" y="T5"/>
                      </a:cxn>
                      <a:cxn ang="0">
                        <a:pos x="T6" y="T7"/>
                      </a:cxn>
                    </a:cxnLst>
                    <a:rect l="0" t="0" r="r" b="b"/>
                    <a:pathLst>
                      <a:path w="81" h="79">
                        <a:moveTo>
                          <a:pt x="81" y="79"/>
                        </a:moveTo>
                        <a:lnTo>
                          <a:pt x="0" y="0"/>
                        </a:lnTo>
                        <a:lnTo>
                          <a:pt x="0" y="79"/>
                        </a:lnTo>
                        <a:lnTo>
                          <a:pt x="81" y="79"/>
                        </a:lnTo>
                        <a:close/>
                      </a:path>
                    </a:pathLst>
                  </a:custGeom>
                  <a:solidFill>
                    <a:srgbClr val="CC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grpSp>
              <p:nvGrpSpPr>
                <p:cNvPr id="22" name="Group 21"/>
                <p:cNvGrpSpPr/>
                <p:nvPr/>
              </p:nvGrpSpPr>
              <p:grpSpPr>
                <a:xfrm>
                  <a:off x="4120302" y="4618868"/>
                  <a:ext cx="293550" cy="349134"/>
                  <a:chOff x="4662074" y="4335997"/>
                  <a:chExt cx="234105" cy="278433"/>
                </a:xfrm>
              </p:grpSpPr>
              <p:sp>
                <p:nvSpPr>
                  <p:cNvPr id="23" name="Freeform 6"/>
                  <p:cNvSpPr>
                    <a:spLocks/>
                  </p:cNvSpPr>
                  <p:nvPr/>
                </p:nvSpPr>
                <p:spPr bwMode="auto">
                  <a:xfrm>
                    <a:off x="4662074" y="4335997"/>
                    <a:ext cx="90040" cy="278433"/>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chemeClr val="accent2"/>
                  </a:solidFill>
                  <a:ln w="0">
                    <a:noFill/>
                    <a:prstDash val="solid"/>
                    <a:round/>
                    <a:headEnd/>
                    <a:tailEnd/>
                  </a:ln>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24" name="Freeform 7"/>
                  <p:cNvSpPr>
                    <a:spLocks/>
                  </p:cNvSpPr>
                  <p:nvPr/>
                </p:nvSpPr>
                <p:spPr bwMode="auto">
                  <a:xfrm>
                    <a:off x="4806139" y="4335997"/>
                    <a:ext cx="90040" cy="278433"/>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chemeClr val="accent2"/>
                  </a:solidFill>
                  <a:ln w="0">
                    <a:noFill/>
                    <a:prstDash val="solid"/>
                    <a:round/>
                    <a:headEnd/>
                    <a:tailEnd/>
                  </a:ln>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grpSp>
        </p:grpSp>
        <p:grpSp>
          <p:nvGrpSpPr>
            <p:cNvPr id="38" name="CODE 3"/>
            <p:cNvGrpSpPr/>
            <p:nvPr/>
          </p:nvGrpSpPr>
          <p:grpSpPr>
            <a:xfrm>
              <a:off x="10980135" y="3458048"/>
              <a:ext cx="631294" cy="657991"/>
              <a:chOff x="2328300" y="3506767"/>
              <a:chExt cx="551703" cy="575034"/>
            </a:xfrm>
          </p:grpSpPr>
          <p:sp>
            <p:nvSpPr>
              <p:cNvPr id="39" name="AutoShape 3"/>
              <p:cNvSpPr>
                <a:spLocks noChangeAspect="1" noChangeArrowheads="1" noTextEdit="1"/>
              </p:cNvSpPr>
              <p:nvPr/>
            </p:nvSpPr>
            <p:spPr bwMode="auto">
              <a:xfrm>
                <a:off x="2330370" y="3507272"/>
                <a:ext cx="543013" cy="55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nvGrpSpPr>
              <p:cNvPr id="40" name="Group 39"/>
              <p:cNvGrpSpPr/>
              <p:nvPr/>
            </p:nvGrpSpPr>
            <p:grpSpPr>
              <a:xfrm>
                <a:off x="2328300" y="3506767"/>
                <a:ext cx="551703" cy="575034"/>
                <a:chOff x="3937001" y="4448175"/>
                <a:chExt cx="638175" cy="665163"/>
              </a:xfrm>
            </p:grpSpPr>
            <p:grpSp>
              <p:nvGrpSpPr>
                <p:cNvPr id="41" name="Group 10"/>
                <p:cNvGrpSpPr>
                  <a:grpSpLocks noChangeAspect="1"/>
                </p:cNvGrpSpPr>
                <p:nvPr/>
              </p:nvGrpSpPr>
              <p:grpSpPr bwMode="auto">
                <a:xfrm>
                  <a:off x="3937001" y="4448175"/>
                  <a:ext cx="638175" cy="665163"/>
                  <a:chOff x="2480" y="2802"/>
                  <a:chExt cx="402" cy="419"/>
                </a:xfrm>
              </p:grpSpPr>
              <p:sp>
                <p:nvSpPr>
                  <p:cNvPr id="45" name="AutoShape 9"/>
                  <p:cNvSpPr>
                    <a:spLocks noChangeAspect="1" noChangeArrowheads="1" noTextEdit="1"/>
                  </p:cNvSpPr>
                  <p:nvPr/>
                </p:nvSpPr>
                <p:spPr bwMode="auto">
                  <a:xfrm>
                    <a:off x="2481" y="2802"/>
                    <a:ext cx="40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46" name="Freeform 11"/>
                  <p:cNvSpPr>
                    <a:spLocks/>
                  </p:cNvSpPr>
                  <p:nvPr/>
                </p:nvSpPr>
                <p:spPr bwMode="auto">
                  <a:xfrm>
                    <a:off x="2480" y="2802"/>
                    <a:ext cx="402" cy="418"/>
                  </a:xfrm>
                  <a:custGeom>
                    <a:avLst/>
                    <a:gdLst>
                      <a:gd name="T0" fmla="*/ 67 w 644"/>
                      <a:gd name="T1" fmla="*/ 0 h 671"/>
                      <a:gd name="T2" fmla="*/ 0 w 644"/>
                      <a:gd name="T3" fmla="*/ 68 h 671"/>
                      <a:gd name="T4" fmla="*/ 0 w 644"/>
                      <a:gd name="T5" fmla="*/ 603 h 671"/>
                      <a:gd name="T6" fmla="*/ 67 w 644"/>
                      <a:gd name="T7" fmla="*/ 671 h 671"/>
                      <a:gd name="T8" fmla="*/ 576 w 644"/>
                      <a:gd name="T9" fmla="*/ 671 h 671"/>
                      <a:gd name="T10" fmla="*/ 644 w 644"/>
                      <a:gd name="T11" fmla="*/ 603 h 671"/>
                      <a:gd name="T12" fmla="*/ 644 w 644"/>
                      <a:gd name="T13" fmla="*/ 193 h 671"/>
                      <a:gd name="T14" fmla="*/ 644 w 644"/>
                      <a:gd name="T15" fmla="*/ 127 h 671"/>
                      <a:gd name="T16" fmla="*/ 515 w 644"/>
                      <a:gd name="T17" fmla="*/ 0 h 671"/>
                      <a:gd name="T18" fmla="*/ 445 w 644"/>
                      <a:gd name="T19" fmla="*/ 0 h 671"/>
                      <a:gd name="T20" fmla="*/ 67 w 644"/>
                      <a:gd name="T21"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4" h="671">
                        <a:moveTo>
                          <a:pt x="67" y="0"/>
                        </a:moveTo>
                        <a:cubicBezTo>
                          <a:pt x="30" y="0"/>
                          <a:pt x="0" y="30"/>
                          <a:pt x="0" y="68"/>
                        </a:cubicBezTo>
                        <a:cubicBezTo>
                          <a:pt x="0" y="603"/>
                          <a:pt x="0" y="603"/>
                          <a:pt x="0" y="603"/>
                        </a:cubicBezTo>
                        <a:cubicBezTo>
                          <a:pt x="0" y="641"/>
                          <a:pt x="30" y="671"/>
                          <a:pt x="67" y="671"/>
                        </a:cubicBezTo>
                        <a:cubicBezTo>
                          <a:pt x="576" y="671"/>
                          <a:pt x="576" y="671"/>
                          <a:pt x="576" y="671"/>
                        </a:cubicBezTo>
                        <a:cubicBezTo>
                          <a:pt x="613" y="671"/>
                          <a:pt x="644" y="641"/>
                          <a:pt x="644" y="603"/>
                        </a:cubicBezTo>
                        <a:cubicBezTo>
                          <a:pt x="644" y="193"/>
                          <a:pt x="644" y="193"/>
                          <a:pt x="644" y="193"/>
                        </a:cubicBezTo>
                        <a:cubicBezTo>
                          <a:pt x="644" y="156"/>
                          <a:pt x="644" y="127"/>
                          <a:pt x="644" y="127"/>
                        </a:cubicBezTo>
                        <a:cubicBezTo>
                          <a:pt x="515" y="0"/>
                          <a:pt x="515" y="0"/>
                          <a:pt x="515" y="0"/>
                        </a:cubicBezTo>
                        <a:cubicBezTo>
                          <a:pt x="515" y="0"/>
                          <a:pt x="482" y="0"/>
                          <a:pt x="445" y="0"/>
                        </a:cubicBezTo>
                        <a:lnTo>
                          <a:pt x="6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47" name="Freeform 12"/>
                  <p:cNvSpPr>
                    <a:spLocks/>
                  </p:cNvSpPr>
                  <p:nvPr/>
                </p:nvSpPr>
                <p:spPr bwMode="auto">
                  <a:xfrm>
                    <a:off x="2801" y="2802"/>
                    <a:ext cx="81" cy="79"/>
                  </a:xfrm>
                  <a:custGeom>
                    <a:avLst/>
                    <a:gdLst>
                      <a:gd name="T0" fmla="*/ 81 w 81"/>
                      <a:gd name="T1" fmla="*/ 79 h 79"/>
                      <a:gd name="T2" fmla="*/ 0 w 81"/>
                      <a:gd name="T3" fmla="*/ 0 h 79"/>
                      <a:gd name="T4" fmla="*/ 0 w 81"/>
                      <a:gd name="T5" fmla="*/ 79 h 79"/>
                      <a:gd name="T6" fmla="*/ 81 w 81"/>
                      <a:gd name="T7" fmla="*/ 79 h 79"/>
                    </a:gdLst>
                    <a:ahLst/>
                    <a:cxnLst>
                      <a:cxn ang="0">
                        <a:pos x="T0" y="T1"/>
                      </a:cxn>
                      <a:cxn ang="0">
                        <a:pos x="T2" y="T3"/>
                      </a:cxn>
                      <a:cxn ang="0">
                        <a:pos x="T4" y="T5"/>
                      </a:cxn>
                      <a:cxn ang="0">
                        <a:pos x="T6" y="T7"/>
                      </a:cxn>
                    </a:cxnLst>
                    <a:rect l="0" t="0" r="r" b="b"/>
                    <a:pathLst>
                      <a:path w="81" h="79">
                        <a:moveTo>
                          <a:pt x="81" y="79"/>
                        </a:moveTo>
                        <a:lnTo>
                          <a:pt x="0" y="0"/>
                        </a:lnTo>
                        <a:lnTo>
                          <a:pt x="0" y="79"/>
                        </a:lnTo>
                        <a:lnTo>
                          <a:pt x="81" y="79"/>
                        </a:lnTo>
                        <a:close/>
                      </a:path>
                    </a:pathLst>
                  </a:custGeom>
                  <a:solidFill>
                    <a:srgbClr val="CC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grpSp>
              <p:nvGrpSpPr>
                <p:cNvPr id="42" name="Group 41"/>
                <p:cNvGrpSpPr/>
                <p:nvPr/>
              </p:nvGrpSpPr>
              <p:grpSpPr>
                <a:xfrm>
                  <a:off x="4120302" y="4618868"/>
                  <a:ext cx="293550" cy="349134"/>
                  <a:chOff x="4662074" y="4335997"/>
                  <a:chExt cx="234105" cy="278433"/>
                </a:xfrm>
              </p:grpSpPr>
              <p:sp>
                <p:nvSpPr>
                  <p:cNvPr id="43" name="Freeform 6"/>
                  <p:cNvSpPr>
                    <a:spLocks/>
                  </p:cNvSpPr>
                  <p:nvPr/>
                </p:nvSpPr>
                <p:spPr bwMode="auto">
                  <a:xfrm>
                    <a:off x="4662074" y="4335997"/>
                    <a:ext cx="90040" cy="278433"/>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chemeClr val="accent1"/>
                  </a:solidFill>
                  <a:ln w="0">
                    <a:noFill/>
                    <a:prstDash val="solid"/>
                    <a:round/>
                    <a:headEnd/>
                    <a:tailEnd/>
                  </a:ln>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sp>
                <p:nvSpPr>
                  <p:cNvPr id="44" name="Freeform 7"/>
                  <p:cNvSpPr>
                    <a:spLocks/>
                  </p:cNvSpPr>
                  <p:nvPr/>
                </p:nvSpPr>
                <p:spPr bwMode="auto">
                  <a:xfrm>
                    <a:off x="4806139" y="4335997"/>
                    <a:ext cx="90040" cy="278433"/>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chemeClr val="accent1"/>
                  </a:solidFill>
                  <a:ln w="0">
                    <a:noFill/>
                    <a:prstDash val="solid"/>
                    <a:round/>
                    <a:headEnd/>
                    <a:tailEnd/>
                  </a:ln>
                </p:spPr>
                <p:txBody>
                  <a:bodyPr vert="horz" wrap="square" lIns="89617" tIns="44808" rIns="89617" bIns="44808" numCol="1" anchor="t" anchorCtr="0" compatLnSpc="1">
                    <a:prstTxWarp prst="textNoShape">
                      <a:avLst/>
                    </a:prstTxWarp>
                  </a:bodyPr>
                  <a:lstStyle/>
                  <a:p>
                    <a:pPr defTabSz="914016">
                      <a:defRPr/>
                    </a:pPr>
                    <a:endParaRPr lang="en-US">
                      <a:solidFill>
                        <a:srgbClr val="FFFFFF"/>
                      </a:solidFill>
                      <a:latin typeface="Segoe UI"/>
                    </a:endParaRPr>
                  </a:p>
                </p:txBody>
              </p:sp>
            </p:grpSp>
          </p:grpSp>
        </p:grpSp>
        <p:sp>
          <p:nvSpPr>
            <p:cNvPr id="52" name="Lightning Bolt 51"/>
            <p:cNvSpPr/>
            <p:nvPr/>
          </p:nvSpPr>
          <p:spPr bwMode="auto">
            <a:xfrm>
              <a:off x="10010895" y="3351065"/>
              <a:ext cx="521096" cy="740150"/>
            </a:xfrm>
            <a:prstGeom prst="lightningBol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ZA"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31" name="Rectangle 30"/>
            <p:cNvSpPr/>
            <p:nvPr/>
          </p:nvSpPr>
          <p:spPr bwMode="auto">
            <a:xfrm>
              <a:off x="10010895" y="2333166"/>
              <a:ext cx="550663" cy="80547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65" name="Picture 3"/>
            <p:cNvPicPr>
              <a:picLocks noChangeAspect="1"/>
            </p:cNvPicPr>
            <p:nvPr/>
          </p:nvPicPr>
          <p:blipFill>
            <a:blip r:embed="rId6">
              <a:lum bright="100000"/>
              <a:extLst>
                <a:ext uri="{28A0092B-C50C-407E-A947-70E740481C1C}">
                  <a14:useLocalDpi xmlns:a14="http://schemas.microsoft.com/office/drawing/2010/main" val="0"/>
                </a:ext>
              </a:extLst>
            </a:blip>
            <a:srcRect/>
            <a:stretch>
              <a:fillRect/>
            </a:stretch>
          </p:blipFill>
          <p:spPr bwMode="auto">
            <a:xfrm>
              <a:off x="10081291" y="2429834"/>
              <a:ext cx="618871" cy="70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Rectangle 53"/>
            <p:cNvSpPr/>
            <p:nvPr/>
          </p:nvSpPr>
          <p:spPr bwMode="auto">
            <a:xfrm>
              <a:off x="9906012" y="4409328"/>
              <a:ext cx="723799" cy="80547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66" name="Picture 46"/>
            <p:cNvPicPr>
              <a:picLocks noChangeAspect="1"/>
            </p:cNvPicPr>
            <p:nvPr/>
          </p:nvPicPr>
          <p:blipFill>
            <a:blip r:embed="rId7">
              <a:lum bright="100000"/>
              <a:extLst>
                <a:ext uri="{28A0092B-C50C-407E-A947-70E740481C1C}">
                  <a14:useLocalDpi xmlns:a14="http://schemas.microsoft.com/office/drawing/2010/main" val="0"/>
                </a:ext>
              </a:extLst>
            </a:blip>
            <a:srcRect/>
            <a:stretch>
              <a:fillRect/>
            </a:stretch>
          </p:blipFill>
          <p:spPr bwMode="auto">
            <a:xfrm>
              <a:off x="9919021" y="4437477"/>
              <a:ext cx="704843" cy="60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 name="Oval 108"/>
            <p:cNvSpPr/>
            <p:nvPr/>
          </p:nvSpPr>
          <p:spPr bwMode="auto">
            <a:xfrm>
              <a:off x="9955495" y="2307545"/>
              <a:ext cx="332488" cy="332488"/>
            </a:xfrm>
            <a:prstGeom prst="ellips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3927" fontAlgn="base">
                <a:lnSpc>
                  <a:spcPct val="90000"/>
                </a:lnSpc>
                <a:spcBef>
                  <a:spcPct val="0"/>
                </a:spcBef>
                <a:spcAft>
                  <a:spcPct val="0"/>
                </a:spcAft>
                <a:defRPr/>
              </a:pPr>
              <a:r>
                <a:rPr lang="en-US" sz="1961" b="1" dirty="0">
                  <a:gradFill>
                    <a:gsLst>
                      <a:gs pos="2917">
                        <a:srgbClr val="FFFFFF"/>
                      </a:gs>
                      <a:gs pos="30000">
                        <a:srgbClr val="FFFFFF"/>
                      </a:gs>
                    </a:gsLst>
                    <a:lin ang="5400000" scaled="0"/>
                  </a:gradFill>
                  <a:latin typeface="Segoe UI"/>
                </a:rPr>
                <a:t>X</a:t>
              </a:r>
            </a:p>
          </p:txBody>
        </p:sp>
        <p:sp>
          <p:nvSpPr>
            <p:cNvPr id="112" name="Oval 111"/>
            <p:cNvSpPr/>
            <p:nvPr/>
          </p:nvSpPr>
          <p:spPr bwMode="auto">
            <a:xfrm>
              <a:off x="8795058" y="3343756"/>
              <a:ext cx="332488" cy="332488"/>
            </a:xfrm>
            <a:prstGeom prst="ellips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3927" fontAlgn="base">
                <a:lnSpc>
                  <a:spcPct val="90000"/>
                </a:lnSpc>
                <a:spcBef>
                  <a:spcPct val="0"/>
                </a:spcBef>
                <a:spcAft>
                  <a:spcPct val="0"/>
                </a:spcAft>
                <a:defRPr/>
              </a:pPr>
              <a:r>
                <a:rPr lang="en-US" sz="1961" b="1" dirty="0">
                  <a:gradFill>
                    <a:gsLst>
                      <a:gs pos="2917">
                        <a:srgbClr val="FFFFFF"/>
                      </a:gs>
                      <a:gs pos="30000">
                        <a:srgbClr val="FFFFFF"/>
                      </a:gs>
                    </a:gsLst>
                    <a:lin ang="5400000" scaled="0"/>
                  </a:gradFill>
                  <a:latin typeface="Segoe UI"/>
                </a:rPr>
                <a:t>X</a:t>
              </a:r>
            </a:p>
          </p:txBody>
        </p:sp>
        <p:sp>
          <p:nvSpPr>
            <p:cNvPr id="113" name="Oval 112"/>
            <p:cNvSpPr/>
            <p:nvPr/>
          </p:nvSpPr>
          <p:spPr bwMode="auto">
            <a:xfrm>
              <a:off x="11416626" y="3343756"/>
              <a:ext cx="332488" cy="332488"/>
            </a:xfrm>
            <a:prstGeom prst="ellips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3927" fontAlgn="base">
                <a:lnSpc>
                  <a:spcPct val="90000"/>
                </a:lnSpc>
                <a:spcBef>
                  <a:spcPct val="0"/>
                </a:spcBef>
                <a:spcAft>
                  <a:spcPct val="0"/>
                </a:spcAft>
                <a:defRPr/>
              </a:pPr>
              <a:r>
                <a:rPr lang="en-US" sz="1961" b="1" dirty="0">
                  <a:gradFill>
                    <a:gsLst>
                      <a:gs pos="2917">
                        <a:srgbClr val="FFFFFF"/>
                      </a:gs>
                      <a:gs pos="30000">
                        <a:srgbClr val="FFFFFF"/>
                      </a:gs>
                    </a:gsLst>
                    <a:lin ang="5400000" scaled="0"/>
                  </a:gradFill>
                  <a:latin typeface="Segoe UI"/>
                </a:rPr>
                <a:t>X</a:t>
              </a:r>
            </a:p>
          </p:txBody>
        </p:sp>
        <p:sp>
          <p:nvSpPr>
            <p:cNvPr id="114" name="Oval 113"/>
            <p:cNvSpPr/>
            <p:nvPr/>
          </p:nvSpPr>
          <p:spPr bwMode="auto">
            <a:xfrm>
              <a:off x="9844650" y="4777742"/>
              <a:ext cx="332488" cy="332488"/>
            </a:xfrm>
            <a:prstGeom prst="ellips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3927" fontAlgn="base">
                <a:lnSpc>
                  <a:spcPct val="90000"/>
                </a:lnSpc>
                <a:spcBef>
                  <a:spcPct val="0"/>
                </a:spcBef>
                <a:spcAft>
                  <a:spcPct val="0"/>
                </a:spcAft>
                <a:defRPr/>
              </a:pPr>
              <a:r>
                <a:rPr lang="en-US" sz="1961" b="1" dirty="0">
                  <a:gradFill>
                    <a:gsLst>
                      <a:gs pos="2917">
                        <a:srgbClr val="FFFFFF"/>
                      </a:gs>
                      <a:gs pos="30000">
                        <a:srgbClr val="FFFFFF"/>
                      </a:gs>
                    </a:gsLst>
                    <a:lin ang="5400000" scaled="0"/>
                  </a:gradFill>
                  <a:latin typeface="Segoe UI"/>
                </a:rPr>
                <a:t>X</a:t>
              </a:r>
            </a:p>
          </p:txBody>
        </p:sp>
      </p:grpSp>
    </p:spTree>
    <p:extLst>
      <p:ext uri="{BB962C8B-B14F-4D97-AF65-F5344CB8AC3E}">
        <p14:creationId xmlns:p14="http://schemas.microsoft.com/office/powerpoint/2010/main" val="3028988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latin typeface="Segoe UI" panose="020B0502040204020203" pitchFamily="34" charset="0"/>
                <a:cs typeface="Segoe UI" panose="020B0502040204020203" pitchFamily="34" charset="0"/>
              </a:rPr>
              <a:t>управление выпуском</a:t>
            </a:r>
            <a:br>
              <a:rPr lang="ru-RU" dirty="0">
                <a:latin typeface="Segoe UI" panose="020B0502040204020203" pitchFamily="34" charset="0"/>
                <a:cs typeface="Segoe UI" panose="020B0502040204020203" pitchFamily="34" charset="0"/>
              </a:rPr>
            </a:br>
            <a:endParaRPr lang="en-US" dirty="0"/>
          </a:p>
        </p:txBody>
      </p:sp>
      <p:sp>
        <p:nvSpPr>
          <p:cNvPr id="3" name="Text Placeholder 2"/>
          <p:cNvSpPr>
            <a:spLocks noGrp="1"/>
          </p:cNvSpPr>
          <p:nvPr>
            <p:ph type="body" idx="1"/>
          </p:nvPr>
        </p:nvSpPr>
        <p:spPr/>
        <p:txBody>
          <a:bodyPr/>
          <a:lstStyle/>
          <a:p>
            <a:r>
              <a:rPr lang="en-US" dirty="0">
                <a:solidFill>
                  <a:srgbClr val="512973"/>
                </a:solidFill>
                <a:latin typeface="Segoe UI" panose="020B0502040204020203" pitchFamily="34" charset="0"/>
                <a:cs typeface="Segoe UI" panose="020B0502040204020203" pitchFamily="34" charset="0"/>
              </a:rPr>
              <a:t>{</a:t>
            </a:r>
            <a:r>
              <a:rPr lang="ru-RU" dirty="0">
                <a:solidFill>
                  <a:srgbClr val="512973"/>
                </a:solidFill>
                <a:latin typeface="Segoe UI" panose="020B0502040204020203" pitchFamily="34" charset="0"/>
                <a:cs typeface="Segoe UI" panose="020B0502040204020203" pitchFamily="34" charset="0"/>
              </a:rPr>
              <a:t>демонстрация</a:t>
            </a:r>
            <a:r>
              <a:rPr lang="en-US" dirty="0">
                <a:solidFill>
                  <a:srgbClr val="512973"/>
                </a:solidFill>
                <a:latin typeface="Segoe UI" panose="020B0502040204020203" pitchFamily="34" charset="0"/>
                <a:cs typeface="Segoe UI" panose="020B0502040204020203" pitchFamily="34" charset="0"/>
              </a:rPr>
              <a:t>}</a:t>
            </a:r>
            <a:endParaRPr lang="en-US" dirty="0"/>
          </a:p>
        </p:txBody>
      </p:sp>
    </p:spTree>
    <p:extLst>
      <p:ext uri="{BB962C8B-B14F-4D97-AF65-F5344CB8AC3E}">
        <p14:creationId xmlns:p14="http://schemas.microsoft.com/office/powerpoint/2010/main" val="133140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Примеры успеха</a:t>
            </a:r>
            <a:endParaRPr lang="en-US" dirty="0"/>
          </a:p>
        </p:txBody>
      </p:sp>
      <p:sp>
        <p:nvSpPr>
          <p:cNvPr id="3" name="Content Placeholder 2"/>
          <p:cNvSpPr>
            <a:spLocks noGrp="1"/>
          </p:cNvSpPr>
          <p:nvPr>
            <p:ph idx="1"/>
          </p:nvPr>
        </p:nvSpPr>
        <p:spPr/>
        <p:txBody>
          <a:bodyPr/>
          <a:lstStyle/>
          <a:p>
            <a:r>
              <a:rPr lang="en-US" dirty="0">
                <a:latin typeface="Segoe UI" panose="020B0502040204020203" pitchFamily="34" charset="0"/>
                <a:cs typeface="Segoe UI" panose="020B0502040204020203" pitchFamily="34" charset="0"/>
              </a:rPr>
              <a:t>Team Foundation Server</a:t>
            </a:r>
          </a:p>
          <a:p>
            <a:pPr lvl="1"/>
            <a:r>
              <a:rPr lang="ru-RU" dirty="0">
                <a:latin typeface="Segoe UI" panose="020B0502040204020203" pitchFamily="34" charset="0"/>
                <a:cs typeface="Segoe UI" panose="020B0502040204020203" pitchFamily="34" charset="0"/>
              </a:rPr>
              <a:t>Выпуск каждые 3 месяца</a:t>
            </a:r>
          </a:p>
          <a:p>
            <a:r>
              <a:rPr lang="en-US" dirty="0">
                <a:latin typeface="Segoe UI" panose="020B0502040204020203" pitchFamily="34" charset="0"/>
                <a:cs typeface="Segoe UI" panose="020B0502040204020203" pitchFamily="34" charset="0"/>
              </a:rPr>
              <a:t>Visual Studio Team System</a:t>
            </a:r>
          </a:p>
          <a:p>
            <a:pPr lvl="1"/>
            <a:r>
              <a:rPr lang="ru-RU" dirty="0">
                <a:latin typeface="Segoe UI" panose="020B0502040204020203" pitchFamily="34" charset="0"/>
                <a:cs typeface="Segoe UI" panose="020B0502040204020203" pitchFamily="34" charset="0"/>
              </a:rPr>
              <a:t>Выпуск каждые 3 недели</a:t>
            </a:r>
          </a:p>
          <a:p>
            <a:endParaRPr lang="en-US" dirty="0"/>
          </a:p>
        </p:txBody>
      </p:sp>
    </p:spTree>
    <p:extLst>
      <p:ext uri="{BB962C8B-B14F-4D97-AF65-F5344CB8AC3E}">
        <p14:creationId xmlns:p14="http://schemas.microsoft.com/office/powerpoint/2010/main" val="3066929552"/>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Спасибо за внимание!</a:t>
            </a:r>
            <a:endParaRPr lang="en-US" dirty="0"/>
          </a:p>
        </p:txBody>
      </p:sp>
      <p:sp>
        <p:nvSpPr>
          <p:cNvPr id="3" name="Content Placeholder 2"/>
          <p:cNvSpPr>
            <a:spLocks noGrp="1"/>
          </p:cNvSpPr>
          <p:nvPr>
            <p:ph sz="half" idx="1"/>
          </p:nvPr>
        </p:nvSpPr>
        <p:spPr/>
        <p:txBody>
          <a:bodyPr/>
          <a:lstStyle/>
          <a:p>
            <a:r>
              <a:rPr lang="ru-RU" dirty="0"/>
              <a:t>Владимир Гусаров</a:t>
            </a:r>
          </a:p>
          <a:p>
            <a:pPr marL="457200" lvl="1" indent="0">
              <a:buNone/>
            </a:pPr>
            <a:r>
              <a:rPr lang="en-US" dirty="0"/>
              <a:t>@Hussar77</a:t>
            </a:r>
          </a:p>
          <a:p>
            <a:pPr marL="457200" lvl="1" indent="0">
              <a:buNone/>
            </a:pPr>
            <a:r>
              <a:rPr lang="en-US" dirty="0">
                <a:hlinkClick r:id="rId2"/>
              </a:rPr>
              <a:t>vg@almguru.com</a:t>
            </a:r>
            <a:endParaRPr lang="en-US" dirty="0"/>
          </a:p>
          <a:p>
            <a:pPr marL="457200" lvl="1" indent="0">
              <a:buNone/>
            </a:pPr>
            <a:r>
              <a:rPr lang="en-US" dirty="0">
                <a:hlinkClick r:id="rId3"/>
              </a:rPr>
              <a:t>vladimir.gusarov@software.dell.com</a:t>
            </a:r>
            <a:endParaRPr lang="en-US" dirty="0"/>
          </a:p>
          <a:p>
            <a:pPr marL="457200" lvl="1" indent="0">
              <a:buNone/>
            </a:pPr>
            <a:r>
              <a:rPr lang="en-US" dirty="0">
                <a:hlinkClick r:id="rId4"/>
              </a:rPr>
              <a:t>http://vstsblog.ru</a:t>
            </a:r>
            <a:endParaRPr lang="en-US" dirty="0"/>
          </a:p>
        </p:txBody>
      </p:sp>
      <p:pic>
        <p:nvPicPr>
          <p:cNvPr id="5" name="Content Placeholder 25"/>
          <p:cNvPicPr>
            <a:picLocks noGrp="1" noChangeAspect="1"/>
          </p:cNvPicPr>
          <p:nvPr>
            <p:ph sz="half" idx="2"/>
          </p:nvPr>
        </p:nvPicPr>
        <p:blipFill>
          <a:blip r:embed="rId5" cstate="print">
            <a:extLst>
              <a:ext uri="{28A0092B-C50C-407E-A947-70E740481C1C}">
                <a14:useLocalDpi xmlns:a14="http://schemas.microsoft.com/office/drawing/2010/main" val="0"/>
              </a:ext>
            </a:extLst>
          </a:blip>
          <a:stretch>
            <a:fillRect/>
          </a:stretch>
        </p:blipFill>
        <p:spPr bwMode="auto">
          <a:xfrm>
            <a:off x="7077710" y="1846263"/>
            <a:ext cx="3218180" cy="4022725"/>
          </a:xfrm>
          <a:prstGeom prst="rect">
            <a:avLst/>
          </a:prstGeom>
          <a:noFill/>
          <a:ln w="9525">
            <a:noFill/>
            <a:miter lim="800000"/>
            <a:headEnd/>
            <a:tailEnd/>
          </a:ln>
        </p:spPr>
      </p:pic>
    </p:spTree>
    <p:extLst>
      <p:ext uri="{BB962C8B-B14F-4D97-AF65-F5344CB8AC3E}">
        <p14:creationId xmlns:p14="http://schemas.microsoft.com/office/powerpoint/2010/main" val="436526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Rectangle 425"/>
          <p:cNvSpPr/>
          <p:nvPr/>
        </p:nvSpPr>
        <p:spPr bwMode="auto">
          <a:xfrm>
            <a:off x="1161" y="487"/>
            <a:ext cx="12192000" cy="6857027"/>
          </a:xfrm>
          <a:prstGeom prst="rect">
            <a:avLst/>
          </a:prstGeom>
          <a:solidFill>
            <a:srgbClr val="0093E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de-DE" sz="2353"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p:nvGrpSpPr>
        <p:grpSpPr>
          <a:xfrm>
            <a:off x="555597" y="1762211"/>
            <a:ext cx="3870501" cy="3870500"/>
            <a:chOff x="566737" y="1797050"/>
            <a:chExt cx="3948113" cy="3948112"/>
          </a:xfrm>
          <a:solidFill>
            <a:srgbClr val="8C8C8C"/>
          </a:solidFill>
        </p:grpSpPr>
        <p:sp>
          <p:nvSpPr>
            <p:cNvPr id="219" name="Oval 3203"/>
            <p:cNvSpPr>
              <a:spLocks noChangeArrowheads="1"/>
            </p:cNvSpPr>
            <p:nvPr/>
          </p:nvSpPr>
          <p:spPr bwMode="auto">
            <a:xfrm>
              <a:off x="1409700" y="2640012"/>
              <a:ext cx="2260600" cy="2260600"/>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 name="Oval 3165"/>
            <p:cNvSpPr>
              <a:spLocks noChangeArrowheads="1"/>
            </p:cNvSpPr>
            <p:nvPr/>
          </p:nvSpPr>
          <p:spPr bwMode="auto">
            <a:xfrm>
              <a:off x="566737" y="1797050"/>
              <a:ext cx="3948113" cy="3948112"/>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grpSp>
        <p:nvGrpSpPr>
          <p:cNvPr id="10" name="Group 9"/>
          <p:cNvGrpSpPr/>
          <p:nvPr/>
        </p:nvGrpSpPr>
        <p:grpSpPr>
          <a:xfrm>
            <a:off x="4038581" y="1777774"/>
            <a:ext cx="3868945" cy="3870500"/>
            <a:chOff x="4119562" y="1812925"/>
            <a:chExt cx="3946525" cy="3948112"/>
          </a:xfrm>
        </p:grpSpPr>
        <p:sp>
          <p:nvSpPr>
            <p:cNvPr id="5" name="Oval 3164"/>
            <p:cNvSpPr>
              <a:spLocks noChangeArrowheads="1"/>
            </p:cNvSpPr>
            <p:nvPr/>
          </p:nvSpPr>
          <p:spPr bwMode="auto">
            <a:xfrm>
              <a:off x="4119562" y="1812925"/>
              <a:ext cx="3946525" cy="3948112"/>
            </a:xfrm>
            <a:prstGeom prst="ellipse">
              <a:avLst/>
            </a:prstGeom>
            <a:solidFill>
              <a:srgbClr val="8C8C8C"/>
            </a:solidFill>
            <a:ln>
              <a:noFill/>
            </a:ln>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03" name="Oval 3316"/>
            <p:cNvSpPr>
              <a:spLocks noChangeArrowheads="1"/>
            </p:cNvSpPr>
            <p:nvPr/>
          </p:nvSpPr>
          <p:spPr bwMode="auto">
            <a:xfrm>
              <a:off x="5021262" y="2631545"/>
              <a:ext cx="2259013" cy="2260600"/>
            </a:xfrm>
            <a:prstGeom prst="ellipse">
              <a:avLst/>
            </a:prstGeom>
            <a:solidFill>
              <a:schemeClr val="bg1">
                <a:lumMod val="85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pic>
          <p:nvPicPr>
            <p:cNvPr id="525" name="Picture 524"/>
            <p:cNvPicPr>
              <a:picLocks noChangeAspect="1"/>
            </p:cNvPicPr>
            <p:nvPr/>
          </p:nvPicPr>
          <p:blipFill rotWithShape="1">
            <a:blip r:embed="rId3"/>
            <a:srcRect b="26623"/>
            <a:stretch/>
          </p:blipFill>
          <p:spPr>
            <a:xfrm flipH="1">
              <a:off x="5371643" y="2311489"/>
              <a:ext cx="1456194" cy="2100173"/>
            </a:xfrm>
            <a:prstGeom prst="rect">
              <a:avLst/>
            </a:prstGeom>
            <a:noFill/>
          </p:spPr>
        </p:pic>
      </p:grpSp>
      <p:grpSp>
        <p:nvGrpSpPr>
          <p:cNvPr id="27" name="Group 26"/>
          <p:cNvGrpSpPr/>
          <p:nvPr/>
        </p:nvGrpSpPr>
        <p:grpSpPr>
          <a:xfrm>
            <a:off x="7630505" y="1762211"/>
            <a:ext cx="3868945" cy="3870500"/>
            <a:chOff x="7783512" y="1797050"/>
            <a:chExt cx="3946525" cy="3948112"/>
          </a:xfrm>
        </p:grpSpPr>
        <p:sp>
          <p:nvSpPr>
            <p:cNvPr id="26" name="Oval 3163"/>
            <p:cNvSpPr>
              <a:spLocks noChangeArrowheads="1"/>
            </p:cNvSpPr>
            <p:nvPr/>
          </p:nvSpPr>
          <p:spPr bwMode="auto">
            <a:xfrm>
              <a:off x="7783512" y="1797050"/>
              <a:ext cx="3946525" cy="3948112"/>
            </a:xfrm>
            <a:prstGeom prst="ellipse">
              <a:avLst/>
            </a:prstGeom>
            <a:solidFill>
              <a:srgbClr val="8C8C8C"/>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nvGrpSpPr>
            <p:cNvPr id="20" name="Group 19"/>
            <p:cNvGrpSpPr/>
            <p:nvPr/>
          </p:nvGrpSpPr>
          <p:grpSpPr>
            <a:xfrm>
              <a:off x="8628062" y="2409031"/>
              <a:ext cx="2259013" cy="2474647"/>
              <a:chOff x="8628062" y="2409031"/>
              <a:chExt cx="2259013" cy="2474647"/>
            </a:xfrm>
          </p:grpSpPr>
          <p:sp>
            <p:nvSpPr>
              <p:cNvPr id="64" name="Oval 3251"/>
              <p:cNvSpPr>
                <a:spLocks noChangeArrowheads="1"/>
              </p:cNvSpPr>
              <p:nvPr/>
            </p:nvSpPr>
            <p:spPr bwMode="auto">
              <a:xfrm>
                <a:off x="8628062" y="2623078"/>
                <a:ext cx="2259013" cy="2260600"/>
              </a:xfrm>
              <a:prstGeom prst="ellipse">
                <a:avLst/>
              </a:prstGeom>
              <a:solidFill>
                <a:schemeClr val="bg2">
                  <a:lumMod val="85000"/>
                </a:schemeClr>
              </a:solidFill>
              <a:ln>
                <a:noFill/>
              </a:ln>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nvGrpSpPr>
              <p:cNvPr id="564" name="Group 563"/>
              <p:cNvGrpSpPr/>
              <p:nvPr/>
            </p:nvGrpSpPr>
            <p:grpSpPr>
              <a:xfrm>
                <a:off x="8658219" y="2409031"/>
                <a:ext cx="2187575" cy="2030413"/>
                <a:chOff x="8701088" y="2387600"/>
                <a:chExt cx="2187575" cy="2030413"/>
              </a:xfrm>
            </p:grpSpPr>
            <p:sp>
              <p:nvSpPr>
                <p:cNvPr id="565" name="Freeform 6"/>
                <p:cNvSpPr>
                  <a:spLocks/>
                </p:cNvSpPr>
                <p:nvPr/>
              </p:nvSpPr>
              <p:spPr bwMode="auto">
                <a:xfrm>
                  <a:off x="9118600" y="2814638"/>
                  <a:ext cx="534988" cy="1597025"/>
                </a:xfrm>
                <a:custGeom>
                  <a:avLst/>
                  <a:gdLst>
                    <a:gd name="T0" fmla="*/ 137 w 167"/>
                    <a:gd name="T1" fmla="*/ 101 h 498"/>
                    <a:gd name="T2" fmla="*/ 99 w 167"/>
                    <a:gd name="T3" fmla="*/ 97 h 498"/>
                    <a:gd name="T4" fmla="*/ 95 w 167"/>
                    <a:gd name="T5" fmla="*/ 93 h 498"/>
                    <a:gd name="T6" fmla="*/ 125 w 167"/>
                    <a:gd name="T7" fmla="*/ 79 h 498"/>
                    <a:gd name="T8" fmla="*/ 113 w 167"/>
                    <a:gd name="T9" fmla="*/ 73 h 498"/>
                    <a:gd name="T10" fmla="*/ 118 w 167"/>
                    <a:gd name="T11" fmla="*/ 58 h 498"/>
                    <a:gd name="T12" fmla="*/ 118 w 167"/>
                    <a:gd name="T13" fmla="*/ 57 h 498"/>
                    <a:gd name="T14" fmla="*/ 102 w 167"/>
                    <a:gd name="T15" fmla="*/ 14 h 498"/>
                    <a:gd name="T16" fmla="*/ 48 w 167"/>
                    <a:gd name="T17" fmla="*/ 38 h 498"/>
                    <a:gd name="T18" fmla="*/ 52 w 167"/>
                    <a:gd name="T19" fmla="*/ 57 h 498"/>
                    <a:gd name="T20" fmla="*/ 50 w 167"/>
                    <a:gd name="T21" fmla="*/ 73 h 498"/>
                    <a:gd name="T22" fmla="*/ 58 w 167"/>
                    <a:gd name="T23" fmla="*/ 92 h 498"/>
                    <a:gd name="T24" fmla="*/ 73 w 167"/>
                    <a:gd name="T25" fmla="*/ 97 h 498"/>
                    <a:gd name="T26" fmla="*/ 30 w 167"/>
                    <a:gd name="T27" fmla="*/ 101 h 498"/>
                    <a:gd name="T28" fmla="*/ 30 w 167"/>
                    <a:gd name="T29" fmla="*/ 101 h 498"/>
                    <a:gd name="T30" fmla="*/ 3 w 167"/>
                    <a:gd name="T31" fmla="*/ 229 h 498"/>
                    <a:gd name="T32" fmla="*/ 11 w 167"/>
                    <a:gd name="T33" fmla="*/ 246 h 498"/>
                    <a:gd name="T34" fmla="*/ 18 w 167"/>
                    <a:gd name="T35" fmla="*/ 229 h 498"/>
                    <a:gd name="T36" fmla="*/ 33 w 167"/>
                    <a:gd name="T37" fmla="*/ 154 h 498"/>
                    <a:gd name="T38" fmla="*/ 39 w 167"/>
                    <a:gd name="T39" fmla="*/ 376 h 498"/>
                    <a:gd name="T40" fmla="*/ 57 w 167"/>
                    <a:gd name="T41" fmla="*/ 490 h 498"/>
                    <a:gd name="T42" fmla="*/ 57 w 167"/>
                    <a:gd name="T43" fmla="*/ 498 h 498"/>
                    <a:gd name="T44" fmla="*/ 82 w 167"/>
                    <a:gd name="T45" fmla="*/ 498 h 498"/>
                    <a:gd name="T46" fmla="*/ 82 w 167"/>
                    <a:gd name="T47" fmla="*/ 376 h 498"/>
                    <a:gd name="T48" fmla="*/ 91 w 167"/>
                    <a:gd name="T49" fmla="*/ 490 h 498"/>
                    <a:gd name="T50" fmla="*/ 92 w 167"/>
                    <a:gd name="T51" fmla="*/ 498 h 498"/>
                    <a:gd name="T52" fmla="*/ 116 w 167"/>
                    <a:gd name="T53" fmla="*/ 498 h 498"/>
                    <a:gd name="T54" fmla="*/ 116 w 167"/>
                    <a:gd name="T55" fmla="*/ 376 h 498"/>
                    <a:gd name="T56" fmla="*/ 129 w 167"/>
                    <a:gd name="T57" fmla="*/ 262 h 498"/>
                    <a:gd name="T58" fmla="*/ 146 w 167"/>
                    <a:gd name="T59" fmla="*/ 229 h 498"/>
                    <a:gd name="T60" fmla="*/ 149 w 167"/>
                    <a:gd name="T61" fmla="*/ 238 h 498"/>
                    <a:gd name="T62" fmla="*/ 164 w 167"/>
                    <a:gd name="T63" fmla="*/ 238 h 498"/>
                    <a:gd name="T64" fmla="*/ 167 w 167"/>
                    <a:gd name="T65" fmla="*/ 22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7" h="498">
                      <a:moveTo>
                        <a:pt x="137" y="101"/>
                      </a:moveTo>
                      <a:cubicBezTo>
                        <a:pt x="137" y="101"/>
                        <a:pt x="137" y="101"/>
                        <a:pt x="137" y="101"/>
                      </a:cubicBezTo>
                      <a:cubicBezTo>
                        <a:pt x="99" y="97"/>
                        <a:pt x="99" y="97"/>
                        <a:pt x="99" y="97"/>
                      </a:cubicBezTo>
                      <a:cubicBezTo>
                        <a:pt x="99" y="97"/>
                        <a:pt x="99" y="97"/>
                        <a:pt x="99" y="97"/>
                      </a:cubicBezTo>
                      <a:cubicBezTo>
                        <a:pt x="95" y="97"/>
                        <a:pt x="95" y="97"/>
                        <a:pt x="95" y="97"/>
                      </a:cubicBezTo>
                      <a:cubicBezTo>
                        <a:pt x="95" y="93"/>
                        <a:pt x="95" y="93"/>
                        <a:pt x="95" y="93"/>
                      </a:cubicBezTo>
                      <a:cubicBezTo>
                        <a:pt x="100" y="93"/>
                        <a:pt x="105" y="93"/>
                        <a:pt x="112" y="92"/>
                      </a:cubicBezTo>
                      <a:cubicBezTo>
                        <a:pt x="123" y="90"/>
                        <a:pt x="124" y="83"/>
                        <a:pt x="125" y="79"/>
                      </a:cubicBezTo>
                      <a:cubicBezTo>
                        <a:pt x="125" y="75"/>
                        <a:pt x="122" y="68"/>
                        <a:pt x="120" y="73"/>
                      </a:cubicBezTo>
                      <a:cubicBezTo>
                        <a:pt x="119" y="79"/>
                        <a:pt x="114" y="77"/>
                        <a:pt x="113" y="73"/>
                      </a:cubicBezTo>
                      <a:cubicBezTo>
                        <a:pt x="112" y="71"/>
                        <a:pt x="114" y="66"/>
                        <a:pt x="116" y="62"/>
                      </a:cubicBezTo>
                      <a:cubicBezTo>
                        <a:pt x="116" y="60"/>
                        <a:pt x="117" y="59"/>
                        <a:pt x="118" y="58"/>
                      </a:cubicBezTo>
                      <a:cubicBezTo>
                        <a:pt x="118" y="57"/>
                        <a:pt x="118" y="57"/>
                        <a:pt x="118" y="57"/>
                      </a:cubicBezTo>
                      <a:cubicBezTo>
                        <a:pt x="118" y="57"/>
                        <a:pt x="118" y="57"/>
                        <a:pt x="118" y="57"/>
                      </a:cubicBezTo>
                      <a:cubicBezTo>
                        <a:pt x="119" y="53"/>
                        <a:pt x="120" y="49"/>
                        <a:pt x="120" y="44"/>
                      </a:cubicBezTo>
                      <a:cubicBezTo>
                        <a:pt x="120" y="30"/>
                        <a:pt x="113" y="18"/>
                        <a:pt x="102" y="14"/>
                      </a:cubicBezTo>
                      <a:cubicBezTo>
                        <a:pt x="97" y="5"/>
                        <a:pt x="88" y="0"/>
                        <a:pt x="79" y="0"/>
                      </a:cubicBezTo>
                      <a:cubicBezTo>
                        <a:pt x="62" y="0"/>
                        <a:pt x="48" y="17"/>
                        <a:pt x="48" y="38"/>
                      </a:cubicBezTo>
                      <a:cubicBezTo>
                        <a:pt x="48" y="45"/>
                        <a:pt x="50" y="52"/>
                        <a:pt x="52" y="57"/>
                      </a:cubicBezTo>
                      <a:cubicBezTo>
                        <a:pt x="52" y="57"/>
                        <a:pt x="52" y="57"/>
                        <a:pt x="52" y="57"/>
                      </a:cubicBezTo>
                      <a:cubicBezTo>
                        <a:pt x="52" y="57"/>
                        <a:pt x="59" y="70"/>
                        <a:pt x="57" y="73"/>
                      </a:cubicBezTo>
                      <a:cubicBezTo>
                        <a:pt x="56" y="77"/>
                        <a:pt x="51" y="79"/>
                        <a:pt x="50" y="73"/>
                      </a:cubicBezTo>
                      <a:cubicBezTo>
                        <a:pt x="48" y="68"/>
                        <a:pt x="45" y="75"/>
                        <a:pt x="45" y="79"/>
                      </a:cubicBezTo>
                      <a:cubicBezTo>
                        <a:pt x="46" y="83"/>
                        <a:pt x="47" y="90"/>
                        <a:pt x="58" y="92"/>
                      </a:cubicBezTo>
                      <a:cubicBezTo>
                        <a:pt x="64" y="92"/>
                        <a:pt x="68" y="93"/>
                        <a:pt x="72" y="93"/>
                      </a:cubicBezTo>
                      <a:cubicBezTo>
                        <a:pt x="73" y="97"/>
                        <a:pt x="73" y="97"/>
                        <a:pt x="73" y="97"/>
                      </a:cubicBezTo>
                      <a:cubicBezTo>
                        <a:pt x="69" y="97"/>
                        <a:pt x="69" y="97"/>
                        <a:pt x="69" y="97"/>
                      </a:cubicBezTo>
                      <a:cubicBezTo>
                        <a:pt x="30" y="101"/>
                        <a:pt x="30" y="101"/>
                        <a:pt x="30" y="101"/>
                      </a:cubicBezTo>
                      <a:cubicBezTo>
                        <a:pt x="30" y="101"/>
                        <a:pt x="30" y="101"/>
                        <a:pt x="30" y="101"/>
                      </a:cubicBezTo>
                      <a:cubicBezTo>
                        <a:pt x="30" y="101"/>
                        <a:pt x="30" y="101"/>
                        <a:pt x="30" y="101"/>
                      </a:cubicBezTo>
                      <a:cubicBezTo>
                        <a:pt x="10" y="142"/>
                        <a:pt x="4" y="183"/>
                        <a:pt x="0" y="229"/>
                      </a:cubicBezTo>
                      <a:cubicBezTo>
                        <a:pt x="3" y="229"/>
                        <a:pt x="3" y="229"/>
                        <a:pt x="3" y="229"/>
                      </a:cubicBezTo>
                      <a:cubicBezTo>
                        <a:pt x="3" y="238"/>
                        <a:pt x="3" y="238"/>
                        <a:pt x="3" y="238"/>
                      </a:cubicBezTo>
                      <a:cubicBezTo>
                        <a:pt x="3" y="242"/>
                        <a:pt x="6" y="246"/>
                        <a:pt x="11" y="246"/>
                      </a:cubicBezTo>
                      <a:cubicBezTo>
                        <a:pt x="15" y="246"/>
                        <a:pt x="18" y="242"/>
                        <a:pt x="18" y="238"/>
                      </a:cubicBezTo>
                      <a:cubicBezTo>
                        <a:pt x="18" y="229"/>
                        <a:pt x="18" y="229"/>
                        <a:pt x="18" y="229"/>
                      </a:cubicBezTo>
                      <a:cubicBezTo>
                        <a:pt x="21" y="229"/>
                        <a:pt x="21" y="229"/>
                        <a:pt x="21" y="229"/>
                      </a:cubicBezTo>
                      <a:cubicBezTo>
                        <a:pt x="24" y="203"/>
                        <a:pt x="27" y="178"/>
                        <a:pt x="33" y="154"/>
                      </a:cubicBezTo>
                      <a:cubicBezTo>
                        <a:pt x="39" y="262"/>
                        <a:pt x="39" y="262"/>
                        <a:pt x="39" y="262"/>
                      </a:cubicBezTo>
                      <a:cubicBezTo>
                        <a:pt x="39" y="376"/>
                        <a:pt x="39" y="376"/>
                        <a:pt x="39" y="376"/>
                      </a:cubicBezTo>
                      <a:cubicBezTo>
                        <a:pt x="54" y="376"/>
                        <a:pt x="54" y="376"/>
                        <a:pt x="54" y="376"/>
                      </a:cubicBezTo>
                      <a:cubicBezTo>
                        <a:pt x="57" y="490"/>
                        <a:pt x="57" y="490"/>
                        <a:pt x="57" y="490"/>
                      </a:cubicBezTo>
                      <a:cubicBezTo>
                        <a:pt x="56" y="492"/>
                        <a:pt x="55" y="495"/>
                        <a:pt x="55" y="498"/>
                      </a:cubicBezTo>
                      <a:cubicBezTo>
                        <a:pt x="57" y="498"/>
                        <a:pt x="57" y="498"/>
                        <a:pt x="57" y="498"/>
                      </a:cubicBezTo>
                      <a:cubicBezTo>
                        <a:pt x="79" y="498"/>
                        <a:pt x="79" y="498"/>
                        <a:pt x="79" y="498"/>
                      </a:cubicBezTo>
                      <a:cubicBezTo>
                        <a:pt x="82" y="498"/>
                        <a:pt x="82" y="498"/>
                        <a:pt x="82" y="498"/>
                      </a:cubicBezTo>
                      <a:cubicBezTo>
                        <a:pt x="82" y="495"/>
                        <a:pt x="81" y="492"/>
                        <a:pt x="79" y="490"/>
                      </a:cubicBezTo>
                      <a:cubicBezTo>
                        <a:pt x="82" y="376"/>
                        <a:pt x="82" y="376"/>
                        <a:pt x="82" y="376"/>
                      </a:cubicBezTo>
                      <a:cubicBezTo>
                        <a:pt x="89" y="376"/>
                        <a:pt x="89" y="376"/>
                        <a:pt x="89" y="376"/>
                      </a:cubicBezTo>
                      <a:cubicBezTo>
                        <a:pt x="91" y="490"/>
                        <a:pt x="91" y="490"/>
                        <a:pt x="91" y="490"/>
                      </a:cubicBezTo>
                      <a:cubicBezTo>
                        <a:pt x="90" y="492"/>
                        <a:pt x="89" y="495"/>
                        <a:pt x="89" y="498"/>
                      </a:cubicBezTo>
                      <a:cubicBezTo>
                        <a:pt x="92" y="498"/>
                        <a:pt x="92" y="498"/>
                        <a:pt x="92" y="498"/>
                      </a:cubicBezTo>
                      <a:cubicBezTo>
                        <a:pt x="113" y="498"/>
                        <a:pt x="113" y="498"/>
                        <a:pt x="113" y="498"/>
                      </a:cubicBezTo>
                      <a:cubicBezTo>
                        <a:pt x="116" y="498"/>
                        <a:pt x="116" y="498"/>
                        <a:pt x="116" y="498"/>
                      </a:cubicBezTo>
                      <a:cubicBezTo>
                        <a:pt x="116" y="495"/>
                        <a:pt x="115" y="492"/>
                        <a:pt x="113" y="490"/>
                      </a:cubicBezTo>
                      <a:cubicBezTo>
                        <a:pt x="116" y="376"/>
                        <a:pt x="116" y="376"/>
                        <a:pt x="116" y="376"/>
                      </a:cubicBezTo>
                      <a:cubicBezTo>
                        <a:pt x="129" y="376"/>
                        <a:pt x="129" y="376"/>
                        <a:pt x="129" y="376"/>
                      </a:cubicBezTo>
                      <a:cubicBezTo>
                        <a:pt x="129" y="262"/>
                        <a:pt x="129" y="262"/>
                        <a:pt x="129" y="262"/>
                      </a:cubicBezTo>
                      <a:cubicBezTo>
                        <a:pt x="134" y="155"/>
                        <a:pt x="134" y="155"/>
                        <a:pt x="134" y="155"/>
                      </a:cubicBezTo>
                      <a:cubicBezTo>
                        <a:pt x="140" y="179"/>
                        <a:pt x="143" y="203"/>
                        <a:pt x="146" y="229"/>
                      </a:cubicBezTo>
                      <a:cubicBezTo>
                        <a:pt x="149" y="229"/>
                        <a:pt x="149" y="229"/>
                        <a:pt x="149" y="229"/>
                      </a:cubicBezTo>
                      <a:cubicBezTo>
                        <a:pt x="149" y="238"/>
                        <a:pt x="149" y="238"/>
                        <a:pt x="149" y="238"/>
                      </a:cubicBezTo>
                      <a:cubicBezTo>
                        <a:pt x="149" y="242"/>
                        <a:pt x="152" y="246"/>
                        <a:pt x="156" y="246"/>
                      </a:cubicBezTo>
                      <a:cubicBezTo>
                        <a:pt x="160" y="246"/>
                        <a:pt x="164" y="242"/>
                        <a:pt x="164" y="238"/>
                      </a:cubicBezTo>
                      <a:cubicBezTo>
                        <a:pt x="164" y="229"/>
                        <a:pt x="164" y="229"/>
                        <a:pt x="164" y="229"/>
                      </a:cubicBezTo>
                      <a:cubicBezTo>
                        <a:pt x="167" y="229"/>
                        <a:pt x="167" y="229"/>
                        <a:pt x="167" y="229"/>
                      </a:cubicBezTo>
                      <a:cubicBezTo>
                        <a:pt x="162" y="183"/>
                        <a:pt x="156" y="142"/>
                        <a:pt x="137" y="101"/>
                      </a:cubicBezTo>
                      <a:close/>
                    </a:path>
                  </a:pathLst>
                </a:custGeom>
                <a:solidFill>
                  <a:srgbClr val="D2D2D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66" name="Freeform 8"/>
                <p:cNvSpPr>
                  <a:spLocks/>
                </p:cNvSpPr>
                <p:nvPr/>
              </p:nvSpPr>
              <p:spPr bwMode="auto">
                <a:xfrm>
                  <a:off x="9801225" y="2787650"/>
                  <a:ext cx="747713" cy="1624013"/>
                </a:xfrm>
                <a:custGeom>
                  <a:avLst/>
                  <a:gdLst>
                    <a:gd name="T0" fmla="*/ 183 w 233"/>
                    <a:gd name="T1" fmla="*/ 95 h 506"/>
                    <a:gd name="T2" fmla="*/ 182 w 233"/>
                    <a:gd name="T3" fmla="*/ 95 h 506"/>
                    <a:gd name="T4" fmla="*/ 182 w 233"/>
                    <a:gd name="T5" fmla="*/ 95 h 506"/>
                    <a:gd name="T6" fmla="*/ 132 w 233"/>
                    <a:gd name="T7" fmla="*/ 91 h 506"/>
                    <a:gd name="T8" fmla="*/ 132 w 233"/>
                    <a:gd name="T9" fmla="*/ 91 h 506"/>
                    <a:gd name="T10" fmla="*/ 132 w 233"/>
                    <a:gd name="T11" fmla="*/ 91 h 506"/>
                    <a:gd name="T12" fmla="*/ 132 w 233"/>
                    <a:gd name="T13" fmla="*/ 91 h 506"/>
                    <a:gd name="T14" fmla="*/ 132 w 233"/>
                    <a:gd name="T15" fmla="*/ 83 h 506"/>
                    <a:gd name="T16" fmla="*/ 143 w 233"/>
                    <a:gd name="T17" fmla="*/ 70 h 506"/>
                    <a:gd name="T18" fmla="*/ 143 w 233"/>
                    <a:gd name="T19" fmla="*/ 59 h 506"/>
                    <a:gd name="T20" fmla="*/ 148 w 233"/>
                    <a:gd name="T21" fmla="*/ 54 h 506"/>
                    <a:gd name="T22" fmla="*/ 148 w 233"/>
                    <a:gd name="T23" fmla="*/ 44 h 506"/>
                    <a:gd name="T24" fmla="*/ 145 w 233"/>
                    <a:gd name="T25" fmla="*/ 40 h 506"/>
                    <a:gd name="T26" fmla="*/ 151 w 233"/>
                    <a:gd name="T27" fmla="*/ 26 h 506"/>
                    <a:gd name="T28" fmla="*/ 132 w 233"/>
                    <a:gd name="T29" fmla="*/ 7 h 506"/>
                    <a:gd name="T30" fmla="*/ 131 w 233"/>
                    <a:gd name="T31" fmla="*/ 7 h 506"/>
                    <a:gd name="T32" fmla="*/ 110 w 233"/>
                    <a:gd name="T33" fmla="*/ 0 h 506"/>
                    <a:gd name="T34" fmla="*/ 81 w 233"/>
                    <a:gd name="T35" fmla="*/ 25 h 506"/>
                    <a:gd name="T36" fmla="*/ 87 w 233"/>
                    <a:gd name="T37" fmla="*/ 39 h 506"/>
                    <a:gd name="T38" fmla="*/ 83 w 233"/>
                    <a:gd name="T39" fmla="*/ 44 h 506"/>
                    <a:gd name="T40" fmla="*/ 83 w 233"/>
                    <a:gd name="T41" fmla="*/ 54 h 506"/>
                    <a:gd name="T42" fmla="*/ 88 w 233"/>
                    <a:gd name="T43" fmla="*/ 59 h 506"/>
                    <a:gd name="T44" fmla="*/ 88 w 233"/>
                    <a:gd name="T45" fmla="*/ 70 h 506"/>
                    <a:gd name="T46" fmla="*/ 99 w 233"/>
                    <a:gd name="T47" fmla="*/ 83 h 506"/>
                    <a:gd name="T48" fmla="*/ 99 w 233"/>
                    <a:gd name="T49" fmla="*/ 91 h 506"/>
                    <a:gd name="T50" fmla="*/ 49 w 233"/>
                    <a:gd name="T51" fmla="*/ 95 h 506"/>
                    <a:gd name="T52" fmla="*/ 49 w 233"/>
                    <a:gd name="T53" fmla="*/ 97 h 506"/>
                    <a:gd name="T54" fmla="*/ 0 w 233"/>
                    <a:gd name="T55" fmla="*/ 276 h 506"/>
                    <a:gd name="T56" fmla="*/ 3 w 233"/>
                    <a:gd name="T57" fmla="*/ 276 h 506"/>
                    <a:gd name="T58" fmla="*/ 3 w 233"/>
                    <a:gd name="T59" fmla="*/ 289 h 506"/>
                    <a:gd name="T60" fmla="*/ 14 w 233"/>
                    <a:gd name="T61" fmla="*/ 299 h 506"/>
                    <a:gd name="T62" fmla="*/ 25 w 233"/>
                    <a:gd name="T63" fmla="*/ 289 h 506"/>
                    <a:gd name="T64" fmla="*/ 25 w 233"/>
                    <a:gd name="T65" fmla="*/ 276 h 506"/>
                    <a:gd name="T66" fmla="*/ 28 w 233"/>
                    <a:gd name="T67" fmla="*/ 276 h 506"/>
                    <a:gd name="T68" fmla="*/ 49 w 233"/>
                    <a:gd name="T69" fmla="*/ 176 h 506"/>
                    <a:gd name="T70" fmla="*/ 49 w 233"/>
                    <a:gd name="T71" fmla="*/ 318 h 506"/>
                    <a:gd name="T72" fmla="*/ 67 w 233"/>
                    <a:gd name="T73" fmla="*/ 318 h 506"/>
                    <a:gd name="T74" fmla="*/ 73 w 233"/>
                    <a:gd name="T75" fmla="*/ 489 h 506"/>
                    <a:gd name="T76" fmla="*/ 79 w 233"/>
                    <a:gd name="T77" fmla="*/ 489 h 506"/>
                    <a:gd name="T78" fmla="*/ 70 w 233"/>
                    <a:gd name="T79" fmla="*/ 506 h 506"/>
                    <a:gd name="T80" fmla="*/ 111 w 233"/>
                    <a:gd name="T81" fmla="*/ 506 h 506"/>
                    <a:gd name="T82" fmla="*/ 102 w 233"/>
                    <a:gd name="T83" fmla="*/ 489 h 506"/>
                    <a:gd name="T84" fmla="*/ 108 w 233"/>
                    <a:gd name="T85" fmla="*/ 489 h 506"/>
                    <a:gd name="T86" fmla="*/ 115 w 233"/>
                    <a:gd name="T87" fmla="*/ 318 h 506"/>
                    <a:gd name="T88" fmla="*/ 117 w 233"/>
                    <a:gd name="T89" fmla="*/ 318 h 506"/>
                    <a:gd name="T90" fmla="*/ 123 w 233"/>
                    <a:gd name="T91" fmla="*/ 489 h 506"/>
                    <a:gd name="T92" fmla="*/ 129 w 233"/>
                    <a:gd name="T93" fmla="*/ 489 h 506"/>
                    <a:gd name="T94" fmla="*/ 120 w 233"/>
                    <a:gd name="T95" fmla="*/ 506 h 506"/>
                    <a:gd name="T96" fmla="*/ 161 w 233"/>
                    <a:gd name="T97" fmla="*/ 506 h 506"/>
                    <a:gd name="T98" fmla="*/ 153 w 233"/>
                    <a:gd name="T99" fmla="*/ 489 h 506"/>
                    <a:gd name="T100" fmla="*/ 158 w 233"/>
                    <a:gd name="T101" fmla="*/ 489 h 506"/>
                    <a:gd name="T102" fmla="*/ 165 w 233"/>
                    <a:gd name="T103" fmla="*/ 318 h 506"/>
                    <a:gd name="T104" fmla="*/ 182 w 233"/>
                    <a:gd name="T105" fmla="*/ 318 h 506"/>
                    <a:gd name="T106" fmla="*/ 182 w 233"/>
                    <a:gd name="T107" fmla="*/ 173 h 506"/>
                    <a:gd name="T108" fmla="*/ 204 w 233"/>
                    <a:gd name="T109" fmla="*/ 276 h 506"/>
                    <a:gd name="T110" fmla="*/ 208 w 233"/>
                    <a:gd name="T111" fmla="*/ 276 h 506"/>
                    <a:gd name="T112" fmla="*/ 208 w 233"/>
                    <a:gd name="T113" fmla="*/ 289 h 506"/>
                    <a:gd name="T114" fmla="*/ 218 w 233"/>
                    <a:gd name="T115" fmla="*/ 299 h 506"/>
                    <a:gd name="T116" fmla="*/ 229 w 233"/>
                    <a:gd name="T117" fmla="*/ 289 h 506"/>
                    <a:gd name="T118" fmla="*/ 229 w 233"/>
                    <a:gd name="T119" fmla="*/ 276 h 506"/>
                    <a:gd name="T120" fmla="*/ 233 w 233"/>
                    <a:gd name="T121" fmla="*/ 276 h 506"/>
                    <a:gd name="T122" fmla="*/ 183 w 233"/>
                    <a:gd name="T123" fmla="*/ 95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3" h="506">
                      <a:moveTo>
                        <a:pt x="183" y="95"/>
                      </a:moveTo>
                      <a:cubicBezTo>
                        <a:pt x="182" y="95"/>
                        <a:pt x="182" y="95"/>
                        <a:pt x="182" y="95"/>
                      </a:cubicBezTo>
                      <a:cubicBezTo>
                        <a:pt x="182" y="95"/>
                        <a:pt x="182" y="95"/>
                        <a:pt x="182" y="95"/>
                      </a:cubicBezTo>
                      <a:cubicBezTo>
                        <a:pt x="132" y="91"/>
                        <a:pt x="132" y="91"/>
                        <a:pt x="132" y="91"/>
                      </a:cubicBezTo>
                      <a:cubicBezTo>
                        <a:pt x="132" y="91"/>
                        <a:pt x="132" y="91"/>
                        <a:pt x="132" y="91"/>
                      </a:cubicBezTo>
                      <a:cubicBezTo>
                        <a:pt x="132" y="91"/>
                        <a:pt x="132" y="91"/>
                        <a:pt x="132" y="91"/>
                      </a:cubicBezTo>
                      <a:cubicBezTo>
                        <a:pt x="132" y="91"/>
                        <a:pt x="132" y="91"/>
                        <a:pt x="132" y="91"/>
                      </a:cubicBezTo>
                      <a:cubicBezTo>
                        <a:pt x="132" y="83"/>
                        <a:pt x="132" y="83"/>
                        <a:pt x="132" y="83"/>
                      </a:cubicBezTo>
                      <a:cubicBezTo>
                        <a:pt x="138" y="82"/>
                        <a:pt x="143" y="76"/>
                        <a:pt x="143" y="70"/>
                      </a:cubicBezTo>
                      <a:cubicBezTo>
                        <a:pt x="143" y="59"/>
                        <a:pt x="143" y="59"/>
                        <a:pt x="143" y="59"/>
                      </a:cubicBezTo>
                      <a:cubicBezTo>
                        <a:pt x="146" y="59"/>
                        <a:pt x="148" y="57"/>
                        <a:pt x="148" y="54"/>
                      </a:cubicBezTo>
                      <a:cubicBezTo>
                        <a:pt x="148" y="44"/>
                        <a:pt x="148" y="44"/>
                        <a:pt x="148" y="44"/>
                      </a:cubicBezTo>
                      <a:cubicBezTo>
                        <a:pt x="148" y="42"/>
                        <a:pt x="146" y="40"/>
                        <a:pt x="145" y="40"/>
                      </a:cubicBezTo>
                      <a:cubicBezTo>
                        <a:pt x="148" y="36"/>
                        <a:pt x="151" y="31"/>
                        <a:pt x="151" y="26"/>
                      </a:cubicBezTo>
                      <a:cubicBezTo>
                        <a:pt x="151" y="16"/>
                        <a:pt x="142" y="7"/>
                        <a:pt x="132" y="7"/>
                      </a:cubicBezTo>
                      <a:cubicBezTo>
                        <a:pt x="131" y="7"/>
                        <a:pt x="131" y="7"/>
                        <a:pt x="131" y="7"/>
                      </a:cubicBezTo>
                      <a:cubicBezTo>
                        <a:pt x="126" y="3"/>
                        <a:pt x="118" y="0"/>
                        <a:pt x="110" y="0"/>
                      </a:cubicBezTo>
                      <a:cubicBezTo>
                        <a:pt x="94" y="0"/>
                        <a:pt x="81" y="11"/>
                        <a:pt x="81" y="25"/>
                      </a:cubicBezTo>
                      <a:cubicBezTo>
                        <a:pt x="81" y="30"/>
                        <a:pt x="83" y="35"/>
                        <a:pt x="87" y="39"/>
                      </a:cubicBezTo>
                      <a:cubicBezTo>
                        <a:pt x="85" y="40"/>
                        <a:pt x="83" y="42"/>
                        <a:pt x="83" y="44"/>
                      </a:cubicBezTo>
                      <a:cubicBezTo>
                        <a:pt x="83" y="54"/>
                        <a:pt x="83" y="54"/>
                        <a:pt x="83" y="54"/>
                      </a:cubicBezTo>
                      <a:cubicBezTo>
                        <a:pt x="83" y="57"/>
                        <a:pt x="85" y="59"/>
                        <a:pt x="88" y="59"/>
                      </a:cubicBezTo>
                      <a:cubicBezTo>
                        <a:pt x="88" y="70"/>
                        <a:pt x="88" y="70"/>
                        <a:pt x="88" y="70"/>
                      </a:cubicBezTo>
                      <a:cubicBezTo>
                        <a:pt x="88" y="77"/>
                        <a:pt x="93" y="82"/>
                        <a:pt x="99" y="83"/>
                      </a:cubicBezTo>
                      <a:cubicBezTo>
                        <a:pt x="99" y="91"/>
                        <a:pt x="99" y="91"/>
                        <a:pt x="99" y="91"/>
                      </a:cubicBezTo>
                      <a:cubicBezTo>
                        <a:pt x="49" y="95"/>
                        <a:pt x="49" y="95"/>
                        <a:pt x="49" y="95"/>
                      </a:cubicBezTo>
                      <a:cubicBezTo>
                        <a:pt x="49" y="97"/>
                        <a:pt x="49" y="97"/>
                        <a:pt x="49" y="97"/>
                      </a:cubicBezTo>
                      <a:cubicBezTo>
                        <a:pt x="23" y="155"/>
                        <a:pt x="6" y="213"/>
                        <a:pt x="0" y="276"/>
                      </a:cubicBezTo>
                      <a:cubicBezTo>
                        <a:pt x="3" y="276"/>
                        <a:pt x="3" y="276"/>
                        <a:pt x="3" y="276"/>
                      </a:cubicBezTo>
                      <a:cubicBezTo>
                        <a:pt x="3" y="289"/>
                        <a:pt x="3" y="289"/>
                        <a:pt x="3" y="289"/>
                      </a:cubicBezTo>
                      <a:cubicBezTo>
                        <a:pt x="3" y="295"/>
                        <a:pt x="8" y="299"/>
                        <a:pt x="14" y="299"/>
                      </a:cubicBezTo>
                      <a:cubicBezTo>
                        <a:pt x="20" y="299"/>
                        <a:pt x="25" y="295"/>
                        <a:pt x="25" y="289"/>
                      </a:cubicBezTo>
                      <a:cubicBezTo>
                        <a:pt x="25" y="276"/>
                        <a:pt x="25" y="276"/>
                        <a:pt x="25" y="276"/>
                      </a:cubicBezTo>
                      <a:cubicBezTo>
                        <a:pt x="28" y="276"/>
                        <a:pt x="28" y="276"/>
                        <a:pt x="28" y="276"/>
                      </a:cubicBezTo>
                      <a:cubicBezTo>
                        <a:pt x="32" y="241"/>
                        <a:pt x="39" y="208"/>
                        <a:pt x="49" y="176"/>
                      </a:cubicBezTo>
                      <a:cubicBezTo>
                        <a:pt x="49" y="318"/>
                        <a:pt x="49" y="318"/>
                        <a:pt x="49" y="318"/>
                      </a:cubicBezTo>
                      <a:cubicBezTo>
                        <a:pt x="67" y="318"/>
                        <a:pt x="67" y="318"/>
                        <a:pt x="67" y="318"/>
                      </a:cubicBezTo>
                      <a:cubicBezTo>
                        <a:pt x="73" y="489"/>
                        <a:pt x="73" y="489"/>
                        <a:pt x="73" y="489"/>
                      </a:cubicBezTo>
                      <a:cubicBezTo>
                        <a:pt x="79" y="489"/>
                        <a:pt x="79" y="489"/>
                        <a:pt x="79" y="489"/>
                      </a:cubicBezTo>
                      <a:cubicBezTo>
                        <a:pt x="74" y="493"/>
                        <a:pt x="70" y="499"/>
                        <a:pt x="70" y="506"/>
                      </a:cubicBezTo>
                      <a:cubicBezTo>
                        <a:pt x="111" y="506"/>
                        <a:pt x="111" y="506"/>
                        <a:pt x="111" y="506"/>
                      </a:cubicBezTo>
                      <a:cubicBezTo>
                        <a:pt x="111" y="499"/>
                        <a:pt x="108" y="493"/>
                        <a:pt x="102" y="489"/>
                      </a:cubicBezTo>
                      <a:cubicBezTo>
                        <a:pt x="108" y="489"/>
                        <a:pt x="108" y="489"/>
                        <a:pt x="108" y="489"/>
                      </a:cubicBezTo>
                      <a:cubicBezTo>
                        <a:pt x="115" y="318"/>
                        <a:pt x="115" y="318"/>
                        <a:pt x="115" y="318"/>
                      </a:cubicBezTo>
                      <a:cubicBezTo>
                        <a:pt x="117" y="318"/>
                        <a:pt x="117" y="318"/>
                        <a:pt x="117" y="318"/>
                      </a:cubicBezTo>
                      <a:cubicBezTo>
                        <a:pt x="123" y="489"/>
                        <a:pt x="123" y="489"/>
                        <a:pt x="123" y="489"/>
                      </a:cubicBezTo>
                      <a:cubicBezTo>
                        <a:pt x="129" y="489"/>
                        <a:pt x="129" y="489"/>
                        <a:pt x="129" y="489"/>
                      </a:cubicBezTo>
                      <a:cubicBezTo>
                        <a:pt x="124" y="493"/>
                        <a:pt x="120" y="499"/>
                        <a:pt x="120" y="506"/>
                      </a:cubicBezTo>
                      <a:cubicBezTo>
                        <a:pt x="161" y="506"/>
                        <a:pt x="161" y="506"/>
                        <a:pt x="161" y="506"/>
                      </a:cubicBezTo>
                      <a:cubicBezTo>
                        <a:pt x="161" y="499"/>
                        <a:pt x="158" y="493"/>
                        <a:pt x="153" y="489"/>
                      </a:cubicBezTo>
                      <a:cubicBezTo>
                        <a:pt x="158" y="489"/>
                        <a:pt x="158" y="489"/>
                        <a:pt x="158" y="489"/>
                      </a:cubicBezTo>
                      <a:cubicBezTo>
                        <a:pt x="165" y="318"/>
                        <a:pt x="165" y="318"/>
                        <a:pt x="165" y="318"/>
                      </a:cubicBezTo>
                      <a:cubicBezTo>
                        <a:pt x="182" y="318"/>
                        <a:pt x="182" y="318"/>
                        <a:pt x="182" y="318"/>
                      </a:cubicBezTo>
                      <a:cubicBezTo>
                        <a:pt x="182" y="173"/>
                        <a:pt x="182" y="173"/>
                        <a:pt x="182" y="173"/>
                      </a:cubicBezTo>
                      <a:cubicBezTo>
                        <a:pt x="193" y="206"/>
                        <a:pt x="200" y="240"/>
                        <a:pt x="204" y="276"/>
                      </a:cubicBezTo>
                      <a:cubicBezTo>
                        <a:pt x="208" y="276"/>
                        <a:pt x="208" y="276"/>
                        <a:pt x="208" y="276"/>
                      </a:cubicBezTo>
                      <a:cubicBezTo>
                        <a:pt x="208" y="289"/>
                        <a:pt x="208" y="289"/>
                        <a:pt x="208" y="289"/>
                      </a:cubicBezTo>
                      <a:cubicBezTo>
                        <a:pt x="208" y="295"/>
                        <a:pt x="212" y="299"/>
                        <a:pt x="218" y="299"/>
                      </a:cubicBezTo>
                      <a:cubicBezTo>
                        <a:pt x="224" y="299"/>
                        <a:pt x="229" y="295"/>
                        <a:pt x="229" y="289"/>
                      </a:cubicBezTo>
                      <a:cubicBezTo>
                        <a:pt x="229" y="276"/>
                        <a:pt x="229" y="276"/>
                        <a:pt x="229" y="276"/>
                      </a:cubicBezTo>
                      <a:cubicBezTo>
                        <a:pt x="233" y="276"/>
                        <a:pt x="233" y="276"/>
                        <a:pt x="233" y="276"/>
                      </a:cubicBezTo>
                      <a:cubicBezTo>
                        <a:pt x="227" y="212"/>
                        <a:pt x="210" y="153"/>
                        <a:pt x="183" y="95"/>
                      </a:cubicBezTo>
                      <a:close/>
                    </a:path>
                  </a:pathLst>
                </a:custGeom>
                <a:solidFill>
                  <a:srgbClr val="D2D2D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67" name="Freeform 9"/>
                <p:cNvSpPr>
                  <a:spLocks/>
                </p:cNvSpPr>
                <p:nvPr/>
              </p:nvSpPr>
              <p:spPr bwMode="auto">
                <a:xfrm>
                  <a:off x="10417175" y="2486025"/>
                  <a:ext cx="311150" cy="360363"/>
                </a:xfrm>
                <a:custGeom>
                  <a:avLst/>
                  <a:gdLst>
                    <a:gd name="T0" fmla="*/ 91 w 97"/>
                    <a:gd name="T1" fmla="*/ 88 h 112"/>
                    <a:gd name="T2" fmla="*/ 82 w 97"/>
                    <a:gd name="T3" fmla="*/ 88 h 112"/>
                    <a:gd name="T4" fmla="*/ 85 w 97"/>
                    <a:gd name="T5" fmla="*/ 74 h 112"/>
                    <a:gd name="T6" fmla="*/ 88 w 97"/>
                    <a:gd name="T7" fmla="*/ 69 h 112"/>
                    <a:gd name="T8" fmla="*/ 88 w 97"/>
                    <a:gd name="T9" fmla="*/ 69 h 112"/>
                    <a:gd name="T10" fmla="*/ 88 w 97"/>
                    <a:gd name="T11" fmla="*/ 69 h 112"/>
                    <a:gd name="T12" fmla="*/ 91 w 97"/>
                    <a:gd name="T13" fmla="*/ 53 h 112"/>
                    <a:gd name="T14" fmla="*/ 69 w 97"/>
                    <a:gd name="T15" fmla="*/ 17 h 112"/>
                    <a:gd name="T16" fmla="*/ 40 w 97"/>
                    <a:gd name="T17" fmla="*/ 0 h 112"/>
                    <a:gd name="T18" fmla="*/ 4 w 97"/>
                    <a:gd name="T19" fmla="*/ 46 h 112"/>
                    <a:gd name="T20" fmla="*/ 9 w 97"/>
                    <a:gd name="T21" fmla="*/ 69 h 112"/>
                    <a:gd name="T22" fmla="*/ 9 w 97"/>
                    <a:gd name="T23" fmla="*/ 69 h 112"/>
                    <a:gd name="T24" fmla="*/ 15 w 97"/>
                    <a:gd name="T25" fmla="*/ 88 h 112"/>
                    <a:gd name="T26" fmla="*/ 6 w 97"/>
                    <a:gd name="T27" fmla="*/ 88 h 112"/>
                    <a:gd name="T28" fmla="*/ 0 w 97"/>
                    <a:gd name="T29" fmla="*/ 95 h 112"/>
                    <a:gd name="T30" fmla="*/ 16 w 97"/>
                    <a:gd name="T31" fmla="*/ 110 h 112"/>
                    <a:gd name="T32" fmla="*/ 42 w 97"/>
                    <a:gd name="T33" fmla="*/ 112 h 112"/>
                    <a:gd name="T34" fmla="*/ 44 w 97"/>
                    <a:gd name="T35" fmla="*/ 112 h 112"/>
                    <a:gd name="T36" fmla="*/ 44 w 97"/>
                    <a:gd name="T37" fmla="*/ 112 h 112"/>
                    <a:gd name="T38" fmla="*/ 47 w 97"/>
                    <a:gd name="T39" fmla="*/ 112 h 112"/>
                    <a:gd name="T40" fmla="*/ 48 w 97"/>
                    <a:gd name="T41" fmla="*/ 112 h 112"/>
                    <a:gd name="T42" fmla="*/ 49 w 97"/>
                    <a:gd name="T43" fmla="*/ 112 h 112"/>
                    <a:gd name="T44" fmla="*/ 53 w 97"/>
                    <a:gd name="T45" fmla="*/ 112 h 112"/>
                    <a:gd name="T46" fmla="*/ 53 w 97"/>
                    <a:gd name="T47" fmla="*/ 112 h 112"/>
                    <a:gd name="T48" fmla="*/ 54 w 97"/>
                    <a:gd name="T49" fmla="*/ 112 h 112"/>
                    <a:gd name="T50" fmla="*/ 81 w 97"/>
                    <a:gd name="T51" fmla="*/ 110 h 112"/>
                    <a:gd name="T52" fmla="*/ 96 w 97"/>
                    <a:gd name="T53" fmla="*/ 95 h 112"/>
                    <a:gd name="T54" fmla="*/ 91 w 97"/>
                    <a:gd name="T55"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7" h="112">
                      <a:moveTo>
                        <a:pt x="91" y="88"/>
                      </a:moveTo>
                      <a:cubicBezTo>
                        <a:pt x="89" y="95"/>
                        <a:pt x="83" y="93"/>
                        <a:pt x="82" y="88"/>
                      </a:cubicBezTo>
                      <a:cubicBezTo>
                        <a:pt x="81" y="86"/>
                        <a:pt x="83" y="79"/>
                        <a:pt x="85" y="74"/>
                      </a:cubicBezTo>
                      <a:cubicBezTo>
                        <a:pt x="86" y="73"/>
                        <a:pt x="87" y="71"/>
                        <a:pt x="88" y="69"/>
                      </a:cubicBezTo>
                      <a:cubicBezTo>
                        <a:pt x="88" y="69"/>
                        <a:pt x="88" y="69"/>
                        <a:pt x="88" y="69"/>
                      </a:cubicBezTo>
                      <a:cubicBezTo>
                        <a:pt x="88" y="69"/>
                        <a:pt x="88" y="69"/>
                        <a:pt x="88" y="69"/>
                      </a:cubicBezTo>
                      <a:cubicBezTo>
                        <a:pt x="90" y="64"/>
                        <a:pt x="91" y="59"/>
                        <a:pt x="91" y="53"/>
                      </a:cubicBezTo>
                      <a:cubicBezTo>
                        <a:pt x="91" y="36"/>
                        <a:pt x="82" y="22"/>
                        <a:pt x="69" y="17"/>
                      </a:cubicBezTo>
                      <a:cubicBezTo>
                        <a:pt x="62" y="7"/>
                        <a:pt x="52" y="0"/>
                        <a:pt x="40" y="0"/>
                      </a:cubicBezTo>
                      <a:cubicBezTo>
                        <a:pt x="20" y="0"/>
                        <a:pt x="4" y="20"/>
                        <a:pt x="4" y="46"/>
                      </a:cubicBezTo>
                      <a:cubicBezTo>
                        <a:pt x="4" y="54"/>
                        <a:pt x="6" y="62"/>
                        <a:pt x="9" y="69"/>
                      </a:cubicBezTo>
                      <a:cubicBezTo>
                        <a:pt x="9" y="69"/>
                        <a:pt x="9" y="69"/>
                        <a:pt x="9" y="69"/>
                      </a:cubicBezTo>
                      <a:cubicBezTo>
                        <a:pt x="9" y="69"/>
                        <a:pt x="17" y="84"/>
                        <a:pt x="15" y="88"/>
                      </a:cubicBezTo>
                      <a:cubicBezTo>
                        <a:pt x="13" y="93"/>
                        <a:pt x="8" y="95"/>
                        <a:pt x="6" y="88"/>
                      </a:cubicBezTo>
                      <a:cubicBezTo>
                        <a:pt x="3" y="82"/>
                        <a:pt x="0" y="90"/>
                        <a:pt x="0" y="95"/>
                      </a:cubicBezTo>
                      <a:cubicBezTo>
                        <a:pt x="1" y="101"/>
                        <a:pt x="2" y="108"/>
                        <a:pt x="16" y="110"/>
                      </a:cubicBezTo>
                      <a:cubicBezTo>
                        <a:pt x="27" y="112"/>
                        <a:pt x="33" y="112"/>
                        <a:pt x="42" y="112"/>
                      </a:cubicBezTo>
                      <a:cubicBezTo>
                        <a:pt x="43" y="112"/>
                        <a:pt x="44" y="112"/>
                        <a:pt x="44" y="112"/>
                      </a:cubicBezTo>
                      <a:cubicBezTo>
                        <a:pt x="44" y="112"/>
                        <a:pt x="44" y="112"/>
                        <a:pt x="44" y="112"/>
                      </a:cubicBezTo>
                      <a:cubicBezTo>
                        <a:pt x="45" y="112"/>
                        <a:pt x="46" y="112"/>
                        <a:pt x="47" y="112"/>
                      </a:cubicBezTo>
                      <a:cubicBezTo>
                        <a:pt x="48" y="112"/>
                        <a:pt x="48" y="112"/>
                        <a:pt x="48" y="112"/>
                      </a:cubicBezTo>
                      <a:cubicBezTo>
                        <a:pt x="49" y="112"/>
                        <a:pt x="49" y="112"/>
                        <a:pt x="49" y="112"/>
                      </a:cubicBezTo>
                      <a:cubicBezTo>
                        <a:pt x="50" y="112"/>
                        <a:pt x="51" y="112"/>
                        <a:pt x="53" y="112"/>
                      </a:cubicBezTo>
                      <a:cubicBezTo>
                        <a:pt x="53" y="112"/>
                        <a:pt x="53" y="112"/>
                        <a:pt x="53" y="112"/>
                      </a:cubicBezTo>
                      <a:cubicBezTo>
                        <a:pt x="53" y="112"/>
                        <a:pt x="54" y="112"/>
                        <a:pt x="54" y="112"/>
                      </a:cubicBezTo>
                      <a:cubicBezTo>
                        <a:pt x="63" y="112"/>
                        <a:pt x="69" y="112"/>
                        <a:pt x="81" y="110"/>
                      </a:cubicBezTo>
                      <a:cubicBezTo>
                        <a:pt x="94" y="108"/>
                        <a:pt x="96" y="101"/>
                        <a:pt x="96" y="95"/>
                      </a:cubicBezTo>
                      <a:cubicBezTo>
                        <a:pt x="97" y="90"/>
                        <a:pt x="93" y="82"/>
                        <a:pt x="91" y="88"/>
                      </a:cubicBezTo>
                      <a:close/>
                    </a:path>
                  </a:pathLst>
                </a:custGeom>
                <a:solidFill>
                  <a:srgbClr val="6E4A2A"/>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68" name="Freeform 10"/>
                <p:cNvSpPr>
                  <a:spLocks/>
                </p:cNvSpPr>
                <p:nvPr/>
              </p:nvSpPr>
              <p:spPr bwMode="auto">
                <a:xfrm>
                  <a:off x="10514013" y="2890838"/>
                  <a:ext cx="107950" cy="546100"/>
                </a:xfrm>
                <a:custGeom>
                  <a:avLst/>
                  <a:gdLst>
                    <a:gd name="T0" fmla="*/ 42 w 68"/>
                    <a:gd name="T1" fmla="*/ 37 h 344"/>
                    <a:gd name="T2" fmla="*/ 62 w 68"/>
                    <a:gd name="T3" fmla="*/ 20 h 344"/>
                    <a:gd name="T4" fmla="*/ 34 w 68"/>
                    <a:gd name="T5" fmla="*/ 0 h 344"/>
                    <a:gd name="T6" fmla="*/ 6 w 68"/>
                    <a:gd name="T7" fmla="*/ 20 h 344"/>
                    <a:gd name="T8" fmla="*/ 26 w 68"/>
                    <a:gd name="T9" fmla="*/ 37 h 344"/>
                    <a:gd name="T10" fmla="*/ 0 w 68"/>
                    <a:gd name="T11" fmla="*/ 316 h 344"/>
                    <a:gd name="T12" fmla="*/ 34 w 68"/>
                    <a:gd name="T13" fmla="*/ 344 h 344"/>
                    <a:gd name="T14" fmla="*/ 68 w 68"/>
                    <a:gd name="T15" fmla="*/ 316 h 344"/>
                    <a:gd name="T16" fmla="*/ 42 w 68"/>
                    <a:gd name="T17" fmla="*/ 37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44">
                      <a:moveTo>
                        <a:pt x="42" y="37"/>
                      </a:moveTo>
                      <a:lnTo>
                        <a:pt x="62" y="20"/>
                      </a:lnTo>
                      <a:lnTo>
                        <a:pt x="34" y="0"/>
                      </a:lnTo>
                      <a:lnTo>
                        <a:pt x="6" y="20"/>
                      </a:lnTo>
                      <a:lnTo>
                        <a:pt x="26" y="37"/>
                      </a:lnTo>
                      <a:lnTo>
                        <a:pt x="0" y="316"/>
                      </a:lnTo>
                      <a:lnTo>
                        <a:pt x="34" y="344"/>
                      </a:lnTo>
                      <a:lnTo>
                        <a:pt x="68" y="316"/>
                      </a:lnTo>
                      <a:lnTo>
                        <a:pt x="42" y="37"/>
                      </a:lnTo>
                      <a:close/>
                    </a:path>
                  </a:pathLst>
                </a:custGeom>
                <a:solidFill>
                  <a:srgbClr val="00B29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69" name="Freeform 11"/>
                <p:cNvSpPr>
                  <a:spLocks/>
                </p:cNvSpPr>
                <p:nvPr/>
              </p:nvSpPr>
              <p:spPr bwMode="auto">
                <a:xfrm>
                  <a:off x="10696575" y="2874963"/>
                  <a:ext cx="192088" cy="496888"/>
                </a:xfrm>
                <a:custGeom>
                  <a:avLst/>
                  <a:gdLst>
                    <a:gd name="T0" fmla="*/ 0 w 60"/>
                    <a:gd name="T1" fmla="*/ 7 h 155"/>
                    <a:gd name="T2" fmla="*/ 24 w 60"/>
                    <a:gd name="T3" fmla="*/ 0 h 155"/>
                    <a:gd name="T4" fmla="*/ 60 w 60"/>
                    <a:gd name="T5" fmla="*/ 155 h 155"/>
                    <a:gd name="T6" fmla="*/ 35 w 60"/>
                    <a:gd name="T7" fmla="*/ 155 h 155"/>
                    <a:gd name="T8" fmla="*/ 0 w 60"/>
                    <a:gd name="T9" fmla="*/ 7 h 155"/>
                  </a:gdLst>
                  <a:ahLst/>
                  <a:cxnLst>
                    <a:cxn ang="0">
                      <a:pos x="T0" y="T1"/>
                    </a:cxn>
                    <a:cxn ang="0">
                      <a:pos x="T2" y="T3"/>
                    </a:cxn>
                    <a:cxn ang="0">
                      <a:pos x="T4" y="T5"/>
                    </a:cxn>
                    <a:cxn ang="0">
                      <a:pos x="T6" y="T7"/>
                    </a:cxn>
                    <a:cxn ang="0">
                      <a:pos x="T8" y="T9"/>
                    </a:cxn>
                  </a:cxnLst>
                  <a:rect l="0" t="0" r="r" b="b"/>
                  <a:pathLst>
                    <a:path w="60" h="155">
                      <a:moveTo>
                        <a:pt x="0" y="7"/>
                      </a:moveTo>
                      <a:cubicBezTo>
                        <a:pt x="8" y="5"/>
                        <a:pt x="16" y="3"/>
                        <a:pt x="24" y="0"/>
                      </a:cubicBezTo>
                      <a:cubicBezTo>
                        <a:pt x="47" y="51"/>
                        <a:pt x="54" y="100"/>
                        <a:pt x="60" y="155"/>
                      </a:cubicBezTo>
                      <a:cubicBezTo>
                        <a:pt x="35" y="155"/>
                        <a:pt x="35" y="155"/>
                        <a:pt x="35" y="155"/>
                      </a:cubicBezTo>
                      <a:cubicBezTo>
                        <a:pt x="29" y="102"/>
                        <a:pt x="23" y="55"/>
                        <a:pt x="0" y="7"/>
                      </a:cubicBezTo>
                      <a:close/>
                    </a:path>
                  </a:pathLst>
                </a:cu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70" name="Freeform 12"/>
                <p:cNvSpPr>
                  <a:spLocks/>
                </p:cNvSpPr>
                <p:nvPr/>
              </p:nvSpPr>
              <p:spPr bwMode="auto">
                <a:xfrm>
                  <a:off x="10448925" y="3814763"/>
                  <a:ext cx="115888" cy="596900"/>
                </a:xfrm>
                <a:custGeom>
                  <a:avLst/>
                  <a:gdLst>
                    <a:gd name="T0" fmla="*/ 63 w 73"/>
                    <a:gd name="T1" fmla="*/ 376 h 376"/>
                    <a:gd name="T2" fmla="*/ 10 w 73"/>
                    <a:gd name="T3" fmla="*/ 376 h 376"/>
                    <a:gd name="T4" fmla="*/ 0 w 73"/>
                    <a:gd name="T5" fmla="*/ 0 h 376"/>
                    <a:gd name="T6" fmla="*/ 73 w 73"/>
                    <a:gd name="T7" fmla="*/ 0 h 376"/>
                    <a:gd name="T8" fmla="*/ 63 w 73"/>
                    <a:gd name="T9" fmla="*/ 376 h 376"/>
                  </a:gdLst>
                  <a:ahLst/>
                  <a:cxnLst>
                    <a:cxn ang="0">
                      <a:pos x="T0" y="T1"/>
                    </a:cxn>
                    <a:cxn ang="0">
                      <a:pos x="T2" y="T3"/>
                    </a:cxn>
                    <a:cxn ang="0">
                      <a:pos x="T4" y="T5"/>
                    </a:cxn>
                    <a:cxn ang="0">
                      <a:pos x="T6" y="T7"/>
                    </a:cxn>
                    <a:cxn ang="0">
                      <a:pos x="T8" y="T9"/>
                    </a:cxn>
                  </a:cxnLst>
                  <a:rect l="0" t="0" r="r" b="b"/>
                  <a:pathLst>
                    <a:path w="73" h="376">
                      <a:moveTo>
                        <a:pt x="63" y="376"/>
                      </a:moveTo>
                      <a:lnTo>
                        <a:pt x="10" y="376"/>
                      </a:lnTo>
                      <a:lnTo>
                        <a:pt x="0" y="0"/>
                      </a:lnTo>
                      <a:lnTo>
                        <a:pt x="73" y="0"/>
                      </a:lnTo>
                      <a:lnTo>
                        <a:pt x="63" y="376"/>
                      </a:lnTo>
                      <a:close/>
                    </a:path>
                  </a:pathLst>
                </a:custGeom>
                <a:solidFill>
                  <a:srgbClr val="DFBA8D"/>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71" name="Freeform 13"/>
                <p:cNvSpPr>
                  <a:spLocks/>
                </p:cNvSpPr>
                <p:nvPr/>
              </p:nvSpPr>
              <p:spPr bwMode="auto">
                <a:xfrm>
                  <a:off x="10455275" y="4360863"/>
                  <a:ext cx="106363" cy="50800"/>
                </a:xfrm>
                <a:custGeom>
                  <a:avLst/>
                  <a:gdLst>
                    <a:gd name="T0" fmla="*/ 16 w 33"/>
                    <a:gd name="T1" fmla="*/ 0 h 16"/>
                    <a:gd name="T2" fmla="*/ 0 w 33"/>
                    <a:gd name="T3" fmla="*/ 16 h 16"/>
                    <a:gd name="T4" fmla="*/ 33 w 33"/>
                    <a:gd name="T5" fmla="*/ 16 h 16"/>
                    <a:gd name="T6" fmla="*/ 16 w 33"/>
                    <a:gd name="T7" fmla="*/ 0 h 16"/>
                  </a:gdLst>
                  <a:ahLst/>
                  <a:cxnLst>
                    <a:cxn ang="0">
                      <a:pos x="T0" y="T1"/>
                    </a:cxn>
                    <a:cxn ang="0">
                      <a:pos x="T2" y="T3"/>
                    </a:cxn>
                    <a:cxn ang="0">
                      <a:pos x="T4" y="T5"/>
                    </a:cxn>
                    <a:cxn ang="0">
                      <a:pos x="T6" y="T7"/>
                    </a:cxn>
                  </a:cxnLst>
                  <a:rect l="0" t="0" r="r" b="b"/>
                  <a:pathLst>
                    <a:path w="33" h="16">
                      <a:moveTo>
                        <a:pt x="16" y="0"/>
                      </a:moveTo>
                      <a:cubicBezTo>
                        <a:pt x="7" y="0"/>
                        <a:pt x="0" y="7"/>
                        <a:pt x="0" y="16"/>
                      </a:cubicBezTo>
                      <a:cubicBezTo>
                        <a:pt x="33" y="16"/>
                        <a:pt x="33" y="16"/>
                        <a:pt x="33" y="16"/>
                      </a:cubicBezTo>
                      <a:cubicBezTo>
                        <a:pt x="33" y="7"/>
                        <a:pt x="25" y="0"/>
                        <a:pt x="16" y="0"/>
                      </a:cubicBezTo>
                      <a:close/>
                    </a:path>
                  </a:pathLst>
                </a:custGeom>
                <a:solidFill>
                  <a:srgbClr val="6E4A2A"/>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72" name="Freeform 14"/>
                <p:cNvSpPr>
                  <a:spLocks/>
                </p:cNvSpPr>
                <p:nvPr/>
              </p:nvSpPr>
              <p:spPr bwMode="auto">
                <a:xfrm>
                  <a:off x="10583863" y="3814763"/>
                  <a:ext cx="112713" cy="596900"/>
                </a:xfrm>
                <a:custGeom>
                  <a:avLst/>
                  <a:gdLst>
                    <a:gd name="T0" fmla="*/ 8 w 71"/>
                    <a:gd name="T1" fmla="*/ 376 h 376"/>
                    <a:gd name="T2" fmla="*/ 61 w 71"/>
                    <a:gd name="T3" fmla="*/ 376 h 376"/>
                    <a:gd name="T4" fmla="*/ 71 w 71"/>
                    <a:gd name="T5" fmla="*/ 0 h 376"/>
                    <a:gd name="T6" fmla="*/ 0 w 71"/>
                    <a:gd name="T7" fmla="*/ 0 h 376"/>
                    <a:gd name="T8" fmla="*/ 8 w 71"/>
                    <a:gd name="T9" fmla="*/ 376 h 376"/>
                  </a:gdLst>
                  <a:ahLst/>
                  <a:cxnLst>
                    <a:cxn ang="0">
                      <a:pos x="T0" y="T1"/>
                    </a:cxn>
                    <a:cxn ang="0">
                      <a:pos x="T2" y="T3"/>
                    </a:cxn>
                    <a:cxn ang="0">
                      <a:pos x="T4" y="T5"/>
                    </a:cxn>
                    <a:cxn ang="0">
                      <a:pos x="T6" y="T7"/>
                    </a:cxn>
                    <a:cxn ang="0">
                      <a:pos x="T8" y="T9"/>
                    </a:cxn>
                  </a:cxnLst>
                  <a:rect l="0" t="0" r="r" b="b"/>
                  <a:pathLst>
                    <a:path w="71" h="376">
                      <a:moveTo>
                        <a:pt x="8" y="376"/>
                      </a:moveTo>
                      <a:lnTo>
                        <a:pt x="61" y="376"/>
                      </a:lnTo>
                      <a:lnTo>
                        <a:pt x="71" y="0"/>
                      </a:lnTo>
                      <a:lnTo>
                        <a:pt x="0" y="0"/>
                      </a:lnTo>
                      <a:lnTo>
                        <a:pt x="8" y="376"/>
                      </a:lnTo>
                      <a:close/>
                    </a:path>
                  </a:pathLst>
                </a:custGeom>
                <a:solidFill>
                  <a:srgbClr val="DFBA8D"/>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73" name="Freeform 15"/>
                <p:cNvSpPr>
                  <a:spLocks/>
                </p:cNvSpPr>
                <p:nvPr/>
              </p:nvSpPr>
              <p:spPr bwMode="auto">
                <a:xfrm>
                  <a:off x="10587038" y="4360863"/>
                  <a:ext cx="106363" cy="50800"/>
                </a:xfrm>
                <a:custGeom>
                  <a:avLst/>
                  <a:gdLst>
                    <a:gd name="T0" fmla="*/ 16 w 33"/>
                    <a:gd name="T1" fmla="*/ 0 h 16"/>
                    <a:gd name="T2" fmla="*/ 33 w 33"/>
                    <a:gd name="T3" fmla="*/ 16 h 16"/>
                    <a:gd name="T4" fmla="*/ 0 w 33"/>
                    <a:gd name="T5" fmla="*/ 16 h 16"/>
                    <a:gd name="T6" fmla="*/ 16 w 33"/>
                    <a:gd name="T7" fmla="*/ 0 h 16"/>
                  </a:gdLst>
                  <a:ahLst/>
                  <a:cxnLst>
                    <a:cxn ang="0">
                      <a:pos x="T0" y="T1"/>
                    </a:cxn>
                    <a:cxn ang="0">
                      <a:pos x="T2" y="T3"/>
                    </a:cxn>
                    <a:cxn ang="0">
                      <a:pos x="T4" y="T5"/>
                    </a:cxn>
                    <a:cxn ang="0">
                      <a:pos x="T6" y="T7"/>
                    </a:cxn>
                  </a:cxnLst>
                  <a:rect l="0" t="0" r="r" b="b"/>
                  <a:pathLst>
                    <a:path w="33" h="16">
                      <a:moveTo>
                        <a:pt x="16" y="0"/>
                      </a:moveTo>
                      <a:cubicBezTo>
                        <a:pt x="25" y="0"/>
                        <a:pt x="33" y="7"/>
                        <a:pt x="33" y="16"/>
                      </a:cubicBezTo>
                      <a:cubicBezTo>
                        <a:pt x="0" y="16"/>
                        <a:pt x="0" y="16"/>
                        <a:pt x="0" y="16"/>
                      </a:cubicBezTo>
                      <a:cubicBezTo>
                        <a:pt x="0" y="7"/>
                        <a:pt x="7" y="0"/>
                        <a:pt x="16" y="0"/>
                      </a:cubicBezTo>
                      <a:close/>
                    </a:path>
                  </a:pathLst>
                </a:custGeom>
                <a:solidFill>
                  <a:srgbClr val="6E4A2A"/>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74" name="Freeform 16"/>
                <p:cNvSpPr>
                  <a:spLocks/>
                </p:cNvSpPr>
                <p:nvPr/>
              </p:nvSpPr>
              <p:spPr bwMode="auto">
                <a:xfrm>
                  <a:off x="10818813" y="3371850"/>
                  <a:ext cx="57150" cy="65088"/>
                </a:xfrm>
                <a:custGeom>
                  <a:avLst/>
                  <a:gdLst>
                    <a:gd name="T0" fmla="*/ 0 w 18"/>
                    <a:gd name="T1" fmla="*/ 0 h 20"/>
                    <a:gd name="T2" fmla="*/ 0 w 18"/>
                    <a:gd name="T3" fmla="*/ 11 h 20"/>
                    <a:gd name="T4" fmla="*/ 9 w 18"/>
                    <a:gd name="T5" fmla="*/ 20 h 20"/>
                    <a:gd name="T6" fmla="*/ 18 w 18"/>
                    <a:gd name="T7" fmla="*/ 11 h 20"/>
                    <a:gd name="T8" fmla="*/ 18 w 18"/>
                    <a:gd name="T9" fmla="*/ 0 h 20"/>
                    <a:gd name="T10" fmla="*/ 0 w 18"/>
                    <a:gd name="T11" fmla="*/ 0 h 20"/>
                  </a:gdLst>
                  <a:ahLst/>
                  <a:cxnLst>
                    <a:cxn ang="0">
                      <a:pos x="T0" y="T1"/>
                    </a:cxn>
                    <a:cxn ang="0">
                      <a:pos x="T2" y="T3"/>
                    </a:cxn>
                    <a:cxn ang="0">
                      <a:pos x="T4" y="T5"/>
                    </a:cxn>
                    <a:cxn ang="0">
                      <a:pos x="T6" y="T7"/>
                    </a:cxn>
                    <a:cxn ang="0">
                      <a:pos x="T8" y="T9"/>
                    </a:cxn>
                    <a:cxn ang="0">
                      <a:pos x="T10" y="T11"/>
                    </a:cxn>
                  </a:cxnLst>
                  <a:rect l="0" t="0" r="r" b="b"/>
                  <a:pathLst>
                    <a:path w="18" h="20">
                      <a:moveTo>
                        <a:pt x="0" y="0"/>
                      </a:moveTo>
                      <a:cubicBezTo>
                        <a:pt x="0" y="11"/>
                        <a:pt x="0" y="11"/>
                        <a:pt x="0" y="11"/>
                      </a:cubicBezTo>
                      <a:cubicBezTo>
                        <a:pt x="0" y="16"/>
                        <a:pt x="4" y="20"/>
                        <a:pt x="9" y="20"/>
                      </a:cubicBezTo>
                      <a:cubicBezTo>
                        <a:pt x="14" y="20"/>
                        <a:pt x="18" y="16"/>
                        <a:pt x="18" y="11"/>
                      </a:cubicBezTo>
                      <a:cubicBezTo>
                        <a:pt x="18" y="0"/>
                        <a:pt x="18" y="0"/>
                        <a:pt x="18" y="0"/>
                      </a:cubicBezTo>
                      <a:lnTo>
                        <a:pt x="0" y="0"/>
                      </a:lnTo>
                      <a:close/>
                    </a:path>
                  </a:pathLst>
                </a:custGeom>
                <a:solidFill>
                  <a:srgbClr val="DFBA8D"/>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75" name="Freeform 17"/>
                <p:cNvSpPr>
                  <a:spLocks/>
                </p:cNvSpPr>
                <p:nvPr/>
              </p:nvSpPr>
              <p:spPr bwMode="auto">
                <a:xfrm>
                  <a:off x="10244138" y="2874963"/>
                  <a:ext cx="195263" cy="496888"/>
                </a:xfrm>
                <a:custGeom>
                  <a:avLst/>
                  <a:gdLst>
                    <a:gd name="T0" fmla="*/ 61 w 61"/>
                    <a:gd name="T1" fmla="*/ 7 h 155"/>
                    <a:gd name="T2" fmla="*/ 36 w 61"/>
                    <a:gd name="T3" fmla="*/ 0 h 155"/>
                    <a:gd name="T4" fmla="*/ 0 w 61"/>
                    <a:gd name="T5" fmla="*/ 155 h 155"/>
                    <a:gd name="T6" fmla="*/ 25 w 61"/>
                    <a:gd name="T7" fmla="*/ 155 h 155"/>
                    <a:gd name="T8" fmla="*/ 61 w 61"/>
                    <a:gd name="T9" fmla="*/ 7 h 155"/>
                  </a:gdLst>
                  <a:ahLst/>
                  <a:cxnLst>
                    <a:cxn ang="0">
                      <a:pos x="T0" y="T1"/>
                    </a:cxn>
                    <a:cxn ang="0">
                      <a:pos x="T2" y="T3"/>
                    </a:cxn>
                    <a:cxn ang="0">
                      <a:pos x="T4" y="T5"/>
                    </a:cxn>
                    <a:cxn ang="0">
                      <a:pos x="T6" y="T7"/>
                    </a:cxn>
                    <a:cxn ang="0">
                      <a:pos x="T8" y="T9"/>
                    </a:cxn>
                  </a:cxnLst>
                  <a:rect l="0" t="0" r="r" b="b"/>
                  <a:pathLst>
                    <a:path w="61" h="155">
                      <a:moveTo>
                        <a:pt x="61" y="7"/>
                      </a:moveTo>
                      <a:cubicBezTo>
                        <a:pt x="53" y="5"/>
                        <a:pt x="44" y="3"/>
                        <a:pt x="36" y="0"/>
                      </a:cubicBezTo>
                      <a:cubicBezTo>
                        <a:pt x="12" y="51"/>
                        <a:pt x="5" y="100"/>
                        <a:pt x="0" y="155"/>
                      </a:cubicBezTo>
                      <a:cubicBezTo>
                        <a:pt x="25" y="155"/>
                        <a:pt x="25" y="155"/>
                        <a:pt x="25" y="155"/>
                      </a:cubicBezTo>
                      <a:cubicBezTo>
                        <a:pt x="31" y="102"/>
                        <a:pt x="38" y="55"/>
                        <a:pt x="61" y="7"/>
                      </a:cubicBezTo>
                      <a:close/>
                    </a:path>
                  </a:pathLst>
                </a:cu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76" name="Freeform 18"/>
                <p:cNvSpPr>
                  <a:spLocks/>
                </p:cNvSpPr>
                <p:nvPr/>
              </p:nvSpPr>
              <p:spPr bwMode="auto">
                <a:xfrm>
                  <a:off x="10253663" y="3371850"/>
                  <a:ext cx="60325" cy="65088"/>
                </a:xfrm>
                <a:custGeom>
                  <a:avLst/>
                  <a:gdLst>
                    <a:gd name="T0" fmla="*/ 19 w 19"/>
                    <a:gd name="T1" fmla="*/ 0 h 20"/>
                    <a:gd name="T2" fmla="*/ 19 w 19"/>
                    <a:gd name="T3" fmla="*/ 11 h 20"/>
                    <a:gd name="T4" fmla="*/ 10 w 19"/>
                    <a:gd name="T5" fmla="*/ 20 h 20"/>
                    <a:gd name="T6" fmla="*/ 0 w 19"/>
                    <a:gd name="T7" fmla="*/ 11 h 20"/>
                    <a:gd name="T8" fmla="*/ 0 w 19"/>
                    <a:gd name="T9" fmla="*/ 0 h 20"/>
                    <a:gd name="T10" fmla="*/ 19 w 19"/>
                    <a:gd name="T11" fmla="*/ 0 h 20"/>
                  </a:gdLst>
                  <a:ahLst/>
                  <a:cxnLst>
                    <a:cxn ang="0">
                      <a:pos x="T0" y="T1"/>
                    </a:cxn>
                    <a:cxn ang="0">
                      <a:pos x="T2" y="T3"/>
                    </a:cxn>
                    <a:cxn ang="0">
                      <a:pos x="T4" y="T5"/>
                    </a:cxn>
                    <a:cxn ang="0">
                      <a:pos x="T6" y="T7"/>
                    </a:cxn>
                    <a:cxn ang="0">
                      <a:pos x="T8" y="T9"/>
                    </a:cxn>
                    <a:cxn ang="0">
                      <a:pos x="T10" y="T11"/>
                    </a:cxn>
                  </a:cxnLst>
                  <a:rect l="0" t="0" r="r" b="b"/>
                  <a:pathLst>
                    <a:path w="19" h="20">
                      <a:moveTo>
                        <a:pt x="19" y="0"/>
                      </a:moveTo>
                      <a:cubicBezTo>
                        <a:pt x="19" y="11"/>
                        <a:pt x="19" y="11"/>
                        <a:pt x="19" y="11"/>
                      </a:cubicBezTo>
                      <a:cubicBezTo>
                        <a:pt x="19" y="16"/>
                        <a:pt x="15" y="20"/>
                        <a:pt x="10" y="20"/>
                      </a:cubicBezTo>
                      <a:cubicBezTo>
                        <a:pt x="4" y="20"/>
                        <a:pt x="0" y="16"/>
                        <a:pt x="0" y="11"/>
                      </a:cubicBezTo>
                      <a:cubicBezTo>
                        <a:pt x="0" y="0"/>
                        <a:pt x="0" y="0"/>
                        <a:pt x="0" y="0"/>
                      </a:cubicBezTo>
                      <a:lnTo>
                        <a:pt x="19" y="0"/>
                      </a:lnTo>
                      <a:close/>
                    </a:path>
                  </a:pathLst>
                </a:custGeom>
                <a:solidFill>
                  <a:srgbClr val="DFBA8D"/>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77" name="Freeform 19"/>
                <p:cNvSpPr>
                  <a:spLocks/>
                </p:cNvSpPr>
                <p:nvPr/>
              </p:nvSpPr>
              <p:spPr bwMode="auto">
                <a:xfrm>
                  <a:off x="10363200" y="2862263"/>
                  <a:ext cx="409575" cy="635000"/>
                </a:xfrm>
                <a:custGeom>
                  <a:avLst/>
                  <a:gdLst>
                    <a:gd name="T0" fmla="*/ 165 w 258"/>
                    <a:gd name="T1" fmla="*/ 0 h 400"/>
                    <a:gd name="T2" fmla="*/ 129 w 258"/>
                    <a:gd name="T3" fmla="*/ 291 h 400"/>
                    <a:gd name="T4" fmla="*/ 93 w 258"/>
                    <a:gd name="T5" fmla="*/ 0 h 400"/>
                    <a:gd name="T6" fmla="*/ 0 w 258"/>
                    <a:gd name="T7" fmla="*/ 8 h 400"/>
                    <a:gd name="T8" fmla="*/ 18 w 258"/>
                    <a:gd name="T9" fmla="*/ 400 h 400"/>
                    <a:gd name="T10" fmla="*/ 238 w 258"/>
                    <a:gd name="T11" fmla="*/ 400 h 400"/>
                    <a:gd name="T12" fmla="*/ 258 w 258"/>
                    <a:gd name="T13" fmla="*/ 8 h 400"/>
                    <a:gd name="T14" fmla="*/ 165 w 258"/>
                    <a:gd name="T15" fmla="*/ 0 h 4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8" h="400">
                      <a:moveTo>
                        <a:pt x="165" y="0"/>
                      </a:moveTo>
                      <a:lnTo>
                        <a:pt x="129" y="291"/>
                      </a:lnTo>
                      <a:lnTo>
                        <a:pt x="93" y="0"/>
                      </a:lnTo>
                      <a:lnTo>
                        <a:pt x="0" y="8"/>
                      </a:lnTo>
                      <a:lnTo>
                        <a:pt x="18" y="400"/>
                      </a:lnTo>
                      <a:lnTo>
                        <a:pt x="238" y="400"/>
                      </a:lnTo>
                      <a:lnTo>
                        <a:pt x="258" y="8"/>
                      </a:lnTo>
                      <a:lnTo>
                        <a:pt x="165" y="0"/>
                      </a:lnTo>
                      <a:close/>
                    </a:path>
                  </a:pathLst>
                </a:cu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78" name="Freeform 32"/>
                <p:cNvSpPr>
                  <a:spLocks/>
                </p:cNvSpPr>
                <p:nvPr/>
              </p:nvSpPr>
              <p:spPr bwMode="auto">
                <a:xfrm>
                  <a:off x="10448925" y="2611438"/>
                  <a:ext cx="231775" cy="279400"/>
                </a:xfrm>
                <a:custGeom>
                  <a:avLst/>
                  <a:gdLst>
                    <a:gd name="T0" fmla="*/ 69 w 72"/>
                    <a:gd name="T1" fmla="*/ 15 h 87"/>
                    <a:gd name="T2" fmla="*/ 67 w 72"/>
                    <a:gd name="T3" fmla="*/ 15 h 87"/>
                    <a:gd name="T4" fmla="*/ 67 w 72"/>
                    <a:gd name="T5" fmla="*/ 11 h 87"/>
                    <a:gd name="T6" fmla="*/ 67 w 72"/>
                    <a:gd name="T7" fmla="*/ 9 h 87"/>
                    <a:gd name="T8" fmla="*/ 67 w 72"/>
                    <a:gd name="T9" fmla="*/ 9 h 87"/>
                    <a:gd name="T10" fmla="*/ 67 w 72"/>
                    <a:gd name="T11" fmla="*/ 8 h 87"/>
                    <a:gd name="T12" fmla="*/ 67 w 72"/>
                    <a:gd name="T13" fmla="*/ 7 h 87"/>
                    <a:gd name="T14" fmla="*/ 66 w 72"/>
                    <a:gd name="T15" fmla="*/ 7 h 87"/>
                    <a:gd name="T16" fmla="*/ 66 w 72"/>
                    <a:gd name="T17" fmla="*/ 6 h 87"/>
                    <a:gd name="T18" fmla="*/ 66 w 72"/>
                    <a:gd name="T19" fmla="*/ 6 h 87"/>
                    <a:gd name="T20" fmla="*/ 65 w 72"/>
                    <a:gd name="T21" fmla="*/ 4 h 87"/>
                    <a:gd name="T22" fmla="*/ 65 w 72"/>
                    <a:gd name="T23" fmla="*/ 4 h 87"/>
                    <a:gd name="T24" fmla="*/ 65 w 72"/>
                    <a:gd name="T25" fmla="*/ 3 h 87"/>
                    <a:gd name="T26" fmla="*/ 65 w 72"/>
                    <a:gd name="T27" fmla="*/ 3 h 87"/>
                    <a:gd name="T28" fmla="*/ 64 w 72"/>
                    <a:gd name="T29" fmla="*/ 2 h 87"/>
                    <a:gd name="T30" fmla="*/ 64 w 72"/>
                    <a:gd name="T31" fmla="*/ 2 h 87"/>
                    <a:gd name="T32" fmla="*/ 59 w 72"/>
                    <a:gd name="T33" fmla="*/ 3 h 87"/>
                    <a:gd name="T34" fmla="*/ 48 w 72"/>
                    <a:gd name="T35" fmla="*/ 0 h 87"/>
                    <a:gd name="T36" fmla="*/ 30 w 72"/>
                    <a:gd name="T37" fmla="*/ 3 h 87"/>
                    <a:gd name="T38" fmla="*/ 10 w 72"/>
                    <a:gd name="T39" fmla="*/ 0 h 87"/>
                    <a:gd name="T40" fmla="*/ 7 w 72"/>
                    <a:gd name="T41" fmla="*/ 3 h 87"/>
                    <a:gd name="T42" fmla="*/ 7 w 72"/>
                    <a:gd name="T43" fmla="*/ 3 h 87"/>
                    <a:gd name="T44" fmla="*/ 7 w 72"/>
                    <a:gd name="T45" fmla="*/ 5 h 87"/>
                    <a:gd name="T46" fmla="*/ 7 w 72"/>
                    <a:gd name="T47" fmla="*/ 5 h 87"/>
                    <a:gd name="T48" fmla="*/ 6 w 72"/>
                    <a:gd name="T49" fmla="*/ 6 h 87"/>
                    <a:gd name="T50" fmla="*/ 6 w 72"/>
                    <a:gd name="T51" fmla="*/ 6 h 87"/>
                    <a:gd name="T52" fmla="*/ 6 w 72"/>
                    <a:gd name="T53" fmla="*/ 7 h 87"/>
                    <a:gd name="T54" fmla="*/ 6 w 72"/>
                    <a:gd name="T55" fmla="*/ 8 h 87"/>
                    <a:gd name="T56" fmla="*/ 6 w 72"/>
                    <a:gd name="T57" fmla="*/ 9 h 87"/>
                    <a:gd name="T58" fmla="*/ 6 w 72"/>
                    <a:gd name="T59" fmla="*/ 9 h 87"/>
                    <a:gd name="T60" fmla="*/ 6 w 72"/>
                    <a:gd name="T61" fmla="*/ 11 h 87"/>
                    <a:gd name="T62" fmla="*/ 6 w 72"/>
                    <a:gd name="T63" fmla="*/ 15 h 87"/>
                    <a:gd name="T64" fmla="*/ 5 w 72"/>
                    <a:gd name="T65" fmla="*/ 15 h 87"/>
                    <a:gd name="T66" fmla="*/ 0 w 72"/>
                    <a:gd name="T67" fmla="*/ 20 h 87"/>
                    <a:gd name="T68" fmla="*/ 0 w 72"/>
                    <a:gd name="T69" fmla="*/ 32 h 87"/>
                    <a:gd name="T70" fmla="*/ 6 w 72"/>
                    <a:gd name="T71" fmla="*/ 37 h 87"/>
                    <a:gd name="T72" fmla="*/ 10 w 72"/>
                    <a:gd name="T73" fmla="*/ 49 h 87"/>
                    <a:gd name="T74" fmla="*/ 22 w 72"/>
                    <a:gd name="T75" fmla="*/ 64 h 87"/>
                    <a:gd name="T76" fmla="*/ 24 w 72"/>
                    <a:gd name="T77" fmla="*/ 78 h 87"/>
                    <a:gd name="T78" fmla="*/ 37 w 72"/>
                    <a:gd name="T79" fmla="*/ 87 h 87"/>
                    <a:gd name="T80" fmla="*/ 50 w 72"/>
                    <a:gd name="T81" fmla="*/ 78 h 87"/>
                    <a:gd name="T82" fmla="*/ 52 w 72"/>
                    <a:gd name="T83" fmla="*/ 63 h 87"/>
                    <a:gd name="T84" fmla="*/ 62 w 72"/>
                    <a:gd name="T85" fmla="*/ 49 h 87"/>
                    <a:gd name="T86" fmla="*/ 67 w 72"/>
                    <a:gd name="T87" fmla="*/ 37 h 87"/>
                    <a:gd name="T88" fmla="*/ 72 w 72"/>
                    <a:gd name="T89" fmla="*/ 32 h 87"/>
                    <a:gd name="T90" fmla="*/ 72 w 72"/>
                    <a:gd name="T91" fmla="*/ 20 h 87"/>
                    <a:gd name="T92" fmla="*/ 69 w 72"/>
                    <a:gd name="T93" fmla="*/ 1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 h="87">
                      <a:moveTo>
                        <a:pt x="69" y="15"/>
                      </a:moveTo>
                      <a:cubicBezTo>
                        <a:pt x="68" y="15"/>
                        <a:pt x="68" y="15"/>
                        <a:pt x="67" y="15"/>
                      </a:cubicBezTo>
                      <a:cubicBezTo>
                        <a:pt x="67" y="11"/>
                        <a:pt x="67" y="11"/>
                        <a:pt x="67" y="11"/>
                      </a:cubicBezTo>
                      <a:cubicBezTo>
                        <a:pt x="67" y="10"/>
                        <a:pt x="67" y="10"/>
                        <a:pt x="67" y="9"/>
                      </a:cubicBezTo>
                      <a:cubicBezTo>
                        <a:pt x="67" y="9"/>
                        <a:pt x="67" y="9"/>
                        <a:pt x="67" y="9"/>
                      </a:cubicBezTo>
                      <a:cubicBezTo>
                        <a:pt x="67" y="9"/>
                        <a:pt x="67" y="8"/>
                        <a:pt x="67" y="8"/>
                      </a:cubicBezTo>
                      <a:cubicBezTo>
                        <a:pt x="67" y="8"/>
                        <a:pt x="67" y="8"/>
                        <a:pt x="67" y="7"/>
                      </a:cubicBezTo>
                      <a:cubicBezTo>
                        <a:pt x="67" y="7"/>
                        <a:pt x="66" y="7"/>
                        <a:pt x="66" y="7"/>
                      </a:cubicBezTo>
                      <a:cubicBezTo>
                        <a:pt x="66" y="7"/>
                        <a:pt x="66" y="6"/>
                        <a:pt x="66" y="6"/>
                      </a:cubicBezTo>
                      <a:cubicBezTo>
                        <a:pt x="66" y="6"/>
                        <a:pt x="66" y="6"/>
                        <a:pt x="66" y="6"/>
                      </a:cubicBezTo>
                      <a:cubicBezTo>
                        <a:pt x="66" y="5"/>
                        <a:pt x="66" y="5"/>
                        <a:pt x="65" y="4"/>
                      </a:cubicBezTo>
                      <a:cubicBezTo>
                        <a:pt x="65" y="4"/>
                        <a:pt x="65" y="4"/>
                        <a:pt x="65" y="4"/>
                      </a:cubicBezTo>
                      <a:cubicBezTo>
                        <a:pt x="65" y="4"/>
                        <a:pt x="65" y="3"/>
                        <a:pt x="65" y="3"/>
                      </a:cubicBezTo>
                      <a:cubicBezTo>
                        <a:pt x="65" y="3"/>
                        <a:pt x="65" y="3"/>
                        <a:pt x="65" y="3"/>
                      </a:cubicBezTo>
                      <a:cubicBezTo>
                        <a:pt x="65" y="3"/>
                        <a:pt x="64" y="2"/>
                        <a:pt x="64" y="2"/>
                      </a:cubicBezTo>
                      <a:cubicBezTo>
                        <a:pt x="64" y="2"/>
                        <a:pt x="64" y="2"/>
                        <a:pt x="64" y="2"/>
                      </a:cubicBezTo>
                      <a:cubicBezTo>
                        <a:pt x="62" y="2"/>
                        <a:pt x="61" y="3"/>
                        <a:pt x="59" y="3"/>
                      </a:cubicBezTo>
                      <a:cubicBezTo>
                        <a:pt x="54" y="3"/>
                        <a:pt x="51" y="2"/>
                        <a:pt x="48" y="0"/>
                      </a:cubicBezTo>
                      <a:cubicBezTo>
                        <a:pt x="44" y="2"/>
                        <a:pt x="37" y="3"/>
                        <a:pt x="30" y="3"/>
                      </a:cubicBezTo>
                      <a:cubicBezTo>
                        <a:pt x="22" y="3"/>
                        <a:pt x="15" y="2"/>
                        <a:pt x="10" y="0"/>
                      </a:cubicBezTo>
                      <a:cubicBezTo>
                        <a:pt x="9" y="1"/>
                        <a:pt x="8" y="2"/>
                        <a:pt x="7" y="3"/>
                      </a:cubicBezTo>
                      <a:cubicBezTo>
                        <a:pt x="7" y="3"/>
                        <a:pt x="7" y="3"/>
                        <a:pt x="7" y="3"/>
                      </a:cubicBezTo>
                      <a:cubicBezTo>
                        <a:pt x="7" y="4"/>
                        <a:pt x="7" y="4"/>
                        <a:pt x="7" y="5"/>
                      </a:cubicBezTo>
                      <a:cubicBezTo>
                        <a:pt x="7" y="5"/>
                        <a:pt x="7" y="5"/>
                        <a:pt x="7" y="5"/>
                      </a:cubicBezTo>
                      <a:cubicBezTo>
                        <a:pt x="7" y="5"/>
                        <a:pt x="6" y="6"/>
                        <a:pt x="6" y="6"/>
                      </a:cubicBezTo>
                      <a:cubicBezTo>
                        <a:pt x="6" y="6"/>
                        <a:pt x="6" y="6"/>
                        <a:pt x="6" y="6"/>
                      </a:cubicBezTo>
                      <a:cubicBezTo>
                        <a:pt x="6" y="7"/>
                        <a:pt x="6" y="7"/>
                        <a:pt x="6" y="7"/>
                      </a:cubicBezTo>
                      <a:cubicBezTo>
                        <a:pt x="6" y="7"/>
                        <a:pt x="6" y="8"/>
                        <a:pt x="6" y="8"/>
                      </a:cubicBezTo>
                      <a:cubicBezTo>
                        <a:pt x="6" y="8"/>
                        <a:pt x="6" y="8"/>
                        <a:pt x="6" y="9"/>
                      </a:cubicBezTo>
                      <a:cubicBezTo>
                        <a:pt x="6" y="9"/>
                        <a:pt x="6" y="9"/>
                        <a:pt x="6" y="9"/>
                      </a:cubicBezTo>
                      <a:cubicBezTo>
                        <a:pt x="6" y="10"/>
                        <a:pt x="6" y="10"/>
                        <a:pt x="6" y="11"/>
                      </a:cubicBezTo>
                      <a:cubicBezTo>
                        <a:pt x="6" y="15"/>
                        <a:pt x="6" y="15"/>
                        <a:pt x="6" y="15"/>
                      </a:cubicBezTo>
                      <a:cubicBezTo>
                        <a:pt x="5" y="15"/>
                        <a:pt x="5" y="15"/>
                        <a:pt x="5" y="15"/>
                      </a:cubicBezTo>
                      <a:cubicBezTo>
                        <a:pt x="2" y="16"/>
                        <a:pt x="0" y="18"/>
                        <a:pt x="0" y="20"/>
                      </a:cubicBezTo>
                      <a:cubicBezTo>
                        <a:pt x="0" y="32"/>
                        <a:pt x="0" y="32"/>
                        <a:pt x="0" y="32"/>
                      </a:cubicBezTo>
                      <a:cubicBezTo>
                        <a:pt x="0" y="34"/>
                        <a:pt x="3" y="37"/>
                        <a:pt x="6" y="37"/>
                      </a:cubicBezTo>
                      <a:cubicBezTo>
                        <a:pt x="10" y="49"/>
                        <a:pt x="10" y="49"/>
                        <a:pt x="10" y="49"/>
                      </a:cubicBezTo>
                      <a:cubicBezTo>
                        <a:pt x="13" y="57"/>
                        <a:pt x="16" y="62"/>
                        <a:pt x="22" y="64"/>
                      </a:cubicBezTo>
                      <a:cubicBezTo>
                        <a:pt x="24" y="78"/>
                        <a:pt x="24" y="78"/>
                        <a:pt x="24" y="78"/>
                      </a:cubicBezTo>
                      <a:cubicBezTo>
                        <a:pt x="37" y="87"/>
                        <a:pt x="37" y="87"/>
                        <a:pt x="37" y="87"/>
                      </a:cubicBezTo>
                      <a:cubicBezTo>
                        <a:pt x="50" y="78"/>
                        <a:pt x="50" y="78"/>
                        <a:pt x="50" y="78"/>
                      </a:cubicBezTo>
                      <a:cubicBezTo>
                        <a:pt x="52" y="63"/>
                        <a:pt x="52" y="63"/>
                        <a:pt x="52" y="63"/>
                      </a:cubicBezTo>
                      <a:cubicBezTo>
                        <a:pt x="57" y="62"/>
                        <a:pt x="59" y="57"/>
                        <a:pt x="62" y="49"/>
                      </a:cubicBezTo>
                      <a:cubicBezTo>
                        <a:pt x="67" y="37"/>
                        <a:pt x="67" y="37"/>
                        <a:pt x="67" y="37"/>
                      </a:cubicBezTo>
                      <a:cubicBezTo>
                        <a:pt x="70" y="37"/>
                        <a:pt x="72" y="34"/>
                        <a:pt x="72" y="32"/>
                      </a:cubicBezTo>
                      <a:cubicBezTo>
                        <a:pt x="72" y="20"/>
                        <a:pt x="72" y="20"/>
                        <a:pt x="72" y="20"/>
                      </a:cubicBezTo>
                      <a:cubicBezTo>
                        <a:pt x="72" y="18"/>
                        <a:pt x="71" y="16"/>
                        <a:pt x="69" y="15"/>
                      </a:cubicBezTo>
                      <a:close/>
                    </a:path>
                  </a:pathLst>
                </a:custGeom>
                <a:solidFill>
                  <a:srgbClr val="DFBA8D"/>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82" name="Freeform 33"/>
                <p:cNvSpPr>
                  <a:spLocks/>
                </p:cNvSpPr>
                <p:nvPr/>
              </p:nvSpPr>
              <p:spPr bwMode="auto">
                <a:xfrm>
                  <a:off x="10391775" y="3497263"/>
                  <a:ext cx="349250" cy="382588"/>
                </a:xfrm>
                <a:custGeom>
                  <a:avLst/>
                  <a:gdLst>
                    <a:gd name="T0" fmla="*/ 210 w 220"/>
                    <a:gd name="T1" fmla="*/ 241 h 241"/>
                    <a:gd name="T2" fmla="*/ 10 w 220"/>
                    <a:gd name="T3" fmla="*/ 241 h 241"/>
                    <a:gd name="T4" fmla="*/ 0 w 220"/>
                    <a:gd name="T5" fmla="*/ 0 h 241"/>
                    <a:gd name="T6" fmla="*/ 220 w 220"/>
                    <a:gd name="T7" fmla="*/ 0 h 241"/>
                    <a:gd name="T8" fmla="*/ 210 w 220"/>
                    <a:gd name="T9" fmla="*/ 241 h 241"/>
                  </a:gdLst>
                  <a:ahLst/>
                  <a:cxnLst>
                    <a:cxn ang="0">
                      <a:pos x="T0" y="T1"/>
                    </a:cxn>
                    <a:cxn ang="0">
                      <a:pos x="T2" y="T3"/>
                    </a:cxn>
                    <a:cxn ang="0">
                      <a:pos x="T4" y="T5"/>
                    </a:cxn>
                    <a:cxn ang="0">
                      <a:pos x="T6" y="T7"/>
                    </a:cxn>
                    <a:cxn ang="0">
                      <a:pos x="T8" y="T9"/>
                    </a:cxn>
                  </a:cxnLst>
                  <a:rect l="0" t="0" r="r" b="b"/>
                  <a:pathLst>
                    <a:path w="220" h="241">
                      <a:moveTo>
                        <a:pt x="210" y="241"/>
                      </a:moveTo>
                      <a:lnTo>
                        <a:pt x="10" y="241"/>
                      </a:lnTo>
                      <a:lnTo>
                        <a:pt x="0" y="0"/>
                      </a:lnTo>
                      <a:lnTo>
                        <a:pt x="220" y="0"/>
                      </a:lnTo>
                      <a:lnTo>
                        <a:pt x="210" y="241"/>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85" name="Rectangle 34"/>
                <p:cNvSpPr>
                  <a:spLocks noChangeArrowheads="1"/>
                </p:cNvSpPr>
                <p:nvPr/>
              </p:nvSpPr>
              <p:spPr bwMode="auto">
                <a:xfrm>
                  <a:off x="9002713" y="2814638"/>
                  <a:ext cx="128588" cy="377825"/>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91" name="Freeform 35"/>
                <p:cNvSpPr>
                  <a:spLocks/>
                </p:cNvSpPr>
                <p:nvPr/>
              </p:nvSpPr>
              <p:spPr bwMode="auto">
                <a:xfrm>
                  <a:off x="8896350" y="4338638"/>
                  <a:ext cx="160338" cy="79375"/>
                </a:xfrm>
                <a:custGeom>
                  <a:avLst/>
                  <a:gdLst>
                    <a:gd name="T0" fmla="*/ 25 w 50"/>
                    <a:gd name="T1" fmla="*/ 0 h 25"/>
                    <a:gd name="T2" fmla="*/ 0 w 50"/>
                    <a:gd name="T3" fmla="*/ 25 h 25"/>
                    <a:gd name="T4" fmla="*/ 50 w 50"/>
                    <a:gd name="T5" fmla="*/ 25 h 25"/>
                    <a:gd name="T6" fmla="*/ 25 w 50"/>
                    <a:gd name="T7" fmla="*/ 0 h 25"/>
                  </a:gdLst>
                  <a:ahLst/>
                  <a:cxnLst>
                    <a:cxn ang="0">
                      <a:pos x="T0" y="T1"/>
                    </a:cxn>
                    <a:cxn ang="0">
                      <a:pos x="T2" y="T3"/>
                    </a:cxn>
                    <a:cxn ang="0">
                      <a:pos x="T4" y="T5"/>
                    </a:cxn>
                    <a:cxn ang="0">
                      <a:pos x="T6" y="T7"/>
                    </a:cxn>
                  </a:cxnLst>
                  <a:rect l="0" t="0" r="r" b="b"/>
                  <a:pathLst>
                    <a:path w="50" h="25">
                      <a:moveTo>
                        <a:pt x="25" y="0"/>
                      </a:moveTo>
                      <a:cubicBezTo>
                        <a:pt x="11" y="0"/>
                        <a:pt x="0" y="11"/>
                        <a:pt x="0" y="25"/>
                      </a:cubicBezTo>
                      <a:cubicBezTo>
                        <a:pt x="50" y="25"/>
                        <a:pt x="50" y="25"/>
                        <a:pt x="50" y="25"/>
                      </a:cubicBezTo>
                      <a:cubicBezTo>
                        <a:pt x="50" y="11"/>
                        <a:pt x="39" y="0"/>
                        <a:pt x="25" y="0"/>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92" name="Freeform 36"/>
                <p:cNvSpPr>
                  <a:spLocks/>
                </p:cNvSpPr>
                <p:nvPr/>
              </p:nvSpPr>
              <p:spPr bwMode="auto">
                <a:xfrm>
                  <a:off x="9072563" y="4338638"/>
                  <a:ext cx="160338" cy="79375"/>
                </a:xfrm>
                <a:custGeom>
                  <a:avLst/>
                  <a:gdLst>
                    <a:gd name="T0" fmla="*/ 25 w 50"/>
                    <a:gd name="T1" fmla="*/ 0 h 25"/>
                    <a:gd name="T2" fmla="*/ 0 w 50"/>
                    <a:gd name="T3" fmla="*/ 25 h 25"/>
                    <a:gd name="T4" fmla="*/ 50 w 50"/>
                    <a:gd name="T5" fmla="*/ 25 h 25"/>
                    <a:gd name="T6" fmla="*/ 25 w 50"/>
                    <a:gd name="T7" fmla="*/ 0 h 25"/>
                  </a:gdLst>
                  <a:ahLst/>
                  <a:cxnLst>
                    <a:cxn ang="0">
                      <a:pos x="T0" y="T1"/>
                    </a:cxn>
                    <a:cxn ang="0">
                      <a:pos x="T2" y="T3"/>
                    </a:cxn>
                    <a:cxn ang="0">
                      <a:pos x="T4" y="T5"/>
                    </a:cxn>
                    <a:cxn ang="0">
                      <a:pos x="T6" y="T7"/>
                    </a:cxn>
                  </a:cxnLst>
                  <a:rect l="0" t="0" r="r" b="b"/>
                  <a:pathLst>
                    <a:path w="50" h="25">
                      <a:moveTo>
                        <a:pt x="25" y="0"/>
                      </a:moveTo>
                      <a:cubicBezTo>
                        <a:pt x="11" y="0"/>
                        <a:pt x="0" y="11"/>
                        <a:pt x="0" y="25"/>
                      </a:cubicBezTo>
                      <a:cubicBezTo>
                        <a:pt x="50" y="25"/>
                        <a:pt x="50" y="25"/>
                        <a:pt x="50" y="25"/>
                      </a:cubicBezTo>
                      <a:cubicBezTo>
                        <a:pt x="50" y="11"/>
                        <a:pt x="39" y="0"/>
                        <a:pt x="25" y="0"/>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93" name="Freeform 37"/>
                <p:cNvSpPr>
                  <a:spLocks/>
                </p:cNvSpPr>
                <p:nvPr/>
              </p:nvSpPr>
              <p:spPr bwMode="auto">
                <a:xfrm>
                  <a:off x="8953500" y="2486025"/>
                  <a:ext cx="247650" cy="298450"/>
                </a:xfrm>
                <a:custGeom>
                  <a:avLst/>
                  <a:gdLst>
                    <a:gd name="T0" fmla="*/ 69 w 77"/>
                    <a:gd name="T1" fmla="*/ 53 h 93"/>
                    <a:gd name="T2" fmla="*/ 27 w 77"/>
                    <a:gd name="T3" fmla="*/ 87 h 93"/>
                    <a:gd name="T4" fmla="*/ 7 w 77"/>
                    <a:gd name="T5" fmla="*/ 36 h 93"/>
                    <a:gd name="T6" fmla="*/ 54 w 77"/>
                    <a:gd name="T7" fmla="*/ 6 h 93"/>
                    <a:gd name="T8" fmla="*/ 69 w 77"/>
                    <a:gd name="T9" fmla="*/ 53 h 93"/>
                  </a:gdLst>
                  <a:ahLst/>
                  <a:cxnLst>
                    <a:cxn ang="0">
                      <a:pos x="T0" y="T1"/>
                    </a:cxn>
                    <a:cxn ang="0">
                      <a:pos x="T2" y="T3"/>
                    </a:cxn>
                    <a:cxn ang="0">
                      <a:pos x="T4" y="T5"/>
                    </a:cxn>
                    <a:cxn ang="0">
                      <a:pos x="T6" y="T7"/>
                    </a:cxn>
                    <a:cxn ang="0">
                      <a:pos x="T8" y="T9"/>
                    </a:cxn>
                  </a:cxnLst>
                  <a:rect l="0" t="0" r="r" b="b"/>
                  <a:pathLst>
                    <a:path w="77" h="93">
                      <a:moveTo>
                        <a:pt x="69" y="53"/>
                      </a:moveTo>
                      <a:cubicBezTo>
                        <a:pt x="62" y="75"/>
                        <a:pt x="45" y="93"/>
                        <a:pt x="27" y="87"/>
                      </a:cubicBezTo>
                      <a:cubicBezTo>
                        <a:pt x="9" y="81"/>
                        <a:pt x="0" y="58"/>
                        <a:pt x="7" y="36"/>
                      </a:cubicBezTo>
                      <a:cubicBezTo>
                        <a:pt x="15" y="14"/>
                        <a:pt x="35" y="0"/>
                        <a:pt x="54" y="6"/>
                      </a:cubicBezTo>
                      <a:cubicBezTo>
                        <a:pt x="72" y="12"/>
                        <a:pt x="77" y="31"/>
                        <a:pt x="69" y="53"/>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94" name="Freeform 38"/>
                <p:cNvSpPr>
                  <a:spLocks/>
                </p:cNvSpPr>
                <p:nvPr/>
              </p:nvSpPr>
              <p:spPr bwMode="auto">
                <a:xfrm>
                  <a:off x="8921750" y="2454275"/>
                  <a:ext cx="244475" cy="279400"/>
                </a:xfrm>
                <a:custGeom>
                  <a:avLst/>
                  <a:gdLst>
                    <a:gd name="T0" fmla="*/ 65 w 76"/>
                    <a:gd name="T1" fmla="*/ 28 h 87"/>
                    <a:gd name="T2" fmla="*/ 58 w 76"/>
                    <a:gd name="T3" fmla="*/ 78 h 87"/>
                    <a:gd name="T4" fmla="*/ 11 w 76"/>
                    <a:gd name="T5" fmla="*/ 60 h 87"/>
                    <a:gd name="T6" fmla="*/ 17 w 76"/>
                    <a:gd name="T7" fmla="*/ 9 h 87"/>
                    <a:gd name="T8" fmla="*/ 65 w 76"/>
                    <a:gd name="T9" fmla="*/ 28 h 87"/>
                  </a:gdLst>
                  <a:ahLst/>
                  <a:cxnLst>
                    <a:cxn ang="0">
                      <a:pos x="T0" y="T1"/>
                    </a:cxn>
                    <a:cxn ang="0">
                      <a:pos x="T2" y="T3"/>
                    </a:cxn>
                    <a:cxn ang="0">
                      <a:pos x="T4" y="T5"/>
                    </a:cxn>
                    <a:cxn ang="0">
                      <a:pos x="T6" y="T7"/>
                    </a:cxn>
                    <a:cxn ang="0">
                      <a:pos x="T8" y="T9"/>
                    </a:cxn>
                  </a:cxnLst>
                  <a:rect l="0" t="0" r="r" b="b"/>
                  <a:pathLst>
                    <a:path w="76" h="87">
                      <a:moveTo>
                        <a:pt x="65" y="28"/>
                      </a:moveTo>
                      <a:cubicBezTo>
                        <a:pt x="76" y="47"/>
                        <a:pt x="73" y="69"/>
                        <a:pt x="58" y="78"/>
                      </a:cubicBezTo>
                      <a:cubicBezTo>
                        <a:pt x="43" y="87"/>
                        <a:pt x="22" y="79"/>
                        <a:pt x="11" y="60"/>
                      </a:cubicBezTo>
                      <a:cubicBezTo>
                        <a:pt x="0" y="40"/>
                        <a:pt x="3" y="18"/>
                        <a:pt x="17" y="9"/>
                      </a:cubicBezTo>
                      <a:cubicBezTo>
                        <a:pt x="32" y="0"/>
                        <a:pt x="53" y="9"/>
                        <a:pt x="65" y="28"/>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95" name="Freeform 39"/>
                <p:cNvSpPr>
                  <a:spLocks/>
                </p:cNvSpPr>
                <p:nvPr/>
              </p:nvSpPr>
              <p:spPr bwMode="auto">
                <a:xfrm>
                  <a:off x="9002713" y="2711450"/>
                  <a:ext cx="128588" cy="134938"/>
                </a:xfrm>
                <a:custGeom>
                  <a:avLst/>
                  <a:gdLst>
                    <a:gd name="T0" fmla="*/ 81 w 81"/>
                    <a:gd name="T1" fmla="*/ 65 h 85"/>
                    <a:gd name="T2" fmla="*/ 40 w 81"/>
                    <a:gd name="T3" fmla="*/ 85 h 85"/>
                    <a:gd name="T4" fmla="*/ 0 w 81"/>
                    <a:gd name="T5" fmla="*/ 65 h 85"/>
                    <a:gd name="T6" fmla="*/ 0 w 81"/>
                    <a:gd name="T7" fmla="*/ 0 h 85"/>
                    <a:gd name="T8" fmla="*/ 81 w 81"/>
                    <a:gd name="T9" fmla="*/ 0 h 85"/>
                    <a:gd name="T10" fmla="*/ 81 w 81"/>
                    <a:gd name="T11" fmla="*/ 65 h 85"/>
                  </a:gdLst>
                  <a:ahLst/>
                  <a:cxnLst>
                    <a:cxn ang="0">
                      <a:pos x="T0" y="T1"/>
                    </a:cxn>
                    <a:cxn ang="0">
                      <a:pos x="T2" y="T3"/>
                    </a:cxn>
                    <a:cxn ang="0">
                      <a:pos x="T4" y="T5"/>
                    </a:cxn>
                    <a:cxn ang="0">
                      <a:pos x="T6" y="T7"/>
                    </a:cxn>
                    <a:cxn ang="0">
                      <a:pos x="T8" y="T9"/>
                    </a:cxn>
                    <a:cxn ang="0">
                      <a:pos x="T10" y="T11"/>
                    </a:cxn>
                  </a:cxnLst>
                  <a:rect l="0" t="0" r="r" b="b"/>
                  <a:pathLst>
                    <a:path w="81" h="85">
                      <a:moveTo>
                        <a:pt x="81" y="65"/>
                      </a:moveTo>
                      <a:lnTo>
                        <a:pt x="40" y="85"/>
                      </a:lnTo>
                      <a:lnTo>
                        <a:pt x="0" y="65"/>
                      </a:lnTo>
                      <a:lnTo>
                        <a:pt x="0" y="0"/>
                      </a:lnTo>
                      <a:lnTo>
                        <a:pt x="81" y="0"/>
                      </a:lnTo>
                      <a:lnTo>
                        <a:pt x="81" y="65"/>
                      </a:lnTo>
                      <a:close/>
                    </a:path>
                  </a:pathLst>
                </a:custGeom>
                <a:solidFill>
                  <a:srgbClr val="C3A47C"/>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96" name="Freeform 40"/>
                <p:cNvSpPr>
                  <a:spLocks/>
                </p:cNvSpPr>
                <p:nvPr/>
              </p:nvSpPr>
              <p:spPr bwMode="auto">
                <a:xfrm>
                  <a:off x="9031288" y="2846388"/>
                  <a:ext cx="69850" cy="500063"/>
                </a:xfrm>
                <a:custGeom>
                  <a:avLst/>
                  <a:gdLst>
                    <a:gd name="T0" fmla="*/ 34 w 44"/>
                    <a:gd name="T1" fmla="*/ 24 h 315"/>
                    <a:gd name="T2" fmla="*/ 44 w 44"/>
                    <a:gd name="T3" fmla="*/ 18 h 315"/>
                    <a:gd name="T4" fmla="*/ 22 w 44"/>
                    <a:gd name="T5" fmla="*/ 0 h 315"/>
                    <a:gd name="T6" fmla="*/ 0 w 44"/>
                    <a:gd name="T7" fmla="*/ 18 h 315"/>
                    <a:gd name="T8" fmla="*/ 10 w 44"/>
                    <a:gd name="T9" fmla="*/ 24 h 315"/>
                    <a:gd name="T10" fmla="*/ 8 w 44"/>
                    <a:gd name="T11" fmla="*/ 291 h 315"/>
                    <a:gd name="T12" fmla="*/ 22 w 44"/>
                    <a:gd name="T13" fmla="*/ 315 h 315"/>
                    <a:gd name="T14" fmla="*/ 34 w 44"/>
                    <a:gd name="T15" fmla="*/ 291 h 315"/>
                    <a:gd name="T16" fmla="*/ 34 w 44"/>
                    <a:gd name="T17" fmla="*/ 24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315">
                      <a:moveTo>
                        <a:pt x="34" y="24"/>
                      </a:moveTo>
                      <a:lnTo>
                        <a:pt x="44" y="18"/>
                      </a:lnTo>
                      <a:lnTo>
                        <a:pt x="22" y="0"/>
                      </a:lnTo>
                      <a:lnTo>
                        <a:pt x="0" y="18"/>
                      </a:lnTo>
                      <a:lnTo>
                        <a:pt x="10" y="24"/>
                      </a:lnTo>
                      <a:lnTo>
                        <a:pt x="8" y="291"/>
                      </a:lnTo>
                      <a:lnTo>
                        <a:pt x="22" y="315"/>
                      </a:lnTo>
                      <a:lnTo>
                        <a:pt x="34" y="291"/>
                      </a:lnTo>
                      <a:lnTo>
                        <a:pt x="34" y="24"/>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97" name="Freeform 41"/>
                <p:cNvSpPr>
                  <a:spLocks/>
                </p:cNvSpPr>
                <p:nvPr/>
              </p:nvSpPr>
              <p:spPr bwMode="auto">
                <a:xfrm>
                  <a:off x="8701088" y="2852738"/>
                  <a:ext cx="273050" cy="700088"/>
                </a:xfrm>
                <a:custGeom>
                  <a:avLst/>
                  <a:gdLst>
                    <a:gd name="T0" fmla="*/ 85 w 85"/>
                    <a:gd name="T1" fmla="*/ 9 h 218"/>
                    <a:gd name="T2" fmla="*/ 51 w 85"/>
                    <a:gd name="T3" fmla="*/ 0 h 218"/>
                    <a:gd name="T4" fmla="*/ 0 w 85"/>
                    <a:gd name="T5" fmla="*/ 218 h 218"/>
                    <a:gd name="T6" fmla="*/ 35 w 85"/>
                    <a:gd name="T7" fmla="*/ 218 h 218"/>
                    <a:gd name="T8" fmla="*/ 85 w 85"/>
                    <a:gd name="T9" fmla="*/ 9 h 218"/>
                  </a:gdLst>
                  <a:ahLst/>
                  <a:cxnLst>
                    <a:cxn ang="0">
                      <a:pos x="T0" y="T1"/>
                    </a:cxn>
                    <a:cxn ang="0">
                      <a:pos x="T2" y="T3"/>
                    </a:cxn>
                    <a:cxn ang="0">
                      <a:pos x="T4" y="T5"/>
                    </a:cxn>
                    <a:cxn ang="0">
                      <a:pos x="T6" y="T7"/>
                    </a:cxn>
                    <a:cxn ang="0">
                      <a:pos x="T8" y="T9"/>
                    </a:cxn>
                  </a:cxnLst>
                  <a:rect l="0" t="0" r="r" b="b"/>
                  <a:pathLst>
                    <a:path w="85" h="218">
                      <a:moveTo>
                        <a:pt x="85" y="9"/>
                      </a:moveTo>
                      <a:cubicBezTo>
                        <a:pt x="74" y="6"/>
                        <a:pt x="62" y="3"/>
                        <a:pt x="51" y="0"/>
                      </a:cubicBezTo>
                      <a:cubicBezTo>
                        <a:pt x="19" y="71"/>
                        <a:pt x="8" y="141"/>
                        <a:pt x="0" y="218"/>
                      </a:cubicBezTo>
                      <a:cubicBezTo>
                        <a:pt x="35" y="218"/>
                        <a:pt x="35" y="218"/>
                        <a:pt x="35" y="218"/>
                      </a:cubicBezTo>
                      <a:cubicBezTo>
                        <a:pt x="43" y="144"/>
                        <a:pt x="53" y="77"/>
                        <a:pt x="85" y="9"/>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98" name="Freeform 42"/>
                <p:cNvSpPr>
                  <a:spLocks/>
                </p:cNvSpPr>
                <p:nvPr/>
              </p:nvSpPr>
              <p:spPr bwMode="auto">
                <a:xfrm>
                  <a:off x="9163050" y="2852738"/>
                  <a:ext cx="269875" cy="700088"/>
                </a:xfrm>
                <a:custGeom>
                  <a:avLst/>
                  <a:gdLst>
                    <a:gd name="T0" fmla="*/ 0 w 84"/>
                    <a:gd name="T1" fmla="*/ 9 h 218"/>
                    <a:gd name="T2" fmla="*/ 33 w 84"/>
                    <a:gd name="T3" fmla="*/ 0 h 218"/>
                    <a:gd name="T4" fmla="*/ 84 w 84"/>
                    <a:gd name="T5" fmla="*/ 218 h 218"/>
                    <a:gd name="T6" fmla="*/ 50 w 84"/>
                    <a:gd name="T7" fmla="*/ 218 h 218"/>
                    <a:gd name="T8" fmla="*/ 0 w 84"/>
                    <a:gd name="T9" fmla="*/ 9 h 218"/>
                  </a:gdLst>
                  <a:ahLst/>
                  <a:cxnLst>
                    <a:cxn ang="0">
                      <a:pos x="T0" y="T1"/>
                    </a:cxn>
                    <a:cxn ang="0">
                      <a:pos x="T2" y="T3"/>
                    </a:cxn>
                    <a:cxn ang="0">
                      <a:pos x="T4" y="T5"/>
                    </a:cxn>
                    <a:cxn ang="0">
                      <a:pos x="T6" y="T7"/>
                    </a:cxn>
                    <a:cxn ang="0">
                      <a:pos x="T8" y="T9"/>
                    </a:cxn>
                  </a:cxnLst>
                  <a:rect l="0" t="0" r="r" b="b"/>
                  <a:pathLst>
                    <a:path w="84" h="218">
                      <a:moveTo>
                        <a:pt x="0" y="9"/>
                      </a:moveTo>
                      <a:cubicBezTo>
                        <a:pt x="11" y="6"/>
                        <a:pt x="22" y="3"/>
                        <a:pt x="33" y="0"/>
                      </a:cubicBezTo>
                      <a:cubicBezTo>
                        <a:pt x="66" y="71"/>
                        <a:pt x="77" y="141"/>
                        <a:pt x="84" y="218"/>
                      </a:cubicBezTo>
                      <a:cubicBezTo>
                        <a:pt x="50" y="218"/>
                        <a:pt x="50" y="218"/>
                        <a:pt x="50" y="218"/>
                      </a:cubicBezTo>
                      <a:cubicBezTo>
                        <a:pt x="42" y="144"/>
                        <a:pt x="31" y="77"/>
                        <a:pt x="0" y="9"/>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99" name="Freeform 43"/>
                <p:cNvSpPr>
                  <a:spLocks/>
                </p:cNvSpPr>
                <p:nvPr/>
              </p:nvSpPr>
              <p:spPr bwMode="auto">
                <a:xfrm>
                  <a:off x="8899525" y="3616325"/>
                  <a:ext cx="160338" cy="738188"/>
                </a:xfrm>
                <a:custGeom>
                  <a:avLst/>
                  <a:gdLst>
                    <a:gd name="T0" fmla="*/ 85 w 101"/>
                    <a:gd name="T1" fmla="*/ 465 h 465"/>
                    <a:gd name="T2" fmla="*/ 12 w 101"/>
                    <a:gd name="T3" fmla="*/ 465 h 465"/>
                    <a:gd name="T4" fmla="*/ 0 w 101"/>
                    <a:gd name="T5" fmla="*/ 0 h 465"/>
                    <a:gd name="T6" fmla="*/ 101 w 101"/>
                    <a:gd name="T7" fmla="*/ 0 h 465"/>
                    <a:gd name="T8" fmla="*/ 85 w 101"/>
                    <a:gd name="T9" fmla="*/ 465 h 465"/>
                  </a:gdLst>
                  <a:ahLst/>
                  <a:cxnLst>
                    <a:cxn ang="0">
                      <a:pos x="T0" y="T1"/>
                    </a:cxn>
                    <a:cxn ang="0">
                      <a:pos x="T2" y="T3"/>
                    </a:cxn>
                    <a:cxn ang="0">
                      <a:pos x="T4" y="T5"/>
                    </a:cxn>
                    <a:cxn ang="0">
                      <a:pos x="T6" y="T7"/>
                    </a:cxn>
                    <a:cxn ang="0">
                      <a:pos x="T8" y="T9"/>
                    </a:cxn>
                  </a:cxnLst>
                  <a:rect l="0" t="0" r="r" b="b"/>
                  <a:pathLst>
                    <a:path w="101" h="465">
                      <a:moveTo>
                        <a:pt x="85" y="465"/>
                      </a:moveTo>
                      <a:lnTo>
                        <a:pt x="12" y="465"/>
                      </a:lnTo>
                      <a:lnTo>
                        <a:pt x="0" y="0"/>
                      </a:lnTo>
                      <a:lnTo>
                        <a:pt x="101" y="0"/>
                      </a:lnTo>
                      <a:lnTo>
                        <a:pt x="85" y="465"/>
                      </a:lnTo>
                      <a:close/>
                    </a:path>
                  </a:pathLst>
                </a:custGeom>
                <a:solidFill>
                  <a:srgbClr val="EB3C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00" name="Freeform 44"/>
                <p:cNvSpPr>
                  <a:spLocks/>
                </p:cNvSpPr>
                <p:nvPr/>
              </p:nvSpPr>
              <p:spPr bwMode="auto">
                <a:xfrm>
                  <a:off x="9066213" y="3616325"/>
                  <a:ext cx="163513" cy="738188"/>
                </a:xfrm>
                <a:custGeom>
                  <a:avLst/>
                  <a:gdLst>
                    <a:gd name="T0" fmla="*/ 91 w 103"/>
                    <a:gd name="T1" fmla="*/ 465 h 465"/>
                    <a:gd name="T2" fmla="*/ 18 w 103"/>
                    <a:gd name="T3" fmla="*/ 465 h 465"/>
                    <a:gd name="T4" fmla="*/ 0 w 103"/>
                    <a:gd name="T5" fmla="*/ 0 h 465"/>
                    <a:gd name="T6" fmla="*/ 103 w 103"/>
                    <a:gd name="T7" fmla="*/ 0 h 465"/>
                    <a:gd name="T8" fmla="*/ 91 w 103"/>
                    <a:gd name="T9" fmla="*/ 465 h 465"/>
                  </a:gdLst>
                  <a:ahLst/>
                  <a:cxnLst>
                    <a:cxn ang="0">
                      <a:pos x="T0" y="T1"/>
                    </a:cxn>
                    <a:cxn ang="0">
                      <a:pos x="T2" y="T3"/>
                    </a:cxn>
                    <a:cxn ang="0">
                      <a:pos x="T4" y="T5"/>
                    </a:cxn>
                    <a:cxn ang="0">
                      <a:pos x="T6" y="T7"/>
                    </a:cxn>
                    <a:cxn ang="0">
                      <a:pos x="T8" y="T9"/>
                    </a:cxn>
                  </a:cxnLst>
                  <a:rect l="0" t="0" r="r" b="b"/>
                  <a:pathLst>
                    <a:path w="103" h="465">
                      <a:moveTo>
                        <a:pt x="91" y="465"/>
                      </a:moveTo>
                      <a:lnTo>
                        <a:pt x="18" y="465"/>
                      </a:lnTo>
                      <a:lnTo>
                        <a:pt x="0" y="0"/>
                      </a:lnTo>
                      <a:lnTo>
                        <a:pt x="103" y="0"/>
                      </a:lnTo>
                      <a:lnTo>
                        <a:pt x="91" y="465"/>
                      </a:lnTo>
                      <a:close/>
                    </a:path>
                  </a:pathLst>
                </a:custGeom>
                <a:solidFill>
                  <a:srgbClr val="EB3C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01" name="Freeform 45"/>
                <p:cNvSpPr>
                  <a:spLocks/>
                </p:cNvSpPr>
                <p:nvPr/>
              </p:nvSpPr>
              <p:spPr bwMode="auto">
                <a:xfrm>
                  <a:off x="8716963" y="3552825"/>
                  <a:ext cx="79375" cy="88900"/>
                </a:xfrm>
                <a:custGeom>
                  <a:avLst/>
                  <a:gdLst>
                    <a:gd name="T0" fmla="*/ 0 w 25"/>
                    <a:gd name="T1" fmla="*/ 0 h 28"/>
                    <a:gd name="T2" fmla="*/ 0 w 25"/>
                    <a:gd name="T3" fmla="*/ 15 h 28"/>
                    <a:gd name="T4" fmla="*/ 13 w 25"/>
                    <a:gd name="T5" fmla="*/ 28 h 28"/>
                    <a:gd name="T6" fmla="*/ 25 w 25"/>
                    <a:gd name="T7" fmla="*/ 15 h 28"/>
                    <a:gd name="T8" fmla="*/ 25 w 25"/>
                    <a:gd name="T9" fmla="*/ 0 h 28"/>
                    <a:gd name="T10" fmla="*/ 0 w 25"/>
                    <a:gd name="T11" fmla="*/ 0 h 28"/>
                  </a:gdLst>
                  <a:ahLst/>
                  <a:cxnLst>
                    <a:cxn ang="0">
                      <a:pos x="T0" y="T1"/>
                    </a:cxn>
                    <a:cxn ang="0">
                      <a:pos x="T2" y="T3"/>
                    </a:cxn>
                    <a:cxn ang="0">
                      <a:pos x="T4" y="T5"/>
                    </a:cxn>
                    <a:cxn ang="0">
                      <a:pos x="T6" y="T7"/>
                    </a:cxn>
                    <a:cxn ang="0">
                      <a:pos x="T8" y="T9"/>
                    </a:cxn>
                    <a:cxn ang="0">
                      <a:pos x="T10" y="T11"/>
                    </a:cxn>
                  </a:cxnLst>
                  <a:rect l="0" t="0" r="r" b="b"/>
                  <a:pathLst>
                    <a:path w="25" h="28">
                      <a:moveTo>
                        <a:pt x="0" y="0"/>
                      </a:moveTo>
                      <a:cubicBezTo>
                        <a:pt x="0" y="15"/>
                        <a:pt x="0" y="15"/>
                        <a:pt x="0" y="15"/>
                      </a:cubicBezTo>
                      <a:cubicBezTo>
                        <a:pt x="0" y="22"/>
                        <a:pt x="6" y="28"/>
                        <a:pt x="13" y="28"/>
                      </a:cubicBezTo>
                      <a:cubicBezTo>
                        <a:pt x="20" y="28"/>
                        <a:pt x="25" y="22"/>
                        <a:pt x="25" y="15"/>
                      </a:cubicBezTo>
                      <a:cubicBezTo>
                        <a:pt x="25" y="0"/>
                        <a:pt x="25" y="0"/>
                        <a:pt x="25" y="0"/>
                      </a:cubicBezTo>
                      <a:lnTo>
                        <a:pt x="0" y="0"/>
                      </a:lnTo>
                      <a:close/>
                    </a:path>
                  </a:pathLst>
                </a:custGeom>
                <a:solidFill>
                  <a:srgbClr val="DFBA8D"/>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02" name="Freeform 46"/>
                <p:cNvSpPr>
                  <a:spLocks/>
                </p:cNvSpPr>
                <p:nvPr/>
              </p:nvSpPr>
              <p:spPr bwMode="auto">
                <a:xfrm>
                  <a:off x="9336088" y="3552825"/>
                  <a:ext cx="82550" cy="88900"/>
                </a:xfrm>
                <a:custGeom>
                  <a:avLst/>
                  <a:gdLst>
                    <a:gd name="T0" fmla="*/ 0 w 26"/>
                    <a:gd name="T1" fmla="*/ 0 h 28"/>
                    <a:gd name="T2" fmla="*/ 0 w 26"/>
                    <a:gd name="T3" fmla="*/ 15 h 28"/>
                    <a:gd name="T4" fmla="*/ 13 w 26"/>
                    <a:gd name="T5" fmla="*/ 28 h 28"/>
                    <a:gd name="T6" fmla="*/ 26 w 26"/>
                    <a:gd name="T7" fmla="*/ 15 h 28"/>
                    <a:gd name="T8" fmla="*/ 26 w 26"/>
                    <a:gd name="T9" fmla="*/ 0 h 28"/>
                    <a:gd name="T10" fmla="*/ 0 w 26"/>
                    <a:gd name="T11" fmla="*/ 0 h 28"/>
                  </a:gdLst>
                  <a:ahLst/>
                  <a:cxnLst>
                    <a:cxn ang="0">
                      <a:pos x="T0" y="T1"/>
                    </a:cxn>
                    <a:cxn ang="0">
                      <a:pos x="T2" y="T3"/>
                    </a:cxn>
                    <a:cxn ang="0">
                      <a:pos x="T4" y="T5"/>
                    </a:cxn>
                    <a:cxn ang="0">
                      <a:pos x="T6" y="T7"/>
                    </a:cxn>
                    <a:cxn ang="0">
                      <a:pos x="T8" y="T9"/>
                    </a:cxn>
                    <a:cxn ang="0">
                      <a:pos x="T10" y="T11"/>
                    </a:cxn>
                  </a:cxnLst>
                  <a:rect l="0" t="0" r="r" b="b"/>
                  <a:pathLst>
                    <a:path w="26" h="28">
                      <a:moveTo>
                        <a:pt x="0" y="0"/>
                      </a:moveTo>
                      <a:cubicBezTo>
                        <a:pt x="0" y="15"/>
                        <a:pt x="0" y="15"/>
                        <a:pt x="0" y="15"/>
                      </a:cubicBezTo>
                      <a:cubicBezTo>
                        <a:pt x="0" y="22"/>
                        <a:pt x="6" y="28"/>
                        <a:pt x="13" y="28"/>
                      </a:cubicBezTo>
                      <a:cubicBezTo>
                        <a:pt x="20" y="28"/>
                        <a:pt x="26" y="22"/>
                        <a:pt x="26" y="15"/>
                      </a:cubicBezTo>
                      <a:cubicBezTo>
                        <a:pt x="26" y="0"/>
                        <a:pt x="26" y="0"/>
                        <a:pt x="26" y="0"/>
                      </a:cubicBezTo>
                      <a:lnTo>
                        <a:pt x="0" y="0"/>
                      </a:lnTo>
                      <a:close/>
                    </a:path>
                  </a:pathLst>
                </a:custGeom>
                <a:solidFill>
                  <a:srgbClr val="DFBA8D"/>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03" name="Freeform 47"/>
                <p:cNvSpPr>
                  <a:spLocks/>
                </p:cNvSpPr>
                <p:nvPr/>
              </p:nvSpPr>
              <p:spPr bwMode="auto">
                <a:xfrm>
                  <a:off x="8861425" y="2814638"/>
                  <a:ext cx="406400" cy="801688"/>
                </a:xfrm>
                <a:custGeom>
                  <a:avLst/>
                  <a:gdLst>
                    <a:gd name="T0" fmla="*/ 170 w 256"/>
                    <a:gd name="T1" fmla="*/ 0 h 505"/>
                    <a:gd name="T2" fmla="*/ 129 w 256"/>
                    <a:gd name="T3" fmla="*/ 315 h 505"/>
                    <a:gd name="T4" fmla="*/ 89 w 256"/>
                    <a:gd name="T5" fmla="*/ 0 h 505"/>
                    <a:gd name="T6" fmla="*/ 0 w 256"/>
                    <a:gd name="T7" fmla="*/ 24 h 505"/>
                    <a:gd name="T8" fmla="*/ 6 w 256"/>
                    <a:gd name="T9" fmla="*/ 505 h 505"/>
                    <a:gd name="T10" fmla="*/ 252 w 256"/>
                    <a:gd name="T11" fmla="*/ 505 h 505"/>
                    <a:gd name="T12" fmla="*/ 256 w 256"/>
                    <a:gd name="T13" fmla="*/ 24 h 505"/>
                    <a:gd name="T14" fmla="*/ 170 w 256"/>
                    <a:gd name="T15" fmla="*/ 0 h 5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 h="505">
                      <a:moveTo>
                        <a:pt x="170" y="0"/>
                      </a:moveTo>
                      <a:lnTo>
                        <a:pt x="129" y="315"/>
                      </a:lnTo>
                      <a:lnTo>
                        <a:pt x="89" y="0"/>
                      </a:lnTo>
                      <a:lnTo>
                        <a:pt x="0" y="24"/>
                      </a:lnTo>
                      <a:lnTo>
                        <a:pt x="6" y="505"/>
                      </a:lnTo>
                      <a:lnTo>
                        <a:pt x="252" y="505"/>
                      </a:lnTo>
                      <a:lnTo>
                        <a:pt x="256" y="24"/>
                      </a:lnTo>
                      <a:lnTo>
                        <a:pt x="170"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04" name="Freeform 48"/>
                <p:cNvSpPr>
                  <a:spLocks/>
                </p:cNvSpPr>
                <p:nvPr/>
              </p:nvSpPr>
              <p:spPr bwMode="auto">
                <a:xfrm>
                  <a:off x="9169400" y="2586038"/>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05" name="Freeform 49"/>
                <p:cNvSpPr>
                  <a:spLocks/>
                </p:cNvSpPr>
                <p:nvPr/>
              </p:nvSpPr>
              <p:spPr bwMode="auto">
                <a:xfrm>
                  <a:off x="9169400" y="25828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06" name="Freeform 50"/>
                <p:cNvSpPr>
                  <a:spLocks/>
                </p:cNvSpPr>
                <p:nvPr/>
              </p:nvSpPr>
              <p:spPr bwMode="auto">
                <a:xfrm>
                  <a:off x="9163050" y="257333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07" name="Freeform 51"/>
                <p:cNvSpPr>
                  <a:spLocks/>
                </p:cNvSpPr>
                <p:nvPr/>
              </p:nvSpPr>
              <p:spPr bwMode="auto">
                <a:xfrm>
                  <a:off x="9166225" y="257651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08" name="Freeform 52"/>
                <p:cNvSpPr>
                  <a:spLocks/>
                </p:cNvSpPr>
                <p:nvPr/>
              </p:nvSpPr>
              <p:spPr bwMode="auto">
                <a:xfrm>
                  <a:off x="8964613" y="257333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09" name="Freeform 53"/>
                <p:cNvSpPr>
                  <a:spLocks/>
                </p:cNvSpPr>
                <p:nvPr/>
              </p:nvSpPr>
              <p:spPr bwMode="auto">
                <a:xfrm>
                  <a:off x="9169400" y="258921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10" name="Freeform 54"/>
                <p:cNvSpPr>
                  <a:spLocks/>
                </p:cNvSpPr>
                <p:nvPr/>
              </p:nvSpPr>
              <p:spPr bwMode="auto">
                <a:xfrm>
                  <a:off x="9169400" y="259556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11" name="Rectangle 55"/>
                <p:cNvSpPr>
                  <a:spLocks noChangeArrowheads="1"/>
                </p:cNvSpPr>
                <p:nvPr/>
              </p:nvSpPr>
              <p:spPr bwMode="auto">
                <a:xfrm>
                  <a:off x="9159875" y="2570163"/>
                  <a:ext cx="1588" cy="1588"/>
                </a:xfrm>
                <a:prstGeom prst="rect">
                  <a:avLst/>
                </a:prstGeom>
                <a:solidFill>
                  <a:srgbClr val="FFD60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12" name="Freeform 56"/>
                <p:cNvSpPr>
                  <a:spLocks/>
                </p:cNvSpPr>
                <p:nvPr/>
              </p:nvSpPr>
              <p:spPr bwMode="auto">
                <a:xfrm>
                  <a:off x="8956675" y="25923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13" name="Freeform 57"/>
                <p:cNvSpPr>
                  <a:spLocks/>
                </p:cNvSpPr>
                <p:nvPr/>
              </p:nvSpPr>
              <p:spPr bwMode="auto">
                <a:xfrm>
                  <a:off x="8959850" y="25828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14" name="Freeform 58"/>
                <p:cNvSpPr>
                  <a:spLocks/>
                </p:cNvSpPr>
                <p:nvPr/>
              </p:nvSpPr>
              <p:spPr bwMode="auto">
                <a:xfrm>
                  <a:off x="8959850" y="257651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15" name="Freeform 59"/>
                <p:cNvSpPr>
                  <a:spLocks/>
                </p:cNvSpPr>
                <p:nvPr/>
              </p:nvSpPr>
              <p:spPr bwMode="auto">
                <a:xfrm>
                  <a:off x="8956675" y="2586038"/>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16" name="Freeform 60"/>
                <p:cNvSpPr>
                  <a:spLocks/>
                </p:cNvSpPr>
                <p:nvPr/>
              </p:nvSpPr>
              <p:spPr bwMode="auto">
                <a:xfrm>
                  <a:off x="8937625" y="2560638"/>
                  <a:ext cx="250825" cy="223838"/>
                </a:xfrm>
                <a:custGeom>
                  <a:avLst/>
                  <a:gdLst>
                    <a:gd name="T0" fmla="*/ 74 w 78"/>
                    <a:gd name="T1" fmla="*/ 17 h 70"/>
                    <a:gd name="T2" fmla="*/ 72 w 78"/>
                    <a:gd name="T3" fmla="*/ 17 h 70"/>
                    <a:gd name="T4" fmla="*/ 72 w 78"/>
                    <a:gd name="T5" fmla="*/ 12 h 70"/>
                    <a:gd name="T6" fmla="*/ 72 w 78"/>
                    <a:gd name="T7" fmla="*/ 11 h 70"/>
                    <a:gd name="T8" fmla="*/ 72 w 78"/>
                    <a:gd name="T9" fmla="*/ 10 h 70"/>
                    <a:gd name="T10" fmla="*/ 72 w 78"/>
                    <a:gd name="T11" fmla="*/ 9 h 70"/>
                    <a:gd name="T12" fmla="*/ 72 w 78"/>
                    <a:gd name="T13" fmla="*/ 9 h 70"/>
                    <a:gd name="T14" fmla="*/ 72 w 78"/>
                    <a:gd name="T15" fmla="*/ 8 h 70"/>
                    <a:gd name="T16" fmla="*/ 72 w 78"/>
                    <a:gd name="T17" fmla="*/ 7 h 70"/>
                    <a:gd name="T18" fmla="*/ 72 w 78"/>
                    <a:gd name="T19" fmla="*/ 7 h 70"/>
                    <a:gd name="T20" fmla="*/ 71 w 78"/>
                    <a:gd name="T21" fmla="*/ 5 h 70"/>
                    <a:gd name="T22" fmla="*/ 71 w 78"/>
                    <a:gd name="T23" fmla="*/ 5 h 70"/>
                    <a:gd name="T24" fmla="*/ 70 w 78"/>
                    <a:gd name="T25" fmla="*/ 4 h 70"/>
                    <a:gd name="T26" fmla="*/ 70 w 78"/>
                    <a:gd name="T27" fmla="*/ 4 h 70"/>
                    <a:gd name="T28" fmla="*/ 69 w 78"/>
                    <a:gd name="T29" fmla="*/ 3 h 70"/>
                    <a:gd name="T30" fmla="*/ 69 w 78"/>
                    <a:gd name="T31" fmla="*/ 3 h 70"/>
                    <a:gd name="T32" fmla="*/ 63 w 78"/>
                    <a:gd name="T33" fmla="*/ 3 h 70"/>
                    <a:gd name="T34" fmla="*/ 52 w 78"/>
                    <a:gd name="T35" fmla="*/ 1 h 70"/>
                    <a:gd name="T36" fmla="*/ 32 w 78"/>
                    <a:gd name="T37" fmla="*/ 3 h 70"/>
                    <a:gd name="T38" fmla="*/ 11 w 78"/>
                    <a:gd name="T39" fmla="*/ 0 h 70"/>
                    <a:gd name="T40" fmla="*/ 8 w 78"/>
                    <a:gd name="T41" fmla="*/ 4 h 70"/>
                    <a:gd name="T42" fmla="*/ 8 w 78"/>
                    <a:gd name="T43" fmla="*/ 4 h 70"/>
                    <a:gd name="T44" fmla="*/ 7 w 78"/>
                    <a:gd name="T45" fmla="*/ 5 h 70"/>
                    <a:gd name="T46" fmla="*/ 7 w 78"/>
                    <a:gd name="T47" fmla="*/ 6 h 70"/>
                    <a:gd name="T48" fmla="*/ 7 w 78"/>
                    <a:gd name="T49" fmla="*/ 7 h 70"/>
                    <a:gd name="T50" fmla="*/ 7 w 78"/>
                    <a:gd name="T51" fmla="*/ 7 h 70"/>
                    <a:gd name="T52" fmla="*/ 6 w 78"/>
                    <a:gd name="T53" fmla="*/ 8 h 70"/>
                    <a:gd name="T54" fmla="*/ 6 w 78"/>
                    <a:gd name="T55" fmla="*/ 9 h 70"/>
                    <a:gd name="T56" fmla="*/ 6 w 78"/>
                    <a:gd name="T57" fmla="*/ 10 h 70"/>
                    <a:gd name="T58" fmla="*/ 6 w 78"/>
                    <a:gd name="T59" fmla="*/ 10 h 70"/>
                    <a:gd name="T60" fmla="*/ 6 w 78"/>
                    <a:gd name="T61" fmla="*/ 12 h 70"/>
                    <a:gd name="T62" fmla="*/ 6 w 78"/>
                    <a:gd name="T63" fmla="*/ 17 h 70"/>
                    <a:gd name="T64" fmla="*/ 5 w 78"/>
                    <a:gd name="T65" fmla="*/ 17 h 70"/>
                    <a:gd name="T66" fmla="*/ 0 w 78"/>
                    <a:gd name="T67" fmla="*/ 22 h 70"/>
                    <a:gd name="T68" fmla="*/ 0 w 78"/>
                    <a:gd name="T69" fmla="*/ 35 h 70"/>
                    <a:gd name="T70" fmla="*/ 6 w 78"/>
                    <a:gd name="T71" fmla="*/ 40 h 70"/>
                    <a:gd name="T72" fmla="*/ 24 w 78"/>
                    <a:gd name="T73" fmla="*/ 70 h 70"/>
                    <a:gd name="T74" fmla="*/ 54 w 78"/>
                    <a:gd name="T75" fmla="*/ 70 h 70"/>
                    <a:gd name="T76" fmla="*/ 72 w 78"/>
                    <a:gd name="T77" fmla="*/ 40 h 70"/>
                    <a:gd name="T78" fmla="*/ 78 w 78"/>
                    <a:gd name="T79" fmla="*/ 35 h 70"/>
                    <a:gd name="T80" fmla="*/ 78 w 78"/>
                    <a:gd name="T81" fmla="*/ 22 h 70"/>
                    <a:gd name="T82" fmla="*/ 74 w 78"/>
                    <a:gd name="T83" fmla="*/ 1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8" h="70">
                      <a:moveTo>
                        <a:pt x="74" y="17"/>
                      </a:moveTo>
                      <a:cubicBezTo>
                        <a:pt x="74" y="17"/>
                        <a:pt x="73" y="17"/>
                        <a:pt x="72" y="17"/>
                      </a:cubicBezTo>
                      <a:cubicBezTo>
                        <a:pt x="72" y="12"/>
                        <a:pt x="72" y="12"/>
                        <a:pt x="72" y="12"/>
                      </a:cubicBezTo>
                      <a:cubicBezTo>
                        <a:pt x="72" y="12"/>
                        <a:pt x="72" y="11"/>
                        <a:pt x="72" y="11"/>
                      </a:cubicBezTo>
                      <a:cubicBezTo>
                        <a:pt x="72" y="10"/>
                        <a:pt x="72" y="10"/>
                        <a:pt x="72" y="10"/>
                      </a:cubicBezTo>
                      <a:cubicBezTo>
                        <a:pt x="72" y="10"/>
                        <a:pt x="72" y="9"/>
                        <a:pt x="72" y="9"/>
                      </a:cubicBezTo>
                      <a:cubicBezTo>
                        <a:pt x="72" y="9"/>
                        <a:pt x="72" y="9"/>
                        <a:pt x="72" y="9"/>
                      </a:cubicBezTo>
                      <a:cubicBezTo>
                        <a:pt x="72" y="8"/>
                        <a:pt x="72" y="8"/>
                        <a:pt x="72" y="8"/>
                      </a:cubicBezTo>
                      <a:cubicBezTo>
                        <a:pt x="72" y="8"/>
                        <a:pt x="72" y="7"/>
                        <a:pt x="72" y="7"/>
                      </a:cubicBezTo>
                      <a:cubicBezTo>
                        <a:pt x="72" y="7"/>
                        <a:pt x="72" y="7"/>
                        <a:pt x="72" y="7"/>
                      </a:cubicBezTo>
                      <a:cubicBezTo>
                        <a:pt x="71" y="6"/>
                        <a:pt x="71" y="6"/>
                        <a:pt x="71" y="5"/>
                      </a:cubicBezTo>
                      <a:cubicBezTo>
                        <a:pt x="71" y="5"/>
                        <a:pt x="71" y="5"/>
                        <a:pt x="71" y="5"/>
                      </a:cubicBezTo>
                      <a:cubicBezTo>
                        <a:pt x="71" y="4"/>
                        <a:pt x="70" y="4"/>
                        <a:pt x="70" y="4"/>
                      </a:cubicBezTo>
                      <a:cubicBezTo>
                        <a:pt x="70" y="4"/>
                        <a:pt x="70" y="4"/>
                        <a:pt x="70" y="4"/>
                      </a:cubicBezTo>
                      <a:cubicBezTo>
                        <a:pt x="70" y="3"/>
                        <a:pt x="70" y="3"/>
                        <a:pt x="69" y="3"/>
                      </a:cubicBezTo>
                      <a:cubicBezTo>
                        <a:pt x="69" y="3"/>
                        <a:pt x="69" y="3"/>
                        <a:pt x="69" y="3"/>
                      </a:cubicBezTo>
                      <a:cubicBezTo>
                        <a:pt x="68" y="3"/>
                        <a:pt x="66" y="3"/>
                        <a:pt x="63" y="3"/>
                      </a:cubicBezTo>
                      <a:cubicBezTo>
                        <a:pt x="59" y="3"/>
                        <a:pt x="55" y="2"/>
                        <a:pt x="52" y="1"/>
                      </a:cubicBezTo>
                      <a:cubicBezTo>
                        <a:pt x="47" y="2"/>
                        <a:pt x="40" y="3"/>
                        <a:pt x="32" y="3"/>
                      </a:cubicBezTo>
                      <a:cubicBezTo>
                        <a:pt x="24" y="3"/>
                        <a:pt x="16" y="2"/>
                        <a:pt x="11" y="0"/>
                      </a:cubicBezTo>
                      <a:cubicBezTo>
                        <a:pt x="10" y="1"/>
                        <a:pt x="9" y="3"/>
                        <a:pt x="8" y="4"/>
                      </a:cubicBezTo>
                      <a:cubicBezTo>
                        <a:pt x="8" y="4"/>
                        <a:pt x="8" y="4"/>
                        <a:pt x="8" y="4"/>
                      </a:cubicBezTo>
                      <a:cubicBezTo>
                        <a:pt x="8" y="5"/>
                        <a:pt x="8" y="5"/>
                        <a:pt x="7" y="5"/>
                      </a:cubicBezTo>
                      <a:cubicBezTo>
                        <a:pt x="7" y="6"/>
                        <a:pt x="7" y="6"/>
                        <a:pt x="7" y="6"/>
                      </a:cubicBezTo>
                      <a:cubicBezTo>
                        <a:pt x="7" y="6"/>
                        <a:pt x="7" y="6"/>
                        <a:pt x="7" y="7"/>
                      </a:cubicBezTo>
                      <a:cubicBezTo>
                        <a:pt x="7" y="7"/>
                        <a:pt x="7" y="7"/>
                        <a:pt x="7" y="7"/>
                      </a:cubicBezTo>
                      <a:cubicBezTo>
                        <a:pt x="7" y="8"/>
                        <a:pt x="6" y="8"/>
                        <a:pt x="6" y="8"/>
                      </a:cubicBezTo>
                      <a:cubicBezTo>
                        <a:pt x="6" y="8"/>
                        <a:pt x="6" y="9"/>
                        <a:pt x="6" y="9"/>
                      </a:cubicBezTo>
                      <a:cubicBezTo>
                        <a:pt x="6" y="9"/>
                        <a:pt x="6" y="10"/>
                        <a:pt x="6" y="10"/>
                      </a:cubicBezTo>
                      <a:cubicBezTo>
                        <a:pt x="6" y="10"/>
                        <a:pt x="6" y="10"/>
                        <a:pt x="6" y="10"/>
                      </a:cubicBezTo>
                      <a:cubicBezTo>
                        <a:pt x="6" y="11"/>
                        <a:pt x="6" y="11"/>
                        <a:pt x="6" y="12"/>
                      </a:cubicBezTo>
                      <a:cubicBezTo>
                        <a:pt x="6" y="17"/>
                        <a:pt x="6" y="17"/>
                        <a:pt x="6" y="17"/>
                      </a:cubicBezTo>
                      <a:cubicBezTo>
                        <a:pt x="6" y="17"/>
                        <a:pt x="5" y="17"/>
                        <a:pt x="5" y="17"/>
                      </a:cubicBezTo>
                      <a:cubicBezTo>
                        <a:pt x="2" y="17"/>
                        <a:pt x="0" y="20"/>
                        <a:pt x="0" y="22"/>
                      </a:cubicBezTo>
                      <a:cubicBezTo>
                        <a:pt x="0" y="35"/>
                        <a:pt x="0" y="35"/>
                        <a:pt x="0" y="35"/>
                      </a:cubicBezTo>
                      <a:cubicBezTo>
                        <a:pt x="0" y="38"/>
                        <a:pt x="3" y="40"/>
                        <a:pt x="6" y="40"/>
                      </a:cubicBezTo>
                      <a:cubicBezTo>
                        <a:pt x="6" y="40"/>
                        <a:pt x="16" y="70"/>
                        <a:pt x="24" y="70"/>
                      </a:cubicBezTo>
                      <a:cubicBezTo>
                        <a:pt x="54" y="70"/>
                        <a:pt x="54" y="70"/>
                        <a:pt x="54" y="70"/>
                      </a:cubicBezTo>
                      <a:cubicBezTo>
                        <a:pt x="63" y="70"/>
                        <a:pt x="72" y="40"/>
                        <a:pt x="72" y="40"/>
                      </a:cubicBezTo>
                      <a:cubicBezTo>
                        <a:pt x="76" y="40"/>
                        <a:pt x="78" y="38"/>
                        <a:pt x="78" y="35"/>
                      </a:cubicBezTo>
                      <a:cubicBezTo>
                        <a:pt x="78" y="22"/>
                        <a:pt x="78" y="22"/>
                        <a:pt x="78" y="22"/>
                      </a:cubicBezTo>
                      <a:cubicBezTo>
                        <a:pt x="78" y="20"/>
                        <a:pt x="77" y="18"/>
                        <a:pt x="74" y="17"/>
                      </a:cubicBezTo>
                      <a:close/>
                    </a:path>
                  </a:pathLst>
                </a:custGeom>
                <a:solidFill>
                  <a:srgbClr val="DFBA8D"/>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17" name="Freeform 61"/>
                <p:cNvSpPr>
                  <a:spLocks noEditPoints="1"/>
                </p:cNvSpPr>
                <p:nvPr/>
              </p:nvSpPr>
              <p:spPr bwMode="auto">
                <a:xfrm>
                  <a:off x="8959850" y="2605088"/>
                  <a:ext cx="215900" cy="71438"/>
                </a:xfrm>
                <a:custGeom>
                  <a:avLst/>
                  <a:gdLst>
                    <a:gd name="T0" fmla="*/ 66 w 67"/>
                    <a:gd name="T1" fmla="*/ 2 h 22"/>
                    <a:gd name="T2" fmla="*/ 49 w 67"/>
                    <a:gd name="T3" fmla="*/ 1 h 22"/>
                    <a:gd name="T4" fmla="*/ 33 w 67"/>
                    <a:gd name="T5" fmla="*/ 5 h 22"/>
                    <a:gd name="T6" fmla="*/ 17 w 67"/>
                    <a:gd name="T7" fmla="*/ 1 h 22"/>
                    <a:gd name="T8" fmla="*/ 0 w 67"/>
                    <a:gd name="T9" fmla="*/ 2 h 22"/>
                    <a:gd name="T10" fmla="*/ 0 w 67"/>
                    <a:gd name="T11" fmla="*/ 4 h 22"/>
                    <a:gd name="T12" fmla="*/ 2 w 67"/>
                    <a:gd name="T13" fmla="*/ 7 h 22"/>
                    <a:gd name="T14" fmla="*/ 4 w 67"/>
                    <a:gd name="T15" fmla="*/ 12 h 22"/>
                    <a:gd name="T16" fmla="*/ 20 w 67"/>
                    <a:gd name="T17" fmla="*/ 21 h 22"/>
                    <a:gd name="T18" fmla="*/ 31 w 67"/>
                    <a:gd name="T19" fmla="*/ 9 h 22"/>
                    <a:gd name="T20" fmla="*/ 33 w 67"/>
                    <a:gd name="T21" fmla="*/ 8 h 22"/>
                    <a:gd name="T22" fmla="*/ 36 w 67"/>
                    <a:gd name="T23" fmla="*/ 9 h 22"/>
                    <a:gd name="T24" fmla="*/ 47 w 67"/>
                    <a:gd name="T25" fmla="*/ 21 h 22"/>
                    <a:gd name="T26" fmla="*/ 62 w 67"/>
                    <a:gd name="T27" fmla="*/ 12 h 22"/>
                    <a:gd name="T28" fmla="*/ 64 w 67"/>
                    <a:gd name="T29" fmla="*/ 7 h 22"/>
                    <a:gd name="T30" fmla="*/ 66 w 67"/>
                    <a:gd name="T31" fmla="*/ 4 h 22"/>
                    <a:gd name="T32" fmla="*/ 66 w 67"/>
                    <a:gd name="T33" fmla="*/ 2 h 22"/>
                    <a:gd name="T34" fmla="*/ 25 w 67"/>
                    <a:gd name="T35" fmla="*/ 16 h 22"/>
                    <a:gd name="T36" fmla="*/ 13 w 67"/>
                    <a:gd name="T37" fmla="*/ 19 h 22"/>
                    <a:gd name="T38" fmla="*/ 6 w 67"/>
                    <a:gd name="T39" fmla="*/ 8 h 22"/>
                    <a:gd name="T40" fmla="*/ 18 w 67"/>
                    <a:gd name="T41" fmla="*/ 3 h 22"/>
                    <a:gd name="T42" fmla="*/ 26 w 67"/>
                    <a:gd name="T43" fmla="*/ 5 h 22"/>
                    <a:gd name="T44" fmla="*/ 25 w 67"/>
                    <a:gd name="T45" fmla="*/ 16 h 22"/>
                    <a:gd name="T46" fmla="*/ 53 w 67"/>
                    <a:gd name="T47" fmla="*/ 19 h 22"/>
                    <a:gd name="T48" fmla="*/ 41 w 67"/>
                    <a:gd name="T49" fmla="*/ 16 h 22"/>
                    <a:gd name="T50" fmla="*/ 41 w 67"/>
                    <a:gd name="T51" fmla="*/ 5 h 22"/>
                    <a:gd name="T52" fmla="*/ 49 w 67"/>
                    <a:gd name="T53" fmla="*/ 3 h 22"/>
                    <a:gd name="T54" fmla="*/ 61 w 67"/>
                    <a:gd name="T55" fmla="*/ 8 h 22"/>
                    <a:gd name="T56" fmla="*/ 53 w 67"/>
                    <a:gd name="T57"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7" h="22">
                      <a:moveTo>
                        <a:pt x="66" y="2"/>
                      </a:moveTo>
                      <a:cubicBezTo>
                        <a:pt x="66" y="2"/>
                        <a:pt x="56" y="0"/>
                        <a:pt x="49" y="1"/>
                      </a:cubicBezTo>
                      <a:cubicBezTo>
                        <a:pt x="42" y="2"/>
                        <a:pt x="37" y="5"/>
                        <a:pt x="33" y="5"/>
                      </a:cubicBezTo>
                      <a:cubicBezTo>
                        <a:pt x="30" y="5"/>
                        <a:pt x="24" y="2"/>
                        <a:pt x="17" y="1"/>
                      </a:cubicBezTo>
                      <a:cubicBezTo>
                        <a:pt x="10" y="0"/>
                        <a:pt x="0" y="2"/>
                        <a:pt x="0" y="2"/>
                      </a:cubicBezTo>
                      <a:cubicBezTo>
                        <a:pt x="0" y="2"/>
                        <a:pt x="0" y="3"/>
                        <a:pt x="0" y="4"/>
                      </a:cubicBezTo>
                      <a:cubicBezTo>
                        <a:pt x="1" y="5"/>
                        <a:pt x="1" y="6"/>
                        <a:pt x="2" y="7"/>
                      </a:cubicBezTo>
                      <a:cubicBezTo>
                        <a:pt x="4" y="8"/>
                        <a:pt x="4" y="12"/>
                        <a:pt x="4" y="12"/>
                      </a:cubicBezTo>
                      <a:cubicBezTo>
                        <a:pt x="6" y="20"/>
                        <a:pt x="12" y="22"/>
                        <a:pt x="20" y="21"/>
                      </a:cubicBezTo>
                      <a:cubicBezTo>
                        <a:pt x="28" y="19"/>
                        <a:pt x="30" y="11"/>
                        <a:pt x="31" y="9"/>
                      </a:cubicBezTo>
                      <a:cubicBezTo>
                        <a:pt x="32" y="8"/>
                        <a:pt x="33" y="8"/>
                        <a:pt x="33" y="8"/>
                      </a:cubicBezTo>
                      <a:cubicBezTo>
                        <a:pt x="33" y="8"/>
                        <a:pt x="35" y="8"/>
                        <a:pt x="36" y="9"/>
                      </a:cubicBezTo>
                      <a:cubicBezTo>
                        <a:pt x="37" y="11"/>
                        <a:pt x="39" y="19"/>
                        <a:pt x="47" y="21"/>
                      </a:cubicBezTo>
                      <a:cubicBezTo>
                        <a:pt x="55" y="22"/>
                        <a:pt x="61" y="20"/>
                        <a:pt x="62" y="12"/>
                      </a:cubicBezTo>
                      <a:cubicBezTo>
                        <a:pt x="62" y="12"/>
                        <a:pt x="62" y="8"/>
                        <a:pt x="64" y="7"/>
                      </a:cubicBezTo>
                      <a:cubicBezTo>
                        <a:pt x="66" y="6"/>
                        <a:pt x="66" y="5"/>
                        <a:pt x="66" y="4"/>
                      </a:cubicBezTo>
                      <a:cubicBezTo>
                        <a:pt x="66" y="3"/>
                        <a:pt x="67" y="2"/>
                        <a:pt x="66" y="2"/>
                      </a:cubicBezTo>
                      <a:close/>
                      <a:moveTo>
                        <a:pt x="25" y="16"/>
                      </a:moveTo>
                      <a:cubicBezTo>
                        <a:pt x="23" y="19"/>
                        <a:pt x="19" y="20"/>
                        <a:pt x="13" y="19"/>
                      </a:cubicBezTo>
                      <a:cubicBezTo>
                        <a:pt x="8" y="18"/>
                        <a:pt x="6" y="14"/>
                        <a:pt x="6" y="8"/>
                      </a:cubicBezTo>
                      <a:cubicBezTo>
                        <a:pt x="6" y="1"/>
                        <a:pt x="18" y="3"/>
                        <a:pt x="18" y="3"/>
                      </a:cubicBezTo>
                      <a:cubicBezTo>
                        <a:pt x="22" y="4"/>
                        <a:pt x="22" y="4"/>
                        <a:pt x="26" y="5"/>
                      </a:cubicBezTo>
                      <a:cubicBezTo>
                        <a:pt x="30" y="6"/>
                        <a:pt x="27" y="13"/>
                        <a:pt x="25" y="16"/>
                      </a:cubicBezTo>
                      <a:close/>
                      <a:moveTo>
                        <a:pt x="53" y="19"/>
                      </a:moveTo>
                      <a:cubicBezTo>
                        <a:pt x="48" y="20"/>
                        <a:pt x="44" y="19"/>
                        <a:pt x="41" y="16"/>
                      </a:cubicBezTo>
                      <a:cubicBezTo>
                        <a:pt x="39" y="13"/>
                        <a:pt x="37" y="6"/>
                        <a:pt x="41" y="5"/>
                      </a:cubicBezTo>
                      <a:cubicBezTo>
                        <a:pt x="44" y="4"/>
                        <a:pt x="44" y="4"/>
                        <a:pt x="49" y="3"/>
                      </a:cubicBezTo>
                      <a:cubicBezTo>
                        <a:pt x="49" y="3"/>
                        <a:pt x="61" y="1"/>
                        <a:pt x="61" y="8"/>
                      </a:cubicBezTo>
                      <a:cubicBezTo>
                        <a:pt x="61" y="14"/>
                        <a:pt x="59" y="18"/>
                        <a:pt x="53" y="19"/>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18" name="Oval 62"/>
                <p:cNvSpPr>
                  <a:spLocks noChangeArrowheads="1"/>
                </p:cNvSpPr>
                <p:nvPr/>
              </p:nvSpPr>
              <p:spPr bwMode="auto">
                <a:xfrm>
                  <a:off x="8964613" y="2614613"/>
                  <a:ext cx="6350" cy="6350"/>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19" name="Oval 63"/>
                <p:cNvSpPr>
                  <a:spLocks noChangeArrowheads="1"/>
                </p:cNvSpPr>
                <p:nvPr/>
              </p:nvSpPr>
              <p:spPr bwMode="auto">
                <a:xfrm>
                  <a:off x="9163050" y="2614613"/>
                  <a:ext cx="6350" cy="6350"/>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20" name="Freeform 67"/>
                <p:cNvSpPr>
                  <a:spLocks/>
                </p:cNvSpPr>
                <p:nvPr/>
              </p:nvSpPr>
              <p:spPr bwMode="auto">
                <a:xfrm>
                  <a:off x="9766300" y="2736850"/>
                  <a:ext cx="157163" cy="169863"/>
                </a:xfrm>
                <a:custGeom>
                  <a:avLst/>
                  <a:gdLst>
                    <a:gd name="T0" fmla="*/ 0 w 99"/>
                    <a:gd name="T1" fmla="*/ 10 h 107"/>
                    <a:gd name="T2" fmla="*/ 10 w 99"/>
                    <a:gd name="T3" fmla="*/ 0 h 107"/>
                    <a:gd name="T4" fmla="*/ 89 w 99"/>
                    <a:gd name="T5" fmla="*/ 0 h 107"/>
                    <a:gd name="T6" fmla="*/ 99 w 99"/>
                    <a:gd name="T7" fmla="*/ 10 h 107"/>
                    <a:gd name="T8" fmla="*/ 72 w 99"/>
                    <a:gd name="T9" fmla="*/ 99 h 107"/>
                    <a:gd name="T10" fmla="*/ 36 w 99"/>
                    <a:gd name="T11" fmla="*/ 107 h 107"/>
                    <a:gd name="T12" fmla="*/ 6 w 99"/>
                    <a:gd name="T13" fmla="*/ 65 h 107"/>
                    <a:gd name="T14" fmla="*/ 0 w 99"/>
                    <a:gd name="T15" fmla="*/ 10 h 1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107">
                      <a:moveTo>
                        <a:pt x="0" y="10"/>
                      </a:moveTo>
                      <a:lnTo>
                        <a:pt x="10" y="0"/>
                      </a:lnTo>
                      <a:lnTo>
                        <a:pt x="89" y="0"/>
                      </a:lnTo>
                      <a:lnTo>
                        <a:pt x="99" y="10"/>
                      </a:lnTo>
                      <a:lnTo>
                        <a:pt x="72" y="99"/>
                      </a:lnTo>
                      <a:lnTo>
                        <a:pt x="36" y="107"/>
                      </a:lnTo>
                      <a:lnTo>
                        <a:pt x="6" y="65"/>
                      </a:lnTo>
                      <a:lnTo>
                        <a:pt x="0" y="1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21" name="Freeform 68"/>
                <p:cNvSpPr>
                  <a:spLocks/>
                </p:cNvSpPr>
                <p:nvPr/>
              </p:nvSpPr>
              <p:spPr bwMode="auto">
                <a:xfrm>
                  <a:off x="9675813" y="4335463"/>
                  <a:ext cx="157163" cy="79375"/>
                </a:xfrm>
                <a:custGeom>
                  <a:avLst/>
                  <a:gdLst>
                    <a:gd name="T0" fmla="*/ 24 w 49"/>
                    <a:gd name="T1" fmla="*/ 0 h 25"/>
                    <a:gd name="T2" fmla="*/ 0 w 49"/>
                    <a:gd name="T3" fmla="*/ 25 h 25"/>
                    <a:gd name="T4" fmla="*/ 49 w 49"/>
                    <a:gd name="T5" fmla="*/ 25 h 25"/>
                    <a:gd name="T6" fmla="*/ 24 w 49"/>
                    <a:gd name="T7" fmla="*/ 0 h 25"/>
                  </a:gdLst>
                  <a:ahLst/>
                  <a:cxnLst>
                    <a:cxn ang="0">
                      <a:pos x="T0" y="T1"/>
                    </a:cxn>
                    <a:cxn ang="0">
                      <a:pos x="T2" y="T3"/>
                    </a:cxn>
                    <a:cxn ang="0">
                      <a:pos x="T4" y="T5"/>
                    </a:cxn>
                    <a:cxn ang="0">
                      <a:pos x="T6" y="T7"/>
                    </a:cxn>
                  </a:cxnLst>
                  <a:rect l="0" t="0" r="r" b="b"/>
                  <a:pathLst>
                    <a:path w="49" h="25">
                      <a:moveTo>
                        <a:pt x="24" y="0"/>
                      </a:moveTo>
                      <a:cubicBezTo>
                        <a:pt x="11" y="0"/>
                        <a:pt x="0" y="11"/>
                        <a:pt x="0" y="25"/>
                      </a:cubicBezTo>
                      <a:cubicBezTo>
                        <a:pt x="49" y="25"/>
                        <a:pt x="49" y="25"/>
                        <a:pt x="49" y="25"/>
                      </a:cubicBezTo>
                      <a:cubicBezTo>
                        <a:pt x="49" y="11"/>
                        <a:pt x="38" y="0"/>
                        <a:pt x="24" y="0"/>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22" name="Freeform 69"/>
                <p:cNvSpPr>
                  <a:spLocks/>
                </p:cNvSpPr>
                <p:nvPr/>
              </p:nvSpPr>
              <p:spPr bwMode="auto">
                <a:xfrm>
                  <a:off x="9653588" y="3484563"/>
                  <a:ext cx="201613" cy="866775"/>
                </a:xfrm>
                <a:custGeom>
                  <a:avLst/>
                  <a:gdLst>
                    <a:gd name="T0" fmla="*/ 99 w 127"/>
                    <a:gd name="T1" fmla="*/ 546 h 546"/>
                    <a:gd name="T2" fmla="*/ 24 w 127"/>
                    <a:gd name="T3" fmla="*/ 546 h 546"/>
                    <a:gd name="T4" fmla="*/ 0 w 127"/>
                    <a:gd name="T5" fmla="*/ 0 h 546"/>
                    <a:gd name="T6" fmla="*/ 127 w 127"/>
                    <a:gd name="T7" fmla="*/ 0 h 546"/>
                    <a:gd name="T8" fmla="*/ 99 w 127"/>
                    <a:gd name="T9" fmla="*/ 546 h 546"/>
                  </a:gdLst>
                  <a:ahLst/>
                  <a:cxnLst>
                    <a:cxn ang="0">
                      <a:pos x="T0" y="T1"/>
                    </a:cxn>
                    <a:cxn ang="0">
                      <a:pos x="T2" y="T3"/>
                    </a:cxn>
                    <a:cxn ang="0">
                      <a:pos x="T4" y="T5"/>
                    </a:cxn>
                    <a:cxn ang="0">
                      <a:pos x="T6" y="T7"/>
                    </a:cxn>
                    <a:cxn ang="0">
                      <a:pos x="T8" y="T9"/>
                    </a:cxn>
                  </a:cxnLst>
                  <a:rect l="0" t="0" r="r" b="b"/>
                  <a:pathLst>
                    <a:path w="127" h="546">
                      <a:moveTo>
                        <a:pt x="99" y="546"/>
                      </a:moveTo>
                      <a:lnTo>
                        <a:pt x="24" y="546"/>
                      </a:lnTo>
                      <a:lnTo>
                        <a:pt x="0" y="0"/>
                      </a:lnTo>
                      <a:lnTo>
                        <a:pt x="127" y="0"/>
                      </a:lnTo>
                      <a:lnTo>
                        <a:pt x="99" y="546"/>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23" name="Freeform 70"/>
                <p:cNvSpPr>
                  <a:spLocks/>
                </p:cNvSpPr>
                <p:nvPr/>
              </p:nvSpPr>
              <p:spPr bwMode="auto">
                <a:xfrm>
                  <a:off x="9829800" y="3484563"/>
                  <a:ext cx="201613" cy="866775"/>
                </a:xfrm>
                <a:custGeom>
                  <a:avLst/>
                  <a:gdLst>
                    <a:gd name="T0" fmla="*/ 103 w 127"/>
                    <a:gd name="T1" fmla="*/ 546 h 546"/>
                    <a:gd name="T2" fmla="*/ 28 w 127"/>
                    <a:gd name="T3" fmla="*/ 546 h 546"/>
                    <a:gd name="T4" fmla="*/ 0 w 127"/>
                    <a:gd name="T5" fmla="*/ 0 h 546"/>
                    <a:gd name="T6" fmla="*/ 127 w 127"/>
                    <a:gd name="T7" fmla="*/ 0 h 546"/>
                    <a:gd name="T8" fmla="*/ 103 w 127"/>
                    <a:gd name="T9" fmla="*/ 546 h 546"/>
                  </a:gdLst>
                  <a:ahLst/>
                  <a:cxnLst>
                    <a:cxn ang="0">
                      <a:pos x="T0" y="T1"/>
                    </a:cxn>
                    <a:cxn ang="0">
                      <a:pos x="T2" y="T3"/>
                    </a:cxn>
                    <a:cxn ang="0">
                      <a:pos x="T4" y="T5"/>
                    </a:cxn>
                    <a:cxn ang="0">
                      <a:pos x="T6" y="T7"/>
                    </a:cxn>
                    <a:cxn ang="0">
                      <a:pos x="T8" y="T9"/>
                    </a:cxn>
                  </a:cxnLst>
                  <a:rect l="0" t="0" r="r" b="b"/>
                  <a:pathLst>
                    <a:path w="127" h="546">
                      <a:moveTo>
                        <a:pt x="103" y="546"/>
                      </a:moveTo>
                      <a:lnTo>
                        <a:pt x="28" y="546"/>
                      </a:lnTo>
                      <a:lnTo>
                        <a:pt x="0" y="0"/>
                      </a:lnTo>
                      <a:lnTo>
                        <a:pt x="127" y="0"/>
                      </a:lnTo>
                      <a:lnTo>
                        <a:pt x="103" y="546"/>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24" name="Freeform 71"/>
                <p:cNvSpPr>
                  <a:spLocks/>
                </p:cNvSpPr>
                <p:nvPr/>
              </p:nvSpPr>
              <p:spPr bwMode="auto">
                <a:xfrm>
                  <a:off x="9858375" y="4335463"/>
                  <a:ext cx="157163" cy="79375"/>
                </a:xfrm>
                <a:custGeom>
                  <a:avLst/>
                  <a:gdLst>
                    <a:gd name="T0" fmla="*/ 25 w 49"/>
                    <a:gd name="T1" fmla="*/ 0 h 25"/>
                    <a:gd name="T2" fmla="*/ 0 w 49"/>
                    <a:gd name="T3" fmla="*/ 25 h 25"/>
                    <a:gd name="T4" fmla="*/ 49 w 49"/>
                    <a:gd name="T5" fmla="*/ 25 h 25"/>
                    <a:gd name="T6" fmla="*/ 25 w 49"/>
                    <a:gd name="T7" fmla="*/ 0 h 25"/>
                  </a:gdLst>
                  <a:ahLst/>
                  <a:cxnLst>
                    <a:cxn ang="0">
                      <a:pos x="T0" y="T1"/>
                    </a:cxn>
                    <a:cxn ang="0">
                      <a:pos x="T2" y="T3"/>
                    </a:cxn>
                    <a:cxn ang="0">
                      <a:pos x="T4" y="T5"/>
                    </a:cxn>
                    <a:cxn ang="0">
                      <a:pos x="T6" y="T7"/>
                    </a:cxn>
                  </a:cxnLst>
                  <a:rect l="0" t="0" r="r" b="b"/>
                  <a:pathLst>
                    <a:path w="49" h="25">
                      <a:moveTo>
                        <a:pt x="25" y="0"/>
                      </a:moveTo>
                      <a:cubicBezTo>
                        <a:pt x="11" y="0"/>
                        <a:pt x="0" y="11"/>
                        <a:pt x="0" y="25"/>
                      </a:cubicBezTo>
                      <a:cubicBezTo>
                        <a:pt x="49" y="25"/>
                        <a:pt x="49" y="25"/>
                        <a:pt x="49" y="25"/>
                      </a:cubicBezTo>
                      <a:cubicBezTo>
                        <a:pt x="49" y="11"/>
                        <a:pt x="38" y="0"/>
                        <a:pt x="25" y="0"/>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25" name="Freeform 72"/>
                <p:cNvSpPr>
                  <a:spLocks/>
                </p:cNvSpPr>
                <p:nvPr/>
              </p:nvSpPr>
              <p:spPr bwMode="auto">
                <a:xfrm>
                  <a:off x="9750425" y="2755900"/>
                  <a:ext cx="195263" cy="530225"/>
                </a:xfrm>
                <a:custGeom>
                  <a:avLst/>
                  <a:gdLst>
                    <a:gd name="T0" fmla="*/ 123 w 123"/>
                    <a:gd name="T1" fmla="*/ 71 h 334"/>
                    <a:gd name="T2" fmla="*/ 62 w 123"/>
                    <a:gd name="T3" fmla="*/ 0 h 334"/>
                    <a:gd name="T4" fmla="*/ 0 w 123"/>
                    <a:gd name="T5" fmla="*/ 65 h 334"/>
                    <a:gd name="T6" fmla="*/ 46 w 123"/>
                    <a:gd name="T7" fmla="*/ 308 h 334"/>
                    <a:gd name="T8" fmla="*/ 58 w 123"/>
                    <a:gd name="T9" fmla="*/ 334 h 334"/>
                    <a:gd name="T10" fmla="*/ 72 w 123"/>
                    <a:gd name="T11" fmla="*/ 308 h 334"/>
                    <a:gd name="T12" fmla="*/ 123 w 123"/>
                    <a:gd name="T13" fmla="*/ 71 h 334"/>
                  </a:gdLst>
                  <a:ahLst/>
                  <a:cxnLst>
                    <a:cxn ang="0">
                      <a:pos x="T0" y="T1"/>
                    </a:cxn>
                    <a:cxn ang="0">
                      <a:pos x="T2" y="T3"/>
                    </a:cxn>
                    <a:cxn ang="0">
                      <a:pos x="T4" y="T5"/>
                    </a:cxn>
                    <a:cxn ang="0">
                      <a:pos x="T6" y="T7"/>
                    </a:cxn>
                    <a:cxn ang="0">
                      <a:pos x="T8" y="T9"/>
                    </a:cxn>
                    <a:cxn ang="0">
                      <a:pos x="T10" y="T11"/>
                    </a:cxn>
                    <a:cxn ang="0">
                      <a:pos x="T12" y="T13"/>
                    </a:cxn>
                  </a:cxnLst>
                  <a:rect l="0" t="0" r="r" b="b"/>
                  <a:pathLst>
                    <a:path w="123" h="334">
                      <a:moveTo>
                        <a:pt x="123" y="71"/>
                      </a:moveTo>
                      <a:lnTo>
                        <a:pt x="62" y="0"/>
                      </a:lnTo>
                      <a:lnTo>
                        <a:pt x="0" y="65"/>
                      </a:lnTo>
                      <a:lnTo>
                        <a:pt x="46" y="308"/>
                      </a:lnTo>
                      <a:lnTo>
                        <a:pt x="58" y="334"/>
                      </a:lnTo>
                      <a:lnTo>
                        <a:pt x="72" y="308"/>
                      </a:lnTo>
                      <a:lnTo>
                        <a:pt x="123" y="71"/>
                      </a:lnTo>
                      <a:close/>
                    </a:path>
                  </a:pathLst>
                </a:custGeom>
                <a:solidFill>
                  <a:srgbClr val="D2D2D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26" name="Freeform 73"/>
                <p:cNvSpPr>
                  <a:spLocks/>
                </p:cNvSpPr>
                <p:nvPr/>
              </p:nvSpPr>
              <p:spPr bwMode="auto">
                <a:xfrm>
                  <a:off x="9729788" y="2400300"/>
                  <a:ext cx="247650" cy="311150"/>
                </a:xfrm>
                <a:custGeom>
                  <a:avLst/>
                  <a:gdLst>
                    <a:gd name="T0" fmla="*/ 68 w 77"/>
                    <a:gd name="T1" fmla="*/ 59 h 97"/>
                    <a:gd name="T2" fmla="*/ 28 w 77"/>
                    <a:gd name="T3" fmla="*/ 90 h 97"/>
                    <a:gd name="T4" fmla="*/ 8 w 77"/>
                    <a:gd name="T5" fmla="*/ 39 h 97"/>
                    <a:gd name="T6" fmla="*/ 57 w 77"/>
                    <a:gd name="T7" fmla="*/ 6 h 97"/>
                    <a:gd name="T8" fmla="*/ 68 w 77"/>
                    <a:gd name="T9" fmla="*/ 59 h 97"/>
                  </a:gdLst>
                  <a:ahLst/>
                  <a:cxnLst>
                    <a:cxn ang="0">
                      <a:pos x="T0" y="T1"/>
                    </a:cxn>
                    <a:cxn ang="0">
                      <a:pos x="T2" y="T3"/>
                    </a:cxn>
                    <a:cxn ang="0">
                      <a:pos x="T4" y="T5"/>
                    </a:cxn>
                    <a:cxn ang="0">
                      <a:pos x="T6" y="T7"/>
                    </a:cxn>
                    <a:cxn ang="0">
                      <a:pos x="T8" y="T9"/>
                    </a:cxn>
                  </a:cxnLst>
                  <a:rect l="0" t="0" r="r" b="b"/>
                  <a:pathLst>
                    <a:path w="77" h="97">
                      <a:moveTo>
                        <a:pt x="68" y="59"/>
                      </a:moveTo>
                      <a:cubicBezTo>
                        <a:pt x="54" y="97"/>
                        <a:pt x="46" y="96"/>
                        <a:pt x="28" y="90"/>
                      </a:cubicBezTo>
                      <a:cubicBezTo>
                        <a:pt x="9" y="84"/>
                        <a:pt x="0" y="61"/>
                        <a:pt x="8" y="39"/>
                      </a:cubicBezTo>
                      <a:cubicBezTo>
                        <a:pt x="15" y="17"/>
                        <a:pt x="39" y="0"/>
                        <a:pt x="57" y="6"/>
                      </a:cubicBezTo>
                      <a:cubicBezTo>
                        <a:pt x="76" y="12"/>
                        <a:pt x="77" y="37"/>
                        <a:pt x="68" y="59"/>
                      </a:cubicBez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27" name="Freeform 74"/>
                <p:cNvSpPr>
                  <a:spLocks/>
                </p:cNvSpPr>
                <p:nvPr/>
              </p:nvSpPr>
              <p:spPr bwMode="auto">
                <a:xfrm>
                  <a:off x="9685338" y="2387600"/>
                  <a:ext cx="276225" cy="339725"/>
                </a:xfrm>
                <a:custGeom>
                  <a:avLst/>
                  <a:gdLst>
                    <a:gd name="T0" fmla="*/ 74 w 86"/>
                    <a:gd name="T1" fmla="*/ 22 h 106"/>
                    <a:gd name="T2" fmla="*/ 62 w 86"/>
                    <a:gd name="T3" fmla="*/ 90 h 106"/>
                    <a:gd name="T4" fmla="*/ 25 w 86"/>
                    <a:gd name="T5" fmla="*/ 87 h 106"/>
                    <a:gd name="T6" fmla="*/ 25 w 86"/>
                    <a:gd name="T7" fmla="*/ 8 h 106"/>
                    <a:gd name="T8" fmla="*/ 74 w 86"/>
                    <a:gd name="T9" fmla="*/ 22 h 106"/>
                  </a:gdLst>
                  <a:ahLst/>
                  <a:cxnLst>
                    <a:cxn ang="0">
                      <a:pos x="T0" y="T1"/>
                    </a:cxn>
                    <a:cxn ang="0">
                      <a:pos x="T2" y="T3"/>
                    </a:cxn>
                    <a:cxn ang="0">
                      <a:pos x="T4" y="T5"/>
                    </a:cxn>
                    <a:cxn ang="0">
                      <a:pos x="T6" y="T7"/>
                    </a:cxn>
                    <a:cxn ang="0">
                      <a:pos x="T8" y="T9"/>
                    </a:cxn>
                  </a:cxnLst>
                  <a:rect l="0" t="0" r="r" b="b"/>
                  <a:pathLst>
                    <a:path w="86" h="106">
                      <a:moveTo>
                        <a:pt x="74" y="22"/>
                      </a:moveTo>
                      <a:cubicBezTo>
                        <a:pt x="86" y="41"/>
                        <a:pt x="77" y="81"/>
                        <a:pt x="62" y="90"/>
                      </a:cubicBezTo>
                      <a:cubicBezTo>
                        <a:pt x="48" y="98"/>
                        <a:pt x="36" y="106"/>
                        <a:pt x="25" y="87"/>
                      </a:cubicBezTo>
                      <a:cubicBezTo>
                        <a:pt x="14" y="68"/>
                        <a:pt x="0" y="19"/>
                        <a:pt x="25" y="8"/>
                      </a:cubicBezTo>
                      <a:cubicBezTo>
                        <a:pt x="40" y="0"/>
                        <a:pt x="63" y="3"/>
                        <a:pt x="74" y="22"/>
                      </a:cubicBez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28" name="Freeform 75"/>
                <p:cNvSpPr>
                  <a:spLocks/>
                </p:cNvSpPr>
                <p:nvPr/>
              </p:nvSpPr>
              <p:spPr bwMode="auto">
                <a:xfrm>
                  <a:off x="9782175" y="2636838"/>
                  <a:ext cx="125413" cy="150813"/>
                </a:xfrm>
                <a:custGeom>
                  <a:avLst/>
                  <a:gdLst>
                    <a:gd name="T0" fmla="*/ 79 w 79"/>
                    <a:gd name="T1" fmla="*/ 63 h 95"/>
                    <a:gd name="T2" fmla="*/ 38 w 79"/>
                    <a:gd name="T3" fmla="*/ 95 h 95"/>
                    <a:gd name="T4" fmla="*/ 0 w 79"/>
                    <a:gd name="T5" fmla="*/ 63 h 95"/>
                    <a:gd name="T6" fmla="*/ 0 w 79"/>
                    <a:gd name="T7" fmla="*/ 0 h 95"/>
                    <a:gd name="T8" fmla="*/ 79 w 79"/>
                    <a:gd name="T9" fmla="*/ 0 h 95"/>
                    <a:gd name="T10" fmla="*/ 79 w 79"/>
                    <a:gd name="T11" fmla="*/ 63 h 95"/>
                  </a:gdLst>
                  <a:ahLst/>
                  <a:cxnLst>
                    <a:cxn ang="0">
                      <a:pos x="T0" y="T1"/>
                    </a:cxn>
                    <a:cxn ang="0">
                      <a:pos x="T2" y="T3"/>
                    </a:cxn>
                    <a:cxn ang="0">
                      <a:pos x="T4" y="T5"/>
                    </a:cxn>
                    <a:cxn ang="0">
                      <a:pos x="T6" y="T7"/>
                    </a:cxn>
                    <a:cxn ang="0">
                      <a:pos x="T8" y="T9"/>
                    </a:cxn>
                    <a:cxn ang="0">
                      <a:pos x="T10" y="T11"/>
                    </a:cxn>
                  </a:cxnLst>
                  <a:rect l="0" t="0" r="r" b="b"/>
                  <a:pathLst>
                    <a:path w="79" h="95">
                      <a:moveTo>
                        <a:pt x="79" y="63"/>
                      </a:moveTo>
                      <a:lnTo>
                        <a:pt x="38" y="95"/>
                      </a:lnTo>
                      <a:lnTo>
                        <a:pt x="0" y="63"/>
                      </a:lnTo>
                      <a:lnTo>
                        <a:pt x="0" y="0"/>
                      </a:lnTo>
                      <a:lnTo>
                        <a:pt x="79" y="0"/>
                      </a:lnTo>
                      <a:lnTo>
                        <a:pt x="79" y="63"/>
                      </a:lnTo>
                      <a:close/>
                    </a:path>
                  </a:pathLst>
                </a:custGeom>
                <a:solidFill>
                  <a:srgbClr val="C3A47C"/>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29" name="Freeform 76"/>
                <p:cNvSpPr>
                  <a:spLocks/>
                </p:cNvSpPr>
                <p:nvPr/>
              </p:nvSpPr>
              <p:spPr bwMode="auto">
                <a:xfrm>
                  <a:off x="9480550" y="2774950"/>
                  <a:ext cx="269875" cy="700088"/>
                </a:xfrm>
                <a:custGeom>
                  <a:avLst/>
                  <a:gdLst>
                    <a:gd name="T0" fmla="*/ 84 w 84"/>
                    <a:gd name="T1" fmla="*/ 9 h 218"/>
                    <a:gd name="T2" fmla="*/ 51 w 84"/>
                    <a:gd name="T3" fmla="*/ 0 h 218"/>
                    <a:gd name="T4" fmla="*/ 0 w 84"/>
                    <a:gd name="T5" fmla="*/ 218 h 218"/>
                    <a:gd name="T6" fmla="*/ 34 w 84"/>
                    <a:gd name="T7" fmla="*/ 218 h 218"/>
                    <a:gd name="T8" fmla="*/ 84 w 84"/>
                    <a:gd name="T9" fmla="*/ 9 h 218"/>
                  </a:gdLst>
                  <a:ahLst/>
                  <a:cxnLst>
                    <a:cxn ang="0">
                      <a:pos x="T0" y="T1"/>
                    </a:cxn>
                    <a:cxn ang="0">
                      <a:pos x="T2" y="T3"/>
                    </a:cxn>
                    <a:cxn ang="0">
                      <a:pos x="T4" y="T5"/>
                    </a:cxn>
                    <a:cxn ang="0">
                      <a:pos x="T6" y="T7"/>
                    </a:cxn>
                    <a:cxn ang="0">
                      <a:pos x="T8" y="T9"/>
                    </a:cxn>
                  </a:cxnLst>
                  <a:rect l="0" t="0" r="r" b="b"/>
                  <a:pathLst>
                    <a:path w="84" h="218">
                      <a:moveTo>
                        <a:pt x="84" y="9"/>
                      </a:moveTo>
                      <a:cubicBezTo>
                        <a:pt x="73" y="6"/>
                        <a:pt x="62" y="3"/>
                        <a:pt x="51" y="0"/>
                      </a:cubicBezTo>
                      <a:cubicBezTo>
                        <a:pt x="18" y="71"/>
                        <a:pt x="7" y="141"/>
                        <a:pt x="0" y="218"/>
                      </a:cubicBezTo>
                      <a:cubicBezTo>
                        <a:pt x="34" y="218"/>
                        <a:pt x="34" y="218"/>
                        <a:pt x="34" y="218"/>
                      </a:cubicBezTo>
                      <a:cubicBezTo>
                        <a:pt x="42" y="144"/>
                        <a:pt x="53" y="77"/>
                        <a:pt x="84" y="9"/>
                      </a:cubicBez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30" name="Freeform 77"/>
                <p:cNvSpPr>
                  <a:spLocks/>
                </p:cNvSpPr>
                <p:nvPr/>
              </p:nvSpPr>
              <p:spPr bwMode="auto">
                <a:xfrm>
                  <a:off x="9939338" y="2774950"/>
                  <a:ext cx="273050" cy="700088"/>
                </a:xfrm>
                <a:custGeom>
                  <a:avLst/>
                  <a:gdLst>
                    <a:gd name="T0" fmla="*/ 0 w 85"/>
                    <a:gd name="T1" fmla="*/ 9 h 218"/>
                    <a:gd name="T2" fmla="*/ 34 w 85"/>
                    <a:gd name="T3" fmla="*/ 0 h 218"/>
                    <a:gd name="T4" fmla="*/ 85 w 85"/>
                    <a:gd name="T5" fmla="*/ 218 h 218"/>
                    <a:gd name="T6" fmla="*/ 50 w 85"/>
                    <a:gd name="T7" fmla="*/ 218 h 218"/>
                    <a:gd name="T8" fmla="*/ 0 w 85"/>
                    <a:gd name="T9" fmla="*/ 9 h 218"/>
                  </a:gdLst>
                  <a:ahLst/>
                  <a:cxnLst>
                    <a:cxn ang="0">
                      <a:pos x="T0" y="T1"/>
                    </a:cxn>
                    <a:cxn ang="0">
                      <a:pos x="T2" y="T3"/>
                    </a:cxn>
                    <a:cxn ang="0">
                      <a:pos x="T4" y="T5"/>
                    </a:cxn>
                    <a:cxn ang="0">
                      <a:pos x="T6" y="T7"/>
                    </a:cxn>
                    <a:cxn ang="0">
                      <a:pos x="T8" y="T9"/>
                    </a:cxn>
                  </a:cxnLst>
                  <a:rect l="0" t="0" r="r" b="b"/>
                  <a:pathLst>
                    <a:path w="85" h="218">
                      <a:moveTo>
                        <a:pt x="0" y="9"/>
                      </a:moveTo>
                      <a:cubicBezTo>
                        <a:pt x="12" y="6"/>
                        <a:pt x="23" y="3"/>
                        <a:pt x="34" y="0"/>
                      </a:cubicBezTo>
                      <a:cubicBezTo>
                        <a:pt x="67" y="71"/>
                        <a:pt x="77" y="141"/>
                        <a:pt x="85" y="218"/>
                      </a:cubicBezTo>
                      <a:cubicBezTo>
                        <a:pt x="50" y="218"/>
                        <a:pt x="50" y="218"/>
                        <a:pt x="50" y="218"/>
                      </a:cubicBezTo>
                      <a:cubicBezTo>
                        <a:pt x="42" y="144"/>
                        <a:pt x="32" y="77"/>
                        <a:pt x="0" y="9"/>
                      </a:cubicBez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31" name="Freeform 78"/>
                <p:cNvSpPr>
                  <a:spLocks/>
                </p:cNvSpPr>
                <p:nvPr/>
              </p:nvSpPr>
              <p:spPr bwMode="auto">
                <a:xfrm>
                  <a:off x="9493250" y="3475038"/>
                  <a:ext cx="82550" cy="90488"/>
                </a:xfrm>
                <a:custGeom>
                  <a:avLst/>
                  <a:gdLst>
                    <a:gd name="T0" fmla="*/ 0 w 26"/>
                    <a:gd name="T1" fmla="*/ 0 h 28"/>
                    <a:gd name="T2" fmla="*/ 0 w 26"/>
                    <a:gd name="T3" fmla="*/ 16 h 28"/>
                    <a:gd name="T4" fmla="*/ 13 w 26"/>
                    <a:gd name="T5" fmla="*/ 28 h 28"/>
                    <a:gd name="T6" fmla="*/ 26 w 26"/>
                    <a:gd name="T7" fmla="*/ 16 h 28"/>
                    <a:gd name="T8" fmla="*/ 26 w 26"/>
                    <a:gd name="T9" fmla="*/ 0 h 28"/>
                    <a:gd name="T10" fmla="*/ 0 w 26"/>
                    <a:gd name="T11" fmla="*/ 0 h 28"/>
                  </a:gdLst>
                  <a:ahLst/>
                  <a:cxnLst>
                    <a:cxn ang="0">
                      <a:pos x="T0" y="T1"/>
                    </a:cxn>
                    <a:cxn ang="0">
                      <a:pos x="T2" y="T3"/>
                    </a:cxn>
                    <a:cxn ang="0">
                      <a:pos x="T4" y="T5"/>
                    </a:cxn>
                    <a:cxn ang="0">
                      <a:pos x="T6" y="T7"/>
                    </a:cxn>
                    <a:cxn ang="0">
                      <a:pos x="T8" y="T9"/>
                    </a:cxn>
                    <a:cxn ang="0">
                      <a:pos x="T10" y="T11"/>
                    </a:cxn>
                  </a:cxnLst>
                  <a:rect l="0" t="0" r="r" b="b"/>
                  <a:pathLst>
                    <a:path w="26" h="28">
                      <a:moveTo>
                        <a:pt x="0" y="0"/>
                      </a:moveTo>
                      <a:cubicBezTo>
                        <a:pt x="0" y="16"/>
                        <a:pt x="0" y="16"/>
                        <a:pt x="0" y="16"/>
                      </a:cubicBezTo>
                      <a:cubicBezTo>
                        <a:pt x="0" y="23"/>
                        <a:pt x="6" y="28"/>
                        <a:pt x="13" y="28"/>
                      </a:cubicBezTo>
                      <a:cubicBezTo>
                        <a:pt x="20" y="28"/>
                        <a:pt x="26" y="23"/>
                        <a:pt x="26" y="16"/>
                      </a:cubicBezTo>
                      <a:cubicBezTo>
                        <a:pt x="26" y="0"/>
                        <a:pt x="26" y="0"/>
                        <a:pt x="26" y="0"/>
                      </a:cubicBezTo>
                      <a:lnTo>
                        <a:pt x="0" y="0"/>
                      </a:lnTo>
                      <a:close/>
                    </a:path>
                  </a:pathLst>
                </a:custGeom>
                <a:solidFill>
                  <a:srgbClr val="DFBA8D"/>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32" name="Freeform 79"/>
                <p:cNvSpPr>
                  <a:spLocks/>
                </p:cNvSpPr>
                <p:nvPr/>
              </p:nvSpPr>
              <p:spPr bwMode="auto">
                <a:xfrm>
                  <a:off x="10115550" y="3475038"/>
                  <a:ext cx="80963" cy="90488"/>
                </a:xfrm>
                <a:custGeom>
                  <a:avLst/>
                  <a:gdLst>
                    <a:gd name="T0" fmla="*/ 0 w 25"/>
                    <a:gd name="T1" fmla="*/ 0 h 28"/>
                    <a:gd name="T2" fmla="*/ 0 w 25"/>
                    <a:gd name="T3" fmla="*/ 16 h 28"/>
                    <a:gd name="T4" fmla="*/ 12 w 25"/>
                    <a:gd name="T5" fmla="*/ 28 h 28"/>
                    <a:gd name="T6" fmla="*/ 25 w 25"/>
                    <a:gd name="T7" fmla="*/ 16 h 28"/>
                    <a:gd name="T8" fmla="*/ 25 w 25"/>
                    <a:gd name="T9" fmla="*/ 0 h 28"/>
                    <a:gd name="T10" fmla="*/ 0 w 25"/>
                    <a:gd name="T11" fmla="*/ 0 h 28"/>
                  </a:gdLst>
                  <a:ahLst/>
                  <a:cxnLst>
                    <a:cxn ang="0">
                      <a:pos x="T0" y="T1"/>
                    </a:cxn>
                    <a:cxn ang="0">
                      <a:pos x="T2" y="T3"/>
                    </a:cxn>
                    <a:cxn ang="0">
                      <a:pos x="T4" y="T5"/>
                    </a:cxn>
                    <a:cxn ang="0">
                      <a:pos x="T6" y="T7"/>
                    </a:cxn>
                    <a:cxn ang="0">
                      <a:pos x="T8" y="T9"/>
                    </a:cxn>
                    <a:cxn ang="0">
                      <a:pos x="T10" y="T11"/>
                    </a:cxn>
                  </a:cxnLst>
                  <a:rect l="0" t="0" r="r" b="b"/>
                  <a:pathLst>
                    <a:path w="25" h="28">
                      <a:moveTo>
                        <a:pt x="0" y="0"/>
                      </a:moveTo>
                      <a:cubicBezTo>
                        <a:pt x="0" y="16"/>
                        <a:pt x="0" y="16"/>
                        <a:pt x="0" y="16"/>
                      </a:cubicBezTo>
                      <a:cubicBezTo>
                        <a:pt x="0" y="23"/>
                        <a:pt x="5" y="28"/>
                        <a:pt x="12" y="28"/>
                      </a:cubicBezTo>
                      <a:cubicBezTo>
                        <a:pt x="19" y="28"/>
                        <a:pt x="25" y="23"/>
                        <a:pt x="25" y="16"/>
                      </a:cubicBezTo>
                      <a:cubicBezTo>
                        <a:pt x="25" y="0"/>
                        <a:pt x="25" y="0"/>
                        <a:pt x="25" y="0"/>
                      </a:cubicBezTo>
                      <a:lnTo>
                        <a:pt x="0" y="0"/>
                      </a:lnTo>
                      <a:close/>
                    </a:path>
                  </a:pathLst>
                </a:custGeom>
                <a:solidFill>
                  <a:srgbClr val="DFBA8D"/>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33" name="Freeform 80"/>
                <p:cNvSpPr>
                  <a:spLocks/>
                </p:cNvSpPr>
                <p:nvPr/>
              </p:nvSpPr>
              <p:spPr bwMode="auto">
                <a:xfrm>
                  <a:off x="9640888" y="2752725"/>
                  <a:ext cx="407988" cy="709613"/>
                </a:xfrm>
                <a:custGeom>
                  <a:avLst/>
                  <a:gdLst>
                    <a:gd name="T0" fmla="*/ 178 w 257"/>
                    <a:gd name="T1" fmla="*/ 0 h 447"/>
                    <a:gd name="T2" fmla="*/ 127 w 257"/>
                    <a:gd name="T3" fmla="*/ 85 h 447"/>
                    <a:gd name="T4" fmla="*/ 79 w 257"/>
                    <a:gd name="T5" fmla="*/ 0 h 447"/>
                    <a:gd name="T6" fmla="*/ 0 w 257"/>
                    <a:gd name="T7" fmla="*/ 14 h 447"/>
                    <a:gd name="T8" fmla="*/ 4 w 257"/>
                    <a:gd name="T9" fmla="*/ 447 h 447"/>
                    <a:gd name="T10" fmla="*/ 250 w 257"/>
                    <a:gd name="T11" fmla="*/ 447 h 447"/>
                    <a:gd name="T12" fmla="*/ 257 w 257"/>
                    <a:gd name="T13" fmla="*/ 14 h 447"/>
                    <a:gd name="T14" fmla="*/ 178 w 257"/>
                    <a:gd name="T15" fmla="*/ 0 h 4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7" h="447">
                      <a:moveTo>
                        <a:pt x="178" y="0"/>
                      </a:moveTo>
                      <a:lnTo>
                        <a:pt x="127" y="85"/>
                      </a:lnTo>
                      <a:lnTo>
                        <a:pt x="79" y="0"/>
                      </a:lnTo>
                      <a:lnTo>
                        <a:pt x="0" y="14"/>
                      </a:lnTo>
                      <a:lnTo>
                        <a:pt x="4" y="447"/>
                      </a:lnTo>
                      <a:lnTo>
                        <a:pt x="250" y="447"/>
                      </a:lnTo>
                      <a:lnTo>
                        <a:pt x="257" y="14"/>
                      </a:lnTo>
                      <a:lnTo>
                        <a:pt x="178" y="0"/>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34" name="Freeform 81"/>
                <p:cNvSpPr>
                  <a:spLocks/>
                </p:cNvSpPr>
                <p:nvPr/>
              </p:nvSpPr>
              <p:spPr bwMode="auto">
                <a:xfrm>
                  <a:off x="9945688" y="2509838"/>
                  <a:ext cx="3175" cy="3175"/>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0" y="0"/>
                        <a:pt x="1" y="1"/>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35" name="Freeform 82"/>
                <p:cNvSpPr>
                  <a:spLocks/>
                </p:cNvSpPr>
                <p:nvPr/>
              </p:nvSpPr>
              <p:spPr bwMode="auto">
                <a:xfrm>
                  <a:off x="9945688" y="25066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36" name="Freeform 83"/>
                <p:cNvSpPr>
                  <a:spLocks/>
                </p:cNvSpPr>
                <p:nvPr/>
              </p:nvSpPr>
              <p:spPr bwMode="auto">
                <a:xfrm>
                  <a:off x="9939338" y="2495550"/>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37" name="Freeform 84"/>
                <p:cNvSpPr>
                  <a:spLocks/>
                </p:cNvSpPr>
                <p:nvPr/>
              </p:nvSpPr>
              <p:spPr bwMode="auto">
                <a:xfrm>
                  <a:off x="9942513" y="250031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38" name="Freeform 85"/>
                <p:cNvSpPr>
                  <a:spLocks/>
                </p:cNvSpPr>
                <p:nvPr/>
              </p:nvSpPr>
              <p:spPr bwMode="auto">
                <a:xfrm>
                  <a:off x="9740900" y="24955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39" name="Freeform 86"/>
                <p:cNvSpPr>
                  <a:spLocks/>
                </p:cNvSpPr>
                <p:nvPr/>
              </p:nvSpPr>
              <p:spPr bwMode="auto">
                <a:xfrm>
                  <a:off x="9948863" y="251301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40" name="Freeform 87"/>
                <p:cNvSpPr>
                  <a:spLocks/>
                </p:cNvSpPr>
                <p:nvPr/>
              </p:nvSpPr>
              <p:spPr bwMode="auto">
                <a:xfrm>
                  <a:off x="9948863" y="251936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41" name="Rectangle 88"/>
                <p:cNvSpPr>
                  <a:spLocks noChangeArrowheads="1"/>
                </p:cNvSpPr>
                <p:nvPr/>
              </p:nvSpPr>
              <p:spPr bwMode="auto">
                <a:xfrm>
                  <a:off x="9939338" y="2492375"/>
                  <a:ext cx="1588" cy="1588"/>
                </a:xfrm>
                <a:prstGeom prst="rect">
                  <a:avLst/>
                </a:prstGeom>
                <a:solidFill>
                  <a:srgbClr val="FFD60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42" name="Freeform 89"/>
                <p:cNvSpPr>
                  <a:spLocks/>
                </p:cNvSpPr>
                <p:nvPr/>
              </p:nvSpPr>
              <p:spPr bwMode="auto">
                <a:xfrm>
                  <a:off x="9734550" y="2516188"/>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43" name="Freeform 90"/>
                <p:cNvSpPr>
                  <a:spLocks/>
                </p:cNvSpPr>
                <p:nvPr/>
              </p:nvSpPr>
              <p:spPr bwMode="auto">
                <a:xfrm>
                  <a:off x="9737725" y="25066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44" name="Freeform 91"/>
                <p:cNvSpPr>
                  <a:spLocks/>
                </p:cNvSpPr>
                <p:nvPr/>
              </p:nvSpPr>
              <p:spPr bwMode="auto">
                <a:xfrm>
                  <a:off x="9740900" y="25034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45" name="Freeform 92"/>
                <p:cNvSpPr>
                  <a:spLocks/>
                </p:cNvSpPr>
                <p:nvPr/>
              </p:nvSpPr>
              <p:spPr bwMode="auto">
                <a:xfrm>
                  <a:off x="9737725" y="2509838"/>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46" name="Freeform 93"/>
                <p:cNvSpPr>
                  <a:spLocks/>
                </p:cNvSpPr>
                <p:nvPr/>
              </p:nvSpPr>
              <p:spPr bwMode="auto">
                <a:xfrm>
                  <a:off x="9717088" y="2482850"/>
                  <a:ext cx="250825" cy="225425"/>
                </a:xfrm>
                <a:custGeom>
                  <a:avLst/>
                  <a:gdLst>
                    <a:gd name="T0" fmla="*/ 74 w 78"/>
                    <a:gd name="T1" fmla="*/ 17 h 70"/>
                    <a:gd name="T2" fmla="*/ 72 w 78"/>
                    <a:gd name="T3" fmla="*/ 17 h 70"/>
                    <a:gd name="T4" fmla="*/ 72 w 78"/>
                    <a:gd name="T5" fmla="*/ 12 h 70"/>
                    <a:gd name="T6" fmla="*/ 72 w 78"/>
                    <a:gd name="T7" fmla="*/ 11 h 70"/>
                    <a:gd name="T8" fmla="*/ 72 w 78"/>
                    <a:gd name="T9" fmla="*/ 10 h 70"/>
                    <a:gd name="T10" fmla="*/ 72 w 78"/>
                    <a:gd name="T11" fmla="*/ 9 h 70"/>
                    <a:gd name="T12" fmla="*/ 72 w 78"/>
                    <a:gd name="T13" fmla="*/ 9 h 70"/>
                    <a:gd name="T14" fmla="*/ 71 w 78"/>
                    <a:gd name="T15" fmla="*/ 8 h 70"/>
                    <a:gd name="T16" fmla="*/ 71 w 78"/>
                    <a:gd name="T17" fmla="*/ 7 h 70"/>
                    <a:gd name="T18" fmla="*/ 71 w 78"/>
                    <a:gd name="T19" fmla="*/ 7 h 70"/>
                    <a:gd name="T20" fmla="*/ 70 w 78"/>
                    <a:gd name="T21" fmla="*/ 5 h 70"/>
                    <a:gd name="T22" fmla="*/ 70 w 78"/>
                    <a:gd name="T23" fmla="*/ 5 h 70"/>
                    <a:gd name="T24" fmla="*/ 70 w 78"/>
                    <a:gd name="T25" fmla="*/ 4 h 70"/>
                    <a:gd name="T26" fmla="*/ 69 w 78"/>
                    <a:gd name="T27" fmla="*/ 4 h 70"/>
                    <a:gd name="T28" fmla="*/ 69 w 78"/>
                    <a:gd name="T29" fmla="*/ 3 h 70"/>
                    <a:gd name="T30" fmla="*/ 69 w 78"/>
                    <a:gd name="T31" fmla="*/ 3 h 70"/>
                    <a:gd name="T32" fmla="*/ 63 w 78"/>
                    <a:gd name="T33" fmla="*/ 3 h 70"/>
                    <a:gd name="T34" fmla="*/ 52 w 78"/>
                    <a:gd name="T35" fmla="*/ 1 h 70"/>
                    <a:gd name="T36" fmla="*/ 32 w 78"/>
                    <a:gd name="T37" fmla="*/ 3 h 70"/>
                    <a:gd name="T38" fmla="*/ 10 w 78"/>
                    <a:gd name="T39" fmla="*/ 0 h 70"/>
                    <a:gd name="T40" fmla="*/ 7 w 78"/>
                    <a:gd name="T41" fmla="*/ 4 h 70"/>
                    <a:gd name="T42" fmla="*/ 7 w 78"/>
                    <a:gd name="T43" fmla="*/ 4 h 70"/>
                    <a:gd name="T44" fmla="*/ 7 w 78"/>
                    <a:gd name="T45" fmla="*/ 6 h 70"/>
                    <a:gd name="T46" fmla="*/ 7 w 78"/>
                    <a:gd name="T47" fmla="*/ 6 h 70"/>
                    <a:gd name="T48" fmla="*/ 6 w 78"/>
                    <a:gd name="T49" fmla="*/ 7 h 70"/>
                    <a:gd name="T50" fmla="*/ 6 w 78"/>
                    <a:gd name="T51" fmla="*/ 7 h 70"/>
                    <a:gd name="T52" fmla="*/ 6 w 78"/>
                    <a:gd name="T53" fmla="*/ 8 h 70"/>
                    <a:gd name="T54" fmla="*/ 6 w 78"/>
                    <a:gd name="T55" fmla="*/ 9 h 70"/>
                    <a:gd name="T56" fmla="*/ 6 w 78"/>
                    <a:gd name="T57" fmla="*/ 10 h 70"/>
                    <a:gd name="T58" fmla="*/ 5 w 78"/>
                    <a:gd name="T59" fmla="*/ 10 h 70"/>
                    <a:gd name="T60" fmla="*/ 5 w 78"/>
                    <a:gd name="T61" fmla="*/ 12 h 70"/>
                    <a:gd name="T62" fmla="*/ 5 w 78"/>
                    <a:gd name="T63" fmla="*/ 17 h 70"/>
                    <a:gd name="T64" fmla="*/ 4 w 78"/>
                    <a:gd name="T65" fmla="*/ 17 h 70"/>
                    <a:gd name="T66" fmla="*/ 0 w 78"/>
                    <a:gd name="T67" fmla="*/ 23 h 70"/>
                    <a:gd name="T68" fmla="*/ 0 w 78"/>
                    <a:gd name="T69" fmla="*/ 35 h 70"/>
                    <a:gd name="T70" fmla="*/ 5 w 78"/>
                    <a:gd name="T71" fmla="*/ 40 h 70"/>
                    <a:gd name="T72" fmla="*/ 24 w 78"/>
                    <a:gd name="T73" fmla="*/ 70 h 70"/>
                    <a:gd name="T74" fmla="*/ 53 w 78"/>
                    <a:gd name="T75" fmla="*/ 70 h 70"/>
                    <a:gd name="T76" fmla="*/ 72 w 78"/>
                    <a:gd name="T77" fmla="*/ 40 h 70"/>
                    <a:gd name="T78" fmla="*/ 78 w 78"/>
                    <a:gd name="T79" fmla="*/ 35 h 70"/>
                    <a:gd name="T80" fmla="*/ 78 w 78"/>
                    <a:gd name="T81" fmla="*/ 23 h 70"/>
                    <a:gd name="T82" fmla="*/ 74 w 78"/>
                    <a:gd name="T83" fmla="*/ 1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8" h="70">
                      <a:moveTo>
                        <a:pt x="74" y="17"/>
                      </a:moveTo>
                      <a:cubicBezTo>
                        <a:pt x="73" y="17"/>
                        <a:pt x="73" y="17"/>
                        <a:pt x="72" y="17"/>
                      </a:cubicBezTo>
                      <a:cubicBezTo>
                        <a:pt x="72" y="12"/>
                        <a:pt x="72" y="12"/>
                        <a:pt x="72" y="12"/>
                      </a:cubicBezTo>
                      <a:cubicBezTo>
                        <a:pt x="72" y="12"/>
                        <a:pt x="72" y="11"/>
                        <a:pt x="72" y="11"/>
                      </a:cubicBezTo>
                      <a:cubicBezTo>
                        <a:pt x="72" y="10"/>
                        <a:pt x="72" y="10"/>
                        <a:pt x="72" y="10"/>
                      </a:cubicBezTo>
                      <a:cubicBezTo>
                        <a:pt x="72" y="10"/>
                        <a:pt x="72" y="9"/>
                        <a:pt x="72" y="9"/>
                      </a:cubicBezTo>
                      <a:cubicBezTo>
                        <a:pt x="72" y="9"/>
                        <a:pt x="72" y="9"/>
                        <a:pt x="72" y="9"/>
                      </a:cubicBezTo>
                      <a:cubicBezTo>
                        <a:pt x="71" y="8"/>
                        <a:pt x="71" y="8"/>
                        <a:pt x="71" y="8"/>
                      </a:cubicBezTo>
                      <a:cubicBezTo>
                        <a:pt x="71" y="8"/>
                        <a:pt x="71" y="7"/>
                        <a:pt x="71" y="7"/>
                      </a:cubicBezTo>
                      <a:cubicBezTo>
                        <a:pt x="71" y="7"/>
                        <a:pt x="71" y="7"/>
                        <a:pt x="71" y="7"/>
                      </a:cubicBezTo>
                      <a:cubicBezTo>
                        <a:pt x="71" y="6"/>
                        <a:pt x="71" y="6"/>
                        <a:pt x="70" y="5"/>
                      </a:cubicBezTo>
                      <a:cubicBezTo>
                        <a:pt x="70" y="5"/>
                        <a:pt x="70" y="5"/>
                        <a:pt x="70" y="5"/>
                      </a:cubicBezTo>
                      <a:cubicBezTo>
                        <a:pt x="70" y="4"/>
                        <a:pt x="70" y="4"/>
                        <a:pt x="70" y="4"/>
                      </a:cubicBezTo>
                      <a:cubicBezTo>
                        <a:pt x="70" y="4"/>
                        <a:pt x="70" y="4"/>
                        <a:pt x="69" y="4"/>
                      </a:cubicBezTo>
                      <a:cubicBezTo>
                        <a:pt x="69" y="3"/>
                        <a:pt x="69" y="3"/>
                        <a:pt x="69" y="3"/>
                      </a:cubicBezTo>
                      <a:cubicBezTo>
                        <a:pt x="69" y="3"/>
                        <a:pt x="69" y="3"/>
                        <a:pt x="69" y="3"/>
                      </a:cubicBezTo>
                      <a:cubicBezTo>
                        <a:pt x="67" y="3"/>
                        <a:pt x="65" y="3"/>
                        <a:pt x="63" y="3"/>
                      </a:cubicBezTo>
                      <a:cubicBezTo>
                        <a:pt x="58" y="3"/>
                        <a:pt x="54" y="2"/>
                        <a:pt x="52" y="1"/>
                      </a:cubicBezTo>
                      <a:cubicBezTo>
                        <a:pt x="47" y="2"/>
                        <a:pt x="40" y="3"/>
                        <a:pt x="32" y="3"/>
                      </a:cubicBezTo>
                      <a:cubicBezTo>
                        <a:pt x="23" y="3"/>
                        <a:pt x="15" y="2"/>
                        <a:pt x="10" y="0"/>
                      </a:cubicBezTo>
                      <a:cubicBezTo>
                        <a:pt x="9" y="2"/>
                        <a:pt x="8" y="3"/>
                        <a:pt x="7" y="4"/>
                      </a:cubicBezTo>
                      <a:cubicBezTo>
                        <a:pt x="7" y="4"/>
                        <a:pt x="7" y="4"/>
                        <a:pt x="7" y="4"/>
                      </a:cubicBezTo>
                      <a:cubicBezTo>
                        <a:pt x="7" y="5"/>
                        <a:pt x="7" y="5"/>
                        <a:pt x="7" y="6"/>
                      </a:cubicBezTo>
                      <a:cubicBezTo>
                        <a:pt x="7" y="6"/>
                        <a:pt x="7" y="6"/>
                        <a:pt x="7" y="6"/>
                      </a:cubicBezTo>
                      <a:cubicBezTo>
                        <a:pt x="7" y="6"/>
                        <a:pt x="6" y="7"/>
                        <a:pt x="6" y="7"/>
                      </a:cubicBezTo>
                      <a:cubicBezTo>
                        <a:pt x="6" y="7"/>
                        <a:pt x="6" y="7"/>
                        <a:pt x="6" y="7"/>
                      </a:cubicBezTo>
                      <a:cubicBezTo>
                        <a:pt x="6" y="8"/>
                        <a:pt x="6" y="8"/>
                        <a:pt x="6" y="8"/>
                      </a:cubicBezTo>
                      <a:cubicBezTo>
                        <a:pt x="6" y="9"/>
                        <a:pt x="6" y="9"/>
                        <a:pt x="6" y="9"/>
                      </a:cubicBezTo>
                      <a:cubicBezTo>
                        <a:pt x="6" y="9"/>
                        <a:pt x="6" y="10"/>
                        <a:pt x="6" y="10"/>
                      </a:cubicBezTo>
                      <a:cubicBezTo>
                        <a:pt x="5" y="10"/>
                        <a:pt x="5" y="10"/>
                        <a:pt x="5" y="10"/>
                      </a:cubicBezTo>
                      <a:cubicBezTo>
                        <a:pt x="5" y="11"/>
                        <a:pt x="5" y="12"/>
                        <a:pt x="5" y="12"/>
                      </a:cubicBezTo>
                      <a:cubicBezTo>
                        <a:pt x="5" y="17"/>
                        <a:pt x="5" y="17"/>
                        <a:pt x="5" y="17"/>
                      </a:cubicBezTo>
                      <a:cubicBezTo>
                        <a:pt x="5" y="17"/>
                        <a:pt x="5" y="17"/>
                        <a:pt x="4" y="17"/>
                      </a:cubicBezTo>
                      <a:cubicBezTo>
                        <a:pt x="2" y="17"/>
                        <a:pt x="0" y="20"/>
                        <a:pt x="0" y="23"/>
                      </a:cubicBezTo>
                      <a:cubicBezTo>
                        <a:pt x="0" y="35"/>
                        <a:pt x="0" y="35"/>
                        <a:pt x="0" y="35"/>
                      </a:cubicBezTo>
                      <a:cubicBezTo>
                        <a:pt x="0" y="38"/>
                        <a:pt x="2" y="40"/>
                        <a:pt x="5" y="40"/>
                      </a:cubicBezTo>
                      <a:cubicBezTo>
                        <a:pt x="5" y="40"/>
                        <a:pt x="15" y="70"/>
                        <a:pt x="24" y="70"/>
                      </a:cubicBezTo>
                      <a:cubicBezTo>
                        <a:pt x="53" y="70"/>
                        <a:pt x="53" y="70"/>
                        <a:pt x="53" y="70"/>
                      </a:cubicBezTo>
                      <a:cubicBezTo>
                        <a:pt x="62" y="70"/>
                        <a:pt x="72" y="40"/>
                        <a:pt x="72" y="40"/>
                      </a:cubicBezTo>
                      <a:cubicBezTo>
                        <a:pt x="75" y="40"/>
                        <a:pt x="78" y="38"/>
                        <a:pt x="78" y="35"/>
                      </a:cubicBezTo>
                      <a:cubicBezTo>
                        <a:pt x="78" y="23"/>
                        <a:pt x="78" y="23"/>
                        <a:pt x="78" y="23"/>
                      </a:cubicBezTo>
                      <a:cubicBezTo>
                        <a:pt x="78" y="20"/>
                        <a:pt x="76" y="18"/>
                        <a:pt x="74" y="17"/>
                      </a:cubicBezTo>
                      <a:close/>
                    </a:path>
                  </a:pathLst>
                </a:custGeom>
                <a:solidFill>
                  <a:srgbClr val="DFBA8D"/>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47" name="Rectangle 94"/>
                <p:cNvSpPr>
                  <a:spLocks noChangeArrowheads="1"/>
                </p:cNvSpPr>
                <p:nvPr/>
              </p:nvSpPr>
              <p:spPr bwMode="auto">
                <a:xfrm>
                  <a:off x="9647238" y="3462338"/>
                  <a:ext cx="390525" cy="25400"/>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48" name="Rectangle 95"/>
                <p:cNvSpPr>
                  <a:spLocks noChangeArrowheads="1"/>
                </p:cNvSpPr>
                <p:nvPr/>
              </p:nvSpPr>
              <p:spPr bwMode="auto">
                <a:xfrm>
                  <a:off x="9807575" y="3462338"/>
                  <a:ext cx="69850" cy="25400"/>
                </a:xfrm>
                <a:prstGeom prst="rect">
                  <a:avLst/>
                </a:prstGeom>
                <a:solidFill>
                  <a:srgbClr val="D2D2D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49" name="Oval 96"/>
                <p:cNvSpPr>
                  <a:spLocks noChangeArrowheads="1"/>
                </p:cNvSpPr>
                <p:nvPr/>
              </p:nvSpPr>
              <p:spPr bwMode="auto">
                <a:xfrm>
                  <a:off x="9836150" y="2811463"/>
                  <a:ext cx="12700" cy="12700"/>
                </a:xfrm>
                <a:prstGeom prst="ellipse">
                  <a:avLst/>
                </a:pr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50" name="Oval 97"/>
                <p:cNvSpPr>
                  <a:spLocks noChangeArrowheads="1"/>
                </p:cNvSpPr>
                <p:nvPr/>
              </p:nvSpPr>
              <p:spPr bwMode="auto">
                <a:xfrm>
                  <a:off x="9836150" y="2855913"/>
                  <a:ext cx="12700" cy="9525"/>
                </a:xfrm>
                <a:prstGeom prst="ellipse">
                  <a:avLst/>
                </a:pr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grpSp>
        </p:grpSp>
      </p:grpSp>
      <p:grpSp>
        <p:nvGrpSpPr>
          <p:cNvPr id="68" name="Group 67"/>
          <p:cNvGrpSpPr/>
          <p:nvPr/>
        </p:nvGrpSpPr>
        <p:grpSpPr>
          <a:xfrm>
            <a:off x="1606020" y="1108567"/>
            <a:ext cx="2443457" cy="1573412"/>
            <a:chOff x="1638223" y="1130300"/>
            <a:chExt cx="2492453" cy="1604962"/>
          </a:xfrm>
        </p:grpSpPr>
        <p:sp>
          <p:nvSpPr>
            <p:cNvPr id="207" name="Freeform 3465"/>
            <p:cNvSpPr>
              <a:spLocks/>
            </p:cNvSpPr>
            <p:nvPr/>
          </p:nvSpPr>
          <p:spPr bwMode="auto">
            <a:xfrm>
              <a:off x="2495550" y="1341437"/>
              <a:ext cx="257175" cy="198437"/>
            </a:xfrm>
            <a:custGeom>
              <a:avLst/>
              <a:gdLst>
                <a:gd name="T0" fmla="*/ 37 w 125"/>
                <a:gd name="T1" fmla="*/ 96 h 96"/>
                <a:gd name="T2" fmla="*/ 113 w 125"/>
                <a:gd name="T3" fmla="*/ 86 h 96"/>
                <a:gd name="T4" fmla="*/ 114 w 125"/>
                <a:gd name="T5" fmla="*/ 86 h 96"/>
                <a:gd name="T6" fmla="*/ 125 w 125"/>
                <a:gd name="T7" fmla="*/ 5 h 96"/>
                <a:gd name="T8" fmla="*/ 124 w 125"/>
                <a:gd name="T9" fmla="*/ 5 h 96"/>
                <a:gd name="T10" fmla="*/ 0 w 125"/>
                <a:gd name="T11" fmla="*/ 24 h 96"/>
                <a:gd name="T12" fmla="*/ 37 w 125"/>
                <a:gd name="T13" fmla="*/ 96 h 96"/>
              </a:gdLst>
              <a:ahLst/>
              <a:cxnLst>
                <a:cxn ang="0">
                  <a:pos x="T0" y="T1"/>
                </a:cxn>
                <a:cxn ang="0">
                  <a:pos x="T2" y="T3"/>
                </a:cxn>
                <a:cxn ang="0">
                  <a:pos x="T4" y="T5"/>
                </a:cxn>
                <a:cxn ang="0">
                  <a:pos x="T6" y="T7"/>
                </a:cxn>
                <a:cxn ang="0">
                  <a:pos x="T8" y="T9"/>
                </a:cxn>
                <a:cxn ang="0">
                  <a:pos x="T10" y="T11"/>
                </a:cxn>
                <a:cxn ang="0">
                  <a:pos x="T12" y="T13"/>
                </a:cxn>
              </a:cxnLst>
              <a:rect l="0" t="0" r="r" b="b"/>
              <a:pathLst>
                <a:path w="125" h="96">
                  <a:moveTo>
                    <a:pt x="37" y="96"/>
                  </a:moveTo>
                  <a:cubicBezTo>
                    <a:pt x="60" y="86"/>
                    <a:pt x="86" y="82"/>
                    <a:pt x="113" y="86"/>
                  </a:cubicBezTo>
                  <a:cubicBezTo>
                    <a:pt x="114" y="86"/>
                    <a:pt x="114" y="86"/>
                    <a:pt x="114" y="86"/>
                  </a:cubicBezTo>
                  <a:cubicBezTo>
                    <a:pt x="125" y="5"/>
                    <a:pt x="125" y="5"/>
                    <a:pt x="125" y="5"/>
                  </a:cubicBezTo>
                  <a:cubicBezTo>
                    <a:pt x="124" y="5"/>
                    <a:pt x="124" y="5"/>
                    <a:pt x="124" y="5"/>
                  </a:cubicBezTo>
                  <a:cubicBezTo>
                    <a:pt x="80" y="0"/>
                    <a:pt x="38" y="7"/>
                    <a:pt x="0" y="24"/>
                  </a:cubicBezTo>
                  <a:lnTo>
                    <a:pt x="37" y="96"/>
                  </a:lnTo>
                  <a:close/>
                </a:path>
              </a:pathLst>
            </a:custGeom>
            <a:solidFill>
              <a:srgbClr val="D2D2D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nvGrpSpPr>
            <p:cNvPr id="65" name="Group 64"/>
            <p:cNvGrpSpPr/>
            <p:nvPr/>
          </p:nvGrpSpPr>
          <p:grpSpPr>
            <a:xfrm>
              <a:off x="1638223" y="1130300"/>
              <a:ext cx="2492453" cy="1604962"/>
              <a:chOff x="1638223" y="1130300"/>
              <a:chExt cx="2492453" cy="1604962"/>
            </a:xfrm>
          </p:grpSpPr>
          <p:sp>
            <p:nvSpPr>
              <p:cNvPr id="208" name="Freeform 3466"/>
              <p:cNvSpPr>
                <a:spLocks/>
              </p:cNvSpPr>
              <p:nvPr/>
            </p:nvSpPr>
            <p:spPr bwMode="auto">
              <a:xfrm>
                <a:off x="2533650" y="1357312"/>
                <a:ext cx="655638" cy="965200"/>
              </a:xfrm>
              <a:custGeom>
                <a:avLst/>
                <a:gdLst>
                  <a:gd name="T0" fmla="*/ 120 w 317"/>
                  <a:gd name="T1" fmla="*/ 0 h 466"/>
                  <a:gd name="T2" fmla="*/ 109 w 317"/>
                  <a:gd name="T3" fmla="*/ 81 h 466"/>
                  <a:gd name="T4" fmla="*/ 221 w 317"/>
                  <a:gd name="T5" fmla="*/ 242 h 466"/>
                  <a:gd name="T6" fmla="*/ 56 w 317"/>
                  <a:gd name="T7" fmla="*/ 369 h 466"/>
                  <a:gd name="T8" fmla="*/ 33 w 317"/>
                  <a:gd name="T9" fmla="*/ 364 h 466"/>
                  <a:gd name="T10" fmla="*/ 0 w 317"/>
                  <a:gd name="T11" fmla="*/ 438 h 466"/>
                  <a:gd name="T12" fmla="*/ 45 w 317"/>
                  <a:gd name="T13" fmla="*/ 449 h 466"/>
                  <a:gd name="T14" fmla="*/ 301 w 317"/>
                  <a:gd name="T15" fmla="*/ 253 h 466"/>
                  <a:gd name="T16" fmla="*/ 120 w 317"/>
                  <a:gd name="T17" fmla="*/ 0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7" h="466">
                    <a:moveTo>
                      <a:pt x="120" y="0"/>
                    </a:moveTo>
                    <a:cubicBezTo>
                      <a:pt x="109" y="81"/>
                      <a:pt x="109" y="81"/>
                      <a:pt x="109" y="81"/>
                    </a:cubicBezTo>
                    <a:cubicBezTo>
                      <a:pt x="182" y="98"/>
                      <a:pt x="231" y="167"/>
                      <a:pt x="221" y="242"/>
                    </a:cubicBezTo>
                    <a:cubicBezTo>
                      <a:pt x="210" y="323"/>
                      <a:pt x="136" y="379"/>
                      <a:pt x="56" y="369"/>
                    </a:cubicBezTo>
                    <a:cubicBezTo>
                      <a:pt x="48" y="368"/>
                      <a:pt x="41" y="366"/>
                      <a:pt x="33" y="364"/>
                    </a:cubicBezTo>
                    <a:cubicBezTo>
                      <a:pt x="0" y="438"/>
                      <a:pt x="0" y="438"/>
                      <a:pt x="0" y="438"/>
                    </a:cubicBezTo>
                    <a:cubicBezTo>
                      <a:pt x="15" y="443"/>
                      <a:pt x="30" y="447"/>
                      <a:pt x="45" y="449"/>
                    </a:cubicBezTo>
                    <a:cubicBezTo>
                      <a:pt x="170" y="466"/>
                      <a:pt x="285" y="378"/>
                      <a:pt x="301" y="253"/>
                    </a:cubicBezTo>
                    <a:cubicBezTo>
                      <a:pt x="317" y="133"/>
                      <a:pt x="237" y="23"/>
                      <a:pt x="120" y="0"/>
                    </a:cubicBezTo>
                    <a:close/>
                  </a:path>
                </a:pathLst>
              </a:custGeom>
              <a:solidFill>
                <a:srgbClr val="92D050"/>
              </a:solidFill>
              <a:ln>
                <a:noFill/>
              </a:ln>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209" name="Rectangle 3471"/>
              <p:cNvSpPr>
                <a:spLocks noChangeArrowheads="1"/>
              </p:cNvSpPr>
              <p:nvPr/>
            </p:nvSpPr>
            <p:spPr bwMode="auto">
              <a:xfrm>
                <a:off x="1638223" y="1439862"/>
                <a:ext cx="76944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algn="r" defTabSz="896386"/>
                <a:r>
                  <a:rPr lang="en-US" altLang="en-US" sz="882" dirty="0">
                    <a:solidFill>
                      <a:srgbClr val="FFFFFF"/>
                    </a:solidFill>
                    <a:latin typeface="Segoe UI" panose="020B0502040204020203" pitchFamily="34" charset="0"/>
                  </a:rPr>
                  <a:t>Outperforming</a:t>
                </a:r>
                <a:br>
                  <a:rPr lang="en-US" altLang="en-US" sz="882" dirty="0">
                    <a:solidFill>
                      <a:srgbClr val="FFFFFF"/>
                    </a:solidFill>
                    <a:latin typeface="Segoe UI" panose="020B0502040204020203" pitchFamily="34" charset="0"/>
                  </a:rPr>
                </a:br>
                <a:r>
                  <a:rPr lang="en-US" altLang="en-US" sz="882" dirty="0">
                    <a:solidFill>
                      <a:srgbClr val="FFFFFF"/>
                    </a:solidFill>
                    <a:latin typeface="Segoe UI" panose="020B0502040204020203" pitchFamily="34" charset="0"/>
                  </a:rPr>
                  <a:t>teams are</a:t>
                </a:r>
                <a:endParaRPr lang="en-US" altLang="en-US" sz="1765" dirty="0">
                  <a:solidFill>
                    <a:srgbClr val="FFFFFF"/>
                  </a:solidFill>
                  <a:latin typeface="Segoe UI" panose="020B0502040204020203" pitchFamily="34" charset="0"/>
                </a:endParaRPr>
              </a:p>
            </p:txBody>
          </p:sp>
          <p:sp>
            <p:nvSpPr>
              <p:cNvPr id="213" name="Freeform 3521"/>
              <p:cNvSpPr>
                <a:spLocks/>
              </p:cNvSpPr>
              <p:nvPr/>
            </p:nvSpPr>
            <p:spPr bwMode="auto">
              <a:xfrm>
                <a:off x="3714750" y="1130300"/>
                <a:ext cx="187325" cy="227012"/>
              </a:xfrm>
              <a:custGeom>
                <a:avLst/>
                <a:gdLst>
                  <a:gd name="T0" fmla="*/ 54 w 91"/>
                  <a:gd name="T1" fmla="*/ 56 h 110"/>
                  <a:gd name="T2" fmla="*/ 52 w 91"/>
                  <a:gd name="T3" fmla="*/ 56 h 110"/>
                  <a:gd name="T4" fmla="*/ 52 w 91"/>
                  <a:gd name="T5" fmla="*/ 54 h 110"/>
                  <a:gd name="T6" fmla="*/ 62 w 91"/>
                  <a:gd name="T7" fmla="*/ 53 h 110"/>
                  <a:gd name="T8" fmla="*/ 69 w 91"/>
                  <a:gd name="T9" fmla="*/ 46 h 110"/>
                  <a:gd name="T10" fmla="*/ 67 w 91"/>
                  <a:gd name="T11" fmla="*/ 43 h 110"/>
                  <a:gd name="T12" fmla="*/ 62 w 91"/>
                  <a:gd name="T13" fmla="*/ 43 h 110"/>
                  <a:gd name="T14" fmla="*/ 64 w 91"/>
                  <a:gd name="T15" fmla="*/ 36 h 110"/>
                  <a:gd name="T16" fmla="*/ 65 w 91"/>
                  <a:gd name="T17" fmla="*/ 34 h 110"/>
                  <a:gd name="T18" fmla="*/ 65 w 91"/>
                  <a:gd name="T19" fmla="*/ 34 h 110"/>
                  <a:gd name="T20" fmla="*/ 67 w 91"/>
                  <a:gd name="T21" fmla="*/ 26 h 110"/>
                  <a:gd name="T22" fmla="*/ 57 w 91"/>
                  <a:gd name="T23" fmla="*/ 9 h 110"/>
                  <a:gd name="T24" fmla="*/ 43 w 91"/>
                  <a:gd name="T25" fmla="*/ 0 h 110"/>
                  <a:gd name="T26" fmla="*/ 25 w 91"/>
                  <a:gd name="T27" fmla="*/ 22 h 110"/>
                  <a:gd name="T28" fmla="*/ 28 w 91"/>
                  <a:gd name="T29" fmla="*/ 34 h 110"/>
                  <a:gd name="T30" fmla="*/ 30 w 91"/>
                  <a:gd name="T31" fmla="*/ 43 h 110"/>
                  <a:gd name="T32" fmla="*/ 26 w 91"/>
                  <a:gd name="T33" fmla="*/ 43 h 110"/>
                  <a:gd name="T34" fmla="*/ 23 w 91"/>
                  <a:gd name="T35" fmla="*/ 46 h 110"/>
                  <a:gd name="T36" fmla="*/ 31 w 91"/>
                  <a:gd name="T37" fmla="*/ 53 h 110"/>
                  <a:gd name="T38" fmla="*/ 39 w 91"/>
                  <a:gd name="T39" fmla="*/ 54 h 110"/>
                  <a:gd name="T40" fmla="*/ 39 w 91"/>
                  <a:gd name="T41" fmla="*/ 56 h 110"/>
                  <a:gd name="T42" fmla="*/ 37 w 91"/>
                  <a:gd name="T43" fmla="*/ 56 h 110"/>
                  <a:gd name="T44" fmla="*/ 15 w 91"/>
                  <a:gd name="T45" fmla="*/ 59 h 110"/>
                  <a:gd name="T46" fmla="*/ 15 w 91"/>
                  <a:gd name="T47" fmla="*/ 59 h 110"/>
                  <a:gd name="T48" fmla="*/ 0 w 91"/>
                  <a:gd name="T49" fmla="*/ 110 h 110"/>
                  <a:gd name="T50" fmla="*/ 12 w 91"/>
                  <a:gd name="T51" fmla="*/ 110 h 110"/>
                  <a:gd name="T52" fmla="*/ 16 w 91"/>
                  <a:gd name="T53" fmla="*/ 90 h 110"/>
                  <a:gd name="T54" fmla="*/ 17 w 91"/>
                  <a:gd name="T55" fmla="*/ 110 h 110"/>
                  <a:gd name="T56" fmla="*/ 74 w 91"/>
                  <a:gd name="T57" fmla="*/ 110 h 110"/>
                  <a:gd name="T58" fmla="*/ 75 w 91"/>
                  <a:gd name="T59" fmla="*/ 90 h 110"/>
                  <a:gd name="T60" fmla="*/ 79 w 91"/>
                  <a:gd name="T61" fmla="*/ 110 h 110"/>
                  <a:gd name="T62" fmla="*/ 91 w 91"/>
                  <a:gd name="T63" fmla="*/ 110 h 110"/>
                  <a:gd name="T64" fmla="*/ 77 w 91"/>
                  <a:gd name="T65" fmla="*/ 59 h 110"/>
                  <a:gd name="T66" fmla="*/ 54 w 91"/>
                  <a:gd name="T67" fmla="*/ 5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110">
                    <a:moveTo>
                      <a:pt x="54" y="56"/>
                    </a:moveTo>
                    <a:cubicBezTo>
                      <a:pt x="52" y="56"/>
                      <a:pt x="52" y="56"/>
                      <a:pt x="52" y="56"/>
                    </a:cubicBezTo>
                    <a:cubicBezTo>
                      <a:pt x="52" y="54"/>
                      <a:pt x="52" y="54"/>
                      <a:pt x="52" y="54"/>
                    </a:cubicBezTo>
                    <a:cubicBezTo>
                      <a:pt x="55" y="54"/>
                      <a:pt x="58" y="54"/>
                      <a:pt x="62" y="53"/>
                    </a:cubicBezTo>
                    <a:cubicBezTo>
                      <a:pt x="68" y="52"/>
                      <a:pt x="69" y="49"/>
                      <a:pt x="69" y="46"/>
                    </a:cubicBezTo>
                    <a:cubicBezTo>
                      <a:pt x="70" y="44"/>
                      <a:pt x="68" y="40"/>
                      <a:pt x="67" y="43"/>
                    </a:cubicBezTo>
                    <a:cubicBezTo>
                      <a:pt x="66" y="46"/>
                      <a:pt x="63" y="45"/>
                      <a:pt x="62" y="43"/>
                    </a:cubicBezTo>
                    <a:cubicBezTo>
                      <a:pt x="62" y="42"/>
                      <a:pt x="63" y="38"/>
                      <a:pt x="64" y="36"/>
                    </a:cubicBezTo>
                    <a:cubicBezTo>
                      <a:pt x="65" y="35"/>
                      <a:pt x="65" y="35"/>
                      <a:pt x="65" y="34"/>
                    </a:cubicBezTo>
                    <a:cubicBezTo>
                      <a:pt x="65" y="34"/>
                      <a:pt x="65" y="34"/>
                      <a:pt x="65" y="34"/>
                    </a:cubicBezTo>
                    <a:cubicBezTo>
                      <a:pt x="66" y="31"/>
                      <a:pt x="67" y="29"/>
                      <a:pt x="67" y="26"/>
                    </a:cubicBezTo>
                    <a:cubicBezTo>
                      <a:pt x="67" y="18"/>
                      <a:pt x="62" y="11"/>
                      <a:pt x="57" y="9"/>
                    </a:cubicBezTo>
                    <a:cubicBezTo>
                      <a:pt x="53" y="3"/>
                      <a:pt x="48" y="0"/>
                      <a:pt x="43" y="0"/>
                    </a:cubicBezTo>
                    <a:cubicBezTo>
                      <a:pt x="33" y="0"/>
                      <a:pt x="25" y="10"/>
                      <a:pt x="25" y="22"/>
                    </a:cubicBezTo>
                    <a:cubicBezTo>
                      <a:pt x="25" y="27"/>
                      <a:pt x="26" y="30"/>
                      <a:pt x="28" y="34"/>
                    </a:cubicBezTo>
                    <a:cubicBezTo>
                      <a:pt x="28" y="34"/>
                      <a:pt x="31" y="41"/>
                      <a:pt x="30" y="43"/>
                    </a:cubicBezTo>
                    <a:cubicBezTo>
                      <a:pt x="30" y="45"/>
                      <a:pt x="27" y="46"/>
                      <a:pt x="26" y="43"/>
                    </a:cubicBezTo>
                    <a:cubicBezTo>
                      <a:pt x="25" y="40"/>
                      <a:pt x="23" y="44"/>
                      <a:pt x="23" y="46"/>
                    </a:cubicBezTo>
                    <a:cubicBezTo>
                      <a:pt x="24" y="49"/>
                      <a:pt x="24" y="52"/>
                      <a:pt x="31" y="53"/>
                    </a:cubicBezTo>
                    <a:cubicBezTo>
                      <a:pt x="34" y="54"/>
                      <a:pt x="37" y="54"/>
                      <a:pt x="39" y="54"/>
                    </a:cubicBezTo>
                    <a:cubicBezTo>
                      <a:pt x="39" y="56"/>
                      <a:pt x="39" y="56"/>
                      <a:pt x="39" y="56"/>
                    </a:cubicBezTo>
                    <a:cubicBezTo>
                      <a:pt x="37" y="56"/>
                      <a:pt x="37" y="56"/>
                      <a:pt x="37" y="56"/>
                    </a:cubicBezTo>
                    <a:cubicBezTo>
                      <a:pt x="15" y="59"/>
                      <a:pt x="15" y="59"/>
                      <a:pt x="15" y="59"/>
                    </a:cubicBezTo>
                    <a:cubicBezTo>
                      <a:pt x="15" y="59"/>
                      <a:pt x="15" y="59"/>
                      <a:pt x="15" y="59"/>
                    </a:cubicBezTo>
                    <a:cubicBezTo>
                      <a:pt x="7" y="76"/>
                      <a:pt x="3" y="93"/>
                      <a:pt x="0" y="110"/>
                    </a:cubicBezTo>
                    <a:cubicBezTo>
                      <a:pt x="12" y="110"/>
                      <a:pt x="12" y="110"/>
                      <a:pt x="12" y="110"/>
                    </a:cubicBezTo>
                    <a:cubicBezTo>
                      <a:pt x="13" y="103"/>
                      <a:pt x="15" y="96"/>
                      <a:pt x="16" y="90"/>
                    </a:cubicBezTo>
                    <a:cubicBezTo>
                      <a:pt x="17" y="97"/>
                      <a:pt x="17" y="104"/>
                      <a:pt x="17" y="110"/>
                    </a:cubicBezTo>
                    <a:cubicBezTo>
                      <a:pt x="74" y="110"/>
                      <a:pt x="74" y="110"/>
                      <a:pt x="74" y="110"/>
                    </a:cubicBezTo>
                    <a:cubicBezTo>
                      <a:pt x="75" y="90"/>
                      <a:pt x="75" y="90"/>
                      <a:pt x="75" y="90"/>
                    </a:cubicBezTo>
                    <a:cubicBezTo>
                      <a:pt x="77" y="97"/>
                      <a:pt x="78" y="103"/>
                      <a:pt x="79" y="110"/>
                    </a:cubicBezTo>
                    <a:cubicBezTo>
                      <a:pt x="91" y="110"/>
                      <a:pt x="91" y="110"/>
                      <a:pt x="91" y="110"/>
                    </a:cubicBezTo>
                    <a:cubicBezTo>
                      <a:pt x="88" y="93"/>
                      <a:pt x="84" y="76"/>
                      <a:pt x="77" y="59"/>
                    </a:cubicBezTo>
                    <a:cubicBezTo>
                      <a:pt x="54" y="56"/>
                      <a:pt x="54" y="56"/>
                      <a:pt x="54" y="56"/>
                    </a:cubicBezTo>
                    <a:close/>
                  </a:path>
                </a:pathLst>
              </a:custGeom>
              <a:solidFill>
                <a:srgbClr val="176C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214" name="Freeform 3522"/>
              <p:cNvSpPr>
                <a:spLocks/>
              </p:cNvSpPr>
              <p:nvPr/>
            </p:nvSpPr>
            <p:spPr bwMode="auto">
              <a:xfrm>
                <a:off x="3941763" y="1573212"/>
                <a:ext cx="188913" cy="225425"/>
              </a:xfrm>
              <a:custGeom>
                <a:avLst/>
                <a:gdLst>
                  <a:gd name="T0" fmla="*/ 55 w 91"/>
                  <a:gd name="T1" fmla="*/ 56 h 109"/>
                  <a:gd name="T2" fmla="*/ 52 w 91"/>
                  <a:gd name="T3" fmla="*/ 56 h 109"/>
                  <a:gd name="T4" fmla="*/ 52 w 91"/>
                  <a:gd name="T5" fmla="*/ 54 h 109"/>
                  <a:gd name="T6" fmla="*/ 62 w 91"/>
                  <a:gd name="T7" fmla="*/ 53 h 109"/>
                  <a:gd name="T8" fmla="*/ 69 w 91"/>
                  <a:gd name="T9" fmla="*/ 46 h 109"/>
                  <a:gd name="T10" fmla="*/ 67 w 91"/>
                  <a:gd name="T11" fmla="*/ 42 h 109"/>
                  <a:gd name="T12" fmla="*/ 62 w 91"/>
                  <a:gd name="T13" fmla="*/ 42 h 109"/>
                  <a:gd name="T14" fmla="*/ 64 w 91"/>
                  <a:gd name="T15" fmla="*/ 35 h 109"/>
                  <a:gd name="T16" fmla="*/ 65 w 91"/>
                  <a:gd name="T17" fmla="*/ 33 h 109"/>
                  <a:gd name="T18" fmla="*/ 65 w 91"/>
                  <a:gd name="T19" fmla="*/ 33 h 109"/>
                  <a:gd name="T20" fmla="*/ 67 w 91"/>
                  <a:gd name="T21" fmla="*/ 25 h 109"/>
                  <a:gd name="T22" fmla="*/ 57 w 91"/>
                  <a:gd name="T23" fmla="*/ 8 h 109"/>
                  <a:gd name="T24" fmla="*/ 43 w 91"/>
                  <a:gd name="T25" fmla="*/ 0 h 109"/>
                  <a:gd name="T26" fmla="*/ 25 w 91"/>
                  <a:gd name="T27" fmla="*/ 22 h 109"/>
                  <a:gd name="T28" fmla="*/ 28 w 91"/>
                  <a:gd name="T29" fmla="*/ 33 h 109"/>
                  <a:gd name="T30" fmla="*/ 30 w 91"/>
                  <a:gd name="T31" fmla="*/ 42 h 109"/>
                  <a:gd name="T32" fmla="*/ 26 w 91"/>
                  <a:gd name="T33" fmla="*/ 42 h 109"/>
                  <a:gd name="T34" fmla="*/ 23 w 91"/>
                  <a:gd name="T35" fmla="*/ 46 h 109"/>
                  <a:gd name="T36" fmla="*/ 31 w 91"/>
                  <a:gd name="T37" fmla="*/ 53 h 109"/>
                  <a:gd name="T38" fmla="*/ 39 w 91"/>
                  <a:gd name="T39" fmla="*/ 54 h 109"/>
                  <a:gd name="T40" fmla="*/ 39 w 91"/>
                  <a:gd name="T41" fmla="*/ 56 h 109"/>
                  <a:gd name="T42" fmla="*/ 37 w 91"/>
                  <a:gd name="T43" fmla="*/ 56 h 109"/>
                  <a:gd name="T44" fmla="*/ 15 w 91"/>
                  <a:gd name="T45" fmla="*/ 58 h 109"/>
                  <a:gd name="T46" fmla="*/ 15 w 91"/>
                  <a:gd name="T47" fmla="*/ 58 h 109"/>
                  <a:gd name="T48" fmla="*/ 0 w 91"/>
                  <a:gd name="T49" fmla="*/ 109 h 109"/>
                  <a:gd name="T50" fmla="*/ 12 w 91"/>
                  <a:gd name="T51" fmla="*/ 109 h 109"/>
                  <a:gd name="T52" fmla="*/ 16 w 91"/>
                  <a:gd name="T53" fmla="*/ 89 h 109"/>
                  <a:gd name="T54" fmla="*/ 17 w 91"/>
                  <a:gd name="T55" fmla="*/ 109 h 109"/>
                  <a:gd name="T56" fmla="*/ 74 w 91"/>
                  <a:gd name="T57" fmla="*/ 109 h 109"/>
                  <a:gd name="T58" fmla="*/ 75 w 91"/>
                  <a:gd name="T59" fmla="*/ 89 h 109"/>
                  <a:gd name="T60" fmla="*/ 79 w 91"/>
                  <a:gd name="T61" fmla="*/ 109 h 109"/>
                  <a:gd name="T62" fmla="*/ 91 w 91"/>
                  <a:gd name="T63" fmla="*/ 109 h 109"/>
                  <a:gd name="T64" fmla="*/ 77 w 91"/>
                  <a:gd name="T65" fmla="*/ 58 h 109"/>
                  <a:gd name="T66" fmla="*/ 55 w 91"/>
                  <a:gd name="T6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109">
                    <a:moveTo>
                      <a:pt x="55" y="56"/>
                    </a:moveTo>
                    <a:cubicBezTo>
                      <a:pt x="52" y="56"/>
                      <a:pt x="52" y="56"/>
                      <a:pt x="52" y="56"/>
                    </a:cubicBezTo>
                    <a:cubicBezTo>
                      <a:pt x="52" y="54"/>
                      <a:pt x="52" y="54"/>
                      <a:pt x="52" y="54"/>
                    </a:cubicBezTo>
                    <a:cubicBezTo>
                      <a:pt x="55" y="54"/>
                      <a:pt x="58" y="53"/>
                      <a:pt x="62" y="53"/>
                    </a:cubicBezTo>
                    <a:cubicBezTo>
                      <a:pt x="68" y="51"/>
                      <a:pt x="69" y="48"/>
                      <a:pt x="69" y="46"/>
                    </a:cubicBezTo>
                    <a:cubicBezTo>
                      <a:pt x="70" y="43"/>
                      <a:pt x="68" y="39"/>
                      <a:pt x="67" y="42"/>
                    </a:cubicBezTo>
                    <a:cubicBezTo>
                      <a:pt x="66" y="45"/>
                      <a:pt x="63" y="44"/>
                      <a:pt x="62" y="42"/>
                    </a:cubicBezTo>
                    <a:cubicBezTo>
                      <a:pt x="62" y="41"/>
                      <a:pt x="63" y="38"/>
                      <a:pt x="64" y="35"/>
                    </a:cubicBezTo>
                    <a:cubicBezTo>
                      <a:pt x="65" y="35"/>
                      <a:pt x="65" y="34"/>
                      <a:pt x="65" y="33"/>
                    </a:cubicBezTo>
                    <a:cubicBezTo>
                      <a:pt x="65" y="33"/>
                      <a:pt x="65" y="33"/>
                      <a:pt x="65" y="33"/>
                    </a:cubicBezTo>
                    <a:cubicBezTo>
                      <a:pt x="66" y="30"/>
                      <a:pt x="67" y="28"/>
                      <a:pt x="67" y="25"/>
                    </a:cubicBezTo>
                    <a:cubicBezTo>
                      <a:pt x="67" y="17"/>
                      <a:pt x="62" y="10"/>
                      <a:pt x="57" y="8"/>
                    </a:cubicBezTo>
                    <a:cubicBezTo>
                      <a:pt x="53" y="3"/>
                      <a:pt x="48" y="0"/>
                      <a:pt x="43" y="0"/>
                    </a:cubicBezTo>
                    <a:cubicBezTo>
                      <a:pt x="33" y="0"/>
                      <a:pt x="25" y="10"/>
                      <a:pt x="25" y="22"/>
                    </a:cubicBezTo>
                    <a:cubicBezTo>
                      <a:pt x="25" y="26"/>
                      <a:pt x="26" y="30"/>
                      <a:pt x="28" y="33"/>
                    </a:cubicBezTo>
                    <a:cubicBezTo>
                      <a:pt x="28" y="33"/>
                      <a:pt x="31" y="40"/>
                      <a:pt x="30" y="42"/>
                    </a:cubicBezTo>
                    <a:cubicBezTo>
                      <a:pt x="30" y="44"/>
                      <a:pt x="27" y="45"/>
                      <a:pt x="26" y="42"/>
                    </a:cubicBezTo>
                    <a:cubicBezTo>
                      <a:pt x="25" y="39"/>
                      <a:pt x="23" y="43"/>
                      <a:pt x="23" y="46"/>
                    </a:cubicBezTo>
                    <a:cubicBezTo>
                      <a:pt x="24" y="48"/>
                      <a:pt x="24" y="51"/>
                      <a:pt x="31" y="53"/>
                    </a:cubicBezTo>
                    <a:cubicBezTo>
                      <a:pt x="34" y="53"/>
                      <a:pt x="37" y="54"/>
                      <a:pt x="39" y="54"/>
                    </a:cubicBezTo>
                    <a:cubicBezTo>
                      <a:pt x="39" y="56"/>
                      <a:pt x="39" y="56"/>
                      <a:pt x="39" y="56"/>
                    </a:cubicBezTo>
                    <a:cubicBezTo>
                      <a:pt x="37" y="56"/>
                      <a:pt x="37" y="56"/>
                      <a:pt x="37" y="56"/>
                    </a:cubicBezTo>
                    <a:cubicBezTo>
                      <a:pt x="15" y="58"/>
                      <a:pt x="15" y="58"/>
                      <a:pt x="15" y="58"/>
                    </a:cubicBezTo>
                    <a:cubicBezTo>
                      <a:pt x="15" y="58"/>
                      <a:pt x="15" y="58"/>
                      <a:pt x="15" y="58"/>
                    </a:cubicBezTo>
                    <a:cubicBezTo>
                      <a:pt x="7" y="75"/>
                      <a:pt x="3" y="92"/>
                      <a:pt x="0" y="109"/>
                    </a:cubicBezTo>
                    <a:cubicBezTo>
                      <a:pt x="12" y="109"/>
                      <a:pt x="12" y="109"/>
                      <a:pt x="12" y="109"/>
                    </a:cubicBezTo>
                    <a:cubicBezTo>
                      <a:pt x="13" y="102"/>
                      <a:pt x="15" y="96"/>
                      <a:pt x="16" y="89"/>
                    </a:cubicBezTo>
                    <a:cubicBezTo>
                      <a:pt x="17" y="97"/>
                      <a:pt x="17" y="103"/>
                      <a:pt x="17" y="109"/>
                    </a:cubicBezTo>
                    <a:cubicBezTo>
                      <a:pt x="74" y="109"/>
                      <a:pt x="74" y="109"/>
                      <a:pt x="74" y="109"/>
                    </a:cubicBezTo>
                    <a:cubicBezTo>
                      <a:pt x="75" y="89"/>
                      <a:pt x="75" y="89"/>
                      <a:pt x="75" y="89"/>
                    </a:cubicBezTo>
                    <a:cubicBezTo>
                      <a:pt x="77" y="96"/>
                      <a:pt x="78" y="103"/>
                      <a:pt x="79" y="109"/>
                    </a:cubicBezTo>
                    <a:cubicBezTo>
                      <a:pt x="91" y="109"/>
                      <a:pt x="91" y="109"/>
                      <a:pt x="91" y="109"/>
                    </a:cubicBezTo>
                    <a:cubicBezTo>
                      <a:pt x="88" y="92"/>
                      <a:pt x="84" y="75"/>
                      <a:pt x="77" y="58"/>
                    </a:cubicBezTo>
                    <a:cubicBezTo>
                      <a:pt x="55" y="56"/>
                      <a:pt x="55" y="56"/>
                      <a:pt x="55" y="56"/>
                    </a:cubicBezTo>
                    <a:close/>
                  </a:path>
                </a:pathLst>
              </a:custGeom>
              <a:solidFill>
                <a:srgbClr val="002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215" name="Freeform 3523"/>
              <p:cNvSpPr>
                <a:spLocks/>
              </p:cNvSpPr>
              <p:nvPr/>
            </p:nvSpPr>
            <p:spPr bwMode="auto">
              <a:xfrm>
                <a:off x="3708400" y="2001837"/>
                <a:ext cx="241300" cy="227012"/>
              </a:xfrm>
              <a:custGeom>
                <a:avLst/>
                <a:gdLst>
                  <a:gd name="T0" fmla="*/ 68 w 117"/>
                  <a:gd name="T1" fmla="*/ 52 h 110"/>
                  <a:gd name="T2" fmla="*/ 68 w 117"/>
                  <a:gd name="T3" fmla="*/ 48 h 110"/>
                  <a:gd name="T4" fmla="*/ 74 w 117"/>
                  <a:gd name="T5" fmla="*/ 40 h 110"/>
                  <a:gd name="T6" fmla="*/ 74 w 117"/>
                  <a:gd name="T7" fmla="*/ 34 h 110"/>
                  <a:gd name="T8" fmla="*/ 77 w 117"/>
                  <a:gd name="T9" fmla="*/ 31 h 110"/>
                  <a:gd name="T10" fmla="*/ 77 w 117"/>
                  <a:gd name="T11" fmla="*/ 25 h 110"/>
                  <a:gd name="T12" fmla="*/ 75 w 117"/>
                  <a:gd name="T13" fmla="*/ 23 h 110"/>
                  <a:gd name="T14" fmla="*/ 79 w 117"/>
                  <a:gd name="T15" fmla="*/ 15 h 110"/>
                  <a:gd name="T16" fmla="*/ 68 w 117"/>
                  <a:gd name="T17" fmla="*/ 4 h 110"/>
                  <a:gd name="T18" fmla="*/ 67 w 117"/>
                  <a:gd name="T19" fmla="*/ 4 h 110"/>
                  <a:gd name="T20" fmla="*/ 55 w 117"/>
                  <a:gd name="T21" fmla="*/ 0 h 110"/>
                  <a:gd name="T22" fmla="*/ 38 w 117"/>
                  <a:gd name="T23" fmla="*/ 14 h 110"/>
                  <a:gd name="T24" fmla="*/ 42 w 117"/>
                  <a:gd name="T25" fmla="*/ 23 h 110"/>
                  <a:gd name="T26" fmla="*/ 39 w 117"/>
                  <a:gd name="T27" fmla="*/ 25 h 110"/>
                  <a:gd name="T28" fmla="*/ 39 w 117"/>
                  <a:gd name="T29" fmla="*/ 31 h 110"/>
                  <a:gd name="T30" fmla="*/ 42 w 117"/>
                  <a:gd name="T31" fmla="*/ 34 h 110"/>
                  <a:gd name="T32" fmla="*/ 42 w 117"/>
                  <a:gd name="T33" fmla="*/ 40 h 110"/>
                  <a:gd name="T34" fmla="*/ 49 w 117"/>
                  <a:gd name="T35" fmla="*/ 48 h 110"/>
                  <a:gd name="T36" fmla="*/ 49 w 117"/>
                  <a:gd name="T37" fmla="*/ 52 h 110"/>
                  <a:gd name="T38" fmla="*/ 20 w 117"/>
                  <a:gd name="T39" fmla="*/ 55 h 110"/>
                  <a:gd name="T40" fmla="*/ 20 w 117"/>
                  <a:gd name="T41" fmla="*/ 56 h 110"/>
                  <a:gd name="T42" fmla="*/ 0 w 117"/>
                  <a:gd name="T43" fmla="*/ 110 h 110"/>
                  <a:gd name="T44" fmla="*/ 18 w 117"/>
                  <a:gd name="T45" fmla="*/ 110 h 110"/>
                  <a:gd name="T46" fmla="*/ 20 w 117"/>
                  <a:gd name="T47" fmla="*/ 102 h 110"/>
                  <a:gd name="T48" fmla="*/ 20 w 117"/>
                  <a:gd name="T49" fmla="*/ 110 h 110"/>
                  <a:gd name="T50" fmla="*/ 97 w 117"/>
                  <a:gd name="T51" fmla="*/ 110 h 110"/>
                  <a:gd name="T52" fmla="*/ 97 w 117"/>
                  <a:gd name="T53" fmla="*/ 100 h 110"/>
                  <a:gd name="T54" fmla="*/ 100 w 117"/>
                  <a:gd name="T55" fmla="*/ 110 h 110"/>
                  <a:gd name="T56" fmla="*/ 117 w 117"/>
                  <a:gd name="T57" fmla="*/ 110 h 110"/>
                  <a:gd name="T58" fmla="*/ 97 w 117"/>
                  <a:gd name="T59" fmla="*/ 55 h 110"/>
                  <a:gd name="T60" fmla="*/ 68 w 117"/>
                  <a:gd name="T61" fmla="*/ 5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7" h="110">
                    <a:moveTo>
                      <a:pt x="68" y="52"/>
                    </a:moveTo>
                    <a:cubicBezTo>
                      <a:pt x="68" y="48"/>
                      <a:pt x="68" y="48"/>
                      <a:pt x="68" y="48"/>
                    </a:cubicBezTo>
                    <a:cubicBezTo>
                      <a:pt x="72" y="47"/>
                      <a:pt x="74" y="44"/>
                      <a:pt x="74" y="40"/>
                    </a:cubicBezTo>
                    <a:cubicBezTo>
                      <a:pt x="74" y="34"/>
                      <a:pt x="74" y="34"/>
                      <a:pt x="74" y="34"/>
                    </a:cubicBezTo>
                    <a:cubicBezTo>
                      <a:pt x="76" y="34"/>
                      <a:pt x="77" y="33"/>
                      <a:pt x="77" y="31"/>
                    </a:cubicBezTo>
                    <a:cubicBezTo>
                      <a:pt x="77" y="25"/>
                      <a:pt x="77" y="25"/>
                      <a:pt x="77" y="25"/>
                    </a:cubicBezTo>
                    <a:cubicBezTo>
                      <a:pt x="77" y="24"/>
                      <a:pt x="76" y="23"/>
                      <a:pt x="75" y="23"/>
                    </a:cubicBezTo>
                    <a:cubicBezTo>
                      <a:pt x="77" y="20"/>
                      <a:pt x="79" y="18"/>
                      <a:pt x="79" y="15"/>
                    </a:cubicBezTo>
                    <a:cubicBezTo>
                      <a:pt x="79" y="9"/>
                      <a:pt x="74" y="4"/>
                      <a:pt x="68" y="4"/>
                    </a:cubicBezTo>
                    <a:cubicBezTo>
                      <a:pt x="67" y="4"/>
                      <a:pt x="67" y="4"/>
                      <a:pt x="67" y="4"/>
                    </a:cubicBezTo>
                    <a:cubicBezTo>
                      <a:pt x="64" y="1"/>
                      <a:pt x="60" y="0"/>
                      <a:pt x="55" y="0"/>
                    </a:cubicBezTo>
                    <a:cubicBezTo>
                      <a:pt x="46" y="0"/>
                      <a:pt x="38" y="6"/>
                      <a:pt x="38" y="14"/>
                    </a:cubicBezTo>
                    <a:cubicBezTo>
                      <a:pt x="38" y="17"/>
                      <a:pt x="40" y="20"/>
                      <a:pt x="42" y="23"/>
                    </a:cubicBezTo>
                    <a:cubicBezTo>
                      <a:pt x="40" y="23"/>
                      <a:pt x="39" y="24"/>
                      <a:pt x="39" y="25"/>
                    </a:cubicBezTo>
                    <a:cubicBezTo>
                      <a:pt x="39" y="31"/>
                      <a:pt x="39" y="31"/>
                      <a:pt x="39" y="31"/>
                    </a:cubicBezTo>
                    <a:cubicBezTo>
                      <a:pt x="39" y="33"/>
                      <a:pt x="41" y="34"/>
                      <a:pt x="42" y="34"/>
                    </a:cubicBezTo>
                    <a:cubicBezTo>
                      <a:pt x="42" y="40"/>
                      <a:pt x="42" y="40"/>
                      <a:pt x="42" y="40"/>
                    </a:cubicBezTo>
                    <a:cubicBezTo>
                      <a:pt x="42" y="44"/>
                      <a:pt x="45" y="47"/>
                      <a:pt x="49" y="48"/>
                    </a:cubicBezTo>
                    <a:cubicBezTo>
                      <a:pt x="49" y="52"/>
                      <a:pt x="49" y="52"/>
                      <a:pt x="49" y="52"/>
                    </a:cubicBezTo>
                    <a:cubicBezTo>
                      <a:pt x="20" y="55"/>
                      <a:pt x="20" y="55"/>
                      <a:pt x="20" y="55"/>
                    </a:cubicBezTo>
                    <a:cubicBezTo>
                      <a:pt x="20" y="56"/>
                      <a:pt x="20" y="56"/>
                      <a:pt x="20" y="56"/>
                    </a:cubicBezTo>
                    <a:cubicBezTo>
                      <a:pt x="12" y="74"/>
                      <a:pt x="5" y="91"/>
                      <a:pt x="0" y="110"/>
                    </a:cubicBezTo>
                    <a:cubicBezTo>
                      <a:pt x="18" y="110"/>
                      <a:pt x="18" y="110"/>
                      <a:pt x="18" y="110"/>
                    </a:cubicBezTo>
                    <a:cubicBezTo>
                      <a:pt x="18" y="107"/>
                      <a:pt x="19" y="104"/>
                      <a:pt x="20" y="102"/>
                    </a:cubicBezTo>
                    <a:cubicBezTo>
                      <a:pt x="20" y="104"/>
                      <a:pt x="20" y="107"/>
                      <a:pt x="20" y="110"/>
                    </a:cubicBezTo>
                    <a:cubicBezTo>
                      <a:pt x="97" y="110"/>
                      <a:pt x="97" y="110"/>
                      <a:pt x="97" y="110"/>
                    </a:cubicBezTo>
                    <a:cubicBezTo>
                      <a:pt x="97" y="100"/>
                      <a:pt x="97" y="100"/>
                      <a:pt x="97" y="100"/>
                    </a:cubicBezTo>
                    <a:cubicBezTo>
                      <a:pt x="98" y="103"/>
                      <a:pt x="99" y="106"/>
                      <a:pt x="100" y="110"/>
                    </a:cubicBezTo>
                    <a:cubicBezTo>
                      <a:pt x="117" y="110"/>
                      <a:pt x="117" y="110"/>
                      <a:pt x="117" y="110"/>
                    </a:cubicBezTo>
                    <a:cubicBezTo>
                      <a:pt x="112" y="91"/>
                      <a:pt x="105" y="73"/>
                      <a:pt x="97" y="55"/>
                    </a:cubicBezTo>
                    <a:cubicBezTo>
                      <a:pt x="68" y="52"/>
                      <a:pt x="68" y="52"/>
                      <a:pt x="68" y="52"/>
                    </a:cubicBezTo>
                    <a:close/>
                  </a:path>
                </a:pathLst>
              </a:custGeom>
              <a:solidFill>
                <a:srgbClr val="002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216" name="Freeform 3524"/>
              <p:cNvSpPr>
                <a:spLocks/>
              </p:cNvSpPr>
              <p:nvPr/>
            </p:nvSpPr>
            <p:spPr bwMode="auto">
              <a:xfrm>
                <a:off x="3767137" y="2466975"/>
                <a:ext cx="241300" cy="227012"/>
              </a:xfrm>
              <a:custGeom>
                <a:avLst/>
                <a:gdLst>
                  <a:gd name="T0" fmla="*/ 68 w 117"/>
                  <a:gd name="T1" fmla="*/ 53 h 110"/>
                  <a:gd name="T2" fmla="*/ 68 w 117"/>
                  <a:gd name="T3" fmla="*/ 48 h 110"/>
                  <a:gd name="T4" fmla="*/ 74 w 117"/>
                  <a:gd name="T5" fmla="*/ 41 h 110"/>
                  <a:gd name="T6" fmla="*/ 74 w 117"/>
                  <a:gd name="T7" fmla="*/ 34 h 110"/>
                  <a:gd name="T8" fmla="*/ 77 w 117"/>
                  <a:gd name="T9" fmla="*/ 31 h 110"/>
                  <a:gd name="T10" fmla="*/ 77 w 117"/>
                  <a:gd name="T11" fmla="*/ 26 h 110"/>
                  <a:gd name="T12" fmla="*/ 75 w 117"/>
                  <a:gd name="T13" fmla="*/ 23 h 110"/>
                  <a:gd name="T14" fmla="*/ 79 w 117"/>
                  <a:gd name="T15" fmla="*/ 15 h 110"/>
                  <a:gd name="T16" fmla="*/ 68 w 117"/>
                  <a:gd name="T17" fmla="*/ 4 h 110"/>
                  <a:gd name="T18" fmla="*/ 67 w 117"/>
                  <a:gd name="T19" fmla="*/ 4 h 110"/>
                  <a:gd name="T20" fmla="*/ 55 w 117"/>
                  <a:gd name="T21" fmla="*/ 0 h 110"/>
                  <a:gd name="T22" fmla="*/ 38 w 117"/>
                  <a:gd name="T23" fmla="*/ 14 h 110"/>
                  <a:gd name="T24" fmla="*/ 42 w 117"/>
                  <a:gd name="T25" fmla="*/ 23 h 110"/>
                  <a:gd name="T26" fmla="*/ 39 w 117"/>
                  <a:gd name="T27" fmla="*/ 26 h 110"/>
                  <a:gd name="T28" fmla="*/ 39 w 117"/>
                  <a:gd name="T29" fmla="*/ 31 h 110"/>
                  <a:gd name="T30" fmla="*/ 42 w 117"/>
                  <a:gd name="T31" fmla="*/ 34 h 110"/>
                  <a:gd name="T32" fmla="*/ 42 w 117"/>
                  <a:gd name="T33" fmla="*/ 41 h 110"/>
                  <a:gd name="T34" fmla="*/ 49 w 117"/>
                  <a:gd name="T35" fmla="*/ 48 h 110"/>
                  <a:gd name="T36" fmla="*/ 49 w 117"/>
                  <a:gd name="T37" fmla="*/ 53 h 110"/>
                  <a:gd name="T38" fmla="*/ 20 w 117"/>
                  <a:gd name="T39" fmla="*/ 55 h 110"/>
                  <a:gd name="T40" fmla="*/ 20 w 117"/>
                  <a:gd name="T41" fmla="*/ 56 h 110"/>
                  <a:gd name="T42" fmla="*/ 0 w 117"/>
                  <a:gd name="T43" fmla="*/ 110 h 110"/>
                  <a:gd name="T44" fmla="*/ 18 w 117"/>
                  <a:gd name="T45" fmla="*/ 110 h 110"/>
                  <a:gd name="T46" fmla="*/ 20 w 117"/>
                  <a:gd name="T47" fmla="*/ 102 h 110"/>
                  <a:gd name="T48" fmla="*/ 20 w 117"/>
                  <a:gd name="T49" fmla="*/ 110 h 110"/>
                  <a:gd name="T50" fmla="*/ 97 w 117"/>
                  <a:gd name="T51" fmla="*/ 110 h 110"/>
                  <a:gd name="T52" fmla="*/ 97 w 117"/>
                  <a:gd name="T53" fmla="*/ 100 h 110"/>
                  <a:gd name="T54" fmla="*/ 100 w 117"/>
                  <a:gd name="T55" fmla="*/ 110 h 110"/>
                  <a:gd name="T56" fmla="*/ 117 w 117"/>
                  <a:gd name="T57" fmla="*/ 110 h 110"/>
                  <a:gd name="T58" fmla="*/ 97 w 117"/>
                  <a:gd name="T59" fmla="*/ 55 h 110"/>
                  <a:gd name="T60" fmla="*/ 68 w 117"/>
                  <a:gd name="T61"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7" h="110">
                    <a:moveTo>
                      <a:pt x="68" y="53"/>
                    </a:moveTo>
                    <a:cubicBezTo>
                      <a:pt x="68" y="48"/>
                      <a:pt x="68" y="48"/>
                      <a:pt x="68" y="48"/>
                    </a:cubicBezTo>
                    <a:cubicBezTo>
                      <a:pt x="72" y="48"/>
                      <a:pt x="74" y="44"/>
                      <a:pt x="74" y="41"/>
                    </a:cubicBezTo>
                    <a:cubicBezTo>
                      <a:pt x="74" y="34"/>
                      <a:pt x="74" y="34"/>
                      <a:pt x="74" y="34"/>
                    </a:cubicBezTo>
                    <a:cubicBezTo>
                      <a:pt x="76" y="34"/>
                      <a:pt x="77" y="33"/>
                      <a:pt x="77" y="31"/>
                    </a:cubicBezTo>
                    <a:cubicBezTo>
                      <a:pt x="77" y="26"/>
                      <a:pt x="77" y="26"/>
                      <a:pt x="77" y="26"/>
                    </a:cubicBezTo>
                    <a:cubicBezTo>
                      <a:pt x="77" y="24"/>
                      <a:pt x="76" y="23"/>
                      <a:pt x="75" y="23"/>
                    </a:cubicBezTo>
                    <a:cubicBezTo>
                      <a:pt x="77" y="21"/>
                      <a:pt x="79" y="18"/>
                      <a:pt x="79" y="15"/>
                    </a:cubicBezTo>
                    <a:cubicBezTo>
                      <a:pt x="79" y="9"/>
                      <a:pt x="74" y="4"/>
                      <a:pt x="68" y="4"/>
                    </a:cubicBezTo>
                    <a:cubicBezTo>
                      <a:pt x="67" y="4"/>
                      <a:pt x="67" y="4"/>
                      <a:pt x="67" y="4"/>
                    </a:cubicBezTo>
                    <a:cubicBezTo>
                      <a:pt x="64" y="2"/>
                      <a:pt x="60" y="0"/>
                      <a:pt x="55" y="0"/>
                    </a:cubicBezTo>
                    <a:cubicBezTo>
                      <a:pt x="46" y="0"/>
                      <a:pt x="38" y="6"/>
                      <a:pt x="38" y="14"/>
                    </a:cubicBezTo>
                    <a:cubicBezTo>
                      <a:pt x="38" y="17"/>
                      <a:pt x="40" y="21"/>
                      <a:pt x="42" y="23"/>
                    </a:cubicBezTo>
                    <a:cubicBezTo>
                      <a:pt x="40" y="23"/>
                      <a:pt x="39" y="24"/>
                      <a:pt x="39" y="26"/>
                    </a:cubicBezTo>
                    <a:cubicBezTo>
                      <a:pt x="39" y="31"/>
                      <a:pt x="39" y="31"/>
                      <a:pt x="39" y="31"/>
                    </a:cubicBezTo>
                    <a:cubicBezTo>
                      <a:pt x="39" y="33"/>
                      <a:pt x="41" y="34"/>
                      <a:pt x="42" y="34"/>
                    </a:cubicBezTo>
                    <a:cubicBezTo>
                      <a:pt x="42" y="41"/>
                      <a:pt x="42" y="41"/>
                      <a:pt x="42" y="41"/>
                    </a:cubicBezTo>
                    <a:cubicBezTo>
                      <a:pt x="42" y="44"/>
                      <a:pt x="45" y="48"/>
                      <a:pt x="49" y="48"/>
                    </a:cubicBezTo>
                    <a:cubicBezTo>
                      <a:pt x="49" y="53"/>
                      <a:pt x="49" y="53"/>
                      <a:pt x="49" y="53"/>
                    </a:cubicBezTo>
                    <a:cubicBezTo>
                      <a:pt x="20" y="55"/>
                      <a:pt x="20" y="55"/>
                      <a:pt x="20" y="55"/>
                    </a:cubicBezTo>
                    <a:cubicBezTo>
                      <a:pt x="20" y="56"/>
                      <a:pt x="20" y="56"/>
                      <a:pt x="20" y="56"/>
                    </a:cubicBezTo>
                    <a:cubicBezTo>
                      <a:pt x="12" y="74"/>
                      <a:pt x="5" y="92"/>
                      <a:pt x="0" y="110"/>
                    </a:cubicBezTo>
                    <a:cubicBezTo>
                      <a:pt x="18" y="110"/>
                      <a:pt x="18" y="110"/>
                      <a:pt x="18" y="110"/>
                    </a:cubicBezTo>
                    <a:cubicBezTo>
                      <a:pt x="18" y="107"/>
                      <a:pt x="19" y="105"/>
                      <a:pt x="20" y="102"/>
                    </a:cubicBezTo>
                    <a:cubicBezTo>
                      <a:pt x="20" y="105"/>
                      <a:pt x="20" y="107"/>
                      <a:pt x="20" y="110"/>
                    </a:cubicBezTo>
                    <a:cubicBezTo>
                      <a:pt x="97" y="110"/>
                      <a:pt x="97" y="110"/>
                      <a:pt x="97" y="110"/>
                    </a:cubicBezTo>
                    <a:cubicBezTo>
                      <a:pt x="97" y="100"/>
                      <a:pt x="97" y="100"/>
                      <a:pt x="97" y="100"/>
                    </a:cubicBezTo>
                    <a:cubicBezTo>
                      <a:pt x="98" y="103"/>
                      <a:pt x="99" y="107"/>
                      <a:pt x="100" y="110"/>
                    </a:cubicBezTo>
                    <a:cubicBezTo>
                      <a:pt x="117" y="110"/>
                      <a:pt x="117" y="110"/>
                      <a:pt x="117" y="110"/>
                    </a:cubicBezTo>
                    <a:cubicBezTo>
                      <a:pt x="112" y="91"/>
                      <a:pt x="105" y="73"/>
                      <a:pt x="97" y="55"/>
                    </a:cubicBezTo>
                    <a:cubicBezTo>
                      <a:pt x="68" y="53"/>
                      <a:pt x="68" y="53"/>
                      <a:pt x="68" y="53"/>
                    </a:cubicBezTo>
                    <a:close/>
                  </a:path>
                </a:pathLst>
              </a:custGeom>
              <a:solidFill>
                <a:srgbClr val="176C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217" name="Freeform 3525"/>
              <p:cNvSpPr>
                <a:spLocks/>
              </p:cNvSpPr>
              <p:nvPr/>
            </p:nvSpPr>
            <p:spPr bwMode="auto">
              <a:xfrm>
                <a:off x="3806825" y="1601787"/>
                <a:ext cx="242888" cy="228600"/>
              </a:xfrm>
              <a:custGeom>
                <a:avLst/>
                <a:gdLst>
                  <a:gd name="T0" fmla="*/ 68 w 117"/>
                  <a:gd name="T1" fmla="*/ 52 h 110"/>
                  <a:gd name="T2" fmla="*/ 68 w 117"/>
                  <a:gd name="T3" fmla="*/ 48 h 110"/>
                  <a:gd name="T4" fmla="*/ 74 w 117"/>
                  <a:gd name="T5" fmla="*/ 40 h 110"/>
                  <a:gd name="T6" fmla="*/ 74 w 117"/>
                  <a:gd name="T7" fmla="*/ 34 h 110"/>
                  <a:gd name="T8" fmla="*/ 77 w 117"/>
                  <a:gd name="T9" fmla="*/ 31 h 110"/>
                  <a:gd name="T10" fmla="*/ 77 w 117"/>
                  <a:gd name="T11" fmla="*/ 25 h 110"/>
                  <a:gd name="T12" fmla="*/ 75 w 117"/>
                  <a:gd name="T13" fmla="*/ 23 h 110"/>
                  <a:gd name="T14" fmla="*/ 79 w 117"/>
                  <a:gd name="T15" fmla="*/ 15 h 110"/>
                  <a:gd name="T16" fmla="*/ 68 w 117"/>
                  <a:gd name="T17" fmla="*/ 4 h 110"/>
                  <a:gd name="T18" fmla="*/ 67 w 117"/>
                  <a:gd name="T19" fmla="*/ 4 h 110"/>
                  <a:gd name="T20" fmla="*/ 55 w 117"/>
                  <a:gd name="T21" fmla="*/ 0 h 110"/>
                  <a:gd name="T22" fmla="*/ 38 w 117"/>
                  <a:gd name="T23" fmla="*/ 14 h 110"/>
                  <a:gd name="T24" fmla="*/ 42 w 117"/>
                  <a:gd name="T25" fmla="*/ 23 h 110"/>
                  <a:gd name="T26" fmla="*/ 39 w 117"/>
                  <a:gd name="T27" fmla="*/ 25 h 110"/>
                  <a:gd name="T28" fmla="*/ 39 w 117"/>
                  <a:gd name="T29" fmla="*/ 31 h 110"/>
                  <a:gd name="T30" fmla="*/ 42 w 117"/>
                  <a:gd name="T31" fmla="*/ 34 h 110"/>
                  <a:gd name="T32" fmla="*/ 42 w 117"/>
                  <a:gd name="T33" fmla="*/ 40 h 110"/>
                  <a:gd name="T34" fmla="*/ 49 w 117"/>
                  <a:gd name="T35" fmla="*/ 48 h 110"/>
                  <a:gd name="T36" fmla="*/ 49 w 117"/>
                  <a:gd name="T37" fmla="*/ 52 h 110"/>
                  <a:gd name="T38" fmla="*/ 20 w 117"/>
                  <a:gd name="T39" fmla="*/ 55 h 110"/>
                  <a:gd name="T40" fmla="*/ 20 w 117"/>
                  <a:gd name="T41" fmla="*/ 56 h 110"/>
                  <a:gd name="T42" fmla="*/ 0 w 117"/>
                  <a:gd name="T43" fmla="*/ 110 h 110"/>
                  <a:gd name="T44" fmla="*/ 17 w 117"/>
                  <a:gd name="T45" fmla="*/ 110 h 110"/>
                  <a:gd name="T46" fmla="*/ 20 w 117"/>
                  <a:gd name="T47" fmla="*/ 101 h 110"/>
                  <a:gd name="T48" fmla="*/ 20 w 117"/>
                  <a:gd name="T49" fmla="*/ 110 h 110"/>
                  <a:gd name="T50" fmla="*/ 97 w 117"/>
                  <a:gd name="T51" fmla="*/ 110 h 110"/>
                  <a:gd name="T52" fmla="*/ 97 w 117"/>
                  <a:gd name="T53" fmla="*/ 100 h 110"/>
                  <a:gd name="T54" fmla="*/ 100 w 117"/>
                  <a:gd name="T55" fmla="*/ 110 h 110"/>
                  <a:gd name="T56" fmla="*/ 117 w 117"/>
                  <a:gd name="T57" fmla="*/ 110 h 110"/>
                  <a:gd name="T58" fmla="*/ 97 w 117"/>
                  <a:gd name="T59" fmla="*/ 55 h 110"/>
                  <a:gd name="T60" fmla="*/ 68 w 117"/>
                  <a:gd name="T61" fmla="*/ 5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7" h="110">
                    <a:moveTo>
                      <a:pt x="68" y="52"/>
                    </a:moveTo>
                    <a:cubicBezTo>
                      <a:pt x="68" y="48"/>
                      <a:pt x="68" y="48"/>
                      <a:pt x="68" y="48"/>
                    </a:cubicBezTo>
                    <a:cubicBezTo>
                      <a:pt x="71" y="47"/>
                      <a:pt x="74" y="44"/>
                      <a:pt x="74" y="40"/>
                    </a:cubicBezTo>
                    <a:cubicBezTo>
                      <a:pt x="74" y="34"/>
                      <a:pt x="74" y="34"/>
                      <a:pt x="74" y="34"/>
                    </a:cubicBezTo>
                    <a:cubicBezTo>
                      <a:pt x="76" y="34"/>
                      <a:pt x="77" y="33"/>
                      <a:pt x="77" y="31"/>
                    </a:cubicBezTo>
                    <a:cubicBezTo>
                      <a:pt x="77" y="25"/>
                      <a:pt x="77" y="25"/>
                      <a:pt x="77" y="25"/>
                    </a:cubicBezTo>
                    <a:cubicBezTo>
                      <a:pt x="77" y="24"/>
                      <a:pt x="76" y="23"/>
                      <a:pt x="75" y="23"/>
                    </a:cubicBezTo>
                    <a:cubicBezTo>
                      <a:pt x="77" y="20"/>
                      <a:pt x="79" y="18"/>
                      <a:pt x="79" y="15"/>
                    </a:cubicBezTo>
                    <a:cubicBezTo>
                      <a:pt x="79" y="9"/>
                      <a:pt x="73" y="4"/>
                      <a:pt x="68" y="4"/>
                    </a:cubicBezTo>
                    <a:cubicBezTo>
                      <a:pt x="67" y="4"/>
                      <a:pt x="67" y="4"/>
                      <a:pt x="67" y="4"/>
                    </a:cubicBezTo>
                    <a:cubicBezTo>
                      <a:pt x="64" y="1"/>
                      <a:pt x="60" y="0"/>
                      <a:pt x="55" y="0"/>
                    </a:cubicBezTo>
                    <a:cubicBezTo>
                      <a:pt x="46" y="0"/>
                      <a:pt x="38" y="6"/>
                      <a:pt x="38" y="14"/>
                    </a:cubicBezTo>
                    <a:cubicBezTo>
                      <a:pt x="38" y="17"/>
                      <a:pt x="40" y="20"/>
                      <a:pt x="42" y="23"/>
                    </a:cubicBezTo>
                    <a:cubicBezTo>
                      <a:pt x="40" y="23"/>
                      <a:pt x="39" y="24"/>
                      <a:pt x="39" y="25"/>
                    </a:cubicBezTo>
                    <a:cubicBezTo>
                      <a:pt x="39" y="31"/>
                      <a:pt x="39" y="31"/>
                      <a:pt x="39" y="31"/>
                    </a:cubicBezTo>
                    <a:cubicBezTo>
                      <a:pt x="39" y="33"/>
                      <a:pt x="41" y="34"/>
                      <a:pt x="42" y="34"/>
                    </a:cubicBezTo>
                    <a:cubicBezTo>
                      <a:pt x="42" y="40"/>
                      <a:pt x="42" y="40"/>
                      <a:pt x="42" y="40"/>
                    </a:cubicBezTo>
                    <a:cubicBezTo>
                      <a:pt x="42" y="44"/>
                      <a:pt x="45" y="47"/>
                      <a:pt x="49" y="48"/>
                    </a:cubicBezTo>
                    <a:cubicBezTo>
                      <a:pt x="49" y="52"/>
                      <a:pt x="49" y="52"/>
                      <a:pt x="49" y="52"/>
                    </a:cubicBezTo>
                    <a:cubicBezTo>
                      <a:pt x="20" y="55"/>
                      <a:pt x="20" y="55"/>
                      <a:pt x="20" y="55"/>
                    </a:cubicBezTo>
                    <a:cubicBezTo>
                      <a:pt x="20" y="56"/>
                      <a:pt x="20" y="56"/>
                      <a:pt x="20" y="56"/>
                    </a:cubicBezTo>
                    <a:cubicBezTo>
                      <a:pt x="12" y="74"/>
                      <a:pt x="5" y="91"/>
                      <a:pt x="0" y="110"/>
                    </a:cubicBezTo>
                    <a:cubicBezTo>
                      <a:pt x="17" y="110"/>
                      <a:pt x="17" y="110"/>
                      <a:pt x="17" y="110"/>
                    </a:cubicBezTo>
                    <a:cubicBezTo>
                      <a:pt x="18" y="107"/>
                      <a:pt x="19" y="104"/>
                      <a:pt x="20" y="101"/>
                    </a:cubicBezTo>
                    <a:cubicBezTo>
                      <a:pt x="20" y="104"/>
                      <a:pt x="20" y="107"/>
                      <a:pt x="20" y="110"/>
                    </a:cubicBezTo>
                    <a:cubicBezTo>
                      <a:pt x="97" y="110"/>
                      <a:pt x="97" y="110"/>
                      <a:pt x="97" y="110"/>
                    </a:cubicBezTo>
                    <a:cubicBezTo>
                      <a:pt x="97" y="100"/>
                      <a:pt x="97" y="100"/>
                      <a:pt x="97" y="100"/>
                    </a:cubicBezTo>
                    <a:cubicBezTo>
                      <a:pt x="98" y="103"/>
                      <a:pt x="99" y="106"/>
                      <a:pt x="100" y="110"/>
                    </a:cubicBezTo>
                    <a:cubicBezTo>
                      <a:pt x="117" y="110"/>
                      <a:pt x="117" y="110"/>
                      <a:pt x="117" y="110"/>
                    </a:cubicBezTo>
                    <a:cubicBezTo>
                      <a:pt x="112" y="91"/>
                      <a:pt x="105" y="73"/>
                      <a:pt x="97" y="55"/>
                    </a:cubicBezTo>
                    <a:cubicBezTo>
                      <a:pt x="68" y="52"/>
                      <a:pt x="68" y="52"/>
                      <a:pt x="68" y="52"/>
                    </a:cubicBezTo>
                    <a:close/>
                  </a:path>
                </a:pathLst>
              </a:custGeom>
              <a:solidFill>
                <a:srgbClr val="176C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270" name="Freeform 3526"/>
              <p:cNvSpPr>
                <a:spLocks/>
              </p:cNvSpPr>
              <p:nvPr/>
            </p:nvSpPr>
            <p:spPr bwMode="auto">
              <a:xfrm>
                <a:off x="3644900" y="2508250"/>
                <a:ext cx="188913" cy="227012"/>
              </a:xfrm>
              <a:custGeom>
                <a:avLst/>
                <a:gdLst>
                  <a:gd name="T0" fmla="*/ 55 w 91"/>
                  <a:gd name="T1" fmla="*/ 56 h 110"/>
                  <a:gd name="T2" fmla="*/ 52 w 91"/>
                  <a:gd name="T3" fmla="*/ 56 h 110"/>
                  <a:gd name="T4" fmla="*/ 53 w 91"/>
                  <a:gd name="T5" fmla="*/ 54 h 110"/>
                  <a:gd name="T6" fmla="*/ 62 w 91"/>
                  <a:gd name="T7" fmla="*/ 53 h 110"/>
                  <a:gd name="T8" fmla="*/ 70 w 91"/>
                  <a:gd name="T9" fmla="*/ 46 h 110"/>
                  <a:gd name="T10" fmla="*/ 67 w 91"/>
                  <a:gd name="T11" fmla="*/ 42 h 110"/>
                  <a:gd name="T12" fmla="*/ 63 w 91"/>
                  <a:gd name="T13" fmla="*/ 42 h 110"/>
                  <a:gd name="T14" fmla="*/ 64 w 91"/>
                  <a:gd name="T15" fmla="*/ 35 h 110"/>
                  <a:gd name="T16" fmla="*/ 65 w 91"/>
                  <a:gd name="T17" fmla="*/ 33 h 110"/>
                  <a:gd name="T18" fmla="*/ 65 w 91"/>
                  <a:gd name="T19" fmla="*/ 33 h 110"/>
                  <a:gd name="T20" fmla="*/ 67 w 91"/>
                  <a:gd name="T21" fmla="*/ 25 h 110"/>
                  <a:gd name="T22" fmla="*/ 57 w 91"/>
                  <a:gd name="T23" fmla="*/ 8 h 110"/>
                  <a:gd name="T24" fmla="*/ 43 w 91"/>
                  <a:gd name="T25" fmla="*/ 0 h 110"/>
                  <a:gd name="T26" fmla="*/ 25 w 91"/>
                  <a:gd name="T27" fmla="*/ 22 h 110"/>
                  <a:gd name="T28" fmla="*/ 28 w 91"/>
                  <a:gd name="T29" fmla="*/ 33 h 110"/>
                  <a:gd name="T30" fmla="*/ 30 w 91"/>
                  <a:gd name="T31" fmla="*/ 42 h 110"/>
                  <a:gd name="T32" fmla="*/ 26 w 91"/>
                  <a:gd name="T33" fmla="*/ 42 h 110"/>
                  <a:gd name="T34" fmla="*/ 24 w 91"/>
                  <a:gd name="T35" fmla="*/ 46 h 110"/>
                  <a:gd name="T36" fmla="*/ 31 w 91"/>
                  <a:gd name="T37" fmla="*/ 53 h 110"/>
                  <a:gd name="T38" fmla="*/ 39 w 91"/>
                  <a:gd name="T39" fmla="*/ 54 h 110"/>
                  <a:gd name="T40" fmla="*/ 39 w 91"/>
                  <a:gd name="T41" fmla="*/ 56 h 110"/>
                  <a:gd name="T42" fmla="*/ 37 w 91"/>
                  <a:gd name="T43" fmla="*/ 56 h 110"/>
                  <a:gd name="T44" fmla="*/ 15 w 91"/>
                  <a:gd name="T45" fmla="*/ 58 h 110"/>
                  <a:gd name="T46" fmla="*/ 15 w 91"/>
                  <a:gd name="T47" fmla="*/ 58 h 110"/>
                  <a:gd name="T48" fmla="*/ 0 w 91"/>
                  <a:gd name="T49" fmla="*/ 110 h 110"/>
                  <a:gd name="T50" fmla="*/ 12 w 91"/>
                  <a:gd name="T51" fmla="*/ 110 h 110"/>
                  <a:gd name="T52" fmla="*/ 17 w 91"/>
                  <a:gd name="T53" fmla="*/ 89 h 110"/>
                  <a:gd name="T54" fmla="*/ 18 w 91"/>
                  <a:gd name="T55" fmla="*/ 110 h 110"/>
                  <a:gd name="T56" fmla="*/ 74 w 91"/>
                  <a:gd name="T57" fmla="*/ 110 h 110"/>
                  <a:gd name="T58" fmla="*/ 75 w 91"/>
                  <a:gd name="T59" fmla="*/ 89 h 110"/>
                  <a:gd name="T60" fmla="*/ 79 w 91"/>
                  <a:gd name="T61" fmla="*/ 110 h 110"/>
                  <a:gd name="T62" fmla="*/ 91 w 91"/>
                  <a:gd name="T63" fmla="*/ 110 h 110"/>
                  <a:gd name="T64" fmla="*/ 77 w 91"/>
                  <a:gd name="T65" fmla="*/ 58 h 110"/>
                  <a:gd name="T66" fmla="*/ 55 w 91"/>
                  <a:gd name="T67" fmla="*/ 5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110">
                    <a:moveTo>
                      <a:pt x="55" y="56"/>
                    </a:moveTo>
                    <a:cubicBezTo>
                      <a:pt x="52" y="56"/>
                      <a:pt x="52" y="56"/>
                      <a:pt x="52" y="56"/>
                    </a:cubicBezTo>
                    <a:cubicBezTo>
                      <a:pt x="53" y="54"/>
                      <a:pt x="53" y="54"/>
                      <a:pt x="53" y="54"/>
                    </a:cubicBezTo>
                    <a:cubicBezTo>
                      <a:pt x="55" y="54"/>
                      <a:pt x="58" y="53"/>
                      <a:pt x="62" y="53"/>
                    </a:cubicBezTo>
                    <a:cubicBezTo>
                      <a:pt x="68" y="52"/>
                      <a:pt x="69" y="48"/>
                      <a:pt x="70" y="46"/>
                    </a:cubicBezTo>
                    <a:cubicBezTo>
                      <a:pt x="70" y="43"/>
                      <a:pt x="68" y="39"/>
                      <a:pt x="67" y="42"/>
                    </a:cubicBezTo>
                    <a:cubicBezTo>
                      <a:pt x="66" y="45"/>
                      <a:pt x="63" y="44"/>
                      <a:pt x="63" y="42"/>
                    </a:cubicBezTo>
                    <a:cubicBezTo>
                      <a:pt x="62" y="41"/>
                      <a:pt x="63" y="38"/>
                      <a:pt x="64" y="35"/>
                    </a:cubicBezTo>
                    <a:cubicBezTo>
                      <a:pt x="65" y="35"/>
                      <a:pt x="65" y="34"/>
                      <a:pt x="65" y="33"/>
                    </a:cubicBezTo>
                    <a:cubicBezTo>
                      <a:pt x="65" y="33"/>
                      <a:pt x="65" y="33"/>
                      <a:pt x="65" y="33"/>
                    </a:cubicBezTo>
                    <a:cubicBezTo>
                      <a:pt x="66" y="30"/>
                      <a:pt x="67" y="28"/>
                      <a:pt x="67" y="25"/>
                    </a:cubicBezTo>
                    <a:cubicBezTo>
                      <a:pt x="67" y="17"/>
                      <a:pt x="63" y="10"/>
                      <a:pt x="57" y="8"/>
                    </a:cubicBezTo>
                    <a:cubicBezTo>
                      <a:pt x="53" y="3"/>
                      <a:pt x="48" y="0"/>
                      <a:pt x="43" y="0"/>
                    </a:cubicBezTo>
                    <a:cubicBezTo>
                      <a:pt x="33" y="0"/>
                      <a:pt x="25" y="10"/>
                      <a:pt x="25" y="22"/>
                    </a:cubicBezTo>
                    <a:cubicBezTo>
                      <a:pt x="25" y="26"/>
                      <a:pt x="26" y="30"/>
                      <a:pt x="28" y="33"/>
                    </a:cubicBezTo>
                    <a:cubicBezTo>
                      <a:pt x="28" y="33"/>
                      <a:pt x="31" y="40"/>
                      <a:pt x="30" y="42"/>
                    </a:cubicBezTo>
                    <a:cubicBezTo>
                      <a:pt x="30" y="44"/>
                      <a:pt x="27" y="45"/>
                      <a:pt x="26" y="42"/>
                    </a:cubicBezTo>
                    <a:cubicBezTo>
                      <a:pt x="25" y="39"/>
                      <a:pt x="24" y="43"/>
                      <a:pt x="24" y="46"/>
                    </a:cubicBezTo>
                    <a:cubicBezTo>
                      <a:pt x="24" y="48"/>
                      <a:pt x="25" y="52"/>
                      <a:pt x="31" y="53"/>
                    </a:cubicBezTo>
                    <a:cubicBezTo>
                      <a:pt x="35" y="53"/>
                      <a:pt x="37" y="54"/>
                      <a:pt x="39" y="54"/>
                    </a:cubicBezTo>
                    <a:cubicBezTo>
                      <a:pt x="39" y="56"/>
                      <a:pt x="39" y="56"/>
                      <a:pt x="39" y="56"/>
                    </a:cubicBezTo>
                    <a:cubicBezTo>
                      <a:pt x="37" y="56"/>
                      <a:pt x="37" y="56"/>
                      <a:pt x="37" y="56"/>
                    </a:cubicBezTo>
                    <a:cubicBezTo>
                      <a:pt x="15" y="58"/>
                      <a:pt x="15" y="58"/>
                      <a:pt x="15" y="58"/>
                    </a:cubicBezTo>
                    <a:cubicBezTo>
                      <a:pt x="15" y="58"/>
                      <a:pt x="15" y="58"/>
                      <a:pt x="15" y="58"/>
                    </a:cubicBezTo>
                    <a:cubicBezTo>
                      <a:pt x="7" y="75"/>
                      <a:pt x="3" y="92"/>
                      <a:pt x="0" y="110"/>
                    </a:cubicBezTo>
                    <a:cubicBezTo>
                      <a:pt x="12" y="110"/>
                      <a:pt x="12" y="110"/>
                      <a:pt x="12" y="110"/>
                    </a:cubicBezTo>
                    <a:cubicBezTo>
                      <a:pt x="14" y="103"/>
                      <a:pt x="15" y="96"/>
                      <a:pt x="17" y="89"/>
                    </a:cubicBezTo>
                    <a:cubicBezTo>
                      <a:pt x="17" y="97"/>
                      <a:pt x="17" y="104"/>
                      <a:pt x="18" y="110"/>
                    </a:cubicBezTo>
                    <a:cubicBezTo>
                      <a:pt x="74" y="110"/>
                      <a:pt x="74" y="110"/>
                      <a:pt x="74" y="110"/>
                    </a:cubicBezTo>
                    <a:cubicBezTo>
                      <a:pt x="75" y="89"/>
                      <a:pt x="75" y="89"/>
                      <a:pt x="75" y="89"/>
                    </a:cubicBezTo>
                    <a:cubicBezTo>
                      <a:pt x="77" y="96"/>
                      <a:pt x="78" y="103"/>
                      <a:pt x="79" y="110"/>
                    </a:cubicBezTo>
                    <a:cubicBezTo>
                      <a:pt x="91" y="110"/>
                      <a:pt x="91" y="110"/>
                      <a:pt x="91" y="110"/>
                    </a:cubicBezTo>
                    <a:cubicBezTo>
                      <a:pt x="89" y="92"/>
                      <a:pt x="85" y="75"/>
                      <a:pt x="77" y="58"/>
                    </a:cubicBezTo>
                    <a:cubicBezTo>
                      <a:pt x="55" y="56"/>
                      <a:pt x="55" y="56"/>
                      <a:pt x="55" y="56"/>
                    </a:cubicBezTo>
                    <a:close/>
                  </a:path>
                </a:pathLst>
              </a:custGeom>
              <a:solidFill>
                <a:srgbClr val="002050"/>
              </a:solidFill>
              <a:ln>
                <a:noFill/>
              </a:ln>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85" name="Rectangle 3197"/>
              <p:cNvSpPr>
                <a:spLocks noChangeArrowheads="1"/>
              </p:cNvSpPr>
              <p:nvPr/>
            </p:nvSpPr>
            <p:spPr bwMode="auto">
              <a:xfrm rot="20020218">
                <a:off x="3102423" y="1332514"/>
                <a:ext cx="612347" cy="1384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882" b="1" dirty="0">
                    <a:solidFill>
                      <a:srgbClr val="FFFFFF"/>
                    </a:solidFill>
                    <a:latin typeface="Segoe UI" panose="020B0502040204020203" pitchFamily="34" charset="0"/>
                  </a:rPr>
                  <a:t>collaborate</a:t>
                </a:r>
                <a:endParaRPr lang="en-US" altLang="en-US" sz="1765" dirty="0">
                  <a:solidFill>
                    <a:srgbClr val="FFFFFF"/>
                  </a:solidFill>
                  <a:latin typeface="Segoe UI" panose="020B0502040204020203" pitchFamily="34" charset="0"/>
                </a:endParaRPr>
              </a:p>
            </p:txBody>
          </p:sp>
          <p:sp>
            <p:nvSpPr>
              <p:cNvPr id="486" name="Rectangle 3197"/>
              <p:cNvSpPr>
                <a:spLocks noChangeArrowheads="1"/>
              </p:cNvSpPr>
              <p:nvPr/>
            </p:nvSpPr>
            <p:spPr bwMode="auto">
              <a:xfrm rot="21304823">
                <a:off x="3203633" y="1659742"/>
                <a:ext cx="607539" cy="1384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882" b="1" dirty="0">
                    <a:solidFill>
                      <a:srgbClr val="FFFFFF"/>
                    </a:solidFill>
                    <a:latin typeface="Segoe UI" panose="020B0502040204020203" pitchFamily="34" charset="0"/>
                  </a:rPr>
                  <a:t>extensively</a:t>
                </a:r>
                <a:endParaRPr lang="en-US" altLang="en-US" sz="1765" dirty="0">
                  <a:solidFill>
                    <a:srgbClr val="FFFFFF"/>
                  </a:solidFill>
                  <a:latin typeface="Segoe UI" panose="020B0502040204020203" pitchFamily="34" charset="0"/>
                </a:endParaRPr>
              </a:p>
            </p:txBody>
          </p:sp>
          <p:sp>
            <p:nvSpPr>
              <p:cNvPr id="487" name="Rectangle 3197"/>
              <p:cNvSpPr>
                <a:spLocks noChangeArrowheads="1"/>
              </p:cNvSpPr>
              <p:nvPr/>
            </p:nvSpPr>
            <p:spPr bwMode="auto">
              <a:xfrm rot="768786">
                <a:off x="3173326" y="1968667"/>
                <a:ext cx="526643" cy="1384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882" b="1" dirty="0">
                    <a:solidFill>
                      <a:srgbClr val="FFFFFF"/>
                    </a:solidFill>
                    <a:latin typeface="Segoe UI" panose="020B0502040204020203" pitchFamily="34" charset="0"/>
                  </a:rPr>
                  <a:t>with their</a:t>
                </a:r>
                <a:endParaRPr lang="en-US" altLang="en-US" sz="1765" dirty="0">
                  <a:solidFill>
                    <a:srgbClr val="FFFFFF"/>
                  </a:solidFill>
                  <a:latin typeface="Segoe UI" panose="020B0502040204020203" pitchFamily="34" charset="0"/>
                </a:endParaRPr>
              </a:p>
            </p:txBody>
          </p:sp>
          <p:sp>
            <p:nvSpPr>
              <p:cNvPr id="488" name="Rectangle 3197"/>
              <p:cNvSpPr>
                <a:spLocks noChangeArrowheads="1"/>
              </p:cNvSpPr>
              <p:nvPr/>
            </p:nvSpPr>
            <p:spPr bwMode="auto">
              <a:xfrm rot="1988426">
                <a:off x="3023714" y="2305442"/>
                <a:ext cx="698909" cy="1384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882" b="1" dirty="0">
                    <a:solidFill>
                      <a:srgbClr val="FFFFFF"/>
                    </a:solidFill>
                    <a:latin typeface="Segoe UI" panose="020B0502040204020203" pitchFamily="34" charset="0"/>
                  </a:rPr>
                  <a:t>counterparts</a:t>
                </a:r>
                <a:endParaRPr lang="en-US" altLang="en-US" sz="1765" dirty="0">
                  <a:solidFill>
                    <a:srgbClr val="FFFFFF"/>
                  </a:solidFill>
                  <a:latin typeface="Segoe UI" panose="020B0502040204020203" pitchFamily="34" charset="0"/>
                </a:endParaRPr>
              </a:p>
            </p:txBody>
          </p:sp>
          <p:sp>
            <p:nvSpPr>
              <p:cNvPr id="210" name="Rectangle 3515"/>
              <p:cNvSpPr>
                <a:spLocks noChangeArrowheads="1"/>
              </p:cNvSpPr>
              <p:nvPr/>
            </p:nvSpPr>
            <p:spPr bwMode="auto">
              <a:xfrm>
                <a:off x="2459038" y="1521364"/>
                <a:ext cx="240450"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1765" dirty="0">
                    <a:solidFill>
                      <a:srgbClr val="FFFFFF"/>
                    </a:solidFill>
                    <a:latin typeface="Segoe UI Light" panose="020B0502040204020203" pitchFamily="34" charset="0"/>
                  </a:rPr>
                  <a:t>54</a:t>
                </a:r>
                <a:endParaRPr lang="en-US" altLang="en-US" sz="1765" dirty="0">
                  <a:solidFill>
                    <a:srgbClr val="FFFFFF"/>
                  </a:solidFill>
                  <a:latin typeface="Segoe UI" panose="020B0502040204020203" pitchFamily="34" charset="0"/>
                </a:endParaRPr>
              </a:p>
            </p:txBody>
          </p:sp>
          <p:sp>
            <p:nvSpPr>
              <p:cNvPr id="211" name="Rectangle 3516"/>
              <p:cNvSpPr>
                <a:spLocks noChangeArrowheads="1"/>
              </p:cNvSpPr>
              <p:nvPr/>
            </p:nvSpPr>
            <p:spPr bwMode="auto">
              <a:xfrm>
                <a:off x="2709863" y="1539875"/>
                <a:ext cx="150433" cy="2307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1470" dirty="0">
                    <a:solidFill>
                      <a:srgbClr val="FFFFFF"/>
                    </a:solidFill>
                    <a:latin typeface="Segoe UI Light" panose="020B0502040204020203" pitchFamily="34" charset="0"/>
                  </a:rPr>
                  <a:t>%</a:t>
                </a:r>
                <a:endParaRPr lang="en-US" altLang="en-US" sz="1765" dirty="0">
                  <a:solidFill>
                    <a:srgbClr val="FFFFFF"/>
                  </a:solidFill>
                  <a:latin typeface="Segoe UI" panose="020B0502040204020203" pitchFamily="34" charset="0"/>
                </a:endParaRPr>
              </a:p>
            </p:txBody>
          </p:sp>
          <p:sp>
            <p:nvSpPr>
              <p:cNvPr id="212" name="Rectangle 3517"/>
              <p:cNvSpPr>
                <a:spLocks noChangeArrowheads="1"/>
              </p:cNvSpPr>
              <p:nvPr/>
            </p:nvSpPr>
            <p:spPr bwMode="auto">
              <a:xfrm>
                <a:off x="2459038" y="1752600"/>
                <a:ext cx="392400"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882" dirty="0">
                    <a:solidFill>
                      <a:srgbClr val="FFFFFF"/>
                    </a:solidFill>
                    <a:latin typeface="Segoe UI" panose="020B0502040204020203" pitchFamily="34" charset="0"/>
                  </a:rPr>
                  <a:t>more</a:t>
                </a:r>
                <a:br>
                  <a:rPr lang="en-US" altLang="en-US" sz="882" dirty="0">
                    <a:solidFill>
                      <a:srgbClr val="FFFFFF"/>
                    </a:solidFill>
                    <a:latin typeface="Segoe UI" panose="020B0502040204020203" pitchFamily="34" charset="0"/>
                  </a:rPr>
                </a:br>
                <a:r>
                  <a:rPr lang="en-US" altLang="en-US" sz="882" dirty="0">
                    <a:solidFill>
                      <a:srgbClr val="FFFFFF"/>
                    </a:solidFill>
                    <a:latin typeface="Segoe UI" panose="020B0502040204020203" pitchFamily="34" charset="0"/>
                  </a:rPr>
                  <a:t>likely to </a:t>
                </a:r>
                <a:endParaRPr lang="en-US" altLang="en-US" sz="1765" dirty="0">
                  <a:solidFill>
                    <a:srgbClr val="FFFFFF"/>
                  </a:solidFill>
                  <a:latin typeface="Segoe UI" panose="020B0502040204020203" pitchFamily="34" charset="0"/>
                </a:endParaRPr>
              </a:p>
            </p:txBody>
          </p:sp>
        </p:grpSp>
      </p:grpSp>
      <p:grpSp>
        <p:nvGrpSpPr>
          <p:cNvPr id="8" name="Group 7"/>
          <p:cNvGrpSpPr/>
          <p:nvPr/>
        </p:nvGrpSpPr>
        <p:grpSpPr>
          <a:xfrm>
            <a:off x="1380432" y="1837696"/>
            <a:ext cx="2214606" cy="2952542"/>
            <a:chOff x="1408112" y="1874048"/>
            <a:chExt cx="2259013" cy="3011747"/>
          </a:xfrm>
        </p:grpSpPr>
        <p:sp>
          <p:nvSpPr>
            <p:cNvPr id="419" name="Oval 3316"/>
            <p:cNvSpPr>
              <a:spLocks noChangeArrowheads="1"/>
            </p:cNvSpPr>
            <p:nvPr/>
          </p:nvSpPr>
          <p:spPr bwMode="auto">
            <a:xfrm>
              <a:off x="1408112" y="2625195"/>
              <a:ext cx="2259013" cy="2260600"/>
            </a:xfrm>
            <a:prstGeom prst="ellipse">
              <a:avLst/>
            </a:prstGeom>
            <a:solidFill>
              <a:srgbClr val="D2D2D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pic>
          <p:nvPicPr>
            <p:cNvPr id="523" name="Picture 522"/>
            <p:cNvPicPr>
              <a:picLocks noChangeAspect="1"/>
            </p:cNvPicPr>
            <p:nvPr/>
          </p:nvPicPr>
          <p:blipFill rotWithShape="1">
            <a:blip r:embed="rId4"/>
            <a:srcRect b="39676"/>
            <a:stretch/>
          </p:blipFill>
          <p:spPr>
            <a:xfrm>
              <a:off x="1493837" y="1874048"/>
              <a:ext cx="1997391" cy="2156614"/>
            </a:xfrm>
            <a:prstGeom prst="rect">
              <a:avLst/>
            </a:prstGeom>
          </p:spPr>
        </p:pic>
      </p:grpSp>
      <p:pic>
        <p:nvPicPr>
          <p:cNvPr id="581" name="Picture 580"/>
          <p:cNvPicPr>
            <a:picLocks noChangeAspect="1"/>
          </p:cNvPicPr>
          <p:nvPr/>
        </p:nvPicPr>
        <p:blipFill>
          <a:blip r:embed="rId5"/>
          <a:stretch>
            <a:fillRect/>
          </a:stretch>
        </p:blipFill>
        <p:spPr>
          <a:xfrm>
            <a:off x="1539174" y="2388151"/>
            <a:ext cx="1092513" cy="592637"/>
          </a:xfrm>
          <a:prstGeom prst="rect">
            <a:avLst/>
          </a:prstGeom>
        </p:spPr>
      </p:pic>
      <p:sp>
        <p:nvSpPr>
          <p:cNvPr id="29" name="Freeform 3168"/>
          <p:cNvSpPr>
            <a:spLocks noEditPoints="1"/>
          </p:cNvSpPr>
          <p:nvPr/>
        </p:nvSpPr>
        <p:spPr bwMode="auto">
          <a:xfrm>
            <a:off x="205431" y="3469464"/>
            <a:ext cx="11734450" cy="812385"/>
          </a:xfrm>
          <a:custGeom>
            <a:avLst/>
            <a:gdLst>
              <a:gd name="T0" fmla="*/ 2210 w 5791"/>
              <a:gd name="T1" fmla="*/ 400 h 401"/>
              <a:gd name="T2" fmla="*/ 2161 w 5791"/>
              <a:gd name="T3" fmla="*/ 397 h 401"/>
              <a:gd name="T4" fmla="*/ 2113 w 5791"/>
              <a:gd name="T5" fmla="*/ 392 h 401"/>
              <a:gd name="T6" fmla="*/ 2066 w 5791"/>
              <a:gd name="T7" fmla="*/ 383 h 401"/>
              <a:gd name="T8" fmla="*/ 2486 w 5791"/>
              <a:gd name="T9" fmla="*/ 374 h 401"/>
              <a:gd name="T10" fmla="*/ 2533 w 5791"/>
              <a:gd name="T11" fmla="*/ 363 h 401"/>
              <a:gd name="T12" fmla="*/ 2580 w 5791"/>
              <a:gd name="T13" fmla="*/ 351 h 401"/>
              <a:gd name="T14" fmla="*/ 2626 w 5791"/>
              <a:gd name="T15" fmla="*/ 337 h 401"/>
              <a:gd name="T16" fmla="*/ 1849 w 5791"/>
              <a:gd name="T17" fmla="*/ 312 h 401"/>
              <a:gd name="T18" fmla="*/ 4954 w 5791"/>
              <a:gd name="T19" fmla="*/ 315 h 401"/>
              <a:gd name="T20" fmla="*/ 5002 w 5791"/>
              <a:gd name="T21" fmla="*/ 312 h 401"/>
              <a:gd name="T22" fmla="*/ 5050 w 5791"/>
              <a:gd name="T23" fmla="*/ 308 h 401"/>
              <a:gd name="T24" fmla="*/ 4727 w 5791"/>
              <a:gd name="T25" fmla="*/ 304 h 401"/>
              <a:gd name="T26" fmla="*/ 5122 w 5791"/>
              <a:gd name="T27" fmla="*/ 299 h 401"/>
              <a:gd name="T28" fmla="*/ 2726 w 5791"/>
              <a:gd name="T29" fmla="*/ 293 h 401"/>
              <a:gd name="T30" fmla="*/ 4633 w 5791"/>
              <a:gd name="T31" fmla="*/ 288 h 401"/>
              <a:gd name="T32" fmla="*/ 4609 w 5791"/>
              <a:gd name="T33" fmla="*/ 282 h 401"/>
              <a:gd name="T34" fmla="*/ 4586 w 5791"/>
              <a:gd name="T35" fmla="*/ 276 h 401"/>
              <a:gd name="T36" fmla="*/ 4563 w 5791"/>
              <a:gd name="T37" fmla="*/ 269 h 401"/>
              <a:gd name="T38" fmla="*/ 4540 w 5791"/>
              <a:gd name="T39" fmla="*/ 262 h 401"/>
              <a:gd name="T40" fmla="*/ 5334 w 5791"/>
              <a:gd name="T41" fmla="*/ 256 h 401"/>
              <a:gd name="T42" fmla="*/ 5357 w 5791"/>
              <a:gd name="T43" fmla="*/ 250 h 401"/>
              <a:gd name="T44" fmla="*/ 5380 w 5791"/>
              <a:gd name="T45" fmla="*/ 244 h 401"/>
              <a:gd name="T46" fmla="*/ 5403 w 5791"/>
              <a:gd name="T47" fmla="*/ 237 h 401"/>
              <a:gd name="T48" fmla="*/ 2881 w 5791"/>
              <a:gd name="T49" fmla="*/ 229 h 401"/>
              <a:gd name="T50" fmla="*/ 5449 w 5791"/>
              <a:gd name="T51" fmla="*/ 223 h 401"/>
              <a:gd name="T52" fmla="*/ 1602 w 5791"/>
              <a:gd name="T53" fmla="*/ 217 h 401"/>
              <a:gd name="T54" fmla="*/ 1579 w 5791"/>
              <a:gd name="T55" fmla="*/ 209 h 401"/>
              <a:gd name="T56" fmla="*/ 1556 w 5791"/>
              <a:gd name="T57" fmla="*/ 202 h 401"/>
              <a:gd name="T58" fmla="*/ 214 w 5791"/>
              <a:gd name="T59" fmla="*/ 196 h 401"/>
              <a:gd name="T60" fmla="*/ 237 w 5791"/>
              <a:gd name="T61" fmla="*/ 189 h 401"/>
              <a:gd name="T62" fmla="*/ 260 w 5791"/>
              <a:gd name="T63" fmla="*/ 183 h 401"/>
              <a:gd name="T64" fmla="*/ 4343 w 5791"/>
              <a:gd name="T65" fmla="*/ 175 h 401"/>
              <a:gd name="T66" fmla="*/ 306 w 5791"/>
              <a:gd name="T67" fmla="*/ 170 h 401"/>
              <a:gd name="T68" fmla="*/ 330 w 5791"/>
              <a:gd name="T69" fmla="*/ 164 h 401"/>
              <a:gd name="T70" fmla="*/ 353 w 5791"/>
              <a:gd name="T71" fmla="*/ 159 h 401"/>
              <a:gd name="T72" fmla="*/ 5654 w 5791"/>
              <a:gd name="T73" fmla="*/ 151 h 401"/>
              <a:gd name="T74" fmla="*/ 1346 w 5791"/>
              <a:gd name="T75" fmla="*/ 146 h 401"/>
              <a:gd name="T76" fmla="*/ 3079 w 5791"/>
              <a:gd name="T77" fmla="*/ 141 h 401"/>
              <a:gd name="T78" fmla="*/ 5699 w 5791"/>
              <a:gd name="T79" fmla="*/ 134 h 401"/>
              <a:gd name="T80" fmla="*/ 1275 w 5791"/>
              <a:gd name="T81" fmla="*/ 133 h 401"/>
              <a:gd name="T82" fmla="*/ 518 w 5791"/>
              <a:gd name="T83" fmla="*/ 127 h 401"/>
              <a:gd name="T84" fmla="*/ 542 w 5791"/>
              <a:gd name="T85" fmla="*/ 124 h 401"/>
              <a:gd name="T86" fmla="*/ 1179 w 5791"/>
              <a:gd name="T87" fmla="*/ 118 h 401"/>
              <a:gd name="T88" fmla="*/ 614 w 5791"/>
              <a:gd name="T89" fmla="*/ 115 h 401"/>
              <a:gd name="T90" fmla="*/ 1107 w 5791"/>
              <a:gd name="T91" fmla="*/ 110 h 401"/>
              <a:gd name="T92" fmla="*/ 686 w 5791"/>
              <a:gd name="T93" fmla="*/ 108 h 401"/>
              <a:gd name="T94" fmla="*/ 1035 w 5791"/>
              <a:gd name="T95" fmla="*/ 105 h 401"/>
              <a:gd name="T96" fmla="*/ 758 w 5791"/>
              <a:gd name="T97" fmla="*/ 103 h 401"/>
              <a:gd name="T98" fmla="*/ 963 w 5791"/>
              <a:gd name="T99" fmla="*/ 101 h 401"/>
              <a:gd name="T100" fmla="*/ 914 w 5791"/>
              <a:gd name="T101" fmla="*/ 100 h 401"/>
              <a:gd name="T102" fmla="*/ 3191 w 5791"/>
              <a:gd name="T103" fmla="*/ 96 h 401"/>
              <a:gd name="T104" fmla="*/ 3236 w 5791"/>
              <a:gd name="T105" fmla="*/ 79 h 401"/>
              <a:gd name="T106" fmla="*/ 3282 w 5791"/>
              <a:gd name="T107" fmla="*/ 64 h 401"/>
              <a:gd name="T108" fmla="*/ 3328 w 5791"/>
              <a:gd name="T109" fmla="*/ 50 h 401"/>
              <a:gd name="T110" fmla="*/ 3374 w 5791"/>
              <a:gd name="T111" fmla="*/ 38 h 401"/>
              <a:gd name="T112" fmla="*/ 3421 w 5791"/>
              <a:gd name="T113" fmla="*/ 27 h 401"/>
              <a:gd name="T114" fmla="*/ 3467 w 5791"/>
              <a:gd name="T115" fmla="*/ 18 h 401"/>
              <a:gd name="T116" fmla="*/ 3506 w 5791"/>
              <a:gd name="T117" fmla="*/ 20 h 401"/>
              <a:gd name="T118" fmla="*/ 3553 w 5791"/>
              <a:gd name="T119" fmla="*/ 15 h 401"/>
              <a:gd name="T120" fmla="*/ 3601 w 5791"/>
              <a:gd name="T121" fmla="*/ 11 h 401"/>
              <a:gd name="T122" fmla="*/ 3649 w 5791"/>
              <a:gd name="T123" fmla="*/ 8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91" h="401">
                <a:moveTo>
                  <a:pt x="2246" y="401"/>
                </a:moveTo>
                <a:cubicBezTo>
                  <a:pt x="2246" y="393"/>
                  <a:pt x="2246" y="393"/>
                  <a:pt x="2246" y="393"/>
                </a:cubicBezTo>
                <a:cubicBezTo>
                  <a:pt x="2250" y="393"/>
                  <a:pt x="2254" y="393"/>
                  <a:pt x="2258" y="393"/>
                </a:cubicBezTo>
                <a:cubicBezTo>
                  <a:pt x="2258" y="401"/>
                  <a:pt x="2258" y="401"/>
                  <a:pt x="2258" y="401"/>
                </a:cubicBezTo>
                <a:cubicBezTo>
                  <a:pt x="2254" y="401"/>
                  <a:pt x="2250" y="401"/>
                  <a:pt x="2246" y="401"/>
                </a:cubicBezTo>
                <a:close/>
                <a:moveTo>
                  <a:pt x="2234" y="401"/>
                </a:moveTo>
                <a:cubicBezTo>
                  <a:pt x="2230" y="401"/>
                  <a:pt x="2226" y="401"/>
                  <a:pt x="2222" y="401"/>
                </a:cubicBezTo>
                <a:cubicBezTo>
                  <a:pt x="2222" y="393"/>
                  <a:pt x="2222" y="393"/>
                  <a:pt x="2222" y="393"/>
                </a:cubicBezTo>
                <a:cubicBezTo>
                  <a:pt x="2226" y="393"/>
                  <a:pt x="2230" y="393"/>
                  <a:pt x="2234" y="393"/>
                </a:cubicBezTo>
                <a:lnTo>
                  <a:pt x="2234" y="401"/>
                </a:lnTo>
                <a:close/>
                <a:moveTo>
                  <a:pt x="2270" y="401"/>
                </a:moveTo>
                <a:cubicBezTo>
                  <a:pt x="2270" y="393"/>
                  <a:pt x="2270" y="393"/>
                  <a:pt x="2270" y="393"/>
                </a:cubicBezTo>
                <a:cubicBezTo>
                  <a:pt x="2274" y="392"/>
                  <a:pt x="2278" y="392"/>
                  <a:pt x="2282" y="392"/>
                </a:cubicBezTo>
                <a:cubicBezTo>
                  <a:pt x="2282" y="400"/>
                  <a:pt x="2282" y="400"/>
                  <a:pt x="2282" y="400"/>
                </a:cubicBezTo>
                <a:cubicBezTo>
                  <a:pt x="2278" y="400"/>
                  <a:pt x="2274" y="400"/>
                  <a:pt x="2270" y="401"/>
                </a:cubicBezTo>
                <a:close/>
                <a:moveTo>
                  <a:pt x="2210" y="400"/>
                </a:moveTo>
                <a:cubicBezTo>
                  <a:pt x="2206" y="400"/>
                  <a:pt x="2202" y="400"/>
                  <a:pt x="2198" y="400"/>
                </a:cubicBezTo>
                <a:cubicBezTo>
                  <a:pt x="2198" y="392"/>
                  <a:pt x="2198" y="392"/>
                  <a:pt x="2198" y="392"/>
                </a:cubicBezTo>
                <a:cubicBezTo>
                  <a:pt x="2202" y="392"/>
                  <a:pt x="2206" y="392"/>
                  <a:pt x="2210" y="392"/>
                </a:cubicBezTo>
                <a:lnTo>
                  <a:pt x="2210" y="400"/>
                </a:lnTo>
                <a:close/>
                <a:moveTo>
                  <a:pt x="2294" y="400"/>
                </a:moveTo>
                <a:cubicBezTo>
                  <a:pt x="2294" y="392"/>
                  <a:pt x="2294" y="392"/>
                  <a:pt x="2294" y="392"/>
                </a:cubicBezTo>
                <a:cubicBezTo>
                  <a:pt x="2298" y="391"/>
                  <a:pt x="2302" y="391"/>
                  <a:pt x="2306" y="391"/>
                </a:cubicBezTo>
                <a:cubicBezTo>
                  <a:pt x="2306" y="399"/>
                  <a:pt x="2306" y="399"/>
                  <a:pt x="2306" y="399"/>
                </a:cubicBezTo>
                <a:cubicBezTo>
                  <a:pt x="2302" y="399"/>
                  <a:pt x="2298" y="399"/>
                  <a:pt x="2294" y="400"/>
                </a:cubicBezTo>
                <a:close/>
                <a:moveTo>
                  <a:pt x="2186" y="399"/>
                </a:moveTo>
                <a:cubicBezTo>
                  <a:pt x="2182" y="399"/>
                  <a:pt x="2178" y="398"/>
                  <a:pt x="2174" y="398"/>
                </a:cubicBezTo>
                <a:cubicBezTo>
                  <a:pt x="2174" y="390"/>
                  <a:pt x="2174" y="390"/>
                  <a:pt x="2174" y="390"/>
                </a:cubicBezTo>
                <a:cubicBezTo>
                  <a:pt x="2178" y="390"/>
                  <a:pt x="2182" y="391"/>
                  <a:pt x="2186" y="391"/>
                </a:cubicBezTo>
                <a:lnTo>
                  <a:pt x="2186" y="399"/>
                </a:lnTo>
                <a:close/>
                <a:moveTo>
                  <a:pt x="2318" y="398"/>
                </a:moveTo>
                <a:cubicBezTo>
                  <a:pt x="2318" y="390"/>
                  <a:pt x="2318" y="390"/>
                  <a:pt x="2318" y="390"/>
                </a:cubicBezTo>
                <a:cubicBezTo>
                  <a:pt x="2322" y="390"/>
                  <a:pt x="2326" y="390"/>
                  <a:pt x="2330" y="389"/>
                </a:cubicBezTo>
                <a:cubicBezTo>
                  <a:pt x="2331" y="397"/>
                  <a:pt x="2331" y="397"/>
                  <a:pt x="2331" y="397"/>
                </a:cubicBezTo>
                <a:cubicBezTo>
                  <a:pt x="2327" y="398"/>
                  <a:pt x="2323" y="398"/>
                  <a:pt x="2318" y="398"/>
                </a:cubicBezTo>
                <a:close/>
                <a:moveTo>
                  <a:pt x="2161" y="397"/>
                </a:moveTo>
                <a:cubicBezTo>
                  <a:pt x="2157" y="397"/>
                  <a:pt x="2153" y="396"/>
                  <a:pt x="2149" y="396"/>
                </a:cubicBezTo>
                <a:cubicBezTo>
                  <a:pt x="2150" y="388"/>
                  <a:pt x="2150" y="388"/>
                  <a:pt x="2150" y="388"/>
                </a:cubicBezTo>
                <a:cubicBezTo>
                  <a:pt x="2154" y="388"/>
                  <a:pt x="2158" y="389"/>
                  <a:pt x="2162" y="389"/>
                </a:cubicBezTo>
                <a:lnTo>
                  <a:pt x="2161" y="397"/>
                </a:lnTo>
                <a:close/>
                <a:moveTo>
                  <a:pt x="2343" y="396"/>
                </a:moveTo>
                <a:cubicBezTo>
                  <a:pt x="2342" y="388"/>
                  <a:pt x="2342" y="388"/>
                  <a:pt x="2342" y="388"/>
                </a:cubicBezTo>
                <a:cubicBezTo>
                  <a:pt x="2346" y="388"/>
                  <a:pt x="2350" y="388"/>
                  <a:pt x="2354" y="387"/>
                </a:cubicBezTo>
                <a:cubicBezTo>
                  <a:pt x="2355" y="395"/>
                  <a:pt x="2355" y="395"/>
                  <a:pt x="2355" y="395"/>
                </a:cubicBezTo>
                <a:cubicBezTo>
                  <a:pt x="2351" y="395"/>
                  <a:pt x="2347" y="396"/>
                  <a:pt x="2343" y="396"/>
                </a:cubicBezTo>
                <a:close/>
                <a:moveTo>
                  <a:pt x="2137" y="395"/>
                </a:moveTo>
                <a:cubicBezTo>
                  <a:pt x="2133" y="394"/>
                  <a:pt x="2129" y="394"/>
                  <a:pt x="2125" y="393"/>
                </a:cubicBezTo>
                <a:cubicBezTo>
                  <a:pt x="2126" y="385"/>
                  <a:pt x="2126" y="385"/>
                  <a:pt x="2126" y="385"/>
                </a:cubicBezTo>
                <a:cubicBezTo>
                  <a:pt x="2130" y="386"/>
                  <a:pt x="2134" y="386"/>
                  <a:pt x="2138" y="387"/>
                </a:cubicBezTo>
                <a:lnTo>
                  <a:pt x="2137" y="395"/>
                </a:lnTo>
                <a:close/>
                <a:moveTo>
                  <a:pt x="2367" y="394"/>
                </a:moveTo>
                <a:cubicBezTo>
                  <a:pt x="2366" y="386"/>
                  <a:pt x="2366" y="386"/>
                  <a:pt x="2366" y="386"/>
                </a:cubicBezTo>
                <a:cubicBezTo>
                  <a:pt x="2370" y="385"/>
                  <a:pt x="2374" y="385"/>
                  <a:pt x="2378" y="384"/>
                </a:cubicBezTo>
                <a:cubicBezTo>
                  <a:pt x="2379" y="392"/>
                  <a:pt x="2379" y="392"/>
                  <a:pt x="2379" y="392"/>
                </a:cubicBezTo>
                <a:cubicBezTo>
                  <a:pt x="2375" y="393"/>
                  <a:pt x="2371" y="393"/>
                  <a:pt x="2367" y="394"/>
                </a:cubicBezTo>
                <a:close/>
                <a:moveTo>
                  <a:pt x="2113" y="392"/>
                </a:moveTo>
                <a:cubicBezTo>
                  <a:pt x="2109" y="391"/>
                  <a:pt x="2106" y="390"/>
                  <a:pt x="2102" y="390"/>
                </a:cubicBezTo>
                <a:cubicBezTo>
                  <a:pt x="2103" y="382"/>
                  <a:pt x="2103" y="382"/>
                  <a:pt x="2103" y="382"/>
                </a:cubicBezTo>
                <a:cubicBezTo>
                  <a:pt x="2107" y="382"/>
                  <a:pt x="2111" y="383"/>
                  <a:pt x="2115" y="384"/>
                </a:cubicBezTo>
                <a:lnTo>
                  <a:pt x="2113" y="392"/>
                </a:lnTo>
                <a:close/>
                <a:moveTo>
                  <a:pt x="2391" y="391"/>
                </a:moveTo>
                <a:cubicBezTo>
                  <a:pt x="2390" y="383"/>
                  <a:pt x="2390" y="383"/>
                  <a:pt x="2390" y="383"/>
                </a:cubicBezTo>
                <a:cubicBezTo>
                  <a:pt x="2394" y="382"/>
                  <a:pt x="2397" y="382"/>
                  <a:pt x="2401" y="381"/>
                </a:cubicBezTo>
                <a:cubicBezTo>
                  <a:pt x="2403" y="389"/>
                  <a:pt x="2403" y="389"/>
                  <a:pt x="2403" y="389"/>
                </a:cubicBezTo>
                <a:cubicBezTo>
                  <a:pt x="2399" y="390"/>
                  <a:pt x="2395" y="390"/>
                  <a:pt x="2391" y="391"/>
                </a:cubicBezTo>
                <a:close/>
                <a:moveTo>
                  <a:pt x="2090" y="388"/>
                </a:moveTo>
                <a:cubicBezTo>
                  <a:pt x="2086" y="387"/>
                  <a:pt x="2082" y="386"/>
                  <a:pt x="2078" y="386"/>
                </a:cubicBezTo>
                <a:cubicBezTo>
                  <a:pt x="2079" y="378"/>
                  <a:pt x="2079" y="378"/>
                  <a:pt x="2079" y="378"/>
                </a:cubicBezTo>
                <a:cubicBezTo>
                  <a:pt x="2083" y="379"/>
                  <a:pt x="2087" y="379"/>
                  <a:pt x="2091" y="380"/>
                </a:cubicBezTo>
                <a:lnTo>
                  <a:pt x="2090" y="388"/>
                </a:lnTo>
                <a:close/>
                <a:moveTo>
                  <a:pt x="2415" y="387"/>
                </a:moveTo>
                <a:cubicBezTo>
                  <a:pt x="2413" y="379"/>
                  <a:pt x="2413" y="379"/>
                  <a:pt x="2413" y="379"/>
                </a:cubicBezTo>
                <a:cubicBezTo>
                  <a:pt x="2417" y="379"/>
                  <a:pt x="2421" y="378"/>
                  <a:pt x="2425" y="377"/>
                </a:cubicBezTo>
                <a:cubicBezTo>
                  <a:pt x="2426" y="385"/>
                  <a:pt x="2426" y="385"/>
                  <a:pt x="2426" y="385"/>
                </a:cubicBezTo>
                <a:cubicBezTo>
                  <a:pt x="2422" y="386"/>
                  <a:pt x="2419" y="387"/>
                  <a:pt x="2415" y="387"/>
                </a:cubicBezTo>
                <a:close/>
                <a:moveTo>
                  <a:pt x="2066" y="383"/>
                </a:moveTo>
                <a:cubicBezTo>
                  <a:pt x="2062" y="383"/>
                  <a:pt x="2058" y="382"/>
                  <a:pt x="2054" y="381"/>
                </a:cubicBezTo>
                <a:cubicBezTo>
                  <a:pt x="2056" y="373"/>
                  <a:pt x="2056" y="373"/>
                  <a:pt x="2056" y="373"/>
                </a:cubicBezTo>
                <a:cubicBezTo>
                  <a:pt x="2060" y="374"/>
                  <a:pt x="2063" y="375"/>
                  <a:pt x="2067" y="376"/>
                </a:cubicBezTo>
                <a:lnTo>
                  <a:pt x="2066" y="383"/>
                </a:lnTo>
                <a:close/>
                <a:moveTo>
                  <a:pt x="2438" y="383"/>
                </a:moveTo>
                <a:cubicBezTo>
                  <a:pt x="2437" y="375"/>
                  <a:pt x="2437" y="375"/>
                  <a:pt x="2437" y="375"/>
                </a:cubicBezTo>
                <a:cubicBezTo>
                  <a:pt x="2441" y="375"/>
                  <a:pt x="2445" y="374"/>
                  <a:pt x="2449" y="373"/>
                </a:cubicBezTo>
                <a:cubicBezTo>
                  <a:pt x="2450" y="381"/>
                  <a:pt x="2450" y="381"/>
                  <a:pt x="2450" y="381"/>
                </a:cubicBezTo>
                <a:cubicBezTo>
                  <a:pt x="2446" y="382"/>
                  <a:pt x="2442" y="383"/>
                  <a:pt x="2438" y="383"/>
                </a:cubicBezTo>
                <a:close/>
                <a:moveTo>
                  <a:pt x="2462" y="379"/>
                </a:moveTo>
                <a:cubicBezTo>
                  <a:pt x="2461" y="371"/>
                  <a:pt x="2461" y="371"/>
                  <a:pt x="2461" y="371"/>
                </a:cubicBezTo>
                <a:cubicBezTo>
                  <a:pt x="2465" y="370"/>
                  <a:pt x="2468" y="369"/>
                  <a:pt x="2472" y="369"/>
                </a:cubicBezTo>
                <a:cubicBezTo>
                  <a:pt x="2474" y="376"/>
                  <a:pt x="2474" y="376"/>
                  <a:pt x="2474" y="376"/>
                </a:cubicBezTo>
                <a:cubicBezTo>
                  <a:pt x="2470" y="377"/>
                  <a:pt x="2466" y="378"/>
                  <a:pt x="2462" y="379"/>
                </a:cubicBezTo>
                <a:close/>
                <a:moveTo>
                  <a:pt x="2042" y="379"/>
                </a:moveTo>
                <a:cubicBezTo>
                  <a:pt x="2038" y="378"/>
                  <a:pt x="2034" y="377"/>
                  <a:pt x="2030" y="376"/>
                </a:cubicBezTo>
                <a:cubicBezTo>
                  <a:pt x="2032" y="368"/>
                  <a:pt x="2032" y="368"/>
                  <a:pt x="2032" y="368"/>
                </a:cubicBezTo>
                <a:cubicBezTo>
                  <a:pt x="2036" y="369"/>
                  <a:pt x="2040" y="370"/>
                  <a:pt x="2044" y="371"/>
                </a:cubicBezTo>
                <a:lnTo>
                  <a:pt x="2042" y="379"/>
                </a:lnTo>
                <a:close/>
                <a:moveTo>
                  <a:pt x="2486" y="374"/>
                </a:moveTo>
                <a:cubicBezTo>
                  <a:pt x="2484" y="366"/>
                  <a:pt x="2484" y="366"/>
                  <a:pt x="2484" y="366"/>
                </a:cubicBezTo>
                <a:cubicBezTo>
                  <a:pt x="2488" y="365"/>
                  <a:pt x="2492" y="364"/>
                  <a:pt x="2496" y="364"/>
                </a:cubicBezTo>
                <a:cubicBezTo>
                  <a:pt x="2498" y="371"/>
                  <a:pt x="2498" y="371"/>
                  <a:pt x="2498" y="371"/>
                </a:cubicBezTo>
                <a:cubicBezTo>
                  <a:pt x="2494" y="372"/>
                  <a:pt x="2490" y="373"/>
                  <a:pt x="2486" y="374"/>
                </a:cubicBezTo>
                <a:close/>
                <a:moveTo>
                  <a:pt x="2019" y="373"/>
                </a:moveTo>
                <a:cubicBezTo>
                  <a:pt x="2015" y="372"/>
                  <a:pt x="2011" y="371"/>
                  <a:pt x="2007" y="370"/>
                </a:cubicBezTo>
                <a:cubicBezTo>
                  <a:pt x="2009" y="363"/>
                  <a:pt x="2009" y="363"/>
                  <a:pt x="2009" y="363"/>
                </a:cubicBezTo>
                <a:cubicBezTo>
                  <a:pt x="2013" y="364"/>
                  <a:pt x="2017" y="364"/>
                  <a:pt x="2021" y="365"/>
                </a:cubicBezTo>
                <a:lnTo>
                  <a:pt x="2019" y="373"/>
                </a:lnTo>
                <a:close/>
                <a:moveTo>
                  <a:pt x="2509" y="369"/>
                </a:moveTo>
                <a:cubicBezTo>
                  <a:pt x="2508" y="361"/>
                  <a:pt x="2508" y="361"/>
                  <a:pt x="2508" y="361"/>
                </a:cubicBezTo>
                <a:cubicBezTo>
                  <a:pt x="2511" y="360"/>
                  <a:pt x="2515" y="359"/>
                  <a:pt x="2519" y="358"/>
                </a:cubicBezTo>
                <a:cubicBezTo>
                  <a:pt x="2521" y="366"/>
                  <a:pt x="2521" y="366"/>
                  <a:pt x="2521" y="366"/>
                </a:cubicBezTo>
                <a:cubicBezTo>
                  <a:pt x="2517" y="367"/>
                  <a:pt x="2513" y="368"/>
                  <a:pt x="2509" y="369"/>
                </a:cubicBezTo>
                <a:close/>
                <a:moveTo>
                  <a:pt x="1995" y="367"/>
                </a:moveTo>
                <a:cubicBezTo>
                  <a:pt x="1991" y="366"/>
                  <a:pt x="1988" y="365"/>
                  <a:pt x="1984" y="364"/>
                </a:cubicBezTo>
                <a:cubicBezTo>
                  <a:pt x="1986" y="356"/>
                  <a:pt x="1986" y="356"/>
                  <a:pt x="1986" y="356"/>
                </a:cubicBezTo>
                <a:cubicBezTo>
                  <a:pt x="1990" y="358"/>
                  <a:pt x="1994" y="359"/>
                  <a:pt x="1997" y="360"/>
                </a:cubicBezTo>
                <a:lnTo>
                  <a:pt x="1995" y="367"/>
                </a:lnTo>
                <a:close/>
                <a:moveTo>
                  <a:pt x="2533" y="363"/>
                </a:moveTo>
                <a:cubicBezTo>
                  <a:pt x="2531" y="355"/>
                  <a:pt x="2531" y="355"/>
                  <a:pt x="2531" y="355"/>
                </a:cubicBezTo>
                <a:cubicBezTo>
                  <a:pt x="2535" y="354"/>
                  <a:pt x="2539" y="353"/>
                  <a:pt x="2543" y="352"/>
                </a:cubicBezTo>
                <a:cubicBezTo>
                  <a:pt x="2545" y="360"/>
                  <a:pt x="2545" y="360"/>
                  <a:pt x="2545" y="360"/>
                </a:cubicBezTo>
                <a:cubicBezTo>
                  <a:pt x="2541" y="361"/>
                  <a:pt x="2537" y="362"/>
                  <a:pt x="2533" y="363"/>
                </a:cubicBezTo>
                <a:close/>
                <a:moveTo>
                  <a:pt x="1972" y="361"/>
                </a:moveTo>
                <a:cubicBezTo>
                  <a:pt x="1968" y="360"/>
                  <a:pt x="1964" y="359"/>
                  <a:pt x="1961" y="358"/>
                </a:cubicBezTo>
                <a:cubicBezTo>
                  <a:pt x="1963" y="350"/>
                  <a:pt x="1963" y="350"/>
                  <a:pt x="1963" y="350"/>
                </a:cubicBezTo>
                <a:cubicBezTo>
                  <a:pt x="1967" y="351"/>
                  <a:pt x="1970" y="352"/>
                  <a:pt x="1974" y="353"/>
                </a:cubicBezTo>
                <a:lnTo>
                  <a:pt x="1972" y="361"/>
                </a:lnTo>
                <a:close/>
                <a:moveTo>
                  <a:pt x="2556" y="357"/>
                </a:moveTo>
                <a:cubicBezTo>
                  <a:pt x="2554" y="349"/>
                  <a:pt x="2554" y="349"/>
                  <a:pt x="2554" y="349"/>
                </a:cubicBezTo>
                <a:cubicBezTo>
                  <a:pt x="2558" y="348"/>
                  <a:pt x="2562" y="347"/>
                  <a:pt x="2566" y="346"/>
                </a:cubicBezTo>
                <a:cubicBezTo>
                  <a:pt x="2568" y="354"/>
                  <a:pt x="2568" y="354"/>
                  <a:pt x="2568" y="354"/>
                </a:cubicBezTo>
                <a:cubicBezTo>
                  <a:pt x="2564" y="355"/>
                  <a:pt x="2560" y="356"/>
                  <a:pt x="2556" y="357"/>
                </a:cubicBezTo>
                <a:close/>
                <a:moveTo>
                  <a:pt x="1949" y="354"/>
                </a:moveTo>
                <a:cubicBezTo>
                  <a:pt x="1945" y="353"/>
                  <a:pt x="1941" y="352"/>
                  <a:pt x="1937" y="351"/>
                </a:cubicBezTo>
                <a:cubicBezTo>
                  <a:pt x="1940" y="343"/>
                  <a:pt x="1940" y="343"/>
                  <a:pt x="1940" y="343"/>
                </a:cubicBezTo>
                <a:cubicBezTo>
                  <a:pt x="1944" y="344"/>
                  <a:pt x="1948" y="345"/>
                  <a:pt x="1951" y="347"/>
                </a:cubicBezTo>
                <a:lnTo>
                  <a:pt x="1949" y="354"/>
                </a:lnTo>
                <a:close/>
                <a:moveTo>
                  <a:pt x="2580" y="351"/>
                </a:moveTo>
                <a:cubicBezTo>
                  <a:pt x="2577" y="343"/>
                  <a:pt x="2577" y="343"/>
                  <a:pt x="2577" y="343"/>
                </a:cubicBezTo>
                <a:cubicBezTo>
                  <a:pt x="2581" y="342"/>
                  <a:pt x="2585" y="341"/>
                  <a:pt x="2589" y="339"/>
                </a:cubicBezTo>
                <a:cubicBezTo>
                  <a:pt x="2591" y="347"/>
                  <a:pt x="2591" y="347"/>
                  <a:pt x="2591" y="347"/>
                </a:cubicBezTo>
                <a:cubicBezTo>
                  <a:pt x="2587" y="348"/>
                  <a:pt x="2583" y="349"/>
                  <a:pt x="2580" y="351"/>
                </a:cubicBezTo>
                <a:close/>
                <a:moveTo>
                  <a:pt x="1926" y="347"/>
                </a:moveTo>
                <a:cubicBezTo>
                  <a:pt x="1922" y="346"/>
                  <a:pt x="1918" y="345"/>
                  <a:pt x="1915" y="343"/>
                </a:cubicBezTo>
                <a:cubicBezTo>
                  <a:pt x="1917" y="336"/>
                  <a:pt x="1917" y="336"/>
                  <a:pt x="1917" y="336"/>
                </a:cubicBezTo>
                <a:cubicBezTo>
                  <a:pt x="1921" y="337"/>
                  <a:pt x="1925" y="338"/>
                  <a:pt x="1928" y="339"/>
                </a:cubicBezTo>
                <a:lnTo>
                  <a:pt x="1926" y="347"/>
                </a:lnTo>
                <a:close/>
                <a:moveTo>
                  <a:pt x="2603" y="344"/>
                </a:moveTo>
                <a:cubicBezTo>
                  <a:pt x="2600" y="336"/>
                  <a:pt x="2600" y="336"/>
                  <a:pt x="2600" y="336"/>
                </a:cubicBezTo>
                <a:cubicBezTo>
                  <a:pt x="2604" y="335"/>
                  <a:pt x="2608" y="334"/>
                  <a:pt x="2612" y="333"/>
                </a:cubicBezTo>
                <a:cubicBezTo>
                  <a:pt x="2614" y="340"/>
                  <a:pt x="2614" y="340"/>
                  <a:pt x="2614" y="340"/>
                </a:cubicBezTo>
                <a:cubicBezTo>
                  <a:pt x="2610" y="341"/>
                  <a:pt x="2607" y="343"/>
                  <a:pt x="2603" y="344"/>
                </a:cubicBezTo>
                <a:close/>
                <a:moveTo>
                  <a:pt x="1903" y="339"/>
                </a:moveTo>
                <a:cubicBezTo>
                  <a:pt x="1899" y="338"/>
                  <a:pt x="1896" y="337"/>
                  <a:pt x="1892" y="336"/>
                </a:cubicBezTo>
                <a:cubicBezTo>
                  <a:pt x="1894" y="328"/>
                  <a:pt x="1894" y="328"/>
                  <a:pt x="1894" y="328"/>
                </a:cubicBezTo>
                <a:cubicBezTo>
                  <a:pt x="1898" y="329"/>
                  <a:pt x="1902" y="331"/>
                  <a:pt x="1906" y="332"/>
                </a:cubicBezTo>
                <a:lnTo>
                  <a:pt x="1903" y="339"/>
                </a:lnTo>
                <a:close/>
                <a:moveTo>
                  <a:pt x="2626" y="337"/>
                </a:moveTo>
                <a:cubicBezTo>
                  <a:pt x="2623" y="329"/>
                  <a:pt x="2623" y="329"/>
                  <a:pt x="2623" y="329"/>
                </a:cubicBezTo>
                <a:cubicBezTo>
                  <a:pt x="2627" y="328"/>
                  <a:pt x="2631" y="327"/>
                  <a:pt x="2635" y="325"/>
                </a:cubicBezTo>
                <a:cubicBezTo>
                  <a:pt x="2637" y="333"/>
                  <a:pt x="2637" y="333"/>
                  <a:pt x="2637" y="333"/>
                </a:cubicBezTo>
                <a:cubicBezTo>
                  <a:pt x="2634" y="334"/>
                  <a:pt x="2630" y="335"/>
                  <a:pt x="2626" y="337"/>
                </a:cubicBezTo>
                <a:close/>
                <a:moveTo>
                  <a:pt x="1880" y="332"/>
                </a:moveTo>
                <a:cubicBezTo>
                  <a:pt x="1877" y="330"/>
                  <a:pt x="1873" y="329"/>
                  <a:pt x="1869" y="328"/>
                </a:cubicBezTo>
                <a:cubicBezTo>
                  <a:pt x="1872" y="320"/>
                  <a:pt x="1872" y="320"/>
                  <a:pt x="1872" y="320"/>
                </a:cubicBezTo>
                <a:cubicBezTo>
                  <a:pt x="1875" y="321"/>
                  <a:pt x="1879" y="323"/>
                  <a:pt x="1883" y="324"/>
                </a:cubicBezTo>
                <a:lnTo>
                  <a:pt x="1880" y="332"/>
                </a:lnTo>
                <a:close/>
                <a:moveTo>
                  <a:pt x="2649" y="329"/>
                </a:moveTo>
                <a:cubicBezTo>
                  <a:pt x="2646" y="322"/>
                  <a:pt x="2646" y="322"/>
                  <a:pt x="2646" y="322"/>
                </a:cubicBezTo>
                <a:cubicBezTo>
                  <a:pt x="2650" y="320"/>
                  <a:pt x="2654" y="319"/>
                  <a:pt x="2658" y="318"/>
                </a:cubicBezTo>
                <a:cubicBezTo>
                  <a:pt x="2660" y="325"/>
                  <a:pt x="2660" y="325"/>
                  <a:pt x="2660" y="325"/>
                </a:cubicBezTo>
                <a:cubicBezTo>
                  <a:pt x="2657" y="327"/>
                  <a:pt x="2653" y="328"/>
                  <a:pt x="2649" y="329"/>
                </a:cubicBezTo>
                <a:close/>
                <a:moveTo>
                  <a:pt x="4900" y="324"/>
                </a:moveTo>
                <a:cubicBezTo>
                  <a:pt x="4894" y="324"/>
                  <a:pt x="4894" y="324"/>
                  <a:pt x="4894" y="324"/>
                </a:cubicBezTo>
                <a:cubicBezTo>
                  <a:pt x="4894" y="316"/>
                  <a:pt x="4894" y="316"/>
                  <a:pt x="4894" y="316"/>
                </a:cubicBezTo>
                <a:cubicBezTo>
                  <a:pt x="4900" y="316"/>
                  <a:pt x="4900" y="316"/>
                  <a:pt x="4900" y="316"/>
                </a:cubicBezTo>
                <a:cubicBezTo>
                  <a:pt x="4906" y="316"/>
                  <a:pt x="4906" y="316"/>
                  <a:pt x="4906" y="316"/>
                </a:cubicBezTo>
                <a:cubicBezTo>
                  <a:pt x="4906" y="324"/>
                  <a:pt x="4906" y="324"/>
                  <a:pt x="4906" y="324"/>
                </a:cubicBezTo>
                <a:lnTo>
                  <a:pt x="4900" y="324"/>
                </a:lnTo>
                <a:close/>
                <a:moveTo>
                  <a:pt x="1858" y="324"/>
                </a:moveTo>
                <a:cubicBezTo>
                  <a:pt x="1854" y="322"/>
                  <a:pt x="1850" y="321"/>
                  <a:pt x="1846" y="319"/>
                </a:cubicBezTo>
                <a:cubicBezTo>
                  <a:pt x="1849" y="312"/>
                  <a:pt x="1849" y="312"/>
                  <a:pt x="1849" y="312"/>
                </a:cubicBezTo>
                <a:cubicBezTo>
                  <a:pt x="1853" y="313"/>
                  <a:pt x="1857" y="315"/>
                  <a:pt x="1860" y="316"/>
                </a:cubicBezTo>
                <a:lnTo>
                  <a:pt x="1858" y="324"/>
                </a:lnTo>
                <a:close/>
                <a:moveTo>
                  <a:pt x="4882" y="323"/>
                </a:moveTo>
                <a:cubicBezTo>
                  <a:pt x="4878" y="323"/>
                  <a:pt x="4874" y="323"/>
                  <a:pt x="4870" y="323"/>
                </a:cubicBezTo>
                <a:cubicBezTo>
                  <a:pt x="4870" y="315"/>
                  <a:pt x="4870" y="315"/>
                  <a:pt x="4870" y="315"/>
                </a:cubicBezTo>
                <a:cubicBezTo>
                  <a:pt x="4874" y="315"/>
                  <a:pt x="4878" y="315"/>
                  <a:pt x="4882" y="315"/>
                </a:cubicBezTo>
                <a:lnTo>
                  <a:pt x="4882" y="323"/>
                </a:lnTo>
                <a:close/>
                <a:moveTo>
                  <a:pt x="4918" y="323"/>
                </a:moveTo>
                <a:cubicBezTo>
                  <a:pt x="4918" y="315"/>
                  <a:pt x="4918" y="315"/>
                  <a:pt x="4918" y="315"/>
                </a:cubicBezTo>
                <a:cubicBezTo>
                  <a:pt x="4922" y="315"/>
                  <a:pt x="4926" y="315"/>
                  <a:pt x="4930" y="315"/>
                </a:cubicBezTo>
                <a:cubicBezTo>
                  <a:pt x="4930" y="323"/>
                  <a:pt x="4930" y="323"/>
                  <a:pt x="4930" y="323"/>
                </a:cubicBezTo>
                <a:cubicBezTo>
                  <a:pt x="4926" y="323"/>
                  <a:pt x="4922" y="323"/>
                  <a:pt x="4918" y="323"/>
                </a:cubicBezTo>
                <a:close/>
                <a:moveTo>
                  <a:pt x="4858" y="323"/>
                </a:moveTo>
                <a:cubicBezTo>
                  <a:pt x="4854" y="323"/>
                  <a:pt x="4850" y="323"/>
                  <a:pt x="4846" y="323"/>
                </a:cubicBezTo>
                <a:cubicBezTo>
                  <a:pt x="4846" y="315"/>
                  <a:pt x="4846" y="315"/>
                  <a:pt x="4846" y="315"/>
                </a:cubicBezTo>
                <a:cubicBezTo>
                  <a:pt x="4850" y="315"/>
                  <a:pt x="4854" y="315"/>
                  <a:pt x="4858" y="315"/>
                </a:cubicBezTo>
                <a:lnTo>
                  <a:pt x="4858" y="323"/>
                </a:lnTo>
                <a:close/>
                <a:moveTo>
                  <a:pt x="4942" y="323"/>
                </a:moveTo>
                <a:cubicBezTo>
                  <a:pt x="4942" y="315"/>
                  <a:pt x="4942" y="315"/>
                  <a:pt x="4942" y="315"/>
                </a:cubicBezTo>
                <a:cubicBezTo>
                  <a:pt x="4946" y="315"/>
                  <a:pt x="4950" y="315"/>
                  <a:pt x="4954" y="315"/>
                </a:cubicBezTo>
                <a:cubicBezTo>
                  <a:pt x="4955" y="323"/>
                  <a:pt x="4955" y="323"/>
                  <a:pt x="4955" y="323"/>
                </a:cubicBezTo>
                <a:cubicBezTo>
                  <a:pt x="4951" y="323"/>
                  <a:pt x="4947" y="323"/>
                  <a:pt x="4942" y="323"/>
                </a:cubicBezTo>
                <a:close/>
                <a:moveTo>
                  <a:pt x="4967" y="322"/>
                </a:moveTo>
                <a:cubicBezTo>
                  <a:pt x="4966" y="314"/>
                  <a:pt x="4966" y="314"/>
                  <a:pt x="4966" y="314"/>
                </a:cubicBezTo>
                <a:cubicBezTo>
                  <a:pt x="4970" y="314"/>
                  <a:pt x="4974" y="314"/>
                  <a:pt x="4978" y="313"/>
                </a:cubicBezTo>
                <a:cubicBezTo>
                  <a:pt x="4979" y="321"/>
                  <a:pt x="4979" y="321"/>
                  <a:pt x="4979" y="321"/>
                </a:cubicBezTo>
                <a:cubicBezTo>
                  <a:pt x="4975" y="322"/>
                  <a:pt x="4971" y="322"/>
                  <a:pt x="4967" y="322"/>
                </a:cubicBezTo>
                <a:close/>
                <a:moveTo>
                  <a:pt x="4834" y="322"/>
                </a:moveTo>
                <a:cubicBezTo>
                  <a:pt x="4830" y="322"/>
                  <a:pt x="4826" y="322"/>
                  <a:pt x="4822" y="321"/>
                </a:cubicBezTo>
                <a:cubicBezTo>
                  <a:pt x="4822" y="313"/>
                  <a:pt x="4822" y="313"/>
                  <a:pt x="4822" y="313"/>
                </a:cubicBezTo>
                <a:cubicBezTo>
                  <a:pt x="4826" y="314"/>
                  <a:pt x="4830" y="314"/>
                  <a:pt x="4834" y="314"/>
                </a:cubicBezTo>
                <a:lnTo>
                  <a:pt x="4834" y="322"/>
                </a:lnTo>
                <a:close/>
                <a:moveTo>
                  <a:pt x="2672" y="321"/>
                </a:moveTo>
                <a:cubicBezTo>
                  <a:pt x="2669" y="314"/>
                  <a:pt x="2669" y="314"/>
                  <a:pt x="2669" y="314"/>
                </a:cubicBezTo>
                <a:cubicBezTo>
                  <a:pt x="2673" y="313"/>
                  <a:pt x="2677" y="311"/>
                  <a:pt x="2681" y="310"/>
                </a:cubicBezTo>
                <a:cubicBezTo>
                  <a:pt x="2683" y="317"/>
                  <a:pt x="2683" y="317"/>
                  <a:pt x="2683" y="317"/>
                </a:cubicBezTo>
                <a:cubicBezTo>
                  <a:pt x="2679" y="319"/>
                  <a:pt x="2676" y="320"/>
                  <a:pt x="2672" y="321"/>
                </a:cubicBezTo>
                <a:close/>
                <a:moveTo>
                  <a:pt x="4991" y="321"/>
                </a:moveTo>
                <a:cubicBezTo>
                  <a:pt x="4990" y="313"/>
                  <a:pt x="4990" y="313"/>
                  <a:pt x="4990" y="313"/>
                </a:cubicBezTo>
                <a:cubicBezTo>
                  <a:pt x="4994" y="313"/>
                  <a:pt x="4998" y="312"/>
                  <a:pt x="5002" y="312"/>
                </a:cubicBezTo>
                <a:cubicBezTo>
                  <a:pt x="5003" y="320"/>
                  <a:pt x="5003" y="320"/>
                  <a:pt x="5003" y="320"/>
                </a:cubicBezTo>
                <a:cubicBezTo>
                  <a:pt x="4999" y="320"/>
                  <a:pt x="4995" y="321"/>
                  <a:pt x="4991" y="321"/>
                </a:cubicBezTo>
                <a:close/>
                <a:moveTo>
                  <a:pt x="4810" y="321"/>
                </a:moveTo>
                <a:cubicBezTo>
                  <a:pt x="4806" y="320"/>
                  <a:pt x="4802" y="320"/>
                  <a:pt x="4798" y="320"/>
                </a:cubicBezTo>
                <a:cubicBezTo>
                  <a:pt x="4798" y="312"/>
                  <a:pt x="4798" y="312"/>
                  <a:pt x="4798" y="312"/>
                </a:cubicBezTo>
                <a:cubicBezTo>
                  <a:pt x="4802" y="312"/>
                  <a:pt x="4806" y="312"/>
                  <a:pt x="4810" y="313"/>
                </a:cubicBezTo>
                <a:lnTo>
                  <a:pt x="4810" y="321"/>
                </a:lnTo>
                <a:close/>
                <a:moveTo>
                  <a:pt x="5015" y="319"/>
                </a:moveTo>
                <a:cubicBezTo>
                  <a:pt x="5014" y="311"/>
                  <a:pt x="5014" y="311"/>
                  <a:pt x="5014" y="311"/>
                </a:cubicBezTo>
                <a:cubicBezTo>
                  <a:pt x="5018" y="311"/>
                  <a:pt x="5022" y="311"/>
                  <a:pt x="5026" y="310"/>
                </a:cubicBezTo>
                <a:cubicBezTo>
                  <a:pt x="5027" y="318"/>
                  <a:pt x="5027" y="318"/>
                  <a:pt x="5027" y="318"/>
                </a:cubicBezTo>
                <a:cubicBezTo>
                  <a:pt x="5023" y="319"/>
                  <a:pt x="5019" y="319"/>
                  <a:pt x="5015" y="319"/>
                </a:cubicBezTo>
                <a:close/>
                <a:moveTo>
                  <a:pt x="4786" y="319"/>
                </a:moveTo>
                <a:cubicBezTo>
                  <a:pt x="4782" y="319"/>
                  <a:pt x="4778" y="318"/>
                  <a:pt x="4774" y="318"/>
                </a:cubicBezTo>
                <a:cubicBezTo>
                  <a:pt x="4775" y="310"/>
                  <a:pt x="4775" y="310"/>
                  <a:pt x="4775" y="310"/>
                </a:cubicBezTo>
                <a:cubicBezTo>
                  <a:pt x="4778" y="310"/>
                  <a:pt x="4782" y="311"/>
                  <a:pt x="4786" y="311"/>
                </a:cubicBezTo>
                <a:lnTo>
                  <a:pt x="4786" y="319"/>
                </a:lnTo>
                <a:close/>
                <a:moveTo>
                  <a:pt x="5039" y="317"/>
                </a:moveTo>
                <a:cubicBezTo>
                  <a:pt x="5038" y="309"/>
                  <a:pt x="5038" y="309"/>
                  <a:pt x="5038" y="309"/>
                </a:cubicBezTo>
                <a:cubicBezTo>
                  <a:pt x="5042" y="309"/>
                  <a:pt x="5046" y="308"/>
                  <a:pt x="5050" y="308"/>
                </a:cubicBezTo>
                <a:cubicBezTo>
                  <a:pt x="5051" y="316"/>
                  <a:pt x="5051" y="316"/>
                  <a:pt x="5051" y="316"/>
                </a:cubicBezTo>
                <a:cubicBezTo>
                  <a:pt x="5047" y="316"/>
                  <a:pt x="5043" y="317"/>
                  <a:pt x="5039" y="317"/>
                </a:cubicBezTo>
                <a:close/>
                <a:moveTo>
                  <a:pt x="4762" y="317"/>
                </a:moveTo>
                <a:cubicBezTo>
                  <a:pt x="4758" y="316"/>
                  <a:pt x="4754" y="316"/>
                  <a:pt x="4750" y="315"/>
                </a:cubicBezTo>
                <a:cubicBezTo>
                  <a:pt x="4751" y="307"/>
                  <a:pt x="4751" y="307"/>
                  <a:pt x="4751" y="307"/>
                </a:cubicBezTo>
                <a:cubicBezTo>
                  <a:pt x="4755" y="308"/>
                  <a:pt x="4759" y="308"/>
                  <a:pt x="4763" y="309"/>
                </a:cubicBezTo>
                <a:lnTo>
                  <a:pt x="4762" y="317"/>
                </a:lnTo>
                <a:close/>
                <a:moveTo>
                  <a:pt x="1835" y="315"/>
                </a:moveTo>
                <a:cubicBezTo>
                  <a:pt x="1831" y="314"/>
                  <a:pt x="1828" y="312"/>
                  <a:pt x="1824" y="311"/>
                </a:cubicBezTo>
                <a:cubicBezTo>
                  <a:pt x="1827" y="303"/>
                  <a:pt x="1827" y="303"/>
                  <a:pt x="1827" y="303"/>
                </a:cubicBezTo>
                <a:cubicBezTo>
                  <a:pt x="1830" y="305"/>
                  <a:pt x="1834" y="306"/>
                  <a:pt x="1838" y="308"/>
                </a:cubicBezTo>
                <a:lnTo>
                  <a:pt x="1835" y="315"/>
                </a:lnTo>
                <a:close/>
                <a:moveTo>
                  <a:pt x="5063" y="315"/>
                </a:moveTo>
                <a:cubicBezTo>
                  <a:pt x="5062" y="307"/>
                  <a:pt x="5062" y="307"/>
                  <a:pt x="5062" y="307"/>
                </a:cubicBezTo>
                <a:cubicBezTo>
                  <a:pt x="5066" y="306"/>
                  <a:pt x="5070" y="306"/>
                  <a:pt x="5074" y="306"/>
                </a:cubicBezTo>
                <a:cubicBezTo>
                  <a:pt x="5075" y="314"/>
                  <a:pt x="5075" y="314"/>
                  <a:pt x="5075" y="314"/>
                </a:cubicBezTo>
                <a:cubicBezTo>
                  <a:pt x="5071" y="314"/>
                  <a:pt x="5067" y="314"/>
                  <a:pt x="5063" y="315"/>
                </a:cubicBezTo>
                <a:close/>
                <a:moveTo>
                  <a:pt x="4738" y="314"/>
                </a:moveTo>
                <a:cubicBezTo>
                  <a:pt x="4734" y="313"/>
                  <a:pt x="4730" y="313"/>
                  <a:pt x="4726" y="312"/>
                </a:cubicBezTo>
                <a:cubicBezTo>
                  <a:pt x="4727" y="304"/>
                  <a:pt x="4727" y="304"/>
                  <a:pt x="4727" y="304"/>
                </a:cubicBezTo>
                <a:cubicBezTo>
                  <a:pt x="4731" y="305"/>
                  <a:pt x="4735" y="305"/>
                  <a:pt x="4739" y="306"/>
                </a:cubicBezTo>
                <a:lnTo>
                  <a:pt x="4738" y="314"/>
                </a:lnTo>
                <a:close/>
                <a:moveTo>
                  <a:pt x="2695" y="313"/>
                </a:moveTo>
                <a:cubicBezTo>
                  <a:pt x="2692" y="306"/>
                  <a:pt x="2692" y="306"/>
                  <a:pt x="2692" y="306"/>
                </a:cubicBezTo>
                <a:cubicBezTo>
                  <a:pt x="2696" y="305"/>
                  <a:pt x="2699" y="303"/>
                  <a:pt x="2703" y="302"/>
                </a:cubicBezTo>
                <a:cubicBezTo>
                  <a:pt x="2706" y="309"/>
                  <a:pt x="2706" y="309"/>
                  <a:pt x="2706" y="309"/>
                </a:cubicBezTo>
                <a:cubicBezTo>
                  <a:pt x="2702" y="311"/>
                  <a:pt x="2698" y="312"/>
                  <a:pt x="2695" y="313"/>
                </a:cubicBezTo>
                <a:close/>
                <a:moveTo>
                  <a:pt x="5087" y="312"/>
                </a:moveTo>
                <a:cubicBezTo>
                  <a:pt x="5086" y="304"/>
                  <a:pt x="5086" y="304"/>
                  <a:pt x="5086" y="304"/>
                </a:cubicBezTo>
                <a:cubicBezTo>
                  <a:pt x="5090" y="304"/>
                  <a:pt x="5094" y="303"/>
                  <a:pt x="5098" y="303"/>
                </a:cubicBezTo>
                <a:cubicBezTo>
                  <a:pt x="5099" y="311"/>
                  <a:pt x="5099" y="311"/>
                  <a:pt x="5099" y="311"/>
                </a:cubicBezTo>
                <a:cubicBezTo>
                  <a:pt x="5095" y="311"/>
                  <a:pt x="5091" y="312"/>
                  <a:pt x="5087" y="312"/>
                </a:cubicBezTo>
                <a:close/>
                <a:moveTo>
                  <a:pt x="4714" y="311"/>
                </a:moveTo>
                <a:cubicBezTo>
                  <a:pt x="4710" y="310"/>
                  <a:pt x="4706" y="310"/>
                  <a:pt x="4702" y="309"/>
                </a:cubicBezTo>
                <a:cubicBezTo>
                  <a:pt x="4703" y="301"/>
                  <a:pt x="4703" y="301"/>
                  <a:pt x="4703" y="301"/>
                </a:cubicBezTo>
                <a:cubicBezTo>
                  <a:pt x="4707" y="302"/>
                  <a:pt x="4711" y="302"/>
                  <a:pt x="4715" y="303"/>
                </a:cubicBezTo>
                <a:lnTo>
                  <a:pt x="4714" y="311"/>
                </a:lnTo>
                <a:close/>
                <a:moveTo>
                  <a:pt x="5111" y="309"/>
                </a:moveTo>
                <a:cubicBezTo>
                  <a:pt x="5110" y="301"/>
                  <a:pt x="5110" y="301"/>
                  <a:pt x="5110" y="301"/>
                </a:cubicBezTo>
                <a:cubicBezTo>
                  <a:pt x="5114" y="301"/>
                  <a:pt x="5118" y="300"/>
                  <a:pt x="5122" y="299"/>
                </a:cubicBezTo>
                <a:cubicBezTo>
                  <a:pt x="5123" y="307"/>
                  <a:pt x="5123" y="307"/>
                  <a:pt x="5123" y="307"/>
                </a:cubicBezTo>
                <a:cubicBezTo>
                  <a:pt x="5119" y="308"/>
                  <a:pt x="5115" y="309"/>
                  <a:pt x="5111" y="309"/>
                </a:cubicBezTo>
                <a:close/>
                <a:moveTo>
                  <a:pt x="4690" y="307"/>
                </a:moveTo>
                <a:cubicBezTo>
                  <a:pt x="4686" y="306"/>
                  <a:pt x="4682" y="306"/>
                  <a:pt x="4678" y="305"/>
                </a:cubicBezTo>
                <a:cubicBezTo>
                  <a:pt x="4680" y="297"/>
                  <a:pt x="4680" y="297"/>
                  <a:pt x="4680" y="297"/>
                </a:cubicBezTo>
                <a:cubicBezTo>
                  <a:pt x="4683" y="298"/>
                  <a:pt x="4687" y="298"/>
                  <a:pt x="4691" y="299"/>
                </a:cubicBezTo>
                <a:lnTo>
                  <a:pt x="4690" y="307"/>
                </a:lnTo>
                <a:close/>
                <a:moveTo>
                  <a:pt x="1813" y="307"/>
                </a:moveTo>
                <a:cubicBezTo>
                  <a:pt x="1801" y="302"/>
                  <a:pt x="1801" y="302"/>
                  <a:pt x="1801" y="302"/>
                </a:cubicBezTo>
                <a:cubicBezTo>
                  <a:pt x="1804" y="295"/>
                  <a:pt x="1804" y="295"/>
                  <a:pt x="1804" y="295"/>
                </a:cubicBezTo>
                <a:cubicBezTo>
                  <a:pt x="1815" y="299"/>
                  <a:pt x="1815" y="299"/>
                  <a:pt x="1815" y="299"/>
                </a:cubicBezTo>
                <a:lnTo>
                  <a:pt x="1813" y="307"/>
                </a:lnTo>
                <a:close/>
                <a:moveTo>
                  <a:pt x="5135" y="306"/>
                </a:moveTo>
                <a:cubicBezTo>
                  <a:pt x="5134" y="298"/>
                  <a:pt x="5134" y="298"/>
                  <a:pt x="5134" y="298"/>
                </a:cubicBezTo>
                <a:cubicBezTo>
                  <a:pt x="5138" y="297"/>
                  <a:pt x="5141" y="297"/>
                  <a:pt x="5145" y="296"/>
                </a:cubicBezTo>
                <a:cubicBezTo>
                  <a:pt x="5147" y="304"/>
                  <a:pt x="5147" y="304"/>
                  <a:pt x="5147" y="304"/>
                </a:cubicBezTo>
                <a:cubicBezTo>
                  <a:pt x="5143" y="304"/>
                  <a:pt x="5139" y="305"/>
                  <a:pt x="5135" y="306"/>
                </a:cubicBezTo>
                <a:close/>
                <a:moveTo>
                  <a:pt x="2717" y="305"/>
                </a:moveTo>
                <a:cubicBezTo>
                  <a:pt x="2715" y="298"/>
                  <a:pt x="2715" y="298"/>
                  <a:pt x="2715" y="298"/>
                </a:cubicBezTo>
                <a:cubicBezTo>
                  <a:pt x="2718" y="296"/>
                  <a:pt x="2722" y="295"/>
                  <a:pt x="2726" y="293"/>
                </a:cubicBezTo>
                <a:cubicBezTo>
                  <a:pt x="2729" y="301"/>
                  <a:pt x="2729" y="301"/>
                  <a:pt x="2729" y="301"/>
                </a:cubicBezTo>
                <a:cubicBezTo>
                  <a:pt x="2725" y="302"/>
                  <a:pt x="2721" y="304"/>
                  <a:pt x="2717" y="305"/>
                </a:cubicBezTo>
                <a:close/>
                <a:moveTo>
                  <a:pt x="4666" y="303"/>
                </a:moveTo>
                <a:cubicBezTo>
                  <a:pt x="4662" y="302"/>
                  <a:pt x="4658" y="301"/>
                  <a:pt x="4654" y="300"/>
                </a:cubicBezTo>
                <a:cubicBezTo>
                  <a:pt x="4656" y="293"/>
                  <a:pt x="4656" y="293"/>
                  <a:pt x="4656" y="293"/>
                </a:cubicBezTo>
                <a:cubicBezTo>
                  <a:pt x="4660" y="293"/>
                  <a:pt x="4664" y="294"/>
                  <a:pt x="4668" y="295"/>
                </a:cubicBezTo>
                <a:lnTo>
                  <a:pt x="4666" y="303"/>
                </a:lnTo>
                <a:close/>
                <a:moveTo>
                  <a:pt x="5159" y="302"/>
                </a:moveTo>
                <a:cubicBezTo>
                  <a:pt x="5157" y="294"/>
                  <a:pt x="5157" y="294"/>
                  <a:pt x="5157" y="294"/>
                </a:cubicBezTo>
                <a:cubicBezTo>
                  <a:pt x="5161" y="293"/>
                  <a:pt x="5165" y="293"/>
                  <a:pt x="5169" y="292"/>
                </a:cubicBezTo>
                <a:cubicBezTo>
                  <a:pt x="5170" y="300"/>
                  <a:pt x="5170" y="300"/>
                  <a:pt x="5170" y="300"/>
                </a:cubicBezTo>
                <a:cubicBezTo>
                  <a:pt x="5167" y="301"/>
                  <a:pt x="5163" y="301"/>
                  <a:pt x="5159" y="302"/>
                </a:cubicBezTo>
                <a:close/>
                <a:moveTo>
                  <a:pt x="1790" y="298"/>
                </a:moveTo>
                <a:cubicBezTo>
                  <a:pt x="1779" y="294"/>
                  <a:pt x="1779" y="294"/>
                  <a:pt x="1779" y="294"/>
                </a:cubicBezTo>
                <a:cubicBezTo>
                  <a:pt x="1782" y="286"/>
                  <a:pt x="1782" y="286"/>
                  <a:pt x="1782" y="286"/>
                </a:cubicBezTo>
                <a:cubicBezTo>
                  <a:pt x="1793" y="291"/>
                  <a:pt x="1793" y="291"/>
                  <a:pt x="1793" y="291"/>
                </a:cubicBezTo>
                <a:lnTo>
                  <a:pt x="1790" y="298"/>
                </a:lnTo>
                <a:close/>
                <a:moveTo>
                  <a:pt x="4643" y="298"/>
                </a:moveTo>
                <a:cubicBezTo>
                  <a:pt x="4639" y="297"/>
                  <a:pt x="4635" y="296"/>
                  <a:pt x="4631" y="295"/>
                </a:cubicBezTo>
                <a:cubicBezTo>
                  <a:pt x="4633" y="288"/>
                  <a:pt x="4633" y="288"/>
                  <a:pt x="4633" y="288"/>
                </a:cubicBezTo>
                <a:cubicBezTo>
                  <a:pt x="4636" y="288"/>
                  <a:pt x="4640" y="289"/>
                  <a:pt x="4644" y="290"/>
                </a:cubicBezTo>
                <a:lnTo>
                  <a:pt x="4643" y="298"/>
                </a:lnTo>
                <a:close/>
                <a:moveTo>
                  <a:pt x="5182" y="298"/>
                </a:moveTo>
                <a:cubicBezTo>
                  <a:pt x="5181" y="290"/>
                  <a:pt x="5181" y="290"/>
                  <a:pt x="5181" y="290"/>
                </a:cubicBezTo>
                <a:cubicBezTo>
                  <a:pt x="5185" y="289"/>
                  <a:pt x="5189" y="289"/>
                  <a:pt x="5193" y="288"/>
                </a:cubicBezTo>
                <a:cubicBezTo>
                  <a:pt x="5194" y="296"/>
                  <a:pt x="5194" y="296"/>
                  <a:pt x="5194" y="296"/>
                </a:cubicBezTo>
                <a:cubicBezTo>
                  <a:pt x="5190" y="296"/>
                  <a:pt x="5186" y="297"/>
                  <a:pt x="5182" y="298"/>
                </a:cubicBezTo>
                <a:close/>
                <a:moveTo>
                  <a:pt x="2740" y="297"/>
                </a:moveTo>
                <a:cubicBezTo>
                  <a:pt x="2737" y="289"/>
                  <a:pt x="2737" y="289"/>
                  <a:pt x="2737" y="289"/>
                </a:cubicBezTo>
                <a:cubicBezTo>
                  <a:pt x="2741" y="288"/>
                  <a:pt x="2745" y="286"/>
                  <a:pt x="2748" y="285"/>
                </a:cubicBezTo>
                <a:cubicBezTo>
                  <a:pt x="2751" y="292"/>
                  <a:pt x="2751" y="292"/>
                  <a:pt x="2751" y="292"/>
                </a:cubicBezTo>
                <a:cubicBezTo>
                  <a:pt x="2747" y="294"/>
                  <a:pt x="2744" y="295"/>
                  <a:pt x="2740" y="297"/>
                </a:cubicBezTo>
                <a:close/>
                <a:moveTo>
                  <a:pt x="5206" y="294"/>
                </a:moveTo>
                <a:cubicBezTo>
                  <a:pt x="5205" y="286"/>
                  <a:pt x="5205" y="286"/>
                  <a:pt x="5205" y="286"/>
                </a:cubicBezTo>
                <a:cubicBezTo>
                  <a:pt x="5216" y="283"/>
                  <a:pt x="5216" y="283"/>
                  <a:pt x="5216" y="283"/>
                </a:cubicBezTo>
                <a:cubicBezTo>
                  <a:pt x="5218" y="291"/>
                  <a:pt x="5218" y="291"/>
                  <a:pt x="5218" y="291"/>
                </a:cubicBezTo>
                <a:lnTo>
                  <a:pt x="5206" y="294"/>
                </a:lnTo>
                <a:close/>
                <a:moveTo>
                  <a:pt x="4619" y="293"/>
                </a:moveTo>
                <a:cubicBezTo>
                  <a:pt x="4615" y="292"/>
                  <a:pt x="4611" y="291"/>
                  <a:pt x="4607" y="290"/>
                </a:cubicBezTo>
                <a:cubicBezTo>
                  <a:pt x="4609" y="282"/>
                  <a:pt x="4609" y="282"/>
                  <a:pt x="4609" y="282"/>
                </a:cubicBezTo>
                <a:cubicBezTo>
                  <a:pt x="4613" y="283"/>
                  <a:pt x="4617" y="284"/>
                  <a:pt x="4621" y="285"/>
                </a:cubicBezTo>
                <a:lnTo>
                  <a:pt x="4619" y="293"/>
                </a:lnTo>
                <a:close/>
                <a:moveTo>
                  <a:pt x="1768" y="289"/>
                </a:moveTo>
                <a:cubicBezTo>
                  <a:pt x="1756" y="285"/>
                  <a:pt x="1756" y="285"/>
                  <a:pt x="1756" y="285"/>
                </a:cubicBezTo>
                <a:cubicBezTo>
                  <a:pt x="1759" y="277"/>
                  <a:pt x="1759" y="277"/>
                  <a:pt x="1759" y="277"/>
                </a:cubicBezTo>
                <a:cubicBezTo>
                  <a:pt x="1771" y="282"/>
                  <a:pt x="1771" y="282"/>
                  <a:pt x="1771" y="282"/>
                </a:cubicBezTo>
                <a:lnTo>
                  <a:pt x="1768" y="289"/>
                </a:lnTo>
                <a:close/>
                <a:moveTo>
                  <a:pt x="5230" y="289"/>
                </a:moveTo>
                <a:cubicBezTo>
                  <a:pt x="5228" y="281"/>
                  <a:pt x="5228" y="281"/>
                  <a:pt x="5228" y="281"/>
                </a:cubicBezTo>
                <a:cubicBezTo>
                  <a:pt x="5232" y="280"/>
                  <a:pt x="5236" y="279"/>
                  <a:pt x="5240" y="278"/>
                </a:cubicBezTo>
                <a:cubicBezTo>
                  <a:pt x="5242" y="286"/>
                  <a:pt x="5242" y="286"/>
                  <a:pt x="5242" y="286"/>
                </a:cubicBezTo>
                <a:cubicBezTo>
                  <a:pt x="5238" y="287"/>
                  <a:pt x="5234" y="288"/>
                  <a:pt x="5230" y="289"/>
                </a:cubicBezTo>
                <a:close/>
                <a:moveTo>
                  <a:pt x="2762" y="288"/>
                </a:moveTo>
                <a:cubicBezTo>
                  <a:pt x="2759" y="280"/>
                  <a:pt x="2759" y="280"/>
                  <a:pt x="2759" y="280"/>
                </a:cubicBezTo>
                <a:cubicBezTo>
                  <a:pt x="2763" y="279"/>
                  <a:pt x="2767" y="277"/>
                  <a:pt x="2771" y="276"/>
                </a:cubicBezTo>
                <a:cubicBezTo>
                  <a:pt x="2774" y="283"/>
                  <a:pt x="2774" y="283"/>
                  <a:pt x="2774" y="283"/>
                </a:cubicBezTo>
                <a:cubicBezTo>
                  <a:pt x="2770" y="285"/>
                  <a:pt x="2766" y="286"/>
                  <a:pt x="2762" y="288"/>
                </a:cubicBezTo>
                <a:close/>
                <a:moveTo>
                  <a:pt x="4596" y="287"/>
                </a:moveTo>
                <a:cubicBezTo>
                  <a:pt x="4592" y="286"/>
                  <a:pt x="4588" y="285"/>
                  <a:pt x="4584" y="283"/>
                </a:cubicBezTo>
                <a:cubicBezTo>
                  <a:pt x="4586" y="276"/>
                  <a:pt x="4586" y="276"/>
                  <a:pt x="4586" y="276"/>
                </a:cubicBezTo>
                <a:cubicBezTo>
                  <a:pt x="4590" y="277"/>
                  <a:pt x="4594" y="278"/>
                  <a:pt x="4598" y="279"/>
                </a:cubicBezTo>
                <a:lnTo>
                  <a:pt x="4596" y="287"/>
                </a:lnTo>
                <a:close/>
                <a:moveTo>
                  <a:pt x="3" y="285"/>
                </a:moveTo>
                <a:cubicBezTo>
                  <a:pt x="0" y="278"/>
                  <a:pt x="0" y="278"/>
                  <a:pt x="0" y="278"/>
                </a:cubicBezTo>
                <a:cubicBezTo>
                  <a:pt x="3" y="276"/>
                  <a:pt x="7" y="275"/>
                  <a:pt x="11" y="273"/>
                </a:cubicBezTo>
                <a:cubicBezTo>
                  <a:pt x="14" y="280"/>
                  <a:pt x="14" y="280"/>
                  <a:pt x="14" y="280"/>
                </a:cubicBezTo>
                <a:cubicBezTo>
                  <a:pt x="10" y="282"/>
                  <a:pt x="7" y="284"/>
                  <a:pt x="3" y="285"/>
                </a:cubicBezTo>
                <a:close/>
                <a:moveTo>
                  <a:pt x="5253" y="284"/>
                </a:moveTo>
                <a:cubicBezTo>
                  <a:pt x="5252" y="276"/>
                  <a:pt x="5252" y="276"/>
                  <a:pt x="5252" y="276"/>
                </a:cubicBezTo>
                <a:cubicBezTo>
                  <a:pt x="5256" y="275"/>
                  <a:pt x="5260" y="274"/>
                  <a:pt x="5264" y="273"/>
                </a:cubicBezTo>
                <a:cubicBezTo>
                  <a:pt x="5265" y="281"/>
                  <a:pt x="5265" y="281"/>
                  <a:pt x="5265" y="281"/>
                </a:cubicBezTo>
                <a:cubicBezTo>
                  <a:pt x="5261" y="282"/>
                  <a:pt x="5257" y="283"/>
                  <a:pt x="5253" y="284"/>
                </a:cubicBezTo>
                <a:close/>
                <a:moveTo>
                  <a:pt x="1745" y="280"/>
                </a:moveTo>
                <a:cubicBezTo>
                  <a:pt x="1734" y="276"/>
                  <a:pt x="1734" y="276"/>
                  <a:pt x="1734" y="276"/>
                </a:cubicBezTo>
                <a:cubicBezTo>
                  <a:pt x="1737" y="269"/>
                  <a:pt x="1737" y="269"/>
                  <a:pt x="1737" y="269"/>
                </a:cubicBezTo>
                <a:cubicBezTo>
                  <a:pt x="1748" y="273"/>
                  <a:pt x="1748" y="273"/>
                  <a:pt x="1748" y="273"/>
                </a:cubicBezTo>
                <a:lnTo>
                  <a:pt x="1745" y="280"/>
                </a:lnTo>
                <a:close/>
                <a:moveTo>
                  <a:pt x="4572" y="280"/>
                </a:moveTo>
                <a:cubicBezTo>
                  <a:pt x="4569" y="279"/>
                  <a:pt x="4565" y="278"/>
                  <a:pt x="4561" y="277"/>
                </a:cubicBezTo>
                <a:cubicBezTo>
                  <a:pt x="4563" y="269"/>
                  <a:pt x="4563" y="269"/>
                  <a:pt x="4563" y="269"/>
                </a:cubicBezTo>
                <a:cubicBezTo>
                  <a:pt x="4567" y="270"/>
                  <a:pt x="4571" y="271"/>
                  <a:pt x="4575" y="272"/>
                </a:cubicBezTo>
                <a:lnTo>
                  <a:pt x="4572" y="280"/>
                </a:lnTo>
                <a:close/>
                <a:moveTo>
                  <a:pt x="2785" y="279"/>
                </a:moveTo>
                <a:cubicBezTo>
                  <a:pt x="2782" y="271"/>
                  <a:pt x="2782" y="271"/>
                  <a:pt x="2782" y="271"/>
                </a:cubicBezTo>
                <a:cubicBezTo>
                  <a:pt x="2786" y="270"/>
                  <a:pt x="2789" y="268"/>
                  <a:pt x="2793" y="267"/>
                </a:cubicBezTo>
                <a:cubicBezTo>
                  <a:pt x="2796" y="274"/>
                  <a:pt x="2796" y="274"/>
                  <a:pt x="2796" y="274"/>
                </a:cubicBezTo>
                <a:cubicBezTo>
                  <a:pt x="2792" y="276"/>
                  <a:pt x="2789" y="277"/>
                  <a:pt x="2785" y="279"/>
                </a:cubicBezTo>
                <a:close/>
                <a:moveTo>
                  <a:pt x="5277" y="278"/>
                </a:moveTo>
                <a:cubicBezTo>
                  <a:pt x="5275" y="271"/>
                  <a:pt x="5275" y="271"/>
                  <a:pt x="5275" y="271"/>
                </a:cubicBezTo>
                <a:cubicBezTo>
                  <a:pt x="5279" y="270"/>
                  <a:pt x="5283" y="269"/>
                  <a:pt x="5287" y="268"/>
                </a:cubicBezTo>
                <a:cubicBezTo>
                  <a:pt x="5289" y="276"/>
                  <a:pt x="5289" y="276"/>
                  <a:pt x="5289" y="276"/>
                </a:cubicBezTo>
                <a:cubicBezTo>
                  <a:pt x="5285" y="277"/>
                  <a:pt x="5281" y="278"/>
                  <a:pt x="5277" y="278"/>
                </a:cubicBezTo>
                <a:close/>
                <a:moveTo>
                  <a:pt x="25" y="275"/>
                </a:moveTo>
                <a:cubicBezTo>
                  <a:pt x="22" y="268"/>
                  <a:pt x="22" y="268"/>
                  <a:pt x="22" y="268"/>
                </a:cubicBezTo>
                <a:cubicBezTo>
                  <a:pt x="25" y="266"/>
                  <a:pt x="29" y="265"/>
                  <a:pt x="33" y="263"/>
                </a:cubicBezTo>
                <a:cubicBezTo>
                  <a:pt x="36" y="271"/>
                  <a:pt x="36" y="271"/>
                  <a:pt x="36" y="271"/>
                </a:cubicBezTo>
                <a:cubicBezTo>
                  <a:pt x="32" y="272"/>
                  <a:pt x="29" y="274"/>
                  <a:pt x="25" y="275"/>
                </a:cubicBezTo>
                <a:close/>
                <a:moveTo>
                  <a:pt x="4549" y="273"/>
                </a:moveTo>
                <a:cubicBezTo>
                  <a:pt x="4545" y="272"/>
                  <a:pt x="4542" y="270"/>
                  <a:pt x="4538" y="269"/>
                </a:cubicBezTo>
                <a:cubicBezTo>
                  <a:pt x="4540" y="262"/>
                  <a:pt x="4540" y="262"/>
                  <a:pt x="4540" y="262"/>
                </a:cubicBezTo>
                <a:cubicBezTo>
                  <a:pt x="4544" y="263"/>
                  <a:pt x="4548" y="264"/>
                  <a:pt x="4552" y="265"/>
                </a:cubicBezTo>
                <a:lnTo>
                  <a:pt x="4549" y="273"/>
                </a:lnTo>
                <a:close/>
                <a:moveTo>
                  <a:pt x="5301" y="273"/>
                </a:moveTo>
                <a:cubicBezTo>
                  <a:pt x="5299" y="265"/>
                  <a:pt x="5299" y="265"/>
                  <a:pt x="5299" y="265"/>
                </a:cubicBezTo>
                <a:cubicBezTo>
                  <a:pt x="5303" y="264"/>
                  <a:pt x="5306" y="263"/>
                  <a:pt x="5310" y="262"/>
                </a:cubicBezTo>
                <a:cubicBezTo>
                  <a:pt x="5312" y="270"/>
                  <a:pt x="5312" y="270"/>
                  <a:pt x="5312" y="270"/>
                </a:cubicBezTo>
                <a:cubicBezTo>
                  <a:pt x="5308" y="271"/>
                  <a:pt x="5304" y="272"/>
                  <a:pt x="5301" y="273"/>
                </a:cubicBezTo>
                <a:close/>
                <a:moveTo>
                  <a:pt x="1723" y="272"/>
                </a:moveTo>
                <a:cubicBezTo>
                  <a:pt x="1712" y="267"/>
                  <a:pt x="1712" y="267"/>
                  <a:pt x="1712" y="267"/>
                </a:cubicBezTo>
                <a:cubicBezTo>
                  <a:pt x="1715" y="260"/>
                  <a:pt x="1715" y="260"/>
                  <a:pt x="1715" y="260"/>
                </a:cubicBezTo>
                <a:cubicBezTo>
                  <a:pt x="1726" y="264"/>
                  <a:pt x="1726" y="264"/>
                  <a:pt x="1726" y="264"/>
                </a:cubicBezTo>
                <a:lnTo>
                  <a:pt x="1723" y="272"/>
                </a:lnTo>
                <a:close/>
                <a:moveTo>
                  <a:pt x="2807" y="270"/>
                </a:moveTo>
                <a:cubicBezTo>
                  <a:pt x="2804" y="262"/>
                  <a:pt x="2804" y="262"/>
                  <a:pt x="2804" y="262"/>
                </a:cubicBezTo>
                <a:cubicBezTo>
                  <a:pt x="2808" y="261"/>
                  <a:pt x="2811" y="259"/>
                  <a:pt x="2815" y="258"/>
                </a:cubicBezTo>
                <a:cubicBezTo>
                  <a:pt x="2818" y="265"/>
                  <a:pt x="2818" y="265"/>
                  <a:pt x="2818" y="265"/>
                </a:cubicBezTo>
                <a:cubicBezTo>
                  <a:pt x="2815" y="267"/>
                  <a:pt x="2811" y="268"/>
                  <a:pt x="2807" y="270"/>
                </a:cubicBezTo>
                <a:close/>
                <a:moveTo>
                  <a:pt x="5324" y="267"/>
                </a:moveTo>
                <a:cubicBezTo>
                  <a:pt x="5322" y="259"/>
                  <a:pt x="5322" y="259"/>
                  <a:pt x="5322" y="259"/>
                </a:cubicBezTo>
                <a:cubicBezTo>
                  <a:pt x="5326" y="258"/>
                  <a:pt x="5330" y="257"/>
                  <a:pt x="5334" y="256"/>
                </a:cubicBezTo>
                <a:cubicBezTo>
                  <a:pt x="5336" y="264"/>
                  <a:pt x="5336" y="264"/>
                  <a:pt x="5336" y="264"/>
                </a:cubicBezTo>
                <a:cubicBezTo>
                  <a:pt x="5332" y="265"/>
                  <a:pt x="5328" y="266"/>
                  <a:pt x="5324" y="267"/>
                </a:cubicBezTo>
                <a:close/>
                <a:moveTo>
                  <a:pt x="47" y="266"/>
                </a:moveTo>
                <a:cubicBezTo>
                  <a:pt x="44" y="258"/>
                  <a:pt x="44" y="258"/>
                  <a:pt x="44" y="258"/>
                </a:cubicBezTo>
                <a:cubicBezTo>
                  <a:pt x="48" y="257"/>
                  <a:pt x="51" y="255"/>
                  <a:pt x="55" y="254"/>
                </a:cubicBezTo>
                <a:cubicBezTo>
                  <a:pt x="58" y="261"/>
                  <a:pt x="58" y="261"/>
                  <a:pt x="58" y="261"/>
                </a:cubicBezTo>
                <a:cubicBezTo>
                  <a:pt x="54" y="263"/>
                  <a:pt x="51" y="264"/>
                  <a:pt x="47" y="266"/>
                </a:cubicBezTo>
                <a:close/>
                <a:moveTo>
                  <a:pt x="4526" y="265"/>
                </a:moveTo>
                <a:cubicBezTo>
                  <a:pt x="4523" y="264"/>
                  <a:pt x="4519" y="263"/>
                  <a:pt x="4515" y="261"/>
                </a:cubicBezTo>
                <a:cubicBezTo>
                  <a:pt x="4518" y="254"/>
                  <a:pt x="4518" y="254"/>
                  <a:pt x="4518" y="254"/>
                </a:cubicBezTo>
                <a:cubicBezTo>
                  <a:pt x="4522" y="255"/>
                  <a:pt x="4525" y="256"/>
                  <a:pt x="4529" y="258"/>
                </a:cubicBezTo>
                <a:lnTo>
                  <a:pt x="4526" y="265"/>
                </a:lnTo>
                <a:close/>
                <a:moveTo>
                  <a:pt x="1700" y="263"/>
                </a:moveTo>
                <a:cubicBezTo>
                  <a:pt x="1689" y="258"/>
                  <a:pt x="1689" y="258"/>
                  <a:pt x="1689" y="258"/>
                </a:cubicBezTo>
                <a:cubicBezTo>
                  <a:pt x="1692" y="251"/>
                  <a:pt x="1692" y="251"/>
                  <a:pt x="1692" y="251"/>
                </a:cubicBezTo>
                <a:cubicBezTo>
                  <a:pt x="1703" y="255"/>
                  <a:pt x="1703" y="255"/>
                  <a:pt x="1703" y="255"/>
                </a:cubicBezTo>
                <a:lnTo>
                  <a:pt x="1700" y="263"/>
                </a:lnTo>
                <a:close/>
                <a:moveTo>
                  <a:pt x="5347" y="261"/>
                </a:moveTo>
                <a:cubicBezTo>
                  <a:pt x="5345" y="253"/>
                  <a:pt x="5345" y="253"/>
                  <a:pt x="5345" y="253"/>
                </a:cubicBezTo>
                <a:cubicBezTo>
                  <a:pt x="5349" y="252"/>
                  <a:pt x="5353" y="251"/>
                  <a:pt x="5357" y="250"/>
                </a:cubicBezTo>
                <a:cubicBezTo>
                  <a:pt x="5359" y="258"/>
                  <a:pt x="5359" y="258"/>
                  <a:pt x="5359" y="258"/>
                </a:cubicBezTo>
                <a:cubicBezTo>
                  <a:pt x="5355" y="259"/>
                  <a:pt x="5351" y="260"/>
                  <a:pt x="5347" y="261"/>
                </a:cubicBezTo>
                <a:close/>
                <a:moveTo>
                  <a:pt x="2829" y="260"/>
                </a:moveTo>
                <a:cubicBezTo>
                  <a:pt x="2826" y="253"/>
                  <a:pt x="2826" y="253"/>
                  <a:pt x="2826" y="253"/>
                </a:cubicBezTo>
                <a:cubicBezTo>
                  <a:pt x="2837" y="248"/>
                  <a:pt x="2837" y="248"/>
                  <a:pt x="2837" y="248"/>
                </a:cubicBezTo>
                <a:cubicBezTo>
                  <a:pt x="2840" y="255"/>
                  <a:pt x="2840" y="255"/>
                  <a:pt x="2840" y="255"/>
                </a:cubicBezTo>
                <a:lnTo>
                  <a:pt x="2829" y="260"/>
                </a:lnTo>
                <a:close/>
                <a:moveTo>
                  <a:pt x="4504" y="257"/>
                </a:moveTo>
                <a:cubicBezTo>
                  <a:pt x="4500" y="255"/>
                  <a:pt x="4496" y="254"/>
                  <a:pt x="4492" y="253"/>
                </a:cubicBezTo>
                <a:cubicBezTo>
                  <a:pt x="4495" y="245"/>
                  <a:pt x="4495" y="245"/>
                  <a:pt x="4495" y="245"/>
                </a:cubicBezTo>
                <a:cubicBezTo>
                  <a:pt x="4499" y="247"/>
                  <a:pt x="4503" y="248"/>
                  <a:pt x="4507" y="249"/>
                </a:cubicBezTo>
                <a:lnTo>
                  <a:pt x="4504" y="257"/>
                </a:lnTo>
                <a:close/>
                <a:moveTo>
                  <a:pt x="69" y="256"/>
                </a:moveTo>
                <a:cubicBezTo>
                  <a:pt x="66" y="249"/>
                  <a:pt x="66" y="249"/>
                  <a:pt x="66" y="249"/>
                </a:cubicBezTo>
                <a:cubicBezTo>
                  <a:pt x="70" y="248"/>
                  <a:pt x="74" y="246"/>
                  <a:pt x="77" y="245"/>
                </a:cubicBezTo>
                <a:cubicBezTo>
                  <a:pt x="80" y="252"/>
                  <a:pt x="80" y="252"/>
                  <a:pt x="80" y="252"/>
                </a:cubicBezTo>
                <a:cubicBezTo>
                  <a:pt x="77" y="253"/>
                  <a:pt x="73" y="255"/>
                  <a:pt x="69" y="256"/>
                </a:cubicBezTo>
                <a:close/>
                <a:moveTo>
                  <a:pt x="5371" y="255"/>
                </a:moveTo>
                <a:cubicBezTo>
                  <a:pt x="5369" y="247"/>
                  <a:pt x="5369" y="247"/>
                  <a:pt x="5369" y="247"/>
                </a:cubicBezTo>
                <a:cubicBezTo>
                  <a:pt x="5372" y="246"/>
                  <a:pt x="5376" y="245"/>
                  <a:pt x="5380" y="244"/>
                </a:cubicBezTo>
                <a:cubicBezTo>
                  <a:pt x="5382" y="251"/>
                  <a:pt x="5382" y="251"/>
                  <a:pt x="5382" y="251"/>
                </a:cubicBezTo>
                <a:cubicBezTo>
                  <a:pt x="5378" y="252"/>
                  <a:pt x="5375" y="253"/>
                  <a:pt x="5371" y="255"/>
                </a:cubicBezTo>
                <a:close/>
                <a:moveTo>
                  <a:pt x="1678" y="254"/>
                </a:moveTo>
                <a:cubicBezTo>
                  <a:pt x="1667" y="250"/>
                  <a:pt x="1667" y="250"/>
                  <a:pt x="1667" y="250"/>
                </a:cubicBezTo>
                <a:cubicBezTo>
                  <a:pt x="1670" y="242"/>
                  <a:pt x="1670" y="242"/>
                  <a:pt x="1670" y="242"/>
                </a:cubicBezTo>
                <a:cubicBezTo>
                  <a:pt x="1681" y="247"/>
                  <a:pt x="1681" y="247"/>
                  <a:pt x="1681" y="247"/>
                </a:cubicBezTo>
                <a:lnTo>
                  <a:pt x="1678" y="254"/>
                </a:lnTo>
                <a:close/>
                <a:moveTo>
                  <a:pt x="2851" y="251"/>
                </a:moveTo>
                <a:cubicBezTo>
                  <a:pt x="2848" y="243"/>
                  <a:pt x="2848" y="243"/>
                  <a:pt x="2848" y="243"/>
                </a:cubicBezTo>
                <a:cubicBezTo>
                  <a:pt x="2859" y="239"/>
                  <a:pt x="2859" y="239"/>
                  <a:pt x="2859" y="239"/>
                </a:cubicBezTo>
                <a:cubicBezTo>
                  <a:pt x="2862" y="246"/>
                  <a:pt x="2862" y="246"/>
                  <a:pt x="2862" y="246"/>
                </a:cubicBezTo>
                <a:lnTo>
                  <a:pt x="2851" y="251"/>
                </a:lnTo>
                <a:close/>
                <a:moveTo>
                  <a:pt x="4481" y="248"/>
                </a:moveTo>
                <a:cubicBezTo>
                  <a:pt x="4478" y="247"/>
                  <a:pt x="4474" y="245"/>
                  <a:pt x="4470" y="243"/>
                </a:cubicBezTo>
                <a:cubicBezTo>
                  <a:pt x="4473" y="236"/>
                  <a:pt x="4473" y="236"/>
                  <a:pt x="4473" y="236"/>
                </a:cubicBezTo>
                <a:cubicBezTo>
                  <a:pt x="4477" y="238"/>
                  <a:pt x="4481" y="239"/>
                  <a:pt x="4484" y="241"/>
                </a:cubicBezTo>
                <a:lnTo>
                  <a:pt x="4481" y="248"/>
                </a:lnTo>
                <a:close/>
                <a:moveTo>
                  <a:pt x="5394" y="248"/>
                </a:moveTo>
                <a:cubicBezTo>
                  <a:pt x="5392" y="240"/>
                  <a:pt x="5392" y="240"/>
                  <a:pt x="5392" y="240"/>
                </a:cubicBezTo>
                <a:cubicBezTo>
                  <a:pt x="5396" y="239"/>
                  <a:pt x="5399" y="238"/>
                  <a:pt x="5403" y="237"/>
                </a:cubicBezTo>
                <a:cubicBezTo>
                  <a:pt x="5406" y="245"/>
                  <a:pt x="5406" y="245"/>
                  <a:pt x="5406" y="245"/>
                </a:cubicBezTo>
                <a:cubicBezTo>
                  <a:pt x="5402" y="246"/>
                  <a:pt x="5398" y="247"/>
                  <a:pt x="5394" y="248"/>
                </a:cubicBezTo>
                <a:close/>
                <a:moveTo>
                  <a:pt x="91" y="248"/>
                </a:moveTo>
                <a:cubicBezTo>
                  <a:pt x="89" y="240"/>
                  <a:pt x="89" y="240"/>
                  <a:pt x="89" y="240"/>
                </a:cubicBezTo>
                <a:cubicBezTo>
                  <a:pt x="92" y="239"/>
                  <a:pt x="96" y="237"/>
                  <a:pt x="100" y="236"/>
                </a:cubicBezTo>
                <a:cubicBezTo>
                  <a:pt x="103" y="243"/>
                  <a:pt x="103" y="243"/>
                  <a:pt x="103" y="243"/>
                </a:cubicBezTo>
                <a:cubicBezTo>
                  <a:pt x="99" y="245"/>
                  <a:pt x="95" y="246"/>
                  <a:pt x="91" y="248"/>
                </a:cubicBezTo>
                <a:close/>
                <a:moveTo>
                  <a:pt x="1656" y="246"/>
                </a:moveTo>
                <a:cubicBezTo>
                  <a:pt x="1652" y="244"/>
                  <a:pt x="1648" y="243"/>
                  <a:pt x="1644" y="241"/>
                </a:cubicBezTo>
                <a:cubicBezTo>
                  <a:pt x="1647" y="234"/>
                  <a:pt x="1647" y="234"/>
                  <a:pt x="1647" y="234"/>
                </a:cubicBezTo>
                <a:cubicBezTo>
                  <a:pt x="1651" y="235"/>
                  <a:pt x="1655" y="237"/>
                  <a:pt x="1658" y="238"/>
                </a:cubicBezTo>
                <a:lnTo>
                  <a:pt x="1656" y="246"/>
                </a:lnTo>
                <a:close/>
                <a:moveTo>
                  <a:pt x="5417" y="241"/>
                </a:moveTo>
                <a:cubicBezTo>
                  <a:pt x="5415" y="233"/>
                  <a:pt x="5415" y="233"/>
                  <a:pt x="5415" y="233"/>
                </a:cubicBezTo>
                <a:cubicBezTo>
                  <a:pt x="5419" y="232"/>
                  <a:pt x="5422" y="231"/>
                  <a:pt x="5426" y="230"/>
                </a:cubicBezTo>
                <a:cubicBezTo>
                  <a:pt x="5429" y="238"/>
                  <a:pt x="5429" y="238"/>
                  <a:pt x="5429" y="238"/>
                </a:cubicBezTo>
                <a:cubicBezTo>
                  <a:pt x="5425" y="239"/>
                  <a:pt x="5421" y="240"/>
                  <a:pt x="5417" y="241"/>
                </a:cubicBezTo>
                <a:close/>
                <a:moveTo>
                  <a:pt x="2873" y="241"/>
                </a:moveTo>
                <a:cubicBezTo>
                  <a:pt x="2870" y="234"/>
                  <a:pt x="2870" y="234"/>
                  <a:pt x="2870" y="234"/>
                </a:cubicBezTo>
                <a:cubicBezTo>
                  <a:pt x="2881" y="229"/>
                  <a:pt x="2881" y="229"/>
                  <a:pt x="2881" y="229"/>
                </a:cubicBezTo>
                <a:cubicBezTo>
                  <a:pt x="2884" y="236"/>
                  <a:pt x="2884" y="236"/>
                  <a:pt x="2884" y="236"/>
                </a:cubicBezTo>
                <a:lnTo>
                  <a:pt x="2873" y="241"/>
                </a:lnTo>
                <a:close/>
                <a:moveTo>
                  <a:pt x="114" y="239"/>
                </a:moveTo>
                <a:cubicBezTo>
                  <a:pt x="111" y="231"/>
                  <a:pt x="111" y="231"/>
                  <a:pt x="111" y="231"/>
                </a:cubicBezTo>
                <a:cubicBezTo>
                  <a:pt x="115" y="230"/>
                  <a:pt x="119" y="229"/>
                  <a:pt x="122" y="227"/>
                </a:cubicBezTo>
                <a:cubicBezTo>
                  <a:pt x="125" y="235"/>
                  <a:pt x="125" y="235"/>
                  <a:pt x="125" y="235"/>
                </a:cubicBezTo>
                <a:cubicBezTo>
                  <a:pt x="121" y="236"/>
                  <a:pt x="118" y="237"/>
                  <a:pt x="114" y="239"/>
                </a:cubicBezTo>
                <a:close/>
                <a:moveTo>
                  <a:pt x="4459" y="239"/>
                </a:moveTo>
                <a:cubicBezTo>
                  <a:pt x="4455" y="237"/>
                  <a:pt x="4452" y="236"/>
                  <a:pt x="4448" y="234"/>
                </a:cubicBezTo>
                <a:cubicBezTo>
                  <a:pt x="4451" y="227"/>
                  <a:pt x="4451" y="227"/>
                  <a:pt x="4451" y="227"/>
                </a:cubicBezTo>
                <a:cubicBezTo>
                  <a:pt x="4455" y="228"/>
                  <a:pt x="4459" y="230"/>
                  <a:pt x="4462" y="231"/>
                </a:cubicBezTo>
                <a:lnTo>
                  <a:pt x="4459" y="239"/>
                </a:lnTo>
                <a:close/>
                <a:moveTo>
                  <a:pt x="1633" y="237"/>
                </a:moveTo>
                <a:cubicBezTo>
                  <a:pt x="1629" y="236"/>
                  <a:pt x="1626" y="234"/>
                  <a:pt x="1622" y="233"/>
                </a:cubicBezTo>
                <a:cubicBezTo>
                  <a:pt x="1625" y="225"/>
                  <a:pt x="1625" y="225"/>
                  <a:pt x="1625" y="225"/>
                </a:cubicBezTo>
                <a:cubicBezTo>
                  <a:pt x="1628" y="227"/>
                  <a:pt x="1632" y="228"/>
                  <a:pt x="1636" y="230"/>
                </a:cubicBezTo>
                <a:lnTo>
                  <a:pt x="1633" y="237"/>
                </a:lnTo>
                <a:close/>
                <a:moveTo>
                  <a:pt x="5440" y="234"/>
                </a:moveTo>
                <a:cubicBezTo>
                  <a:pt x="5438" y="226"/>
                  <a:pt x="5438" y="226"/>
                  <a:pt x="5438" y="226"/>
                </a:cubicBezTo>
                <a:cubicBezTo>
                  <a:pt x="5442" y="225"/>
                  <a:pt x="5445" y="224"/>
                  <a:pt x="5449" y="223"/>
                </a:cubicBezTo>
                <a:cubicBezTo>
                  <a:pt x="5452" y="230"/>
                  <a:pt x="5452" y="230"/>
                  <a:pt x="5452" y="230"/>
                </a:cubicBezTo>
                <a:cubicBezTo>
                  <a:pt x="5448" y="232"/>
                  <a:pt x="5444" y="233"/>
                  <a:pt x="5440" y="234"/>
                </a:cubicBezTo>
                <a:close/>
                <a:moveTo>
                  <a:pt x="2896" y="231"/>
                </a:moveTo>
                <a:cubicBezTo>
                  <a:pt x="2892" y="224"/>
                  <a:pt x="2892" y="224"/>
                  <a:pt x="2892" y="224"/>
                </a:cubicBezTo>
                <a:cubicBezTo>
                  <a:pt x="2903" y="219"/>
                  <a:pt x="2903" y="219"/>
                  <a:pt x="2903" y="219"/>
                </a:cubicBezTo>
                <a:cubicBezTo>
                  <a:pt x="2906" y="226"/>
                  <a:pt x="2906" y="226"/>
                  <a:pt x="2906" y="226"/>
                </a:cubicBezTo>
                <a:lnTo>
                  <a:pt x="2896" y="231"/>
                </a:lnTo>
                <a:close/>
                <a:moveTo>
                  <a:pt x="136" y="231"/>
                </a:moveTo>
                <a:cubicBezTo>
                  <a:pt x="134" y="223"/>
                  <a:pt x="134" y="223"/>
                  <a:pt x="134" y="223"/>
                </a:cubicBezTo>
                <a:cubicBezTo>
                  <a:pt x="137" y="222"/>
                  <a:pt x="141" y="220"/>
                  <a:pt x="145" y="219"/>
                </a:cubicBezTo>
                <a:cubicBezTo>
                  <a:pt x="148" y="227"/>
                  <a:pt x="148" y="227"/>
                  <a:pt x="148" y="227"/>
                </a:cubicBezTo>
                <a:cubicBezTo>
                  <a:pt x="144" y="228"/>
                  <a:pt x="140" y="229"/>
                  <a:pt x="136" y="231"/>
                </a:cubicBezTo>
                <a:close/>
                <a:moveTo>
                  <a:pt x="4437" y="229"/>
                </a:moveTo>
                <a:cubicBezTo>
                  <a:pt x="4433" y="227"/>
                  <a:pt x="4430" y="226"/>
                  <a:pt x="4426" y="224"/>
                </a:cubicBezTo>
                <a:cubicBezTo>
                  <a:pt x="4429" y="217"/>
                  <a:pt x="4429" y="217"/>
                  <a:pt x="4429" y="217"/>
                </a:cubicBezTo>
                <a:cubicBezTo>
                  <a:pt x="4433" y="218"/>
                  <a:pt x="4437" y="220"/>
                  <a:pt x="4440" y="222"/>
                </a:cubicBezTo>
                <a:lnTo>
                  <a:pt x="4437" y="229"/>
                </a:lnTo>
                <a:close/>
                <a:moveTo>
                  <a:pt x="1610" y="229"/>
                </a:moveTo>
                <a:cubicBezTo>
                  <a:pt x="1607" y="227"/>
                  <a:pt x="1603" y="226"/>
                  <a:pt x="1599" y="225"/>
                </a:cubicBezTo>
                <a:cubicBezTo>
                  <a:pt x="1602" y="217"/>
                  <a:pt x="1602" y="217"/>
                  <a:pt x="1602" y="217"/>
                </a:cubicBezTo>
                <a:cubicBezTo>
                  <a:pt x="1606" y="218"/>
                  <a:pt x="1609" y="220"/>
                  <a:pt x="1613" y="221"/>
                </a:cubicBezTo>
                <a:lnTo>
                  <a:pt x="1610" y="229"/>
                </a:lnTo>
                <a:close/>
                <a:moveTo>
                  <a:pt x="5463" y="227"/>
                </a:moveTo>
                <a:cubicBezTo>
                  <a:pt x="5461" y="219"/>
                  <a:pt x="5461" y="219"/>
                  <a:pt x="5461" y="219"/>
                </a:cubicBezTo>
                <a:cubicBezTo>
                  <a:pt x="5465" y="218"/>
                  <a:pt x="5468" y="217"/>
                  <a:pt x="5472" y="215"/>
                </a:cubicBezTo>
                <a:cubicBezTo>
                  <a:pt x="5475" y="223"/>
                  <a:pt x="5475" y="223"/>
                  <a:pt x="5475" y="223"/>
                </a:cubicBezTo>
                <a:cubicBezTo>
                  <a:pt x="5471" y="224"/>
                  <a:pt x="5467" y="226"/>
                  <a:pt x="5463" y="227"/>
                </a:cubicBezTo>
                <a:close/>
                <a:moveTo>
                  <a:pt x="159" y="223"/>
                </a:moveTo>
                <a:cubicBezTo>
                  <a:pt x="156" y="215"/>
                  <a:pt x="156" y="215"/>
                  <a:pt x="156" y="215"/>
                </a:cubicBezTo>
                <a:cubicBezTo>
                  <a:pt x="160" y="214"/>
                  <a:pt x="164" y="212"/>
                  <a:pt x="168" y="211"/>
                </a:cubicBezTo>
                <a:cubicBezTo>
                  <a:pt x="170" y="219"/>
                  <a:pt x="170" y="219"/>
                  <a:pt x="170" y="219"/>
                </a:cubicBezTo>
                <a:cubicBezTo>
                  <a:pt x="167" y="220"/>
                  <a:pt x="163" y="221"/>
                  <a:pt x="159" y="223"/>
                </a:cubicBezTo>
                <a:close/>
                <a:moveTo>
                  <a:pt x="2917" y="221"/>
                </a:moveTo>
                <a:cubicBezTo>
                  <a:pt x="2914" y="214"/>
                  <a:pt x="2914" y="214"/>
                  <a:pt x="2914" y="214"/>
                </a:cubicBezTo>
                <a:cubicBezTo>
                  <a:pt x="2925" y="209"/>
                  <a:pt x="2925" y="209"/>
                  <a:pt x="2925" y="209"/>
                </a:cubicBezTo>
                <a:cubicBezTo>
                  <a:pt x="2928" y="217"/>
                  <a:pt x="2928" y="217"/>
                  <a:pt x="2928" y="217"/>
                </a:cubicBezTo>
                <a:lnTo>
                  <a:pt x="2917" y="221"/>
                </a:lnTo>
                <a:close/>
                <a:moveTo>
                  <a:pt x="1588" y="221"/>
                </a:moveTo>
                <a:cubicBezTo>
                  <a:pt x="1576" y="217"/>
                  <a:pt x="1576" y="217"/>
                  <a:pt x="1576" y="217"/>
                </a:cubicBezTo>
                <a:cubicBezTo>
                  <a:pt x="1579" y="209"/>
                  <a:pt x="1579" y="209"/>
                  <a:pt x="1579" y="209"/>
                </a:cubicBezTo>
                <a:cubicBezTo>
                  <a:pt x="1590" y="213"/>
                  <a:pt x="1590" y="213"/>
                  <a:pt x="1590" y="213"/>
                </a:cubicBezTo>
                <a:lnTo>
                  <a:pt x="1588" y="221"/>
                </a:lnTo>
                <a:close/>
                <a:moveTo>
                  <a:pt x="5486" y="219"/>
                </a:moveTo>
                <a:cubicBezTo>
                  <a:pt x="5484" y="212"/>
                  <a:pt x="5484" y="212"/>
                  <a:pt x="5484" y="212"/>
                </a:cubicBezTo>
                <a:cubicBezTo>
                  <a:pt x="5487" y="211"/>
                  <a:pt x="5491" y="209"/>
                  <a:pt x="5495" y="208"/>
                </a:cubicBezTo>
                <a:cubicBezTo>
                  <a:pt x="5498" y="216"/>
                  <a:pt x="5498" y="216"/>
                  <a:pt x="5498" y="216"/>
                </a:cubicBezTo>
                <a:cubicBezTo>
                  <a:pt x="5494" y="217"/>
                  <a:pt x="5490" y="218"/>
                  <a:pt x="5486" y="219"/>
                </a:cubicBezTo>
                <a:close/>
                <a:moveTo>
                  <a:pt x="4415" y="219"/>
                </a:moveTo>
                <a:cubicBezTo>
                  <a:pt x="4411" y="217"/>
                  <a:pt x="4408" y="216"/>
                  <a:pt x="4404" y="214"/>
                </a:cubicBezTo>
                <a:cubicBezTo>
                  <a:pt x="4408" y="207"/>
                  <a:pt x="4408" y="207"/>
                  <a:pt x="4408" y="207"/>
                </a:cubicBezTo>
                <a:cubicBezTo>
                  <a:pt x="4411" y="208"/>
                  <a:pt x="4415" y="210"/>
                  <a:pt x="4419" y="212"/>
                </a:cubicBezTo>
                <a:lnTo>
                  <a:pt x="4415" y="219"/>
                </a:lnTo>
                <a:close/>
                <a:moveTo>
                  <a:pt x="182" y="215"/>
                </a:moveTo>
                <a:cubicBezTo>
                  <a:pt x="179" y="207"/>
                  <a:pt x="179" y="207"/>
                  <a:pt x="179" y="207"/>
                </a:cubicBezTo>
                <a:cubicBezTo>
                  <a:pt x="183" y="206"/>
                  <a:pt x="187" y="205"/>
                  <a:pt x="191" y="204"/>
                </a:cubicBezTo>
                <a:cubicBezTo>
                  <a:pt x="193" y="211"/>
                  <a:pt x="193" y="211"/>
                  <a:pt x="193" y="211"/>
                </a:cubicBezTo>
                <a:cubicBezTo>
                  <a:pt x="189" y="212"/>
                  <a:pt x="186" y="214"/>
                  <a:pt x="182" y="215"/>
                </a:cubicBezTo>
                <a:close/>
                <a:moveTo>
                  <a:pt x="1565" y="213"/>
                </a:moveTo>
                <a:cubicBezTo>
                  <a:pt x="1561" y="212"/>
                  <a:pt x="1557" y="210"/>
                  <a:pt x="1554" y="209"/>
                </a:cubicBezTo>
                <a:cubicBezTo>
                  <a:pt x="1556" y="202"/>
                  <a:pt x="1556" y="202"/>
                  <a:pt x="1556" y="202"/>
                </a:cubicBezTo>
                <a:cubicBezTo>
                  <a:pt x="1560" y="203"/>
                  <a:pt x="1564" y="204"/>
                  <a:pt x="1568" y="205"/>
                </a:cubicBezTo>
                <a:lnTo>
                  <a:pt x="1565" y="213"/>
                </a:lnTo>
                <a:close/>
                <a:moveTo>
                  <a:pt x="5509" y="212"/>
                </a:moveTo>
                <a:cubicBezTo>
                  <a:pt x="5506" y="204"/>
                  <a:pt x="5506" y="204"/>
                  <a:pt x="5506" y="204"/>
                </a:cubicBezTo>
                <a:cubicBezTo>
                  <a:pt x="5510" y="203"/>
                  <a:pt x="5514" y="202"/>
                  <a:pt x="5518" y="200"/>
                </a:cubicBezTo>
                <a:cubicBezTo>
                  <a:pt x="5520" y="208"/>
                  <a:pt x="5520" y="208"/>
                  <a:pt x="5520" y="208"/>
                </a:cubicBezTo>
                <a:cubicBezTo>
                  <a:pt x="5517" y="209"/>
                  <a:pt x="5513" y="210"/>
                  <a:pt x="5509" y="212"/>
                </a:cubicBezTo>
                <a:close/>
                <a:moveTo>
                  <a:pt x="2939" y="212"/>
                </a:moveTo>
                <a:cubicBezTo>
                  <a:pt x="2936" y="204"/>
                  <a:pt x="2936" y="204"/>
                  <a:pt x="2936" y="204"/>
                </a:cubicBezTo>
                <a:cubicBezTo>
                  <a:pt x="2947" y="199"/>
                  <a:pt x="2947" y="199"/>
                  <a:pt x="2947" y="199"/>
                </a:cubicBezTo>
                <a:cubicBezTo>
                  <a:pt x="2950" y="207"/>
                  <a:pt x="2950" y="207"/>
                  <a:pt x="2950" y="207"/>
                </a:cubicBezTo>
                <a:lnTo>
                  <a:pt x="2939" y="212"/>
                </a:lnTo>
                <a:close/>
                <a:moveTo>
                  <a:pt x="4393" y="209"/>
                </a:moveTo>
                <a:cubicBezTo>
                  <a:pt x="4390" y="207"/>
                  <a:pt x="4386" y="205"/>
                  <a:pt x="4383" y="203"/>
                </a:cubicBezTo>
                <a:cubicBezTo>
                  <a:pt x="4386" y="196"/>
                  <a:pt x="4386" y="196"/>
                  <a:pt x="4386" y="196"/>
                </a:cubicBezTo>
                <a:cubicBezTo>
                  <a:pt x="4390" y="198"/>
                  <a:pt x="4393" y="200"/>
                  <a:pt x="4397" y="201"/>
                </a:cubicBezTo>
                <a:lnTo>
                  <a:pt x="4393" y="209"/>
                </a:lnTo>
                <a:close/>
                <a:moveTo>
                  <a:pt x="205" y="208"/>
                </a:moveTo>
                <a:cubicBezTo>
                  <a:pt x="202" y="200"/>
                  <a:pt x="202" y="200"/>
                  <a:pt x="202" y="200"/>
                </a:cubicBezTo>
                <a:cubicBezTo>
                  <a:pt x="206" y="199"/>
                  <a:pt x="210" y="197"/>
                  <a:pt x="214" y="196"/>
                </a:cubicBezTo>
                <a:cubicBezTo>
                  <a:pt x="216" y="204"/>
                  <a:pt x="216" y="204"/>
                  <a:pt x="216" y="204"/>
                </a:cubicBezTo>
                <a:cubicBezTo>
                  <a:pt x="212" y="205"/>
                  <a:pt x="208" y="206"/>
                  <a:pt x="205" y="208"/>
                </a:cubicBezTo>
                <a:close/>
                <a:moveTo>
                  <a:pt x="1542" y="205"/>
                </a:moveTo>
                <a:cubicBezTo>
                  <a:pt x="1538" y="204"/>
                  <a:pt x="1535" y="203"/>
                  <a:pt x="1531" y="202"/>
                </a:cubicBezTo>
                <a:cubicBezTo>
                  <a:pt x="1533" y="194"/>
                  <a:pt x="1533" y="194"/>
                  <a:pt x="1533" y="194"/>
                </a:cubicBezTo>
                <a:cubicBezTo>
                  <a:pt x="1537" y="195"/>
                  <a:pt x="1541" y="197"/>
                  <a:pt x="1545" y="198"/>
                </a:cubicBezTo>
                <a:lnTo>
                  <a:pt x="1542" y="205"/>
                </a:lnTo>
                <a:close/>
                <a:moveTo>
                  <a:pt x="5532" y="204"/>
                </a:moveTo>
                <a:cubicBezTo>
                  <a:pt x="5529" y="196"/>
                  <a:pt x="5529" y="196"/>
                  <a:pt x="5529" y="196"/>
                </a:cubicBezTo>
                <a:cubicBezTo>
                  <a:pt x="5533" y="195"/>
                  <a:pt x="5537" y="194"/>
                  <a:pt x="5541" y="192"/>
                </a:cubicBezTo>
                <a:cubicBezTo>
                  <a:pt x="5543" y="200"/>
                  <a:pt x="5543" y="200"/>
                  <a:pt x="5543" y="200"/>
                </a:cubicBezTo>
                <a:cubicBezTo>
                  <a:pt x="5539" y="201"/>
                  <a:pt x="5536" y="203"/>
                  <a:pt x="5532" y="204"/>
                </a:cubicBezTo>
                <a:close/>
                <a:moveTo>
                  <a:pt x="2961" y="202"/>
                </a:moveTo>
                <a:cubicBezTo>
                  <a:pt x="2958" y="194"/>
                  <a:pt x="2958" y="194"/>
                  <a:pt x="2958" y="194"/>
                </a:cubicBezTo>
                <a:cubicBezTo>
                  <a:pt x="2969" y="189"/>
                  <a:pt x="2969" y="189"/>
                  <a:pt x="2969" y="189"/>
                </a:cubicBezTo>
                <a:cubicBezTo>
                  <a:pt x="2972" y="197"/>
                  <a:pt x="2972" y="197"/>
                  <a:pt x="2972" y="197"/>
                </a:cubicBezTo>
                <a:lnTo>
                  <a:pt x="2961" y="202"/>
                </a:lnTo>
                <a:close/>
                <a:moveTo>
                  <a:pt x="228" y="200"/>
                </a:moveTo>
                <a:cubicBezTo>
                  <a:pt x="225" y="193"/>
                  <a:pt x="225" y="193"/>
                  <a:pt x="225" y="193"/>
                </a:cubicBezTo>
                <a:cubicBezTo>
                  <a:pt x="229" y="192"/>
                  <a:pt x="233" y="190"/>
                  <a:pt x="237" y="189"/>
                </a:cubicBezTo>
                <a:cubicBezTo>
                  <a:pt x="239" y="197"/>
                  <a:pt x="239" y="197"/>
                  <a:pt x="239" y="197"/>
                </a:cubicBezTo>
                <a:cubicBezTo>
                  <a:pt x="235" y="198"/>
                  <a:pt x="231" y="199"/>
                  <a:pt x="228" y="200"/>
                </a:cubicBezTo>
                <a:close/>
                <a:moveTo>
                  <a:pt x="1519" y="198"/>
                </a:moveTo>
                <a:cubicBezTo>
                  <a:pt x="1515" y="197"/>
                  <a:pt x="1512" y="196"/>
                  <a:pt x="1508" y="195"/>
                </a:cubicBezTo>
                <a:cubicBezTo>
                  <a:pt x="1510" y="187"/>
                  <a:pt x="1510" y="187"/>
                  <a:pt x="1510" y="187"/>
                </a:cubicBezTo>
                <a:cubicBezTo>
                  <a:pt x="1514" y="188"/>
                  <a:pt x="1518" y="189"/>
                  <a:pt x="1522" y="191"/>
                </a:cubicBezTo>
                <a:lnTo>
                  <a:pt x="1519" y="198"/>
                </a:lnTo>
                <a:close/>
                <a:moveTo>
                  <a:pt x="4372" y="198"/>
                </a:moveTo>
                <a:cubicBezTo>
                  <a:pt x="4368" y="196"/>
                  <a:pt x="4365" y="195"/>
                  <a:pt x="4361" y="193"/>
                </a:cubicBezTo>
                <a:cubicBezTo>
                  <a:pt x="4365" y="186"/>
                  <a:pt x="4365" y="186"/>
                  <a:pt x="4365" y="186"/>
                </a:cubicBezTo>
                <a:cubicBezTo>
                  <a:pt x="4368" y="187"/>
                  <a:pt x="4372" y="189"/>
                  <a:pt x="4375" y="191"/>
                </a:cubicBezTo>
                <a:lnTo>
                  <a:pt x="4372" y="198"/>
                </a:lnTo>
                <a:close/>
                <a:moveTo>
                  <a:pt x="5555" y="196"/>
                </a:moveTo>
                <a:cubicBezTo>
                  <a:pt x="5552" y="188"/>
                  <a:pt x="5552" y="188"/>
                  <a:pt x="5552" y="188"/>
                </a:cubicBezTo>
                <a:cubicBezTo>
                  <a:pt x="5563" y="184"/>
                  <a:pt x="5563" y="184"/>
                  <a:pt x="5563" y="184"/>
                </a:cubicBezTo>
                <a:cubicBezTo>
                  <a:pt x="5566" y="192"/>
                  <a:pt x="5566" y="192"/>
                  <a:pt x="5566" y="192"/>
                </a:cubicBezTo>
                <a:lnTo>
                  <a:pt x="5555" y="196"/>
                </a:lnTo>
                <a:close/>
                <a:moveTo>
                  <a:pt x="251" y="194"/>
                </a:moveTo>
                <a:cubicBezTo>
                  <a:pt x="248" y="186"/>
                  <a:pt x="248" y="186"/>
                  <a:pt x="248" y="186"/>
                </a:cubicBezTo>
                <a:cubicBezTo>
                  <a:pt x="252" y="185"/>
                  <a:pt x="256" y="184"/>
                  <a:pt x="260" y="183"/>
                </a:cubicBezTo>
                <a:cubicBezTo>
                  <a:pt x="262" y="190"/>
                  <a:pt x="262" y="190"/>
                  <a:pt x="262" y="190"/>
                </a:cubicBezTo>
                <a:cubicBezTo>
                  <a:pt x="258" y="191"/>
                  <a:pt x="254" y="192"/>
                  <a:pt x="251" y="194"/>
                </a:cubicBezTo>
                <a:close/>
                <a:moveTo>
                  <a:pt x="2983" y="192"/>
                </a:moveTo>
                <a:cubicBezTo>
                  <a:pt x="2980" y="185"/>
                  <a:pt x="2980" y="185"/>
                  <a:pt x="2980" y="185"/>
                </a:cubicBezTo>
                <a:cubicBezTo>
                  <a:pt x="2991" y="180"/>
                  <a:pt x="2991" y="180"/>
                  <a:pt x="2991" y="180"/>
                </a:cubicBezTo>
                <a:cubicBezTo>
                  <a:pt x="2994" y="187"/>
                  <a:pt x="2994" y="187"/>
                  <a:pt x="2994" y="187"/>
                </a:cubicBezTo>
                <a:lnTo>
                  <a:pt x="2983" y="192"/>
                </a:lnTo>
                <a:close/>
                <a:moveTo>
                  <a:pt x="1496" y="191"/>
                </a:moveTo>
                <a:cubicBezTo>
                  <a:pt x="1492" y="190"/>
                  <a:pt x="1488" y="189"/>
                  <a:pt x="1485" y="188"/>
                </a:cubicBezTo>
                <a:cubicBezTo>
                  <a:pt x="1487" y="180"/>
                  <a:pt x="1487" y="180"/>
                  <a:pt x="1487" y="180"/>
                </a:cubicBezTo>
                <a:cubicBezTo>
                  <a:pt x="1491" y="181"/>
                  <a:pt x="1494" y="183"/>
                  <a:pt x="1498" y="184"/>
                </a:cubicBezTo>
                <a:lnTo>
                  <a:pt x="1496" y="191"/>
                </a:lnTo>
                <a:close/>
                <a:moveTo>
                  <a:pt x="5577" y="188"/>
                </a:moveTo>
                <a:cubicBezTo>
                  <a:pt x="5575" y="180"/>
                  <a:pt x="5575" y="180"/>
                  <a:pt x="5575" y="180"/>
                </a:cubicBezTo>
                <a:cubicBezTo>
                  <a:pt x="5586" y="176"/>
                  <a:pt x="5586" y="176"/>
                  <a:pt x="5586" y="176"/>
                </a:cubicBezTo>
                <a:cubicBezTo>
                  <a:pt x="5589" y="184"/>
                  <a:pt x="5589" y="184"/>
                  <a:pt x="5589" y="184"/>
                </a:cubicBezTo>
                <a:lnTo>
                  <a:pt x="5577" y="188"/>
                </a:lnTo>
                <a:close/>
                <a:moveTo>
                  <a:pt x="4350" y="187"/>
                </a:moveTo>
                <a:cubicBezTo>
                  <a:pt x="4339" y="182"/>
                  <a:pt x="4339" y="182"/>
                  <a:pt x="4339" y="182"/>
                </a:cubicBezTo>
                <a:cubicBezTo>
                  <a:pt x="4343" y="175"/>
                  <a:pt x="4343" y="175"/>
                  <a:pt x="4343" y="175"/>
                </a:cubicBezTo>
                <a:cubicBezTo>
                  <a:pt x="4354" y="180"/>
                  <a:pt x="4354" y="180"/>
                  <a:pt x="4354" y="180"/>
                </a:cubicBezTo>
                <a:lnTo>
                  <a:pt x="4350" y="187"/>
                </a:lnTo>
                <a:close/>
                <a:moveTo>
                  <a:pt x="274" y="187"/>
                </a:moveTo>
                <a:cubicBezTo>
                  <a:pt x="272" y="179"/>
                  <a:pt x="272" y="179"/>
                  <a:pt x="272" y="179"/>
                </a:cubicBezTo>
                <a:cubicBezTo>
                  <a:pt x="275" y="178"/>
                  <a:pt x="279" y="177"/>
                  <a:pt x="283" y="176"/>
                </a:cubicBezTo>
                <a:cubicBezTo>
                  <a:pt x="285" y="184"/>
                  <a:pt x="285" y="184"/>
                  <a:pt x="285" y="184"/>
                </a:cubicBezTo>
                <a:cubicBezTo>
                  <a:pt x="281" y="185"/>
                  <a:pt x="278" y="186"/>
                  <a:pt x="274" y="187"/>
                </a:cubicBezTo>
                <a:close/>
                <a:moveTo>
                  <a:pt x="1473" y="185"/>
                </a:moveTo>
                <a:cubicBezTo>
                  <a:pt x="1469" y="184"/>
                  <a:pt x="1465" y="183"/>
                  <a:pt x="1461" y="182"/>
                </a:cubicBezTo>
                <a:cubicBezTo>
                  <a:pt x="1463" y="174"/>
                  <a:pt x="1463" y="174"/>
                  <a:pt x="1463" y="174"/>
                </a:cubicBezTo>
                <a:cubicBezTo>
                  <a:pt x="1467" y="175"/>
                  <a:pt x="1471" y="176"/>
                  <a:pt x="1475" y="177"/>
                </a:cubicBezTo>
                <a:lnTo>
                  <a:pt x="1473" y="185"/>
                </a:lnTo>
                <a:close/>
                <a:moveTo>
                  <a:pt x="3005" y="182"/>
                </a:moveTo>
                <a:cubicBezTo>
                  <a:pt x="3002" y="175"/>
                  <a:pt x="3002" y="175"/>
                  <a:pt x="3002" y="175"/>
                </a:cubicBezTo>
                <a:cubicBezTo>
                  <a:pt x="3013" y="170"/>
                  <a:pt x="3013" y="170"/>
                  <a:pt x="3013" y="170"/>
                </a:cubicBezTo>
                <a:cubicBezTo>
                  <a:pt x="3016" y="177"/>
                  <a:pt x="3016" y="177"/>
                  <a:pt x="3016" y="177"/>
                </a:cubicBezTo>
                <a:lnTo>
                  <a:pt x="3005" y="182"/>
                </a:lnTo>
                <a:close/>
                <a:moveTo>
                  <a:pt x="297" y="181"/>
                </a:moveTo>
                <a:cubicBezTo>
                  <a:pt x="295" y="173"/>
                  <a:pt x="295" y="173"/>
                  <a:pt x="295" y="173"/>
                </a:cubicBezTo>
                <a:cubicBezTo>
                  <a:pt x="299" y="172"/>
                  <a:pt x="303" y="171"/>
                  <a:pt x="306" y="170"/>
                </a:cubicBezTo>
                <a:cubicBezTo>
                  <a:pt x="308" y="178"/>
                  <a:pt x="308" y="178"/>
                  <a:pt x="308" y="178"/>
                </a:cubicBezTo>
                <a:cubicBezTo>
                  <a:pt x="305" y="179"/>
                  <a:pt x="301" y="180"/>
                  <a:pt x="297" y="181"/>
                </a:cubicBezTo>
                <a:close/>
                <a:moveTo>
                  <a:pt x="5600" y="180"/>
                </a:moveTo>
                <a:cubicBezTo>
                  <a:pt x="5597" y="172"/>
                  <a:pt x="5597" y="172"/>
                  <a:pt x="5597" y="172"/>
                </a:cubicBezTo>
                <a:cubicBezTo>
                  <a:pt x="5609" y="168"/>
                  <a:pt x="5609" y="168"/>
                  <a:pt x="5609" y="168"/>
                </a:cubicBezTo>
                <a:cubicBezTo>
                  <a:pt x="5611" y="175"/>
                  <a:pt x="5611" y="175"/>
                  <a:pt x="5611" y="175"/>
                </a:cubicBezTo>
                <a:lnTo>
                  <a:pt x="5600" y="180"/>
                </a:lnTo>
                <a:close/>
                <a:moveTo>
                  <a:pt x="1450" y="179"/>
                </a:moveTo>
                <a:cubicBezTo>
                  <a:pt x="1446" y="178"/>
                  <a:pt x="1442" y="177"/>
                  <a:pt x="1438" y="176"/>
                </a:cubicBezTo>
                <a:cubicBezTo>
                  <a:pt x="1440" y="168"/>
                  <a:pt x="1440" y="168"/>
                  <a:pt x="1440" y="168"/>
                </a:cubicBezTo>
                <a:cubicBezTo>
                  <a:pt x="1444" y="169"/>
                  <a:pt x="1448" y="170"/>
                  <a:pt x="1452" y="171"/>
                </a:cubicBezTo>
                <a:lnTo>
                  <a:pt x="1450" y="179"/>
                </a:lnTo>
                <a:close/>
                <a:moveTo>
                  <a:pt x="4329" y="177"/>
                </a:moveTo>
                <a:cubicBezTo>
                  <a:pt x="4318" y="171"/>
                  <a:pt x="4318" y="171"/>
                  <a:pt x="4318" y="171"/>
                </a:cubicBezTo>
                <a:cubicBezTo>
                  <a:pt x="4322" y="164"/>
                  <a:pt x="4322" y="164"/>
                  <a:pt x="4322" y="164"/>
                </a:cubicBezTo>
                <a:cubicBezTo>
                  <a:pt x="4332" y="169"/>
                  <a:pt x="4332" y="169"/>
                  <a:pt x="4332" y="169"/>
                </a:cubicBezTo>
                <a:lnTo>
                  <a:pt x="4329" y="177"/>
                </a:lnTo>
                <a:close/>
                <a:moveTo>
                  <a:pt x="320" y="175"/>
                </a:moveTo>
                <a:cubicBezTo>
                  <a:pt x="318" y="167"/>
                  <a:pt x="318" y="167"/>
                  <a:pt x="318" y="167"/>
                </a:cubicBezTo>
                <a:cubicBezTo>
                  <a:pt x="322" y="166"/>
                  <a:pt x="326" y="165"/>
                  <a:pt x="330" y="164"/>
                </a:cubicBezTo>
                <a:cubicBezTo>
                  <a:pt x="332" y="172"/>
                  <a:pt x="332" y="172"/>
                  <a:pt x="332" y="172"/>
                </a:cubicBezTo>
                <a:cubicBezTo>
                  <a:pt x="328" y="173"/>
                  <a:pt x="324" y="174"/>
                  <a:pt x="320" y="175"/>
                </a:cubicBezTo>
                <a:close/>
                <a:moveTo>
                  <a:pt x="1426" y="173"/>
                </a:moveTo>
                <a:cubicBezTo>
                  <a:pt x="1423" y="172"/>
                  <a:pt x="1419" y="171"/>
                  <a:pt x="1415" y="170"/>
                </a:cubicBezTo>
                <a:cubicBezTo>
                  <a:pt x="1417" y="162"/>
                  <a:pt x="1417" y="162"/>
                  <a:pt x="1417" y="162"/>
                </a:cubicBezTo>
                <a:cubicBezTo>
                  <a:pt x="1421" y="163"/>
                  <a:pt x="1424" y="164"/>
                  <a:pt x="1428" y="165"/>
                </a:cubicBezTo>
                <a:lnTo>
                  <a:pt x="1426" y="173"/>
                </a:lnTo>
                <a:close/>
                <a:moveTo>
                  <a:pt x="3027" y="172"/>
                </a:moveTo>
                <a:cubicBezTo>
                  <a:pt x="3024" y="165"/>
                  <a:pt x="3024" y="165"/>
                  <a:pt x="3024" y="165"/>
                </a:cubicBezTo>
                <a:cubicBezTo>
                  <a:pt x="3035" y="160"/>
                  <a:pt x="3035" y="160"/>
                  <a:pt x="3035" y="160"/>
                </a:cubicBezTo>
                <a:cubicBezTo>
                  <a:pt x="3038" y="167"/>
                  <a:pt x="3038" y="167"/>
                  <a:pt x="3038" y="167"/>
                </a:cubicBezTo>
                <a:lnTo>
                  <a:pt x="3027" y="172"/>
                </a:lnTo>
                <a:close/>
                <a:moveTo>
                  <a:pt x="5623" y="171"/>
                </a:moveTo>
                <a:cubicBezTo>
                  <a:pt x="5620" y="164"/>
                  <a:pt x="5620" y="164"/>
                  <a:pt x="5620" y="164"/>
                </a:cubicBezTo>
                <a:cubicBezTo>
                  <a:pt x="5631" y="160"/>
                  <a:pt x="5631" y="160"/>
                  <a:pt x="5631" y="160"/>
                </a:cubicBezTo>
                <a:cubicBezTo>
                  <a:pt x="5634" y="167"/>
                  <a:pt x="5634" y="167"/>
                  <a:pt x="5634" y="167"/>
                </a:cubicBezTo>
                <a:lnTo>
                  <a:pt x="5623" y="171"/>
                </a:lnTo>
                <a:close/>
                <a:moveTo>
                  <a:pt x="343" y="169"/>
                </a:moveTo>
                <a:cubicBezTo>
                  <a:pt x="341" y="161"/>
                  <a:pt x="341" y="161"/>
                  <a:pt x="341" y="161"/>
                </a:cubicBezTo>
                <a:cubicBezTo>
                  <a:pt x="345" y="161"/>
                  <a:pt x="349" y="160"/>
                  <a:pt x="353" y="159"/>
                </a:cubicBezTo>
                <a:cubicBezTo>
                  <a:pt x="355" y="166"/>
                  <a:pt x="355" y="166"/>
                  <a:pt x="355" y="166"/>
                </a:cubicBezTo>
                <a:cubicBezTo>
                  <a:pt x="351" y="167"/>
                  <a:pt x="347" y="168"/>
                  <a:pt x="343" y="169"/>
                </a:cubicBezTo>
                <a:close/>
                <a:moveTo>
                  <a:pt x="1403" y="167"/>
                </a:moveTo>
                <a:cubicBezTo>
                  <a:pt x="1399" y="166"/>
                  <a:pt x="1395" y="165"/>
                  <a:pt x="1391" y="164"/>
                </a:cubicBezTo>
                <a:cubicBezTo>
                  <a:pt x="1393" y="156"/>
                  <a:pt x="1393" y="156"/>
                  <a:pt x="1393" y="156"/>
                </a:cubicBezTo>
                <a:cubicBezTo>
                  <a:pt x="1397" y="157"/>
                  <a:pt x="1401" y="158"/>
                  <a:pt x="1405" y="159"/>
                </a:cubicBezTo>
                <a:lnTo>
                  <a:pt x="1403" y="167"/>
                </a:lnTo>
                <a:close/>
                <a:moveTo>
                  <a:pt x="4307" y="166"/>
                </a:moveTo>
                <a:cubicBezTo>
                  <a:pt x="4296" y="160"/>
                  <a:pt x="4296" y="160"/>
                  <a:pt x="4296" y="160"/>
                </a:cubicBezTo>
                <a:cubicBezTo>
                  <a:pt x="4300" y="153"/>
                  <a:pt x="4300" y="153"/>
                  <a:pt x="4300" y="153"/>
                </a:cubicBezTo>
                <a:cubicBezTo>
                  <a:pt x="4311" y="158"/>
                  <a:pt x="4311" y="158"/>
                  <a:pt x="4311" y="158"/>
                </a:cubicBezTo>
                <a:lnTo>
                  <a:pt x="4307" y="166"/>
                </a:lnTo>
                <a:close/>
                <a:moveTo>
                  <a:pt x="367" y="164"/>
                </a:moveTo>
                <a:cubicBezTo>
                  <a:pt x="365" y="156"/>
                  <a:pt x="365" y="156"/>
                  <a:pt x="365" y="156"/>
                </a:cubicBezTo>
                <a:cubicBezTo>
                  <a:pt x="369" y="155"/>
                  <a:pt x="373" y="154"/>
                  <a:pt x="377" y="153"/>
                </a:cubicBezTo>
                <a:cubicBezTo>
                  <a:pt x="378" y="161"/>
                  <a:pt x="378" y="161"/>
                  <a:pt x="378" y="161"/>
                </a:cubicBezTo>
                <a:cubicBezTo>
                  <a:pt x="374" y="162"/>
                  <a:pt x="370" y="163"/>
                  <a:pt x="367" y="164"/>
                </a:cubicBezTo>
                <a:close/>
                <a:moveTo>
                  <a:pt x="5645" y="163"/>
                </a:moveTo>
                <a:cubicBezTo>
                  <a:pt x="5642" y="155"/>
                  <a:pt x="5642" y="155"/>
                  <a:pt x="5642" y="155"/>
                </a:cubicBezTo>
                <a:cubicBezTo>
                  <a:pt x="5654" y="151"/>
                  <a:pt x="5654" y="151"/>
                  <a:pt x="5654" y="151"/>
                </a:cubicBezTo>
                <a:cubicBezTo>
                  <a:pt x="5657" y="159"/>
                  <a:pt x="5657" y="159"/>
                  <a:pt x="5657" y="159"/>
                </a:cubicBezTo>
                <a:lnTo>
                  <a:pt x="5645" y="163"/>
                </a:lnTo>
                <a:close/>
                <a:moveTo>
                  <a:pt x="3049" y="163"/>
                </a:moveTo>
                <a:cubicBezTo>
                  <a:pt x="3046" y="155"/>
                  <a:pt x="3046" y="155"/>
                  <a:pt x="3046" y="155"/>
                </a:cubicBezTo>
                <a:cubicBezTo>
                  <a:pt x="3057" y="150"/>
                  <a:pt x="3057" y="150"/>
                  <a:pt x="3057" y="150"/>
                </a:cubicBezTo>
                <a:cubicBezTo>
                  <a:pt x="3060" y="158"/>
                  <a:pt x="3060" y="158"/>
                  <a:pt x="3060" y="158"/>
                </a:cubicBezTo>
                <a:lnTo>
                  <a:pt x="3049" y="163"/>
                </a:lnTo>
                <a:close/>
                <a:moveTo>
                  <a:pt x="1380" y="161"/>
                </a:moveTo>
                <a:cubicBezTo>
                  <a:pt x="1376" y="161"/>
                  <a:pt x="1372" y="160"/>
                  <a:pt x="1368" y="159"/>
                </a:cubicBezTo>
                <a:cubicBezTo>
                  <a:pt x="1370" y="151"/>
                  <a:pt x="1370" y="151"/>
                  <a:pt x="1370" y="151"/>
                </a:cubicBezTo>
                <a:cubicBezTo>
                  <a:pt x="1373" y="152"/>
                  <a:pt x="1377" y="153"/>
                  <a:pt x="1381" y="154"/>
                </a:cubicBezTo>
                <a:lnTo>
                  <a:pt x="1380" y="161"/>
                </a:lnTo>
                <a:close/>
                <a:moveTo>
                  <a:pt x="390" y="159"/>
                </a:moveTo>
                <a:cubicBezTo>
                  <a:pt x="388" y="151"/>
                  <a:pt x="388" y="151"/>
                  <a:pt x="388" y="151"/>
                </a:cubicBezTo>
                <a:cubicBezTo>
                  <a:pt x="392" y="150"/>
                  <a:pt x="396" y="149"/>
                  <a:pt x="400" y="148"/>
                </a:cubicBezTo>
                <a:cubicBezTo>
                  <a:pt x="402" y="156"/>
                  <a:pt x="402" y="156"/>
                  <a:pt x="402" y="156"/>
                </a:cubicBezTo>
                <a:cubicBezTo>
                  <a:pt x="398" y="157"/>
                  <a:pt x="394" y="158"/>
                  <a:pt x="390" y="159"/>
                </a:cubicBezTo>
                <a:close/>
                <a:moveTo>
                  <a:pt x="1356" y="156"/>
                </a:moveTo>
                <a:cubicBezTo>
                  <a:pt x="1352" y="155"/>
                  <a:pt x="1348" y="155"/>
                  <a:pt x="1344" y="154"/>
                </a:cubicBezTo>
                <a:cubicBezTo>
                  <a:pt x="1346" y="146"/>
                  <a:pt x="1346" y="146"/>
                  <a:pt x="1346" y="146"/>
                </a:cubicBezTo>
                <a:cubicBezTo>
                  <a:pt x="1350" y="147"/>
                  <a:pt x="1354" y="148"/>
                  <a:pt x="1358" y="148"/>
                </a:cubicBezTo>
                <a:lnTo>
                  <a:pt x="1356" y="156"/>
                </a:lnTo>
                <a:close/>
                <a:moveTo>
                  <a:pt x="4286" y="155"/>
                </a:moveTo>
                <a:cubicBezTo>
                  <a:pt x="4275" y="149"/>
                  <a:pt x="4275" y="149"/>
                  <a:pt x="4275" y="149"/>
                </a:cubicBezTo>
                <a:cubicBezTo>
                  <a:pt x="4279" y="142"/>
                  <a:pt x="4279" y="142"/>
                  <a:pt x="4279" y="142"/>
                </a:cubicBezTo>
                <a:cubicBezTo>
                  <a:pt x="4289" y="148"/>
                  <a:pt x="4289" y="148"/>
                  <a:pt x="4289" y="148"/>
                </a:cubicBezTo>
                <a:lnTo>
                  <a:pt x="4286" y="155"/>
                </a:lnTo>
                <a:close/>
                <a:moveTo>
                  <a:pt x="5668" y="154"/>
                </a:moveTo>
                <a:cubicBezTo>
                  <a:pt x="5665" y="147"/>
                  <a:pt x="5665" y="147"/>
                  <a:pt x="5665" y="147"/>
                </a:cubicBezTo>
                <a:cubicBezTo>
                  <a:pt x="5676" y="142"/>
                  <a:pt x="5676" y="142"/>
                  <a:pt x="5676" y="142"/>
                </a:cubicBezTo>
                <a:cubicBezTo>
                  <a:pt x="5679" y="150"/>
                  <a:pt x="5679" y="150"/>
                  <a:pt x="5679" y="150"/>
                </a:cubicBezTo>
                <a:lnTo>
                  <a:pt x="5668" y="154"/>
                </a:lnTo>
                <a:close/>
                <a:moveTo>
                  <a:pt x="413" y="154"/>
                </a:moveTo>
                <a:cubicBezTo>
                  <a:pt x="412" y="146"/>
                  <a:pt x="412" y="146"/>
                  <a:pt x="412" y="146"/>
                </a:cubicBezTo>
                <a:cubicBezTo>
                  <a:pt x="416" y="145"/>
                  <a:pt x="420" y="144"/>
                  <a:pt x="424" y="144"/>
                </a:cubicBezTo>
                <a:cubicBezTo>
                  <a:pt x="425" y="151"/>
                  <a:pt x="425" y="151"/>
                  <a:pt x="425" y="151"/>
                </a:cubicBezTo>
                <a:cubicBezTo>
                  <a:pt x="421" y="152"/>
                  <a:pt x="417" y="153"/>
                  <a:pt x="413" y="154"/>
                </a:cubicBezTo>
                <a:close/>
                <a:moveTo>
                  <a:pt x="3071" y="153"/>
                </a:moveTo>
                <a:cubicBezTo>
                  <a:pt x="3068" y="146"/>
                  <a:pt x="3068" y="146"/>
                  <a:pt x="3068" y="146"/>
                </a:cubicBezTo>
                <a:cubicBezTo>
                  <a:pt x="3072" y="144"/>
                  <a:pt x="3075" y="143"/>
                  <a:pt x="3079" y="141"/>
                </a:cubicBezTo>
                <a:cubicBezTo>
                  <a:pt x="3082" y="148"/>
                  <a:pt x="3082" y="148"/>
                  <a:pt x="3082" y="148"/>
                </a:cubicBezTo>
                <a:cubicBezTo>
                  <a:pt x="3079" y="150"/>
                  <a:pt x="3075" y="151"/>
                  <a:pt x="3071" y="153"/>
                </a:cubicBezTo>
                <a:close/>
                <a:moveTo>
                  <a:pt x="1332" y="151"/>
                </a:moveTo>
                <a:cubicBezTo>
                  <a:pt x="1329" y="151"/>
                  <a:pt x="1325" y="150"/>
                  <a:pt x="1321" y="149"/>
                </a:cubicBezTo>
                <a:cubicBezTo>
                  <a:pt x="1322" y="141"/>
                  <a:pt x="1322" y="141"/>
                  <a:pt x="1322" y="141"/>
                </a:cubicBezTo>
                <a:cubicBezTo>
                  <a:pt x="1326" y="142"/>
                  <a:pt x="1330" y="143"/>
                  <a:pt x="1334" y="144"/>
                </a:cubicBezTo>
                <a:lnTo>
                  <a:pt x="1332" y="151"/>
                </a:lnTo>
                <a:close/>
                <a:moveTo>
                  <a:pt x="437" y="149"/>
                </a:moveTo>
                <a:cubicBezTo>
                  <a:pt x="435" y="141"/>
                  <a:pt x="435" y="141"/>
                  <a:pt x="435" y="141"/>
                </a:cubicBezTo>
                <a:cubicBezTo>
                  <a:pt x="439" y="141"/>
                  <a:pt x="443" y="140"/>
                  <a:pt x="447" y="139"/>
                </a:cubicBezTo>
                <a:cubicBezTo>
                  <a:pt x="449" y="147"/>
                  <a:pt x="449" y="147"/>
                  <a:pt x="449" y="147"/>
                </a:cubicBezTo>
                <a:cubicBezTo>
                  <a:pt x="445" y="148"/>
                  <a:pt x="441" y="148"/>
                  <a:pt x="437" y="149"/>
                </a:cubicBezTo>
                <a:close/>
                <a:moveTo>
                  <a:pt x="1309" y="147"/>
                </a:moveTo>
                <a:cubicBezTo>
                  <a:pt x="1305" y="146"/>
                  <a:pt x="1301" y="145"/>
                  <a:pt x="1297" y="145"/>
                </a:cubicBezTo>
                <a:cubicBezTo>
                  <a:pt x="1298" y="137"/>
                  <a:pt x="1298" y="137"/>
                  <a:pt x="1298" y="137"/>
                </a:cubicBezTo>
                <a:cubicBezTo>
                  <a:pt x="1302" y="138"/>
                  <a:pt x="1306" y="138"/>
                  <a:pt x="1310" y="139"/>
                </a:cubicBezTo>
                <a:lnTo>
                  <a:pt x="1309" y="147"/>
                </a:lnTo>
                <a:close/>
                <a:moveTo>
                  <a:pt x="5690" y="146"/>
                </a:moveTo>
                <a:cubicBezTo>
                  <a:pt x="5687" y="138"/>
                  <a:pt x="5687" y="138"/>
                  <a:pt x="5687" y="138"/>
                </a:cubicBezTo>
                <a:cubicBezTo>
                  <a:pt x="5699" y="134"/>
                  <a:pt x="5699" y="134"/>
                  <a:pt x="5699" y="134"/>
                </a:cubicBezTo>
                <a:cubicBezTo>
                  <a:pt x="5701" y="141"/>
                  <a:pt x="5701" y="141"/>
                  <a:pt x="5701" y="141"/>
                </a:cubicBezTo>
                <a:lnTo>
                  <a:pt x="5690" y="146"/>
                </a:lnTo>
                <a:close/>
                <a:moveTo>
                  <a:pt x="461" y="145"/>
                </a:moveTo>
                <a:cubicBezTo>
                  <a:pt x="459" y="137"/>
                  <a:pt x="459" y="137"/>
                  <a:pt x="459" y="137"/>
                </a:cubicBezTo>
                <a:cubicBezTo>
                  <a:pt x="463" y="136"/>
                  <a:pt x="467" y="136"/>
                  <a:pt x="471" y="135"/>
                </a:cubicBezTo>
                <a:cubicBezTo>
                  <a:pt x="472" y="143"/>
                  <a:pt x="472" y="143"/>
                  <a:pt x="472" y="143"/>
                </a:cubicBezTo>
                <a:cubicBezTo>
                  <a:pt x="468" y="143"/>
                  <a:pt x="464" y="144"/>
                  <a:pt x="461" y="145"/>
                </a:cubicBezTo>
                <a:close/>
                <a:moveTo>
                  <a:pt x="4264" y="144"/>
                </a:moveTo>
                <a:cubicBezTo>
                  <a:pt x="4261" y="142"/>
                  <a:pt x="4257" y="141"/>
                  <a:pt x="4253" y="139"/>
                </a:cubicBezTo>
                <a:cubicBezTo>
                  <a:pt x="4257" y="132"/>
                  <a:pt x="4257" y="132"/>
                  <a:pt x="4257" y="132"/>
                </a:cubicBezTo>
                <a:cubicBezTo>
                  <a:pt x="4261" y="133"/>
                  <a:pt x="4264" y="135"/>
                  <a:pt x="4268" y="137"/>
                </a:cubicBezTo>
                <a:lnTo>
                  <a:pt x="4264" y="144"/>
                </a:lnTo>
                <a:close/>
                <a:moveTo>
                  <a:pt x="3093" y="144"/>
                </a:moveTo>
                <a:cubicBezTo>
                  <a:pt x="3090" y="136"/>
                  <a:pt x="3090" y="136"/>
                  <a:pt x="3090" y="136"/>
                </a:cubicBezTo>
                <a:cubicBezTo>
                  <a:pt x="3101" y="132"/>
                  <a:pt x="3101" y="132"/>
                  <a:pt x="3101" y="132"/>
                </a:cubicBezTo>
                <a:cubicBezTo>
                  <a:pt x="3104" y="139"/>
                  <a:pt x="3104" y="139"/>
                  <a:pt x="3104" y="139"/>
                </a:cubicBezTo>
                <a:lnTo>
                  <a:pt x="3093" y="144"/>
                </a:lnTo>
                <a:close/>
                <a:moveTo>
                  <a:pt x="1285" y="143"/>
                </a:moveTo>
                <a:cubicBezTo>
                  <a:pt x="1281" y="142"/>
                  <a:pt x="1277" y="141"/>
                  <a:pt x="1273" y="140"/>
                </a:cubicBezTo>
                <a:cubicBezTo>
                  <a:pt x="1275" y="133"/>
                  <a:pt x="1275" y="133"/>
                  <a:pt x="1275" y="133"/>
                </a:cubicBezTo>
                <a:cubicBezTo>
                  <a:pt x="1279" y="133"/>
                  <a:pt x="1283" y="134"/>
                  <a:pt x="1287" y="135"/>
                </a:cubicBezTo>
                <a:lnTo>
                  <a:pt x="1285" y="143"/>
                </a:lnTo>
                <a:close/>
                <a:moveTo>
                  <a:pt x="484" y="141"/>
                </a:moveTo>
                <a:cubicBezTo>
                  <a:pt x="483" y="133"/>
                  <a:pt x="483" y="133"/>
                  <a:pt x="483" y="133"/>
                </a:cubicBezTo>
                <a:cubicBezTo>
                  <a:pt x="487" y="132"/>
                  <a:pt x="491" y="131"/>
                  <a:pt x="495" y="131"/>
                </a:cubicBezTo>
                <a:cubicBezTo>
                  <a:pt x="496" y="139"/>
                  <a:pt x="496" y="139"/>
                  <a:pt x="496" y="139"/>
                </a:cubicBezTo>
                <a:cubicBezTo>
                  <a:pt x="492" y="139"/>
                  <a:pt x="488" y="140"/>
                  <a:pt x="484" y="141"/>
                </a:cubicBezTo>
                <a:close/>
                <a:moveTo>
                  <a:pt x="1261" y="138"/>
                </a:moveTo>
                <a:cubicBezTo>
                  <a:pt x="1257" y="138"/>
                  <a:pt x="1254" y="137"/>
                  <a:pt x="1250" y="137"/>
                </a:cubicBezTo>
                <a:cubicBezTo>
                  <a:pt x="1251" y="129"/>
                  <a:pt x="1251" y="129"/>
                  <a:pt x="1251" y="129"/>
                </a:cubicBezTo>
                <a:cubicBezTo>
                  <a:pt x="1255" y="129"/>
                  <a:pt x="1259" y="130"/>
                  <a:pt x="1263" y="131"/>
                </a:cubicBezTo>
                <a:lnTo>
                  <a:pt x="1261" y="138"/>
                </a:lnTo>
                <a:close/>
                <a:moveTo>
                  <a:pt x="5713" y="137"/>
                </a:moveTo>
                <a:cubicBezTo>
                  <a:pt x="5710" y="129"/>
                  <a:pt x="5710" y="129"/>
                  <a:pt x="5710" y="129"/>
                </a:cubicBezTo>
                <a:cubicBezTo>
                  <a:pt x="5721" y="125"/>
                  <a:pt x="5721" y="125"/>
                  <a:pt x="5721" y="125"/>
                </a:cubicBezTo>
                <a:cubicBezTo>
                  <a:pt x="5724" y="133"/>
                  <a:pt x="5724" y="133"/>
                  <a:pt x="5724" y="133"/>
                </a:cubicBezTo>
                <a:lnTo>
                  <a:pt x="5713" y="137"/>
                </a:lnTo>
                <a:close/>
                <a:moveTo>
                  <a:pt x="508" y="137"/>
                </a:moveTo>
                <a:cubicBezTo>
                  <a:pt x="507" y="129"/>
                  <a:pt x="507" y="129"/>
                  <a:pt x="507" y="129"/>
                </a:cubicBezTo>
                <a:cubicBezTo>
                  <a:pt x="510" y="128"/>
                  <a:pt x="514" y="128"/>
                  <a:pt x="518" y="127"/>
                </a:cubicBezTo>
                <a:cubicBezTo>
                  <a:pt x="520" y="135"/>
                  <a:pt x="520" y="135"/>
                  <a:pt x="520" y="135"/>
                </a:cubicBezTo>
                <a:cubicBezTo>
                  <a:pt x="516" y="136"/>
                  <a:pt x="512" y="136"/>
                  <a:pt x="508" y="137"/>
                </a:cubicBezTo>
                <a:close/>
                <a:moveTo>
                  <a:pt x="1238" y="135"/>
                </a:moveTo>
                <a:cubicBezTo>
                  <a:pt x="1234" y="134"/>
                  <a:pt x="1230" y="133"/>
                  <a:pt x="1226" y="133"/>
                </a:cubicBezTo>
                <a:cubicBezTo>
                  <a:pt x="1227" y="125"/>
                  <a:pt x="1227" y="125"/>
                  <a:pt x="1227" y="125"/>
                </a:cubicBezTo>
                <a:cubicBezTo>
                  <a:pt x="1231" y="126"/>
                  <a:pt x="1235" y="126"/>
                  <a:pt x="1239" y="127"/>
                </a:cubicBezTo>
                <a:lnTo>
                  <a:pt x="1238" y="135"/>
                </a:lnTo>
                <a:close/>
                <a:moveTo>
                  <a:pt x="3116" y="134"/>
                </a:moveTo>
                <a:cubicBezTo>
                  <a:pt x="3112" y="127"/>
                  <a:pt x="3112" y="127"/>
                  <a:pt x="3112" y="127"/>
                </a:cubicBezTo>
                <a:cubicBezTo>
                  <a:pt x="3116" y="125"/>
                  <a:pt x="3120" y="124"/>
                  <a:pt x="3124" y="122"/>
                </a:cubicBezTo>
                <a:cubicBezTo>
                  <a:pt x="3127" y="130"/>
                  <a:pt x="3127" y="130"/>
                  <a:pt x="3127" y="130"/>
                </a:cubicBezTo>
                <a:cubicBezTo>
                  <a:pt x="3123" y="131"/>
                  <a:pt x="3119" y="133"/>
                  <a:pt x="3116" y="134"/>
                </a:cubicBezTo>
                <a:close/>
                <a:moveTo>
                  <a:pt x="4243" y="134"/>
                </a:moveTo>
                <a:cubicBezTo>
                  <a:pt x="4239" y="132"/>
                  <a:pt x="4235" y="130"/>
                  <a:pt x="4232" y="128"/>
                </a:cubicBezTo>
                <a:cubicBezTo>
                  <a:pt x="4235" y="121"/>
                  <a:pt x="4235" y="121"/>
                  <a:pt x="4235" y="121"/>
                </a:cubicBezTo>
                <a:cubicBezTo>
                  <a:pt x="4239" y="123"/>
                  <a:pt x="4242" y="125"/>
                  <a:pt x="4246" y="126"/>
                </a:cubicBezTo>
                <a:lnTo>
                  <a:pt x="4243" y="134"/>
                </a:lnTo>
                <a:close/>
                <a:moveTo>
                  <a:pt x="531" y="133"/>
                </a:moveTo>
                <a:cubicBezTo>
                  <a:pt x="530" y="125"/>
                  <a:pt x="530" y="125"/>
                  <a:pt x="530" y="125"/>
                </a:cubicBezTo>
                <a:cubicBezTo>
                  <a:pt x="534" y="125"/>
                  <a:pt x="538" y="124"/>
                  <a:pt x="542" y="124"/>
                </a:cubicBezTo>
                <a:cubicBezTo>
                  <a:pt x="543" y="131"/>
                  <a:pt x="543" y="131"/>
                  <a:pt x="543" y="131"/>
                </a:cubicBezTo>
                <a:cubicBezTo>
                  <a:pt x="539" y="132"/>
                  <a:pt x="535" y="133"/>
                  <a:pt x="531" y="133"/>
                </a:cubicBezTo>
                <a:close/>
                <a:moveTo>
                  <a:pt x="1214" y="131"/>
                </a:moveTo>
                <a:cubicBezTo>
                  <a:pt x="1210" y="131"/>
                  <a:pt x="1206" y="130"/>
                  <a:pt x="1202" y="129"/>
                </a:cubicBezTo>
                <a:cubicBezTo>
                  <a:pt x="1203" y="122"/>
                  <a:pt x="1203" y="122"/>
                  <a:pt x="1203" y="122"/>
                </a:cubicBezTo>
                <a:cubicBezTo>
                  <a:pt x="1207" y="122"/>
                  <a:pt x="1211" y="123"/>
                  <a:pt x="1215" y="123"/>
                </a:cubicBezTo>
                <a:lnTo>
                  <a:pt x="1214" y="131"/>
                </a:lnTo>
                <a:close/>
                <a:moveTo>
                  <a:pt x="555" y="130"/>
                </a:moveTo>
                <a:cubicBezTo>
                  <a:pt x="554" y="122"/>
                  <a:pt x="554" y="122"/>
                  <a:pt x="554" y="122"/>
                </a:cubicBezTo>
                <a:cubicBezTo>
                  <a:pt x="558" y="121"/>
                  <a:pt x="562" y="121"/>
                  <a:pt x="566" y="120"/>
                </a:cubicBezTo>
                <a:cubicBezTo>
                  <a:pt x="567" y="128"/>
                  <a:pt x="567" y="128"/>
                  <a:pt x="567" y="128"/>
                </a:cubicBezTo>
                <a:cubicBezTo>
                  <a:pt x="563" y="129"/>
                  <a:pt x="559" y="129"/>
                  <a:pt x="555" y="130"/>
                </a:cubicBezTo>
                <a:close/>
                <a:moveTo>
                  <a:pt x="5735" y="128"/>
                </a:moveTo>
                <a:cubicBezTo>
                  <a:pt x="5732" y="121"/>
                  <a:pt x="5732" y="121"/>
                  <a:pt x="5732" y="121"/>
                </a:cubicBezTo>
                <a:cubicBezTo>
                  <a:pt x="5743" y="116"/>
                  <a:pt x="5743" y="116"/>
                  <a:pt x="5743" y="116"/>
                </a:cubicBezTo>
                <a:cubicBezTo>
                  <a:pt x="5746" y="124"/>
                  <a:pt x="5746" y="124"/>
                  <a:pt x="5746" y="124"/>
                </a:cubicBezTo>
                <a:lnTo>
                  <a:pt x="5735" y="128"/>
                </a:lnTo>
                <a:close/>
                <a:moveTo>
                  <a:pt x="1190" y="128"/>
                </a:moveTo>
                <a:cubicBezTo>
                  <a:pt x="1186" y="127"/>
                  <a:pt x="1182" y="127"/>
                  <a:pt x="1178" y="126"/>
                </a:cubicBezTo>
                <a:cubicBezTo>
                  <a:pt x="1179" y="118"/>
                  <a:pt x="1179" y="118"/>
                  <a:pt x="1179" y="118"/>
                </a:cubicBezTo>
                <a:cubicBezTo>
                  <a:pt x="1183" y="119"/>
                  <a:pt x="1187" y="119"/>
                  <a:pt x="1191" y="120"/>
                </a:cubicBezTo>
                <a:lnTo>
                  <a:pt x="1190" y="128"/>
                </a:lnTo>
                <a:close/>
                <a:moveTo>
                  <a:pt x="579" y="127"/>
                </a:moveTo>
                <a:cubicBezTo>
                  <a:pt x="578" y="119"/>
                  <a:pt x="578" y="119"/>
                  <a:pt x="578" y="119"/>
                </a:cubicBezTo>
                <a:cubicBezTo>
                  <a:pt x="582" y="118"/>
                  <a:pt x="586" y="118"/>
                  <a:pt x="590" y="117"/>
                </a:cubicBezTo>
                <a:cubicBezTo>
                  <a:pt x="591" y="125"/>
                  <a:pt x="591" y="125"/>
                  <a:pt x="591" y="125"/>
                </a:cubicBezTo>
                <a:cubicBezTo>
                  <a:pt x="587" y="126"/>
                  <a:pt x="583" y="126"/>
                  <a:pt x="579" y="127"/>
                </a:cubicBezTo>
                <a:close/>
                <a:moveTo>
                  <a:pt x="3138" y="125"/>
                </a:moveTo>
                <a:cubicBezTo>
                  <a:pt x="3135" y="118"/>
                  <a:pt x="3135" y="118"/>
                  <a:pt x="3135" y="118"/>
                </a:cubicBezTo>
                <a:cubicBezTo>
                  <a:pt x="3138" y="116"/>
                  <a:pt x="3142" y="115"/>
                  <a:pt x="3146" y="113"/>
                </a:cubicBezTo>
                <a:cubicBezTo>
                  <a:pt x="3149" y="121"/>
                  <a:pt x="3149" y="121"/>
                  <a:pt x="3149" y="121"/>
                </a:cubicBezTo>
                <a:cubicBezTo>
                  <a:pt x="3145" y="122"/>
                  <a:pt x="3141" y="124"/>
                  <a:pt x="3138" y="125"/>
                </a:cubicBezTo>
                <a:close/>
                <a:moveTo>
                  <a:pt x="1166" y="125"/>
                </a:moveTo>
                <a:cubicBezTo>
                  <a:pt x="1162" y="124"/>
                  <a:pt x="1158" y="124"/>
                  <a:pt x="1154" y="123"/>
                </a:cubicBezTo>
                <a:cubicBezTo>
                  <a:pt x="1155" y="116"/>
                  <a:pt x="1155" y="116"/>
                  <a:pt x="1155" y="116"/>
                </a:cubicBezTo>
                <a:cubicBezTo>
                  <a:pt x="1159" y="116"/>
                  <a:pt x="1163" y="116"/>
                  <a:pt x="1167" y="117"/>
                </a:cubicBezTo>
                <a:lnTo>
                  <a:pt x="1166" y="125"/>
                </a:lnTo>
                <a:close/>
                <a:moveTo>
                  <a:pt x="603" y="124"/>
                </a:moveTo>
                <a:cubicBezTo>
                  <a:pt x="602" y="116"/>
                  <a:pt x="602" y="116"/>
                  <a:pt x="602" y="116"/>
                </a:cubicBezTo>
                <a:cubicBezTo>
                  <a:pt x="606" y="115"/>
                  <a:pt x="610" y="115"/>
                  <a:pt x="614" y="115"/>
                </a:cubicBezTo>
                <a:cubicBezTo>
                  <a:pt x="615" y="122"/>
                  <a:pt x="615" y="122"/>
                  <a:pt x="615" y="122"/>
                </a:cubicBezTo>
                <a:cubicBezTo>
                  <a:pt x="611" y="123"/>
                  <a:pt x="607" y="123"/>
                  <a:pt x="603" y="124"/>
                </a:cubicBezTo>
                <a:close/>
                <a:moveTo>
                  <a:pt x="4221" y="123"/>
                </a:moveTo>
                <a:cubicBezTo>
                  <a:pt x="4217" y="122"/>
                  <a:pt x="4214" y="120"/>
                  <a:pt x="4210" y="118"/>
                </a:cubicBezTo>
                <a:cubicBezTo>
                  <a:pt x="4213" y="111"/>
                  <a:pt x="4213" y="111"/>
                  <a:pt x="4213" y="111"/>
                </a:cubicBezTo>
                <a:cubicBezTo>
                  <a:pt x="4217" y="113"/>
                  <a:pt x="4221" y="114"/>
                  <a:pt x="4224" y="116"/>
                </a:cubicBezTo>
                <a:lnTo>
                  <a:pt x="4221" y="123"/>
                </a:lnTo>
                <a:close/>
                <a:moveTo>
                  <a:pt x="1142" y="122"/>
                </a:moveTo>
                <a:cubicBezTo>
                  <a:pt x="1138" y="122"/>
                  <a:pt x="1134" y="121"/>
                  <a:pt x="1130" y="121"/>
                </a:cubicBezTo>
                <a:cubicBezTo>
                  <a:pt x="1131" y="113"/>
                  <a:pt x="1131" y="113"/>
                  <a:pt x="1131" y="113"/>
                </a:cubicBezTo>
                <a:cubicBezTo>
                  <a:pt x="1135" y="113"/>
                  <a:pt x="1139" y="114"/>
                  <a:pt x="1143" y="114"/>
                </a:cubicBezTo>
                <a:lnTo>
                  <a:pt x="1142" y="122"/>
                </a:lnTo>
                <a:close/>
                <a:moveTo>
                  <a:pt x="627" y="121"/>
                </a:moveTo>
                <a:cubicBezTo>
                  <a:pt x="626" y="113"/>
                  <a:pt x="626" y="113"/>
                  <a:pt x="626" y="113"/>
                </a:cubicBezTo>
                <a:cubicBezTo>
                  <a:pt x="630" y="113"/>
                  <a:pt x="634" y="112"/>
                  <a:pt x="638" y="112"/>
                </a:cubicBezTo>
                <a:cubicBezTo>
                  <a:pt x="639" y="120"/>
                  <a:pt x="639" y="120"/>
                  <a:pt x="639" y="120"/>
                </a:cubicBezTo>
                <a:cubicBezTo>
                  <a:pt x="635" y="120"/>
                  <a:pt x="631" y="121"/>
                  <a:pt x="627" y="121"/>
                </a:cubicBezTo>
                <a:close/>
                <a:moveTo>
                  <a:pt x="1118" y="120"/>
                </a:moveTo>
                <a:cubicBezTo>
                  <a:pt x="1114" y="119"/>
                  <a:pt x="1110" y="119"/>
                  <a:pt x="1106" y="118"/>
                </a:cubicBezTo>
                <a:cubicBezTo>
                  <a:pt x="1107" y="110"/>
                  <a:pt x="1107" y="110"/>
                  <a:pt x="1107" y="110"/>
                </a:cubicBezTo>
                <a:cubicBezTo>
                  <a:pt x="1111" y="111"/>
                  <a:pt x="1115" y="111"/>
                  <a:pt x="1119" y="112"/>
                </a:cubicBezTo>
                <a:lnTo>
                  <a:pt x="1118" y="120"/>
                </a:lnTo>
                <a:close/>
                <a:moveTo>
                  <a:pt x="5758" y="119"/>
                </a:moveTo>
                <a:cubicBezTo>
                  <a:pt x="5755" y="112"/>
                  <a:pt x="5755" y="112"/>
                  <a:pt x="5755" y="112"/>
                </a:cubicBezTo>
                <a:cubicBezTo>
                  <a:pt x="5766" y="107"/>
                  <a:pt x="5766" y="107"/>
                  <a:pt x="5766" y="107"/>
                </a:cubicBezTo>
                <a:cubicBezTo>
                  <a:pt x="5769" y="115"/>
                  <a:pt x="5769" y="115"/>
                  <a:pt x="5769" y="115"/>
                </a:cubicBezTo>
                <a:lnTo>
                  <a:pt x="5758" y="119"/>
                </a:lnTo>
                <a:close/>
                <a:moveTo>
                  <a:pt x="651" y="119"/>
                </a:moveTo>
                <a:cubicBezTo>
                  <a:pt x="650" y="111"/>
                  <a:pt x="650" y="111"/>
                  <a:pt x="650" y="111"/>
                </a:cubicBezTo>
                <a:cubicBezTo>
                  <a:pt x="654" y="110"/>
                  <a:pt x="658" y="110"/>
                  <a:pt x="662" y="110"/>
                </a:cubicBezTo>
                <a:cubicBezTo>
                  <a:pt x="662" y="118"/>
                  <a:pt x="662" y="118"/>
                  <a:pt x="662" y="118"/>
                </a:cubicBezTo>
                <a:cubicBezTo>
                  <a:pt x="658" y="118"/>
                  <a:pt x="654" y="118"/>
                  <a:pt x="651" y="119"/>
                </a:cubicBezTo>
                <a:close/>
                <a:moveTo>
                  <a:pt x="1094" y="117"/>
                </a:moveTo>
                <a:cubicBezTo>
                  <a:pt x="1090" y="117"/>
                  <a:pt x="1086" y="117"/>
                  <a:pt x="1082" y="116"/>
                </a:cubicBezTo>
                <a:cubicBezTo>
                  <a:pt x="1083" y="108"/>
                  <a:pt x="1083" y="108"/>
                  <a:pt x="1083" y="108"/>
                </a:cubicBezTo>
                <a:cubicBezTo>
                  <a:pt x="1087" y="109"/>
                  <a:pt x="1091" y="109"/>
                  <a:pt x="1095" y="109"/>
                </a:cubicBezTo>
                <a:lnTo>
                  <a:pt x="1094" y="117"/>
                </a:lnTo>
                <a:close/>
                <a:moveTo>
                  <a:pt x="674" y="117"/>
                </a:moveTo>
                <a:cubicBezTo>
                  <a:pt x="674" y="109"/>
                  <a:pt x="674" y="109"/>
                  <a:pt x="674" y="109"/>
                </a:cubicBezTo>
                <a:cubicBezTo>
                  <a:pt x="678" y="108"/>
                  <a:pt x="682" y="108"/>
                  <a:pt x="686" y="108"/>
                </a:cubicBezTo>
                <a:cubicBezTo>
                  <a:pt x="686" y="116"/>
                  <a:pt x="686" y="116"/>
                  <a:pt x="686" y="116"/>
                </a:cubicBezTo>
                <a:cubicBezTo>
                  <a:pt x="682" y="116"/>
                  <a:pt x="678" y="116"/>
                  <a:pt x="674" y="117"/>
                </a:cubicBezTo>
                <a:close/>
                <a:moveTo>
                  <a:pt x="3160" y="116"/>
                </a:moveTo>
                <a:cubicBezTo>
                  <a:pt x="3157" y="109"/>
                  <a:pt x="3157" y="109"/>
                  <a:pt x="3157" y="109"/>
                </a:cubicBezTo>
                <a:cubicBezTo>
                  <a:pt x="3161" y="107"/>
                  <a:pt x="3165" y="106"/>
                  <a:pt x="3168" y="104"/>
                </a:cubicBezTo>
                <a:cubicBezTo>
                  <a:pt x="3171" y="112"/>
                  <a:pt x="3171" y="112"/>
                  <a:pt x="3171" y="112"/>
                </a:cubicBezTo>
                <a:cubicBezTo>
                  <a:pt x="3167" y="113"/>
                  <a:pt x="3164" y="115"/>
                  <a:pt x="3160" y="116"/>
                </a:cubicBezTo>
                <a:close/>
                <a:moveTo>
                  <a:pt x="1070" y="115"/>
                </a:moveTo>
                <a:cubicBezTo>
                  <a:pt x="1066" y="115"/>
                  <a:pt x="1062" y="115"/>
                  <a:pt x="1058" y="114"/>
                </a:cubicBezTo>
                <a:cubicBezTo>
                  <a:pt x="1059" y="106"/>
                  <a:pt x="1059" y="106"/>
                  <a:pt x="1059" y="106"/>
                </a:cubicBezTo>
                <a:cubicBezTo>
                  <a:pt x="1063" y="107"/>
                  <a:pt x="1067" y="107"/>
                  <a:pt x="1071" y="107"/>
                </a:cubicBezTo>
                <a:lnTo>
                  <a:pt x="1070" y="115"/>
                </a:lnTo>
                <a:close/>
                <a:moveTo>
                  <a:pt x="698" y="115"/>
                </a:moveTo>
                <a:cubicBezTo>
                  <a:pt x="698" y="107"/>
                  <a:pt x="698" y="107"/>
                  <a:pt x="698" y="107"/>
                </a:cubicBezTo>
                <a:cubicBezTo>
                  <a:pt x="702" y="106"/>
                  <a:pt x="706" y="106"/>
                  <a:pt x="710" y="106"/>
                </a:cubicBezTo>
                <a:cubicBezTo>
                  <a:pt x="710" y="114"/>
                  <a:pt x="710" y="114"/>
                  <a:pt x="710" y="114"/>
                </a:cubicBezTo>
                <a:cubicBezTo>
                  <a:pt x="706" y="114"/>
                  <a:pt x="702" y="114"/>
                  <a:pt x="698" y="115"/>
                </a:cubicBezTo>
                <a:close/>
                <a:moveTo>
                  <a:pt x="1046" y="114"/>
                </a:moveTo>
                <a:cubicBezTo>
                  <a:pt x="1042" y="113"/>
                  <a:pt x="1038" y="113"/>
                  <a:pt x="1034" y="113"/>
                </a:cubicBezTo>
                <a:cubicBezTo>
                  <a:pt x="1035" y="105"/>
                  <a:pt x="1035" y="105"/>
                  <a:pt x="1035" y="105"/>
                </a:cubicBezTo>
                <a:cubicBezTo>
                  <a:pt x="1039" y="105"/>
                  <a:pt x="1043" y="105"/>
                  <a:pt x="1047" y="106"/>
                </a:cubicBezTo>
                <a:lnTo>
                  <a:pt x="1046" y="114"/>
                </a:lnTo>
                <a:close/>
                <a:moveTo>
                  <a:pt x="4199" y="113"/>
                </a:moveTo>
                <a:cubicBezTo>
                  <a:pt x="4195" y="112"/>
                  <a:pt x="4192" y="110"/>
                  <a:pt x="4188" y="108"/>
                </a:cubicBezTo>
                <a:cubicBezTo>
                  <a:pt x="4191" y="101"/>
                  <a:pt x="4191" y="101"/>
                  <a:pt x="4191" y="101"/>
                </a:cubicBezTo>
                <a:cubicBezTo>
                  <a:pt x="4195" y="103"/>
                  <a:pt x="4199" y="104"/>
                  <a:pt x="4202" y="106"/>
                </a:cubicBezTo>
                <a:lnTo>
                  <a:pt x="4199" y="113"/>
                </a:lnTo>
                <a:close/>
                <a:moveTo>
                  <a:pt x="722" y="113"/>
                </a:moveTo>
                <a:cubicBezTo>
                  <a:pt x="722" y="105"/>
                  <a:pt x="722" y="105"/>
                  <a:pt x="722" y="105"/>
                </a:cubicBezTo>
                <a:cubicBezTo>
                  <a:pt x="726" y="105"/>
                  <a:pt x="730" y="105"/>
                  <a:pt x="734" y="104"/>
                </a:cubicBezTo>
                <a:cubicBezTo>
                  <a:pt x="734" y="112"/>
                  <a:pt x="734" y="112"/>
                  <a:pt x="734" y="112"/>
                </a:cubicBezTo>
                <a:cubicBezTo>
                  <a:pt x="730" y="112"/>
                  <a:pt x="726" y="113"/>
                  <a:pt x="722" y="113"/>
                </a:cubicBezTo>
                <a:close/>
                <a:moveTo>
                  <a:pt x="1022" y="112"/>
                </a:moveTo>
                <a:cubicBezTo>
                  <a:pt x="1018" y="112"/>
                  <a:pt x="1014" y="112"/>
                  <a:pt x="1010" y="111"/>
                </a:cubicBezTo>
                <a:cubicBezTo>
                  <a:pt x="1011" y="103"/>
                  <a:pt x="1011" y="103"/>
                  <a:pt x="1011" y="103"/>
                </a:cubicBezTo>
                <a:cubicBezTo>
                  <a:pt x="1015" y="104"/>
                  <a:pt x="1019" y="104"/>
                  <a:pt x="1023" y="104"/>
                </a:cubicBezTo>
                <a:lnTo>
                  <a:pt x="1022" y="112"/>
                </a:lnTo>
                <a:close/>
                <a:moveTo>
                  <a:pt x="746" y="112"/>
                </a:moveTo>
                <a:cubicBezTo>
                  <a:pt x="746" y="104"/>
                  <a:pt x="746" y="104"/>
                  <a:pt x="746" y="104"/>
                </a:cubicBezTo>
                <a:cubicBezTo>
                  <a:pt x="750" y="103"/>
                  <a:pt x="754" y="103"/>
                  <a:pt x="758" y="103"/>
                </a:cubicBezTo>
                <a:cubicBezTo>
                  <a:pt x="758" y="111"/>
                  <a:pt x="758" y="111"/>
                  <a:pt x="758" y="111"/>
                </a:cubicBezTo>
                <a:cubicBezTo>
                  <a:pt x="754" y="111"/>
                  <a:pt x="750" y="111"/>
                  <a:pt x="746" y="112"/>
                </a:cubicBezTo>
                <a:close/>
                <a:moveTo>
                  <a:pt x="998" y="111"/>
                </a:moveTo>
                <a:cubicBezTo>
                  <a:pt x="994" y="111"/>
                  <a:pt x="990" y="110"/>
                  <a:pt x="986" y="110"/>
                </a:cubicBezTo>
                <a:cubicBezTo>
                  <a:pt x="987" y="102"/>
                  <a:pt x="987" y="102"/>
                  <a:pt x="987" y="102"/>
                </a:cubicBezTo>
                <a:cubicBezTo>
                  <a:pt x="991" y="102"/>
                  <a:pt x="995" y="103"/>
                  <a:pt x="999" y="103"/>
                </a:cubicBezTo>
                <a:lnTo>
                  <a:pt x="998" y="111"/>
                </a:lnTo>
                <a:close/>
                <a:moveTo>
                  <a:pt x="5780" y="110"/>
                </a:moveTo>
                <a:cubicBezTo>
                  <a:pt x="5777" y="103"/>
                  <a:pt x="5777" y="103"/>
                  <a:pt x="5777" y="103"/>
                </a:cubicBezTo>
                <a:cubicBezTo>
                  <a:pt x="5788" y="99"/>
                  <a:pt x="5788" y="99"/>
                  <a:pt x="5788" y="99"/>
                </a:cubicBezTo>
                <a:cubicBezTo>
                  <a:pt x="5791" y="106"/>
                  <a:pt x="5791" y="106"/>
                  <a:pt x="5791" y="106"/>
                </a:cubicBezTo>
                <a:lnTo>
                  <a:pt x="5780" y="110"/>
                </a:lnTo>
                <a:close/>
                <a:moveTo>
                  <a:pt x="770" y="110"/>
                </a:moveTo>
                <a:cubicBezTo>
                  <a:pt x="770" y="102"/>
                  <a:pt x="770" y="102"/>
                  <a:pt x="770" y="102"/>
                </a:cubicBezTo>
                <a:cubicBezTo>
                  <a:pt x="774" y="102"/>
                  <a:pt x="778" y="102"/>
                  <a:pt x="782" y="102"/>
                </a:cubicBezTo>
                <a:cubicBezTo>
                  <a:pt x="782" y="110"/>
                  <a:pt x="782" y="110"/>
                  <a:pt x="782" y="110"/>
                </a:cubicBezTo>
                <a:cubicBezTo>
                  <a:pt x="778" y="110"/>
                  <a:pt x="774" y="110"/>
                  <a:pt x="770" y="110"/>
                </a:cubicBezTo>
                <a:close/>
                <a:moveTo>
                  <a:pt x="974" y="110"/>
                </a:moveTo>
                <a:cubicBezTo>
                  <a:pt x="970" y="109"/>
                  <a:pt x="966" y="109"/>
                  <a:pt x="962" y="109"/>
                </a:cubicBezTo>
                <a:cubicBezTo>
                  <a:pt x="963" y="101"/>
                  <a:pt x="963" y="101"/>
                  <a:pt x="963" y="101"/>
                </a:cubicBezTo>
                <a:cubicBezTo>
                  <a:pt x="967" y="101"/>
                  <a:pt x="971" y="102"/>
                  <a:pt x="975" y="102"/>
                </a:cubicBezTo>
                <a:lnTo>
                  <a:pt x="974" y="110"/>
                </a:lnTo>
                <a:close/>
                <a:moveTo>
                  <a:pt x="794" y="109"/>
                </a:moveTo>
                <a:cubicBezTo>
                  <a:pt x="794" y="101"/>
                  <a:pt x="794" y="101"/>
                  <a:pt x="794" y="101"/>
                </a:cubicBezTo>
                <a:cubicBezTo>
                  <a:pt x="798" y="101"/>
                  <a:pt x="802" y="101"/>
                  <a:pt x="806" y="101"/>
                </a:cubicBezTo>
                <a:cubicBezTo>
                  <a:pt x="806" y="109"/>
                  <a:pt x="806" y="109"/>
                  <a:pt x="806" y="109"/>
                </a:cubicBezTo>
                <a:cubicBezTo>
                  <a:pt x="802" y="109"/>
                  <a:pt x="798" y="109"/>
                  <a:pt x="794" y="109"/>
                </a:cubicBezTo>
                <a:close/>
                <a:moveTo>
                  <a:pt x="950" y="109"/>
                </a:moveTo>
                <a:cubicBezTo>
                  <a:pt x="946" y="109"/>
                  <a:pt x="942" y="109"/>
                  <a:pt x="938" y="109"/>
                </a:cubicBezTo>
                <a:cubicBezTo>
                  <a:pt x="939" y="101"/>
                  <a:pt x="939" y="101"/>
                  <a:pt x="939" y="101"/>
                </a:cubicBezTo>
                <a:cubicBezTo>
                  <a:pt x="943" y="101"/>
                  <a:pt x="947" y="101"/>
                  <a:pt x="951" y="101"/>
                </a:cubicBezTo>
                <a:lnTo>
                  <a:pt x="950" y="109"/>
                </a:lnTo>
                <a:close/>
                <a:moveTo>
                  <a:pt x="818" y="109"/>
                </a:moveTo>
                <a:cubicBezTo>
                  <a:pt x="818" y="101"/>
                  <a:pt x="818" y="101"/>
                  <a:pt x="818" y="101"/>
                </a:cubicBezTo>
                <a:cubicBezTo>
                  <a:pt x="822" y="101"/>
                  <a:pt x="826" y="100"/>
                  <a:pt x="830" y="100"/>
                </a:cubicBezTo>
                <a:cubicBezTo>
                  <a:pt x="830" y="108"/>
                  <a:pt x="830" y="108"/>
                  <a:pt x="830" y="108"/>
                </a:cubicBezTo>
                <a:cubicBezTo>
                  <a:pt x="826" y="108"/>
                  <a:pt x="822" y="109"/>
                  <a:pt x="818" y="109"/>
                </a:cubicBezTo>
                <a:close/>
                <a:moveTo>
                  <a:pt x="926" y="108"/>
                </a:moveTo>
                <a:cubicBezTo>
                  <a:pt x="922" y="108"/>
                  <a:pt x="918" y="108"/>
                  <a:pt x="914" y="108"/>
                </a:cubicBezTo>
                <a:cubicBezTo>
                  <a:pt x="914" y="100"/>
                  <a:pt x="914" y="100"/>
                  <a:pt x="914" y="100"/>
                </a:cubicBezTo>
                <a:cubicBezTo>
                  <a:pt x="918" y="100"/>
                  <a:pt x="923" y="100"/>
                  <a:pt x="927" y="100"/>
                </a:cubicBezTo>
                <a:lnTo>
                  <a:pt x="926" y="108"/>
                </a:lnTo>
                <a:close/>
                <a:moveTo>
                  <a:pt x="842" y="108"/>
                </a:moveTo>
                <a:cubicBezTo>
                  <a:pt x="842" y="100"/>
                  <a:pt x="842" y="100"/>
                  <a:pt x="842" y="100"/>
                </a:cubicBezTo>
                <a:cubicBezTo>
                  <a:pt x="846" y="100"/>
                  <a:pt x="850" y="100"/>
                  <a:pt x="854" y="100"/>
                </a:cubicBezTo>
                <a:cubicBezTo>
                  <a:pt x="854" y="108"/>
                  <a:pt x="854" y="108"/>
                  <a:pt x="854" y="108"/>
                </a:cubicBezTo>
                <a:cubicBezTo>
                  <a:pt x="850" y="108"/>
                  <a:pt x="846" y="108"/>
                  <a:pt x="842" y="108"/>
                </a:cubicBezTo>
                <a:close/>
                <a:moveTo>
                  <a:pt x="902" y="108"/>
                </a:moveTo>
                <a:cubicBezTo>
                  <a:pt x="898" y="108"/>
                  <a:pt x="894" y="108"/>
                  <a:pt x="890" y="108"/>
                </a:cubicBezTo>
                <a:cubicBezTo>
                  <a:pt x="890" y="100"/>
                  <a:pt x="890" y="100"/>
                  <a:pt x="890" y="100"/>
                </a:cubicBezTo>
                <a:cubicBezTo>
                  <a:pt x="894" y="100"/>
                  <a:pt x="898" y="100"/>
                  <a:pt x="902" y="100"/>
                </a:cubicBezTo>
                <a:lnTo>
                  <a:pt x="902" y="108"/>
                </a:lnTo>
                <a:close/>
                <a:moveTo>
                  <a:pt x="866" y="108"/>
                </a:moveTo>
                <a:cubicBezTo>
                  <a:pt x="866" y="100"/>
                  <a:pt x="866" y="100"/>
                  <a:pt x="866" y="100"/>
                </a:cubicBezTo>
                <a:cubicBezTo>
                  <a:pt x="870" y="100"/>
                  <a:pt x="874" y="100"/>
                  <a:pt x="878" y="100"/>
                </a:cubicBezTo>
                <a:cubicBezTo>
                  <a:pt x="878" y="108"/>
                  <a:pt x="878" y="108"/>
                  <a:pt x="878" y="108"/>
                </a:cubicBezTo>
                <a:cubicBezTo>
                  <a:pt x="874" y="108"/>
                  <a:pt x="870" y="108"/>
                  <a:pt x="866" y="108"/>
                </a:cubicBezTo>
                <a:close/>
                <a:moveTo>
                  <a:pt x="3182" y="108"/>
                </a:moveTo>
                <a:cubicBezTo>
                  <a:pt x="3179" y="100"/>
                  <a:pt x="3179" y="100"/>
                  <a:pt x="3179" y="100"/>
                </a:cubicBezTo>
                <a:cubicBezTo>
                  <a:pt x="3183" y="99"/>
                  <a:pt x="3187" y="97"/>
                  <a:pt x="3191" y="96"/>
                </a:cubicBezTo>
                <a:cubicBezTo>
                  <a:pt x="3194" y="103"/>
                  <a:pt x="3194" y="103"/>
                  <a:pt x="3194" y="103"/>
                </a:cubicBezTo>
                <a:cubicBezTo>
                  <a:pt x="3190" y="105"/>
                  <a:pt x="3186" y="106"/>
                  <a:pt x="3182" y="108"/>
                </a:cubicBezTo>
                <a:close/>
                <a:moveTo>
                  <a:pt x="4177" y="104"/>
                </a:moveTo>
                <a:cubicBezTo>
                  <a:pt x="4173" y="102"/>
                  <a:pt x="4170" y="100"/>
                  <a:pt x="4166" y="99"/>
                </a:cubicBezTo>
                <a:cubicBezTo>
                  <a:pt x="4169" y="91"/>
                  <a:pt x="4169" y="91"/>
                  <a:pt x="4169" y="91"/>
                </a:cubicBezTo>
                <a:cubicBezTo>
                  <a:pt x="4173" y="93"/>
                  <a:pt x="4176" y="95"/>
                  <a:pt x="4180" y="96"/>
                </a:cubicBezTo>
                <a:lnTo>
                  <a:pt x="4177" y="104"/>
                </a:lnTo>
                <a:close/>
                <a:moveTo>
                  <a:pt x="3205" y="99"/>
                </a:moveTo>
                <a:cubicBezTo>
                  <a:pt x="3202" y="92"/>
                  <a:pt x="3202" y="92"/>
                  <a:pt x="3202" y="92"/>
                </a:cubicBezTo>
                <a:cubicBezTo>
                  <a:pt x="3206" y="90"/>
                  <a:pt x="3210" y="89"/>
                  <a:pt x="3213" y="88"/>
                </a:cubicBezTo>
                <a:cubicBezTo>
                  <a:pt x="3216" y="95"/>
                  <a:pt x="3216" y="95"/>
                  <a:pt x="3216" y="95"/>
                </a:cubicBezTo>
                <a:cubicBezTo>
                  <a:pt x="3212" y="96"/>
                  <a:pt x="3209" y="98"/>
                  <a:pt x="3205" y="99"/>
                </a:cubicBezTo>
                <a:close/>
                <a:moveTo>
                  <a:pt x="4155" y="94"/>
                </a:moveTo>
                <a:cubicBezTo>
                  <a:pt x="4151" y="93"/>
                  <a:pt x="4147" y="91"/>
                  <a:pt x="4144" y="90"/>
                </a:cubicBezTo>
                <a:cubicBezTo>
                  <a:pt x="4147" y="82"/>
                  <a:pt x="4147" y="82"/>
                  <a:pt x="4147" y="82"/>
                </a:cubicBezTo>
                <a:cubicBezTo>
                  <a:pt x="4150" y="84"/>
                  <a:pt x="4154" y="85"/>
                  <a:pt x="4158" y="87"/>
                </a:cubicBezTo>
                <a:lnTo>
                  <a:pt x="4155" y="94"/>
                </a:lnTo>
                <a:close/>
                <a:moveTo>
                  <a:pt x="3227" y="91"/>
                </a:moveTo>
                <a:cubicBezTo>
                  <a:pt x="3225" y="83"/>
                  <a:pt x="3225" y="83"/>
                  <a:pt x="3225" y="83"/>
                </a:cubicBezTo>
                <a:cubicBezTo>
                  <a:pt x="3228" y="82"/>
                  <a:pt x="3232" y="81"/>
                  <a:pt x="3236" y="79"/>
                </a:cubicBezTo>
                <a:cubicBezTo>
                  <a:pt x="3239" y="87"/>
                  <a:pt x="3239" y="87"/>
                  <a:pt x="3239" y="87"/>
                </a:cubicBezTo>
                <a:cubicBezTo>
                  <a:pt x="3235" y="88"/>
                  <a:pt x="3231" y="90"/>
                  <a:pt x="3227" y="91"/>
                </a:cubicBezTo>
                <a:close/>
                <a:moveTo>
                  <a:pt x="4132" y="85"/>
                </a:moveTo>
                <a:cubicBezTo>
                  <a:pt x="4129" y="84"/>
                  <a:pt x="4125" y="83"/>
                  <a:pt x="4121" y="81"/>
                </a:cubicBezTo>
                <a:cubicBezTo>
                  <a:pt x="4124" y="74"/>
                  <a:pt x="4124" y="74"/>
                  <a:pt x="4124" y="74"/>
                </a:cubicBezTo>
                <a:cubicBezTo>
                  <a:pt x="4128" y="75"/>
                  <a:pt x="4132" y="77"/>
                  <a:pt x="4135" y="78"/>
                </a:cubicBezTo>
                <a:lnTo>
                  <a:pt x="4132" y="85"/>
                </a:lnTo>
                <a:close/>
                <a:moveTo>
                  <a:pt x="3250" y="83"/>
                </a:moveTo>
                <a:cubicBezTo>
                  <a:pt x="3247" y="76"/>
                  <a:pt x="3247" y="76"/>
                  <a:pt x="3247" y="76"/>
                </a:cubicBezTo>
                <a:cubicBezTo>
                  <a:pt x="3251" y="74"/>
                  <a:pt x="3255" y="73"/>
                  <a:pt x="3259" y="72"/>
                </a:cubicBezTo>
                <a:cubicBezTo>
                  <a:pt x="3261" y="79"/>
                  <a:pt x="3261" y="79"/>
                  <a:pt x="3261" y="79"/>
                </a:cubicBezTo>
                <a:cubicBezTo>
                  <a:pt x="3257" y="81"/>
                  <a:pt x="3254" y="82"/>
                  <a:pt x="3250" y="83"/>
                </a:cubicBezTo>
                <a:close/>
                <a:moveTo>
                  <a:pt x="4110" y="77"/>
                </a:moveTo>
                <a:cubicBezTo>
                  <a:pt x="4106" y="76"/>
                  <a:pt x="4102" y="75"/>
                  <a:pt x="4099" y="73"/>
                </a:cubicBezTo>
                <a:cubicBezTo>
                  <a:pt x="4101" y="66"/>
                  <a:pt x="4101" y="66"/>
                  <a:pt x="4101" y="66"/>
                </a:cubicBezTo>
                <a:cubicBezTo>
                  <a:pt x="4105" y="67"/>
                  <a:pt x="4109" y="68"/>
                  <a:pt x="4113" y="70"/>
                </a:cubicBezTo>
                <a:lnTo>
                  <a:pt x="4110" y="77"/>
                </a:lnTo>
                <a:close/>
                <a:moveTo>
                  <a:pt x="3273" y="76"/>
                </a:moveTo>
                <a:cubicBezTo>
                  <a:pt x="3270" y="68"/>
                  <a:pt x="3270" y="68"/>
                  <a:pt x="3270" y="68"/>
                </a:cubicBezTo>
                <a:cubicBezTo>
                  <a:pt x="3274" y="67"/>
                  <a:pt x="3278" y="65"/>
                  <a:pt x="3282" y="64"/>
                </a:cubicBezTo>
                <a:cubicBezTo>
                  <a:pt x="3284" y="72"/>
                  <a:pt x="3284" y="72"/>
                  <a:pt x="3284" y="72"/>
                </a:cubicBezTo>
                <a:cubicBezTo>
                  <a:pt x="3280" y="73"/>
                  <a:pt x="3276" y="74"/>
                  <a:pt x="3273" y="76"/>
                </a:cubicBezTo>
                <a:close/>
                <a:moveTo>
                  <a:pt x="4087" y="69"/>
                </a:moveTo>
                <a:cubicBezTo>
                  <a:pt x="4083" y="68"/>
                  <a:pt x="4080" y="67"/>
                  <a:pt x="4076" y="66"/>
                </a:cubicBezTo>
                <a:cubicBezTo>
                  <a:pt x="4078" y="58"/>
                  <a:pt x="4078" y="58"/>
                  <a:pt x="4078" y="58"/>
                </a:cubicBezTo>
                <a:cubicBezTo>
                  <a:pt x="4082" y="59"/>
                  <a:pt x="4086" y="61"/>
                  <a:pt x="4090" y="62"/>
                </a:cubicBezTo>
                <a:lnTo>
                  <a:pt x="4087" y="69"/>
                </a:lnTo>
                <a:close/>
                <a:moveTo>
                  <a:pt x="3295" y="68"/>
                </a:moveTo>
                <a:cubicBezTo>
                  <a:pt x="3293" y="61"/>
                  <a:pt x="3293" y="61"/>
                  <a:pt x="3293" y="61"/>
                </a:cubicBezTo>
                <a:cubicBezTo>
                  <a:pt x="3297" y="59"/>
                  <a:pt x="3301" y="58"/>
                  <a:pt x="3305" y="57"/>
                </a:cubicBezTo>
                <a:cubicBezTo>
                  <a:pt x="3307" y="65"/>
                  <a:pt x="3307" y="65"/>
                  <a:pt x="3307" y="65"/>
                </a:cubicBezTo>
                <a:cubicBezTo>
                  <a:pt x="3303" y="66"/>
                  <a:pt x="3299" y="67"/>
                  <a:pt x="3295" y="68"/>
                </a:cubicBezTo>
                <a:close/>
                <a:moveTo>
                  <a:pt x="4064" y="62"/>
                </a:moveTo>
                <a:cubicBezTo>
                  <a:pt x="4060" y="61"/>
                  <a:pt x="4057" y="60"/>
                  <a:pt x="4053" y="59"/>
                </a:cubicBezTo>
                <a:cubicBezTo>
                  <a:pt x="4055" y="51"/>
                  <a:pt x="4055" y="51"/>
                  <a:pt x="4055" y="51"/>
                </a:cubicBezTo>
                <a:cubicBezTo>
                  <a:pt x="4059" y="52"/>
                  <a:pt x="4063" y="53"/>
                  <a:pt x="4067" y="55"/>
                </a:cubicBezTo>
                <a:lnTo>
                  <a:pt x="4064" y="62"/>
                </a:lnTo>
                <a:close/>
                <a:moveTo>
                  <a:pt x="3318" y="61"/>
                </a:moveTo>
                <a:cubicBezTo>
                  <a:pt x="3316" y="54"/>
                  <a:pt x="3316" y="54"/>
                  <a:pt x="3316" y="54"/>
                </a:cubicBezTo>
                <a:cubicBezTo>
                  <a:pt x="3320" y="53"/>
                  <a:pt x="3324" y="51"/>
                  <a:pt x="3328" y="50"/>
                </a:cubicBezTo>
                <a:cubicBezTo>
                  <a:pt x="3330" y="58"/>
                  <a:pt x="3330" y="58"/>
                  <a:pt x="3330" y="58"/>
                </a:cubicBezTo>
                <a:cubicBezTo>
                  <a:pt x="3326" y="59"/>
                  <a:pt x="3322" y="60"/>
                  <a:pt x="3318" y="61"/>
                </a:cubicBezTo>
                <a:close/>
                <a:moveTo>
                  <a:pt x="4041" y="55"/>
                </a:moveTo>
                <a:cubicBezTo>
                  <a:pt x="4037" y="54"/>
                  <a:pt x="4033" y="53"/>
                  <a:pt x="4030" y="52"/>
                </a:cubicBezTo>
                <a:cubicBezTo>
                  <a:pt x="4032" y="45"/>
                  <a:pt x="4032" y="45"/>
                  <a:pt x="4032" y="45"/>
                </a:cubicBezTo>
                <a:cubicBezTo>
                  <a:pt x="4036" y="46"/>
                  <a:pt x="4039" y="47"/>
                  <a:pt x="4043" y="48"/>
                </a:cubicBezTo>
                <a:lnTo>
                  <a:pt x="4041" y="55"/>
                </a:lnTo>
                <a:close/>
                <a:moveTo>
                  <a:pt x="3341" y="55"/>
                </a:moveTo>
                <a:cubicBezTo>
                  <a:pt x="3339" y="47"/>
                  <a:pt x="3339" y="47"/>
                  <a:pt x="3339" y="47"/>
                </a:cubicBezTo>
                <a:cubicBezTo>
                  <a:pt x="3343" y="46"/>
                  <a:pt x="3347" y="45"/>
                  <a:pt x="3351" y="44"/>
                </a:cubicBezTo>
                <a:cubicBezTo>
                  <a:pt x="3353" y="52"/>
                  <a:pt x="3353" y="52"/>
                  <a:pt x="3353" y="52"/>
                </a:cubicBezTo>
                <a:cubicBezTo>
                  <a:pt x="3349" y="53"/>
                  <a:pt x="3345" y="54"/>
                  <a:pt x="3341" y="55"/>
                </a:cubicBezTo>
                <a:close/>
                <a:moveTo>
                  <a:pt x="4018" y="49"/>
                </a:moveTo>
                <a:cubicBezTo>
                  <a:pt x="4014" y="48"/>
                  <a:pt x="4010" y="47"/>
                  <a:pt x="4006" y="46"/>
                </a:cubicBezTo>
                <a:cubicBezTo>
                  <a:pt x="4008" y="38"/>
                  <a:pt x="4008" y="38"/>
                  <a:pt x="4008" y="38"/>
                </a:cubicBezTo>
                <a:cubicBezTo>
                  <a:pt x="4012" y="39"/>
                  <a:pt x="4016" y="40"/>
                  <a:pt x="4020" y="41"/>
                </a:cubicBezTo>
                <a:lnTo>
                  <a:pt x="4018" y="49"/>
                </a:lnTo>
                <a:close/>
                <a:moveTo>
                  <a:pt x="3365" y="49"/>
                </a:moveTo>
                <a:cubicBezTo>
                  <a:pt x="3363" y="41"/>
                  <a:pt x="3363" y="41"/>
                  <a:pt x="3363" y="41"/>
                </a:cubicBezTo>
                <a:cubicBezTo>
                  <a:pt x="3367" y="40"/>
                  <a:pt x="3370" y="39"/>
                  <a:pt x="3374" y="38"/>
                </a:cubicBezTo>
                <a:cubicBezTo>
                  <a:pt x="3376" y="46"/>
                  <a:pt x="3376" y="46"/>
                  <a:pt x="3376" y="46"/>
                </a:cubicBezTo>
                <a:cubicBezTo>
                  <a:pt x="3372" y="47"/>
                  <a:pt x="3369" y="48"/>
                  <a:pt x="3365" y="49"/>
                </a:cubicBezTo>
                <a:close/>
                <a:moveTo>
                  <a:pt x="3995" y="43"/>
                </a:moveTo>
                <a:cubicBezTo>
                  <a:pt x="3991" y="42"/>
                  <a:pt x="3987" y="42"/>
                  <a:pt x="3983" y="41"/>
                </a:cubicBezTo>
                <a:cubicBezTo>
                  <a:pt x="3985" y="33"/>
                  <a:pt x="3985" y="33"/>
                  <a:pt x="3985" y="33"/>
                </a:cubicBezTo>
                <a:cubicBezTo>
                  <a:pt x="3989" y="34"/>
                  <a:pt x="3993" y="35"/>
                  <a:pt x="3996" y="36"/>
                </a:cubicBezTo>
                <a:lnTo>
                  <a:pt x="3995" y="43"/>
                </a:lnTo>
                <a:close/>
                <a:moveTo>
                  <a:pt x="3388" y="43"/>
                </a:moveTo>
                <a:cubicBezTo>
                  <a:pt x="3386" y="35"/>
                  <a:pt x="3386" y="35"/>
                  <a:pt x="3386" y="35"/>
                </a:cubicBezTo>
                <a:cubicBezTo>
                  <a:pt x="3390" y="34"/>
                  <a:pt x="3394" y="33"/>
                  <a:pt x="3398" y="32"/>
                </a:cubicBezTo>
                <a:cubicBezTo>
                  <a:pt x="3400" y="40"/>
                  <a:pt x="3400" y="40"/>
                  <a:pt x="3400" y="40"/>
                </a:cubicBezTo>
                <a:cubicBezTo>
                  <a:pt x="3396" y="41"/>
                  <a:pt x="3392" y="42"/>
                  <a:pt x="3388" y="43"/>
                </a:cubicBezTo>
                <a:close/>
                <a:moveTo>
                  <a:pt x="3971" y="38"/>
                </a:moveTo>
                <a:cubicBezTo>
                  <a:pt x="3967" y="37"/>
                  <a:pt x="3963" y="36"/>
                  <a:pt x="3959" y="36"/>
                </a:cubicBezTo>
                <a:cubicBezTo>
                  <a:pt x="3961" y="28"/>
                  <a:pt x="3961" y="28"/>
                  <a:pt x="3961" y="28"/>
                </a:cubicBezTo>
                <a:cubicBezTo>
                  <a:pt x="3965" y="29"/>
                  <a:pt x="3969" y="29"/>
                  <a:pt x="3973" y="30"/>
                </a:cubicBezTo>
                <a:lnTo>
                  <a:pt x="3971" y="38"/>
                </a:lnTo>
                <a:close/>
                <a:moveTo>
                  <a:pt x="3411" y="37"/>
                </a:moveTo>
                <a:cubicBezTo>
                  <a:pt x="3410" y="30"/>
                  <a:pt x="3410" y="30"/>
                  <a:pt x="3410" y="30"/>
                </a:cubicBezTo>
                <a:cubicBezTo>
                  <a:pt x="3414" y="29"/>
                  <a:pt x="3417" y="28"/>
                  <a:pt x="3421" y="27"/>
                </a:cubicBezTo>
                <a:cubicBezTo>
                  <a:pt x="3423" y="35"/>
                  <a:pt x="3423" y="35"/>
                  <a:pt x="3423" y="35"/>
                </a:cubicBezTo>
                <a:cubicBezTo>
                  <a:pt x="3419" y="36"/>
                  <a:pt x="3415" y="37"/>
                  <a:pt x="3411" y="37"/>
                </a:cubicBezTo>
                <a:close/>
                <a:moveTo>
                  <a:pt x="3948" y="33"/>
                </a:moveTo>
                <a:cubicBezTo>
                  <a:pt x="3944" y="32"/>
                  <a:pt x="3940" y="32"/>
                  <a:pt x="3936" y="31"/>
                </a:cubicBezTo>
                <a:cubicBezTo>
                  <a:pt x="3937" y="23"/>
                  <a:pt x="3937" y="23"/>
                  <a:pt x="3937" y="23"/>
                </a:cubicBezTo>
                <a:cubicBezTo>
                  <a:pt x="3941" y="24"/>
                  <a:pt x="3945" y="25"/>
                  <a:pt x="3949" y="25"/>
                </a:cubicBezTo>
                <a:lnTo>
                  <a:pt x="3948" y="33"/>
                </a:lnTo>
                <a:close/>
                <a:moveTo>
                  <a:pt x="3435" y="33"/>
                </a:moveTo>
                <a:cubicBezTo>
                  <a:pt x="3433" y="25"/>
                  <a:pt x="3433" y="25"/>
                  <a:pt x="3433" y="25"/>
                </a:cubicBezTo>
                <a:cubicBezTo>
                  <a:pt x="3437" y="24"/>
                  <a:pt x="3441" y="23"/>
                  <a:pt x="3445" y="22"/>
                </a:cubicBezTo>
                <a:cubicBezTo>
                  <a:pt x="3447" y="30"/>
                  <a:pt x="3447" y="30"/>
                  <a:pt x="3447" y="30"/>
                </a:cubicBezTo>
                <a:cubicBezTo>
                  <a:pt x="3443" y="31"/>
                  <a:pt x="3439" y="32"/>
                  <a:pt x="3435" y="33"/>
                </a:cubicBezTo>
                <a:close/>
                <a:moveTo>
                  <a:pt x="3924" y="29"/>
                </a:moveTo>
                <a:cubicBezTo>
                  <a:pt x="3920" y="28"/>
                  <a:pt x="3916" y="27"/>
                  <a:pt x="3912" y="27"/>
                </a:cubicBezTo>
                <a:cubicBezTo>
                  <a:pt x="3914" y="19"/>
                  <a:pt x="3914" y="19"/>
                  <a:pt x="3914" y="19"/>
                </a:cubicBezTo>
                <a:cubicBezTo>
                  <a:pt x="3918" y="19"/>
                  <a:pt x="3921" y="20"/>
                  <a:pt x="3925" y="21"/>
                </a:cubicBezTo>
                <a:lnTo>
                  <a:pt x="3924" y="29"/>
                </a:lnTo>
                <a:close/>
                <a:moveTo>
                  <a:pt x="3458" y="28"/>
                </a:moveTo>
                <a:cubicBezTo>
                  <a:pt x="3457" y="20"/>
                  <a:pt x="3457" y="20"/>
                  <a:pt x="3457" y="20"/>
                </a:cubicBezTo>
                <a:cubicBezTo>
                  <a:pt x="3460" y="20"/>
                  <a:pt x="3464" y="19"/>
                  <a:pt x="3467" y="18"/>
                </a:cubicBezTo>
                <a:cubicBezTo>
                  <a:pt x="3469" y="18"/>
                  <a:pt x="3469" y="18"/>
                  <a:pt x="3469" y="18"/>
                </a:cubicBezTo>
                <a:cubicBezTo>
                  <a:pt x="3470" y="26"/>
                  <a:pt x="3470" y="26"/>
                  <a:pt x="3470" y="26"/>
                </a:cubicBezTo>
                <a:cubicBezTo>
                  <a:pt x="3468" y="26"/>
                  <a:pt x="3468" y="26"/>
                  <a:pt x="3468" y="26"/>
                </a:cubicBezTo>
                <a:cubicBezTo>
                  <a:pt x="3465" y="27"/>
                  <a:pt x="3462" y="27"/>
                  <a:pt x="3458" y="28"/>
                </a:cubicBezTo>
                <a:close/>
                <a:moveTo>
                  <a:pt x="3900" y="25"/>
                </a:moveTo>
                <a:cubicBezTo>
                  <a:pt x="3896" y="24"/>
                  <a:pt x="3892" y="23"/>
                  <a:pt x="3888" y="23"/>
                </a:cubicBezTo>
                <a:cubicBezTo>
                  <a:pt x="3890" y="15"/>
                  <a:pt x="3890" y="15"/>
                  <a:pt x="3890" y="15"/>
                </a:cubicBezTo>
                <a:cubicBezTo>
                  <a:pt x="3894" y="16"/>
                  <a:pt x="3898" y="16"/>
                  <a:pt x="3902" y="17"/>
                </a:cubicBezTo>
                <a:lnTo>
                  <a:pt x="3900" y="25"/>
                </a:lnTo>
                <a:close/>
                <a:moveTo>
                  <a:pt x="3482" y="24"/>
                </a:moveTo>
                <a:cubicBezTo>
                  <a:pt x="3481" y="16"/>
                  <a:pt x="3481" y="16"/>
                  <a:pt x="3481" y="16"/>
                </a:cubicBezTo>
                <a:cubicBezTo>
                  <a:pt x="3485" y="15"/>
                  <a:pt x="3489" y="15"/>
                  <a:pt x="3493" y="14"/>
                </a:cubicBezTo>
                <a:cubicBezTo>
                  <a:pt x="3494" y="22"/>
                  <a:pt x="3494" y="22"/>
                  <a:pt x="3494" y="22"/>
                </a:cubicBezTo>
                <a:cubicBezTo>
                  <a:pt x="3490" y="23"/>
                  <a:pt x="3486" y="23"/>
                  <a:pt x="3482" y="24"/>
                </a:cubicBezTo>
                <a:close/>
                <a:moveTo>
                  <a:pt x="3877" y="21"/>
                </a:moveTo>
                <a:cubicBezTo>
                  <a:pt x="3873" y="21"/>
                  <a:pt x="3869" y="20"/>
                  <a:pt x="3865" y="20"/>
                </a:cubicBezTo>
                <a:cubicBezTo>
                  <a:pt x="3866" y="12"/>
                  <a:pt x="3866" y="12"/>
                  <a:pt x="3866" y="12"/>
                </a:cubicBezTo>
                <a:cubicBezTo>
                  <a:pt x="3870" y="12"/>
                  <a:pt x="3874" y="13"/>
                  <a:pt x="3878" y="13"/>
                </a:cubicBezTo>
                <a:lnTo>
                  <a:pt x="3877" y="21"/>
                </a:lnTo>
                <a:close/>
                <a:moveTo>
                  <a:pt x="3506" y="20"/>
                </a:moveTo>
                <a:cubicBezTo>
                  <a:pt x="3505" y="12"/>
                  <a:pt x="3505" y="12"/>
                  <a:pt x="3505" y="12"/>
                </a:cubicBezTo>
                <a:cubicBezTo>
                  <a:pt x="3509" y="12"/>
                  <a:pt x="3513" y="11"/>
                  <a:pt x="3517" y="11"/>
                </a:cubicBezTo>
                <a:cubicBezTo>
                  <a:pt x="3518" y="19"/>
                  <a:pt x="3518" y="19"/>
                  <a:pt x="3518" y="19"/>
                </a:cubicBezTo>
                <a:cubicBezTo>
                  <a:pt x="3514" y="19"/>
                  <a:pt x="3510" y="20"/>
                  <a:pt x="3506" y="20"/>
                </a:cubicBezTo>
                <a:close/>
                <a:moveTo>
                  <a:pt x="3853" y="18"/>
                </a:moveTo>
                <a:cubicBezTo>
                  <a:pt x="3849" y="18"/>
                  <a:pt x="3845" y="17"/>
                  <a:pt x="3841" y="17"/>
                </a:cubicBezTo>
                <a:cubicBezTo>
                  <a:pt x="3842" y="9"/>
                  <a:pt x="3842" y="9"/>
                  <a:pt x="3842" y="9"/>
                </a:cubicBezTo>
                <a:cubicBezTo>
                  <a:pt x="3846" y="9"/>
                  <a:pt x="3850" y="10"/>
                  <a:pt x="3854" y="10"/>
                </a:cubicBezTo>
                <a:lnTo>
                  <a:pt x="3853" y="18"/>
                </a:lnTo>
                <a:close/>
                <a:moveTo>
                  <a:pt x="3529" y="17"/>
                </a:moveTo>
                <a:cubicBezTo>
                  <a:pt x="3529" y="9"/>
                  <a:pt x="3529" y="9"/>
                  <a:pt x="3529" y="9"/>
                </a:cubicBezTo>
                <a:cubicBezTo>
                  <a:pt x="3533" y="9"/>
                  <a:pt x="3537" y="8"/>
                  <a:pt x="3541" y="8"/>
                </a:cubicBezTo>
                <a:cubicBezTo>
                  <a:pt x="3541" y="16"/>
                  <a:pt x="3541" y="16"/>
                  <a:pt x="3541" y="16"/>
                </a:cubicBezTo>
                <a:cubicBezTo>
                  <a:pt x="3537" y="16"/>
                  <a:pt x="3533" y="17"/>
                  <a:pt x="3529" y="17"/>
                </a:cubicBezTo>
                <a:close/>
                <a:moveTo>
                  <a:pt x="3829" y="15"/>
                </a:moveTo>
                <a:cubicBezTo>
                  <a:pt x="3825" y="15"/>
                  <a:pt x="3821" y="14"/>
                  <a:pt x="3817" y="14"/>
                </a:cubicBezTo>
                <a:cubicBezTo>
                  <a:pt x="3818" y="6"/>
                  <a:pt x="3818" y="6"/>
                  <a:pt x="3818" y="6"/>
                </a:cubicBezTo>
                <a:cubicBezTo>
                  <a:pt x="3822" y="7"/>
                  <a:pt x="3826" y="7"/>
                  <a:pt x="3830" y="7"/>
                </a:cubicBezTo>
                <a:lnTo>
                  <a:pt x="3829" y="15"/>
                </a:lnTo>
                <a:close/>
                <a:moveTo>
                  <a:pt x="3553" y="15"/>
                </a:moveTo>
                <a:cubicBezTo>
                  <a:pt x="3553" y="7"/>
                  <a:pt x="3553" y="7"/>
                  <a:pt x="3553" y="7"/>
                </a:cubicBezTo>
                <a:cubicBezTo>
                  <a:pt x="3557" y="6"/>
                  <a:pt x="3561" y="6"/>
                  <a:pt x="3565" y="5"/>
                </a:cubicBezTo>
                <a:cubicBezTo>
                  <a:pt x="3565" y="13"/>
                  <a:pt x="3565" y="13"/>
                  <a:pt x="3565" y="13"/>
                </a:cubicBezTo>
                <a:cubicBezTo>
                  <a:pt x="3561" y="14"/>
                  <a:pt x="3557" y="14"/>
                  <a:pt x="3553" y="15"/>
                </a:cubicBezTo>
                <a:close/>
                <a:moveTo>
                  <a:pt x="3805" y="13"/>
                </a:moveTo>
                <a:cubicBezTo>
                  <a:pt x="3801" y="13"/>
                  <a:pt x="3797" y="12"/>
                  <a:pt x="3793" y="12"/>
                </a:cubicBezTo>
                <a:cubicBezTo>
                  <a:pt x="3794" y="4"/>
                  <a:pt x="3794" y="4"/>
                  <a:pt x="3794" y="4"/>
                </a:cubicBezTo>
                <a:cubicBezTo>
                  <a:pt x="3798" y="4"/>
                  <a:pt x="3802" y="5"/>
                  <a:pt x="3806" y="5"/>
                </a:cubicBezTo>
                <a:lnTo>
                  <a:pt x="3805" y="13"/>
                </a:lnTo>
                <a:close/>
                <a:moveTo>
                  <a:pt x="3577" y="12"/>
                </a:moveTo>
                <a:cubicBezTo>
                  <a:pt x="3577" y="4"/>
                  <a:pt x="3577" y="4"/>
                  <a:pt x="3577" y="4"/>
                </a:cubicBezTo>
                <a:cubicBezTo>
                  <a:pt x="3581" y="4"/>
                  <a:pt x="3585" y="4"/>
                  <a:pt x="3589" y="4"/>
                </a:cubicBezTo>
                <a:cubicBezTo>
                  <a:pt x="3589" y="11"/>
                  <a:pt x="3589" y="11"/>
                  <a:pt x="3589" y="11"/>
                </a:cubicBezTo>
                <a:cubicBezTo>
                  <a:pt x="3585" y="12"/>
                  <a:pt x="3581" y="12"/>
                  <a:pt x="3577" y="12"/>
                </a:cubicBezTo>
                <a:close/>
                <a:moveTo>
                  <a:pt x="3781" y="11"/>
                </a:moveTo>
                <a:cubicBezTo>
                  <a:pt x="3777" y="11"/>
                  <a:pt x="3773" y="11"/>
                  <a:pt x="3769" y="10"/>
                </a:cubicBezTo>
                <a:cubicBezTo>
                  <a:pt x="3770" y="2"/>
                  <a:pt x="3770" y="2"/>
                  <a:pt x="3770" y="2"/>
                </a:cubicBezTo>
                <a:cubicBezTo>
                  <a:pt x="3774" y="3"/>
                  <a:pt x="3778" y="3"/>
                  <a:pt x="3782" y="3"/>
                </a:cubicBezTo>
                <a:lnTo>
                  <a:pt x="3781" y="11"/>
                </a:lnTo>
                <a:close/>
                <a:moveTo>
                  <a:pt x="3601" y="11"/>
                </a:moveTo>
                <a:cubicBezTo>
                  <a:pt x="3601" y="3"/>
                  <a:pt x="3601" y="3"/>
                  <a:pt x="3601" y="3"/>
                </a:cubicBezTo>
                <a:cubicBezTo>
                  <a:pt x="3605" y="2"/>
                  <a:pt x="3609" y="2"/>
                  <a:pt x="3613" y="2"/>
                </a:cubicBezTo>
                <a:cubicBezTo>
                  <a:pt x="3613" y="10"/>
                  <a:pt x="3613" y="10"/>
                  <a:pt x="3613" y="10"/>
                </a:cubicBezTo>
                <a:cubicBezTo>
                  <a:pt x="3609" y="10"/>
                  <a:pt x="3605" y="10"/>
                  <a:pt x="3601" y="11"/>
                </a:cubicBezTo>
                <a:close/>
                <a:moveTo>
                  <a:pt x="3757" y="10"/>
                </a:moveTo>
                <a:cubicBezTo>
                  <a:pt x="3753" y="9"/>
                  <a:pt x="3749" y="9"/>
                  <a:pt x="3745" y="9"/>
                </a:cubicBezTo>
                <a:cubicBezTo>
                  <a:pt x="3745" y="1"/>
                  <a:pt x="3745" y="1"/>
                  <a:pt x="3745" y="1"/>
                </a:cubicBezTo>
                <a:cubicBezTo>
                  <a:pt x="3749" y="1"/>
                  <a:pt x="3753" y="1"/>
                  <a:pt x="3757" y="2"/>
                </a:cubicBezTo>
                <a:lnTo>
                  <a:pt x="3757" y="10"/>
                </a:lnTo>
                <a:close/>
                <a:moveTo>
                  <a:pt x="3625" y="9"/>
                </a:moveTo>
                <a:cubicBezTo>
                  <a:pt x="3625" y="1"/>
                  <a:pt x="3625" y="1"/>
                  <a:pt x="3625" y="1"/>
                </a:cubicBezTo>
                <a:cubicBezTo>
                  <a:pt x="3629" y="1"/>
                  <a:pt x="3633" y="1"/>
                  <a:pt x="3637" y="1"/>
                </a:cubicBezTo>
                <a:cubicBezTo>
                  <a:pt x="3637" y="9"/>
                  <a:pt x="3637" y="9"/>
                  <a:pt x="3637" y="9"/>
                </a:cubicBezTo>
                <a:cubicBezTo>
                  <a:pt x="3633" y="9"/>
                  <a:pt x="3629" y="9"/>
                  <a:pt x="3625" y="9"/>
                </a:cubicBezTo>
                <a:close/>
                <a:moveTo>
                  <a:pt x="3733" y="9"/>
                </a:moveTo>
                <a:cubicBezTo>
                  <a:pt x="3729" y="9"/>
                  <a:pt x="3725" y="8"/>
                  <a:pt x="3721" y="8"/>
                </a:cubicBezTo>
                <a:cubicBezTo>
                  <a:pt x="3721" y="0"/>
                  <a:pt x="3721" y="0"/>
                  <a:pt x="3721" y="0"/>
                </a:cubicBezTo>
                <a:cubicBezTo>
                  <a:pt x="3725" y="0"/>
                  <a:pt x="3729" y="1"/>
                  <a:pt x="3733" y="1"/>
                </a:cubicBezTo>
                <a:lnTo>
                  <a:pt x="3733" y="9"/>
                </a:lnTo>
                <a:close/>
                <a:moveTo>
                  <a:pt x="3649" y="8"/>
                </a:moveTo>
                <a:cubicBezTo>
                  <a:pt x="3649" y="0"/>
                  <a:pt x="3649" y="0"/>
                  <a:pt x="3649" y="0"/>
                </a:cubicBezTo>
                <a:cubicBezTo>
                  <a:pt x="3653" y="0"/>
                  <a:pt x="3657" y="0"/>
                  <a:pt x="3661" y="0"/>
                </a:cubicBezTo>
                <a:cubicBezTo>
                  <a:pt x="3661" y="8"/>
                  <a:pt x="3661" y="8"/>
                  <a:pt x="3661" y="8"/>
                </a:cubicBezTo>
                <a:cubicBezTo>
                  <a:pt x="3657" y="8"/>
                  <a:pt x="3653" y="8"/>
                  <a:pt x="3649" y="8"/>
                </a:cubicBezTo>
                <a:close/>
                <a:moveTo>
                  <a:pt x="3709" y="8"/>
                </a:moveTo>
                <a:cubicBezTo>
                  <a:pt x="3705" y="8"/>
                  <a:pt x="3701" y="8"/>
                  <a:pt x="3697" y="8"/>
                </a:cubicBezTo>
                <a:cubicBezTo>
                  <a:pt x="3697" y="0"/>
                  <a:pt x="3697" y="0"/>
                  <a:pt x="3697" y="0"/>
                </a:cubicBezTo>
                <a:cubicBezTo>
                  <a:pt x="3701" y="0"/>
                  <a:pt x="3705" y="0"/>
                  <a:pt x="3709" y="0"/>
                </a:cubicBezTo>
                <a:lnTo>
                  <a:pt x="3709" y="8"/>
                </a:lnTo>
                <a:close/>
                <a:moveTo>
                  <a:pt x="3673" y="8"/>
                </a:moveTo>
                <a:cubicBezTo>
                  <a:pt x="3673" y="0"/>
                  <a:pt x="3673" y="0"/>
                  <a:pt x="3673" y="0"/>
                </a:cubicBezTo>
                <a:cubicBezTo>
                  <a:pt x="3677" y="0"/>
                  <a:pt x="3681" y="0"/>
                  <a:pt x="3685" y="0"/>
                </a:cubicBezTo>
                <a:cubicBezTo>
                  <a:pt x="3685" y="8"/>
                  <a:pt x="3685" y="8"/>
                  <a:pt x="3685" y="8"/>
                </a:cubicBezTo>
                <a:cubicBezTo>
                  <a:pt x="3681" y="8"/>
                  <a:pt x="3677" y="8"/>
                  <a:pt x="3673" y="8"/>
                </a:cubicBezTo>
                <a:close/>
              </a:path>
            </a:pathLst>
          </a:custGeom>
          <a:solidFill>
            <a:srgbClr val="BEBEBE"/>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266" name="Freeform 3429"/>
          <p:cNvSpPr>
            <a:spLocks/>
          </p:cNvSpPr>
          <p:nvPr/>
        </p:nvSpPr>
        <p:spPr bwMode="auto">
          <a:xfrm>
            <a:off x="1383546" y="3620425"/>
            <a:ext cx="2183480" cy="1171888"/>
          </a:xfrm>
          <a:custGeom>
            <a:avLst/>
            <a:gdLst>
              <a:gd name="T0" fmla="*/ 1001 w 1077"/>
              <a:gd name="T1" fmla="*/ 134 h 578"/>
              <a:gd name="T2" fmla="*/ 0 w 1077"/>
              <a:gd name="T3" fmla="*/ 42 h 578"/>
              <a:gd name="T4" fmla="*/ 546 w 1077"/>
              <a:gd name="T5" fmla="*/ 578 h 578"/>
              <a:gd name="T6" fmla="*/ 1077 w 1077"/>
              <a:gd name="T7" fmla="*/ 162 h 578"/>
              <a:gd name="T8" fmla="*/ 1001 w 1077"/>
              <a:gd name="T9" fmla="*/ 134 h 578"/>
            </a:gdLst>
            <a:ahLst/>
            <a:cxnLst>
              <a:cxn ang="0">
                <a:pos x="T0" y="T1"/>
              </a:cxn>
              <a:cxn ang="0">
                <a:pos x="T2" y="T3"/>
              </a:cxn>
              <a:cxn ang="0">
                <a:pos x="T4" y="T5"/>
              </a:cxn>
              <a:cxn ang="0">
                <a:pos x="T6" y="T7"/>
              </a:cxn>
              <a:cxn ang="0">
                <a:pos x="T8" y="T9"/>
              </a:cxn>
            </a:cxnLst>
            <a:rect l="0" t="0" r="r" b="b"/>
            <a:pathLst>
              <a:path w="1077" h="578">
                <a:moveTo>
                  <a:pt x="1001" y="134"/>
                </a:moveTo>
                <a:cubicBezTo>
                  <a:pt x="697" y="29"/>
                  <a:pt x="336" y="0"/>
                  <a:pt x="0" y="42"/>
                </a:cubicBezTo>
                <a:cubicBezTo>
                  <a:pt x="5" y="339"/>
                  <a:pt x="248" y="578"/>
                  <a:pt x="546" y="578"/>
                </a:cubicBezTo>
                <a:cubicBezTo>
                  <a:pt x="803" y="578"/>
                  <a:pt x="1018" y="401"/>
                  <a:pt x="1077" y="162"/>
                </a:cubicBezTo>
                <a:cubicBezTo>
                  <a:pt x="1052" y="152"/>
                  <a:pt x="1026" y="143"/>
                  <a:pt x="1001" y="134"/>
                </a:cubicBezTo>
                <a:close/>
              </a:path>
            </a:pathLst>
          </a:custGeom>
          <a:solidFill>
            <a:srgbClr val="8D2376"/>
          </a:solidFill>
          <a:ln>
            <a:noFill/>
          </a:ln>
          <a:extLst/>
        </p:spPr>
        <p:txBody>
          <a:bodyPr vert="horz" wrap="square" lIns="89642" tIns="44821" rIns="89642" bIns="0" numCol="1" anchor="ctr" anchorCtr="0" compatLnSpc="1">
            <a:prstTxWarp prst="textNoShape">
              <a:avLst/>
            </a:prstTxWarp>
          </a:bodyPr>
          <a:lstStyle/>
          <a:p>
            <a:pPr algn="ctr" defTabSz="1066669">
              <a:lnSpc>
                <a:spcPct val="130000"/>
              </a:lnSpc>
              <a:defRPr/>
            </a:pPr>
            <a:r>
              <a:rPr lang="en-US" sz="1961" kern="0" dirty="0">
                <a:solidFill>
                  <a:srgbClr val="FFFFFF"/>
                </a:solidFill>
                <a:latin typeface="Segoe UI Light"/>
              </a:rPr>
              <a:t>Developers</a:t>
            </a:r>
          </a:p>
        </p:txBody>
      </p:sp>
      <p:grpSp>
        <p:nvGrpSpPr>
          <p:cNvPr id="62" name="Group 61"/>
          <p:cNvGrpSpPr/>
          <p:nvPr/>
        </p:nvGrpSpPr>
        <p:grpSpPr>
          <a:xfrm>
            <a:off x="119835" y="1892939"/>
            <a:ext cx="2125109" cy="1834870"/>
            <a:chOff x="122237" y="1930399"/>
            <a:chExt cx="2167722" cy="1871663"/>
          </a:xfrm>
        </p:grpSpPr>
        <p:sp>
          <p:nvSpPr>
            <p:cNvPr id="580" name="Rectangle 3449"/>
            <p:cNvSpPr>
              <a:spLocks noChangeArrowheads="1"/>
            </p:cNvSpPr>
            <p:nvPr/>
          </p:nvSpPr>
          <p:spPr bwMode="auto">
            <a:xfrm>
              <a:off x="122237" y="2647900"/>
              <a:ext cx="1213643" cy="1154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algn="ctr" defTabSz="896386"/>
              <a:r>
                <a:rPr lang="en-US" altLang="en-US" sz="1568" dirty="0">
                  <a:solidFill>
                    <a:srgbClr val="FFFFFF"/>
                  </a:solidFill>
                  <a:latin typeface="Segoe UI Light"/>
                </a:rPr>
                <a:t>26.7%</a:t>
              </a:r>
              <a:br>
                <a:rPr lang="en-US" altLang="en-US" sz="882" dirty="0">
                  <a:solidFill>
                    <a:srgbClr val="FFFFFF"/>
                  </a:solidFill>
                  <a:latin typeface="Segoe UI" panose="020B0502040204020203" pitchFamily="34" charset="0"/>
                </a:rPr>
              </a:br>
              <a:r>
                <a:rPr lang="en-US" altLang="en-US" sz="882" dirty="0">
                  <a:solidFill>
                    <a:srgbClr val="FFFFFF"/>
                  </a:solidFill>
                  <a:latin typeface="Segoe UI" panose="020B0502040204020203" pitchFamily="34" charset="0"/>
                </a:rPr>
                <a:t>No executive support</a:t>
              </a:r>
            </a:p>
            <a:p>
              <a:pPr algn="ctr" defTabSz="896386"/>
              <a:r>
                <a:rPr lang="en-US" altLang="en-US" sz="1568" dirty="0">
                  <a:solidFill>
                    <a:srgbClr val="FFFFFF"/>
                  </a:solidFill>
                  <a:latin typeface="Segoe UI Light"/>
                </a:rPr>
                <a:t>56.7%</a:t>
              </a:r>
              <a:br>
                <a:rPr lang="en-US" altLang="en-US" sz="882" dirty="0">
                  <a:solidFill>
                    <a:srgbClr val="FFFFFF"/>
                  </a:solidFill>
                  <a:latin typeface="Segoe UI" panose="020B0502040204020203" pitchFamily="34" charset="0"/>
                </a:rPr>
              </a:br>
              <a:r>
                <a:rPr lang="en-US" altLang="en-US" sz="882" dirty="0">
                  <a:solidFill>
                    <a:srgbClr val="FFFFFF"/>
                  </a:solidFill>
                  <a:latin typeface="Segoe UI" panose="020B0502040204020203" pitchFamily="34" charset="0"/>
                </a:rPr>
                <a:t>Cultural inhibitors</a:t>
              </a:r>
            </a:p>
            <a:p>
              <a:pPr algn="ctr" defTabSz="896386"/>
              <a:r>
                <a:rPr lang="en-US" altLang="en-US" sz="1568" dirty="0">
                  <a:solidFill>
                    <a:srgbClr val="FFFFFF"/>
                  </a:solidFill>
                  <a:latin typeface="Segoe UI Light"/>
                </a:rPr>
                <a:t>43.3%</a:t>
              </a:r>
              <a:br>
                <a:rPr lang="en-US" altLang="en-US" sz="882" dirty="0">
                  <a:solidFill>
                    <a:srgbClr val="FFFFFF"/>
                  </a:solidFill>
                  <a:latin typeface="Segoe UI" panose="020B0502040204020203" pitchFamily="34" charset="0"/>
                </a:rPr>
              </a:br>
              <a:r>
                <a:rPr lang="en-US" altLang="en-US" sz="882" spc="-39" dirty="0">
                  <a:solidFill>
                    <a:srgbClr val="FFFFFF"/>
                  </a:solidFill>
                  <a:latin typeface="Segoe UI" panose="020B0502040204020203" pitchFamily="34" charset="0"/>
                </a:rPr>
                <a:t>Fragmented processes</a:t>
              </a:r>
            </a:p>
          </p:txBody>
        </p:sp>
        <p:grpSp>
          <p:nvGrpSpPr>
            <p:cNvPr id="584" name="Group 583"/>
            <p:cNvGrpSpPr/>
            <p:nvPr/>
          </p:nvGrpSpPr>
          <p:grpSpPr>
            <a:xfrm>
              <a:off x="655637" y="1930399"/>
              <a:ext cx="1634322" cy="652463"/>
              <a:chOff x="780044" y="2006599"/>
              <a:chExt cx="1634322" cy="652463"/>
            </a:xfrm>
          </p:grpSpPr>
          <p:sp>
            <p:nvSpPr>
              <p:cNvPr id="33" name="Freeform 3171"/>
              <p:cNvSpPr>
                <a:spLocks/>
              </p:cNvSpPr>
              <p:nvPr/>
            </p:nvSpPr>
            <p:spPr bwMode="auto">
              <a:xfrm>
                <a:off x="1000706" y="2347913"/>
                <a:ext cx="1413660" cy="311149"/>
              </a:xfrm>
              <a:custGeom>
                <a:avLst/>
                <a:gdLst>
                  <a:gd name="T0" fmla="*/ 440 w 520"/>
                  <a:gd name="T1" fmla="*/ 162 h 162"/>
                  <a:gd name="T2" fmla="*/ 80 w 520"/>
                  <a:gd name="T3" fmla="*/ 162 h 162"/>
                  <a:gd name="T4" fmla="*/ 0 w 520"/>
                  <a:gd name="T5" fmla="*/ 82 h 162"/>
                  <a:gd name="T6" fmla="*/ 0 w 520"/>
                  <a:gd name="T7" fmla="*/ 81 h 162"/>
                  <a:gd name="T8" fmla="*/ 80 w 520"/>
                  <a:gd name="T9" fmla="*/ 0 h 162"/>
                  <a:gd name="T10" fmla="*/ 440 w 520"/>
                  <a:gd name="T11" fmla="*/ 0 h 162"/>
                  <a:gd name="T12" fmla="*/ 520 w 520"/>
                  <a:gd name="T13" fmla="*/ 81 h 162"/>
                  <a:gd name="T14" fmla="*/ 520 w 520"/>
                  <a:gd name="T15" fmla="*/ 82 h 162"/>
                  <a:gd name="T16" fmla="*/ 440 w 520"/>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0" h="162">
                    <a:moveTo>
                      <a:pt x="440" y="162"/>
                    </a:moveTo>
                    <a:cubicBezTo>
                      <a:pt x="80" y="162"/>
                      <a:pt x="80" y="162"/>
                      <a:pt x="80" y="162"/>
                    </a:cubicBezTo>
                    <a:cubicBezTo>
                      <a:pt x="35" y="162"/>
                      <a:pt x="0" y="126"/>
                      <a:pt x="0" y="82"/>
                    </a:cubicBezTo>
                    <a:cubicBezTo>
                      <a:pt x="0" y="81"/>
                      <a:pt x="0" y="81"/>
                      <a:pt x="0" y="81"/>
                    </a:cubicBezTo>
                    <a:cubicBezTo>
                      <a:pt x="0" y="36"/>
                      <a:pt x="35" y="0"/>
                      <a:pt x="80" y="0"/>
                    </a:cubicBezTo>
                    <a:cubicBezTo>
                      <a:pt x="440" y="0"/>
                      <a:pt x="440" y="0"/>
                      <a:pt x="440" y="0"/>
                    </a:cubicBezTo>
                    <a:cubicBezTo>
                      <a:pt x="484" y="0"/>
                      <a:pt x="520" y="36"/>
                      <a:pt x="520" y="81"/>
                    </a:cubicBezTo>
                    <a:cubicBezTo>
                      <a:pt x="520" y="82"/>
                      <a:pt x="520" y="82"/>
                      <a:pt x="520" y="82"/>
                    </a:cubicBezTo>
                    <a:cubicBezTo>
                      <a:pt x="520" y="126"/>
                      <a:pt x="484" y="162"/>
                      <a:pt x="440" y="162"/>
                    </a:cubicBezTo>
                    <a:close/>
                  </a:path>
                </a:pathLst>
              </a:custGeom>
              <a:solidFill>
                <a:srgbClr val="002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4" name="Freeform 3172"/>
              <p:cNvSpPr>
                <a:spLocks/>
              </p:cNvSpPr>
              <p:nvPr/>
            </p:nvSpPr>
            <p:spPr bwMode="auto">
              <a:xfrm>
                <a:off x="1016582" y="2238374"/>
                <a:ext cx="41275" cy="215900"/>
              </a:xfrm>
              <a:custGeom>
                <a:avLst/>
                <a:gdLst>
                  <a:gd name="T0" fmla="*/ 16 w 26"/>
                  <a:gd name="T1" fmla="*/ 24 h 136"/>
                  <a:gd name="T2" fmla="*/ 9 w 26"/>
                  <a:gd name="T3" fmla="*/ 30 h 136"/>
                  <a:gd name="T4" fmla="*/ 9 w 26"/>
                  <a:gd name="T5" fmla="*/ 136 h 136"/>
                  <a:gd name="T6" fmla="*/ 26 w 26"/>
                  <a:gd name="T7" fmla="*/ 3 h 136"/>
                  <a:gd name="T8" fmla="*/ 26 w 26"/>
                  <a:gd name="T9" fmla="*/ 0 h 136"/>
                  <a:gd name="T10" fmla="*/ 25 w 26"/>
                  <a:gd name="T11" fmla="*/ 0 h 136"/>
                  <a:gd name="T12" fmla="*/ 0 w 26"/>
                  <a:gd name="T13" fmla="*/ 14 h 136"/>
                  <a:gd name="T14" fmla="*/ 16 w 26"/>
                  <a:gd name="T15" fmla="*/ 24 h 1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36">
                    <a:moveTo>
                      <a:pt x="16" y="24"/>
                    </a:moveTo>
                    <a:lnTo>
                      <a:pt x="9" y="30"/>
                    </a:lnTo>
                    <a:lnTo>
                      <a:pt x="9" y="136"/>
                    </a:lnTo>
                    <a:lnTo>
                      <a:pt x="26" y="3"/>
                    </a:lnTo>
                    <a:lnTo>
                      <a:pt x="26" y="0"/>
                    </a:lnTo>
                    <a:lnTo>
                      <a:pt x="25" y="0"/>
                    </a:lnTo>
                    <a:lnTo>
                      <a:pt x="0" y="14"/>
                    </a:lnTo>
                    <a:lnTo>
                      <a:pt x="16" y="2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5" name="Freeform 3173"/>
              <p:cNvSpPr>
                <a:spLocks/>
              </p:cNvSpPr>
              <p:nvPr/>
            </p:nvSpPr>
            <p:spPr bwMode="auto">
              <a:xfrm>
                <a:off x="975307" y="2238374"/>
                <a:ext cx="41275" cy="242887"/>
              </a:xfrm>
              <a:custGeom>
                <a:avLst/>
                <a:gdLst>
                  <a:gd name="T0" fmla="*/ 20 w 26"/>
                  <a:gd name="T1" fmla="*/ 30 h 153"/>
                  <a:gd name="T2" fmla="*/ 11 w 26"/>
                  <a:gd name="T3" fmla="*/ 24 h 153"/>
                  <a:gd name="T4" fmla="*/ 26 w 26"/>
                  <a:gd name="T5" fmla="*/ 14 h 153"/>
                  <a:gd name="T6" fmla="*/ 0 w 26"/>
                  <a:gd name="T7" fmla="*/ 0 h 153"/>
                  <a:gd name="T8" fmla="*/ 0 w 26"/>
                  <a:gd name="T9" fmla="*/ 0 h 153"/>
                  <a:gd name="T10" fmla="*/ 0 w 26"/>
                  <a:gd name="T11" fmla="*/ 3 h 153"/>
                  <a:gd name="T12" fmla="*/ 19 w 26"/>
                  <a:gd name="T13" fmla="*/ 153 h 153"/>
                  <a:gd name="T14" fmla="*/ 20 w 26"/>
                  <a:gd name="T15" fmla="*/ 30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53">
                    <a:moveTo>
                      <a:pt x="20" y="30"/>
                    </a:moveTo>
                    <a:lnTo>
                      <a:pt x="11" y="24"/>
                    </a:lnTo>
                    <a:lnTo>
                      <a:pt x="26" y="14"/>
                    </a:lnTo>
                    <a:lnTo>
                      <a:pt x="0" y="0"/>
                    </a:lnTo>
                    <a:lnTo>
                      <a:pt x="0" y="0"/>
                    </a:lnTo>
                    <a:lnTo>
                      <a:pt x="0" y="3"/>
                    </a:lnTo>
                    <a:lnTo>
                      <a:pt x="19" y="153"/>
                    </a:lnTo>
                    <a:lnTo>
                      <a:pt x="20" y="3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6" name="Freeform 3174"/>
              <p:cNvSpPr>
                <a:spLocks noEditPoints="1"/>
              </p:cNvSpPr>
              <p:nvPr/>
            </p:nvSpPr>
            <p:spPr bwMode="auto">
              <a:xfrm>
                <a:off x="1035632" y="2027237"/>
                <a:ext cx="68263" cy="79375"/>
              </a:xfrm>
              <a:custGeom>
                <a:avLst/>
                <a:gdLst>
                  <a:gd name="T0" fmla="*/ 13 w 33"/>
                  <a:gd name="T1" fmla="*/ 14 h 39"/>
                  <a:gd name="T2" fmla="*/ 17 w 33"/>
                  <a:gd name="T3" fmla="*/ 24 h 39"/>
                  <a:gd name="T4" fmla="*/ 23 w 33"/>
                  <a:gd name="T5" fmla="*/ 22 h 39"/>
                  <a:gd name="T6" fmla="*/ 23 w 33"/>
                  <a:gd name="T7" fmla="*/ 24 h 39"/>
                  <a:gd name="T8" fmla="*/ 23 w 33"/>
                  <a:gd name="T9" fmla="*/ 26 h 39"/>
                  <a:gd name="T10" fmla="*/ 25 w 33"/>
                  <a:gd name="T11" fmla="*/ 27 h 39"/>
                  <a:gd name="T12" fmla="*/ 25 w 33"/>
                  <a:gd name="T13" fmla="*/ 29 h 39"/>
                  <a:gd name="T14" fmla="*/ 25 w 33"/>
                  <a:gd name="T15" fmla="*/ 31 h 39"/>
                  <a:gd name="T16" fmla="*/ 25 w 33"/>
                  <a:gd name="T17" fmla="*/ 32 h 39"/>
                  <a:gd name="T18" fmla="*/ 25 w 33"/>
                  <a:gd name="T19" fmla="*/ 37 h 39"/>
                  <a:gd name="T20" fmla="*/ 28 w 33"/>
                  <a:gd name="T21" fmla="*/ 37 h 39"/>
                  <a:gd name="T22" fmla="*/ 30 w 33"/>
                  <a:gd name="T23" fmla="*/ 39 h 39"/>
                  <a:gd name="T24" fmla="*/ 11 w 33"/>
                  <a:gd name="T25" fmla="*/ 1 h 39"/>
                  <a:gd name="T26" fmla="*/ 0 w 33"/>
                  <a:gd name="T27" fmla="*/ 0 h 39"/>
                  <a:gd name="T28" fmla="*/ 13 w 33"/>
                  <a:gd name="T29" fmla="*/ 14 h 39"/>
                  <a:gd name="T30" fmla="*/ 24 w 33"/>
                  <a:gd name="T31" fmla="*/ 22 h 39"/>
                  <a:gd name="T32" fmla="*/ 25 w 33"/>
                  <a:gd name="T33" fmla="*/ 22 h 39"/>
                  <a:gd name="T34" fmla="*/ 25 w 33"/>
                  <a:gd name="T35" fmla="*/ 23 h 39"/>
                  <a:gd name="T36" fmla="*/ 24 w 33"/>
                  <a:gd name="T37" fmla="*/ 23 h 39"/>
                  <a:gd name="T38" fmla="*/ 24 w 33"/>
                  <a:gd name="T39" fmla="*/ 2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9">
                    <a:moveTo>
                      <a:pt x="13" y="14"/>
                    </a:moveTo>
                    <a:cubicBezTo>
                      <a:pt x="15" y="17"/>
                      <a:pt x="16" y="20"/>
                      <a:pt x="17" y="24"/>
                    </a:cubicBezTo>
                    <a:cubicBezTo>
                      <a:pt x="19" y="24"/>
                      <a:pt x="20" y="24"/>
                      <a:pt x="23" y="22"/>
                    </a:cubicBezTo>
                    <a:cubicBezTo>
                      <a:pt x="23" y="24"/>
                      <a:pt x="23" y="24"/>
                      <a:pt x="23" y="24"/>
                    </a:cubicBezTo>
                    <a:cubicBezTo>
                      <a:pt x="23" y="24"/>
                      <a:pt x="23" y="24"/>
                      <a:pt x="23" y="26"/>
                    </a:cubicBezTo>
                    <a:cubicBezTo>
                      <a:pt x="25" y="26"/>
                      <a:pt x="25" y="26"/>
                      <a:pt x="25" y="27"/>
                    </a:cubicBezTo>
                    <a:cubicBezTo>
                      <a:pt x="25" y="29"/>
                      <a:pt x="25" y="29"/>
                      <a:pt x="25" y="29"/>
                    </a:cubicBezTo>
                    <a:cubicBezTo>
                      <a:pt x="25" y="31"/>
                      <a:pt x="25" y="31"/>
                      <a:pt x="25" y="31"/>
                    </a:cubicBezTo>
                    <a:cubicBezTo>
                      <a:pt x="25" y="32"/>
                      <a:pt x="25" y="32"/>
                      <a:pt x="25" y="32"/>
                    </a:cubicBezTo>
                    <a:cubicBezTo>
                      <a:pt x="25" y="32"/>
                      <a:pt x="25" y="32"/>
                      <a:pt x="25" y="37"/>
                    </a:cubicBezTo>
                    <a:cubicBezTo>
                      <a:pt x="27" y="37"/>
                      <a:pt x="27" y="37"/>
                      <a:pt x="28" y="37"/>
                    </a:cubicBezTo>
                    <a:cubicBezTo>
                      <a:pt x="29" y="38"/>
                      <a:pt x="29" y="38"/>
                      <a:pt x="30" y="39"/>
                    </a:cubicBezTo>
                    <a:cubicBezTo>
                      <a:pt x="33" y="21"/>
                      <a:pt x="27" y="7"/>
                      <a:pt x="11" y="1"/>
                    </a:cubicBezTo>
                    <a:cubicBezTo>
                      <a:pt x="8" y="0"/>
                      <a:pt x="4" y="0"/>
                      <a:pt x="0" y="0"/>
                    </a:cubicBezTo>
                    <a:cubicBezTo>
                      <a:pt x="5" y="4"/>
                      <a:pt x="10" y="8"/>
                      <a:pt x="13" y="14"/>
                    </a:cubicBezTo>
                    <a:close/>
                    <a:moveTo>
                      <a:pt x="24" y="22"/>
                    </a:moveTo>
                    <a:cubicBezTo>
                      <a:pt x="25" y="22"/>
                      <a:pt x="25" y="22"/>
                      <a:pt x="25" y="22"/>
                    </a:cubicBezTo>
                    <a:cubicBezTo>
                      <a:pt x="25" y="23"/>
                      <a:pt x="25" y="23"/>
                      <a:pt x="25" y="23"/>
                    </a:cubicBezTo>
                    <a:cubicBezTo>
                      <a:pt x="24" y="23"/>
                      <a:pt x="24" y="23"/>
                      <a:pt x="24" y="23"/>
                    </a:cubicBezTo>
                    <a:lnTo>
                      <a:pt x="24" y="22"/>
                    </a:lnTo>
                    <a:close/>
                  </a:path>
                </a:pathLst>
              </a:cu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7" name="Freeform 3175"/>
              <p:cNvSpPr>
                <a:spLocks/>
              </p:cNvSpPr>
              <p:nvPr/>
            </p:nvSpPr>
            <p:spPr bwMode="auto">
              <a:xfrm>
                <a:off x="921332" y="2006599"/>
                <a:ext cx="149225" cy="103187"/>
              </a:xfrm>
              <a:custGeom>
                <a:avLst/>
                <a:gdLst>
                  <a:gd name="T0" fmla="*/ 11 w 72"/>
                  <a:gd name="T1" fmla="*/ 47 h 50"/>
                  <a:gd name="T2" fmla="*/ 11 w 72"/>
                  <a:gd name="T3" fmla="*/ 42 h 50"/>
                  <a:gd name="T4" fmla="*/ 11 w 72"/>
                  <a:gd name="T5" fmla="*/ 41 h 50"/>
                  <a:gd name="T6" fmla="*/ 11 w 72"/>
                  <a:gd name="T7" fmla="*/ 39 h 50"/>
                  <a:gd name="T8" fmla="*/ 13 w 72"/>
                  <a:gd name="T9" fmla="*/ 39 h 50"/>
                  <a:gd name="T10" fmla="*/ 13 w 72"/>
                  <a:gd name="T11" fmla="*/ 37 h 50"/>
                  <a:gd name="T12" fmla="*/ 13 w 72"/>
                  <a:gd name="T13" fmla="*/ 36 h 50"/>
                  <a:gd name="T14" fmla="*/ 14 w 72"/>
                  <a:gd name="T15" fmla="*/ 34 h 50"/>
                  <a:gd name="T16" fmla="*/ 16 w 72"/>
                  <a:gd name="T17" fmla="*/ 30 h 50"/>
                  <a:gd name="T18" fmla="*/ 38 w 72"/>
                  <a:gd name="T19" fmla="*/ 34 h 50"/>
                  <a:gd name="T20" fmla="*/ 60 w 72"/>
                  <a:gd name="T21" fmla="*/ 30 h 50"/>
                  <a:gd name="T22" fmla="*/ 72 w 72"/>
                  <a:gd name="T23" fmla="*/ 34 h 50"/>
                  <a:gd name="T24" fmla="*/ 72 w 72"/>
                  <a:gd name="T25" fmla="*/ 34 h 50"/>
                  <a:gd name="T26" fmla="*/ 68 w 72"/>
                  <a:gd name="T27" fmla="*/ 24 h 50"/>
                  <a:gd name="T28" fmla="*/ 55 w 72"/>
                  <a:gd name="T29" fmla="*/ 10 h 50"/>
                  <a:gd name="T30" fmla="*/ 18 w 72"/>
                  <a:gd name="T31" fmla="*/ 5 h 50"/>
                  <a:gd name="T32" fmla="*/ 7 w 72"/>
                  <a:gd name="T33" fmla="*/ 50 h 50"/>
                  <a:gd name="T34" fmla="*/ 11 w 72"/>
                  <a:gd name="T35"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50">
                    <a:moveTo>
                      <a:pt x="11" y="47"/>
                    </a:moveTo>
                    <a:cubicBezTo>
                      <a:pt x="11" y="47"/>
                      <a:pt x="11" y="47"/>
                      <a:pt x="11" y="42"/>
                    </a:cubicBezTo>
                    <a:cubicBezTo>
                      <a:pt x="11" y="41"/>
                      <a:pt x="11" y="41"/>
                      <a:pt x="11" y="41"/>
                    </a:cubicBezTo>
                    <a:cubicBezTo>
                      <a:pt x="11" y="39"/>
                      <a:pt x="11" y="39"/>
                      <a:pt x="11" y="39"/>
                    </a:cubicBezTo>
                    <a:cubicBezTo>
                      <a:pt x="13" y="39"/>
                      <a:pt x="13" y="39"/>
                      <a:pt x="13" y="39"/>
                    </a:cubicBezTo>
                    <a:cubicBezTo>
                      <a:pt x="13" y="37"/>
                      <a:pt x="13" y="37"/>
                      <a:pt x="13" y="37"/>
                    </a:cubicBezTo>
                    <a:cubicBezTo>
                      <a:pt x="13" y="36"/>
                      <a:pt x="13" y="36"/>
                      <a:pt x="13" y="36"/>
                    </a:cubicBezTo>
                    <a:cubicBezTo>
                      <a:pt x="13" y="36"/>
                      <a:pt x="13" y="36"/>
                      <a:pt x="14" y="34"/>
                    </a:cubicBezTo>
                    <a:cubicBezTo>
                      <a:pt x="14" y="32"/>
                      <a:pt x="16" y="32"/>
                      <a:pt x="16" y="30"/>
                    </a:cubicBezTo>
                    <a:cubicBezTo>
                      <a:pt x="21" y="32"/>
                      <a:pt x="30" y="34"/>
                      <a:pt x="38" y="34"/>
                    </a:cubicBezTo>
                    <a:cubicBezTo>
                      <a:pt x="46" y="34"/>
                      <a:pt x="55" y="32"/>
                      <a:pt x="60" y="30"/>
                    </a:cubicBezTo>
                    <a:cubicBezTo>
                      <a:pt x="61" y="32"/>
                      <a:pt x="66" y="34"/>
                      <a:pt x="72" y="34"/>
                    </a:cubicBezTo>
                    <a:cubicBezTo>
                      <a:pt x="72" y="34"/>
                      <a:pt x="72" y="34"/>
                      <a:pt x="72" y="34"/>
                    </a:cubicBezTo>
                    <a:cubicBezTo>
                      <a:pt x="71" y="30"/>
                      <a:pt x="70" y="27"/>
                      <a:pt x="68" y="24"/>
                    </a:cubicBezTo>
                    <a:cubicBezTo>
                      <a:pt x="65" y="18"/>
                      <a:pt x="60" y="14"/>
                      <a:pt x="55" y="10"/>
                    </a:cubicBezTo>
                    <a:cubicBezTo>
                      <a:pt x="43" y="2"/>
                      <a:pt x="28" y="0"/>
                      <a:pt x="18" y="5"/>
                    </a:cubicBezTo>
                    <a:cubicBezTo>
                      <a:pt x="4" y="13"/>
                      <a:pt x="0" y="32"/>
                      <a:pt x="7" y="50"/>
                    </a:cubicBezTo>
                    <a:cubicBezTo>
                      <a:pt x="8" y="48"/>
                      <a:pt x="9" y="47"/>
                      <a:pt x="11" y="47"/>
                    </a:cubicBezTo>
                    <a:close/>
                  </a:path>
                </a:pathLst>
              </a:cu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8" name="Freeform 3176"/>
              <p:cNvSpPr>
                <a:spLocks/>
              </p:cNvSpPr>
              <p:nvPr/>
            </p:nvSpPr>
            <p:spPr bwMode="auto">
              <a:xfrm>
                <a:off x="975307" y="2212974"/>
                <a:ext cx="82550" cy="47625"/>
              </a:xfrm>
              <a:custGeom>
                <a:avLst/>
                <a:gdLst>
                  <a:gd name="T0" fmla="*/ 20 w 40"/>
                  <a:gd name="T1" fmla="*/ 23 h 23"/>
                  <a:gd name="T2" fmla="*/ 20 w 40"/>
                  <a:gd name="T3" fmla="*/ 23 h 23"/>
                  <a:gd name="T4" fmla="*/ 39 w 40"/>
                  <a:gd name="T5" fmla="*/ 12 h 23"/>
                  <a:gd name="T6" fmla="*/ 40 w 40"/>
                  <a:gd name="T7" fmla="*/ 12 h 23"/>
                  <a:gd name="T8" fmla="*/ 40 w 40"/>
                  <a:gd name="T9" fmla="*/ 1 h 23"/>
                  <a:gd name="T10" fmla="*/ 35 w 40"/>
                  <a:gd name="T11" fmla="*/ 3 h 23"/>
                  <a:gd name="T12" fmla="*/ 5 w 40"/>
                  <a:gd name="T13" fmla="*/ 3 h 23"/>
                  <a:gd name="T14" fmla="*/ 0 w 40"/>
                  <a:gd name="T15" fmla="*/ 0 h 23"/>
                  <a:gd name="T16" fmla="*/ 0 w 40"/>
                  <a:gd name="T17" fmla="*/ 12 h 23"/>
                  <a:gd name="T18" fmla="*/ 0 w 40"/>
                  <a:gd name="T19" fmla="*/ 12 h 23"/>
                  <a:gd name="T20" fmla="*/ 20 w 40"/>
                  <a:gd name="T21"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23">
                    <a:moveTo>
                      <a:pt x="20" y="23"/>
                    </a:moveTo>
                    <a:cubicBezTo>
                      <a:pt x="20" y="23"/>
                      <a:pt x="20" y="23"/>
                      <a:pt x="20" y="23"/>
                    </a:cubicBezTo>
                    <a:cubicBezTo>
                      <a:pt x="39" y="12"/>
                      <a:pt x="39" y="12"/>
                      <a:pt x="39" y="12"/>
                    </a:cubicBezTo>
                    <a:cubicBezTo>
                      <a:pt x="40" y="12"/>
                      <a:pt x="40" y="12"/>
                      <a:pt x="40" y="12"/>
                    </a:cubicBezTo>
                    <a:cubicBezTo>
                      <a:pt x="40" y="1"/>
                      <a:pt x="40" y="1"/>
                      <a:pt x="40" y="1"/>
                    </a:cubicBezTo>
                    <a:cubicBezTo>
                      <a:pt x="38" y="2"/>
                      <a:pt x="37" y="3"/>
                      <a:pt x="35" y="3"/>
                    </a:cubicBezTo>
                    <a:cubicBezTo>
                      <a:pt x="35" y="3"/>
                      <a:pt x="35" y="3"/>
                      <a:pt x="5" y="3"/>
                    </a:cubicBezTo>
                    <a:cubicBezTo>
                      <a:pt x="3" y="3"/>
                      <a:pt x="1" y="2"/>
                      <a:pt x="0" y="0"/>
                    </a:cubicBezTo>
                    <a:cubicBezTo>
                      <a:pt x="0" y="12"/>
                      <a:pt x="0" y="12"/>
                      <a:pt x="0" y="12"/>
                    </a:cubicBezTo>
                    <a:cubicBezTo>
                      <a:pt x="0" y="12"/>
                      <a:pt x="0" y="12"/>
                      <a:pt x="0" y="12"/>
                    </a:cubicBezTo>
                    <a:cubicBezTo>
                      <a:pt x="20" y="23"/>
                      <a:pt x="20" y="23"/>
                      <a:pt x="20" y="23"/>
                    </a:cubicBezTo>
                    <a:close/>
                  </a:path>
                </a:pathLst>
              </a:custGeom>
              <a:solidFill>
                <a:srgbClr val="CEA57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9" name="Freeform 3177"/>
              <p:cNvSpPr>
                <a:spLocks/>
              </p:cNvSpPr>
              <p:nvPr/>
            </p:nvSpPr>
            <p:spPr bwMode="auto">
              <a:xfrm>
                <a:off x="992769" y="2260599"/>
                <a:ext cx="49213" cy="312737"/>
              </a:xfrm>
              <a:custGeom>
                <a:avLst/>
                <a:gdLst>
                  <a:gd name="T0" fmla="*/ 31 w 31"/>
                  <a:gd name="T1" fmla="*/ 10 h 197"/>
                  <a:gd name="T2" fmla="*/ 15 w 31"/>
                  <a:gd name="T3" fmla="*/ 0 h 197"/>
                  <a:gd name="T4" fmla="*/ 15 w 31"/>
                  <a:gd name="T5" fmla="*/ 0 h 197"/>
                  <a:gd name="T6" fmla="*/ 15 w 31"/>
                  <a:gd name="T7" fmla="*/ 0 h 197"/>
                  <a:gd name="T8" fmla="*/ 0 w 31"/>
                  <a:gd name="T9" fmla="*/ 10 h 197"/>
                  <a:gd name="T10" fmla="*/ 9 w 31"/>
                  <a:gd name="T11" fmla="*/ 16 h 197"/>
                  <a:gd name="T12" fmla="*/ 8 w 31"/>
                  <a:gd name="T13" fmla="*/ 139 h 197"/>
                  <a:gd name="T14" fmla="*/ 15 w 31"/>
                  <a:gd name="T15" fmla="*/ 197 h 197"/>
                  <a:gd name="T16" fmla="*/ 24 w 31"/>
                  <a:gd name="T17" fmla="*/ 122 h 197"/>
                  <a:gd name="T18" fmla="*/ 24 w 31"/>
                  <a:gd name="T19" fmla="*/ 16 h 197"/>
                  <a:gd name="T20" fmla="*/ 31 w 31"/>
                  <a:gd name="T21" fmla="*/ 1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97">
                    <a:moveTo>
                      <a:pt x="31" y="10"/>
                    </a:moveTo>
                    <a:lnTo>
                      <a:pt x="15" y="0"/>
                    </a:lnTo>
                    <a:lnTo>
                      <a:pt x="15" y="0"/>
                    </a:lnTo>
                    <a:lnTo>
                      <a:pt x="15" y="0"/>
                    </a:lnTo>
                    <a:lnTo>
                      <a:pt x="0" y="10"/>
                    </a:lnTo>
                    <a:lnTo>
                      <a:pt x="9" y="16"/>
                    </a:lnTo>
                    <a:lnTo>
                      <a:pt x="8" y="139"/>
                    </a:lnTo>
                    <a:lnTo>
                      <a:pt x="15" y="197"/>
                    </a:lnTo>
                    <a:lnTo>
                      <a:pt x="24" y="122"/>
                    </a:lnTo>
                    <a:lnTo>
                      <a:pt x="24" y="16"/>
                    </a:lnTo>
                    <a:lnTo>
                      <a:pt x="31" y="10"/>
                    </a:lnTo>
                    <a:close/>
                  </a:path>
                </a:pathLst>
              </a:custGeom>
              <a:solidFill>
                <a:srgbClr val="176C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0" name="Freeform 3178"/>
              <p:cNvSpPr>
                <a:spLocks/>
              </p:cNvSpPr>
              <p:nvPr/>
            </p:nvSpPr>
            <p:spPr bwMode="auto">
              <a:xfrm>
                <a:off x="780044" y="2266949"/>
                <a:ext cx="103188" cy="392112"/>
              </a:xfrm>
              <a:custGeom>
                <a:avLst/>
                <a:gdLst>
                  <a:gd name="T0" fmla="*/ 50 w 50"/>
                  <a:gd name="T1" fmla="*/ 0 h 190"/>
                  <a:gd name="T2" fmla="*/ 0 w 50"/>
                  <a:gd name="T3" fmla="*/ 190 h 190"/>
                  <a:gd name="T4" fmla="*/ 36 w 50"/>
                  <a:gd name="T5" fmla="*/ 190 h 190"/>
                  <a:gd name="T6" fmla="*/ 50 w 50"/>
                  <a:gd name="T7" fmla="*/ 109 h 190"/>
                  <a:gd name="T8" fmla="*/ 50 w 50"/>
                  <a:gd name="T9" fmla="*/ 0 h 190"/>
                </a:gdLst>
                <a:ahLst/>
                <a:cxnLst>
                  <a:cxn ang="0">
                    <a:pos x="T0" y="T1"/>
                  </a:cxn>
                  <a:cxn ang="0">
                    <a:pos x="T2" y="T3"/>
                  </a:cxn>
                  <a:cxn ang="0">
                    <a:pos x="T4" y="T5"/>
                  </a:cxn>
                  <a:cxn ang="0">
                    <a:pos x="T6" y="T7"/>
                  </a:cxn>
                  <a:cxn ang="0">
                    <a:pos x="T8" y="T9"/>
                  </a:cxn>
                </a:cxnLst>
                <a:rect l="0" t="0" r="r" b="b"/>
                <a:pathLst>
                  <a:path w="50" h="190">
                    <a:moveTo>
                      <a:pt x="50" y="0"/>
                    </a:moveTo>
                    <a:cubicBezTo>
                      <a:pt x="20" y="62"/>
                      <a:pt x="8" y="124"/>
                      <a:pt x="0" y="190"/>
                    </a:cubicBezTo>
                    <a:cubicBezTo>
                      <a:pt x="36" y="190"/>
                      <a:pt x="36" y="190"/>
                      <a:pt x="36" y="190"/>
                    </a:cubicBezTo>
                    <a:cubicBezTo>
                      <a:pt x="40" y="163"/>
                      <a:pt x="44" y="136"/>
                      <a:pt x="50" y="109"/>
                    </a:cubicBezTo>
                    <a:lnTo>
                      <a:pt x="50" y="0"/>
                    </a:lnTo>
                    <a:close/>
                  </a:path>
                </a:pathLst>
              </a:custGeom>
              <a:solidFill>
                <a:srgbClr val="002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1" name="Freeform 3179"/>
              <p:cNvSpPr>
                <a:spLocks/>
              </p:cNvSpPr>
              <p:nvPr/>
            </p:nvSpPr>
            <p:spPr bwMode="auto">
              <a:xfrm>
                <a:off x="883232" y="2262187"/>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1" y="0"/>
                      <a:pt x="1" y="0"/>
                      <a:pt x="1" y="0"/>
                    </a:cubicBezTo>
                    <a:cubicBezTo>
                      <a:pt x="1" y="0"/>
                      <a:pt x="1" y="0"/>
                      <a:pt x="1" y="0"/>
                    </a:cubicBezTo>
                    <a:close/>
                  </a:path>
                </a:pathLst>
              </a:custGeom>
              <a:solidFill>
                <a:srgbClr val="002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2" name="Freeform 3180"/>
              <p:cNvSpPr>
                <a:spLocks/>
              </p:cNvSpPr>
              <p:nvPr/>
            </p:nvSpPr>
            <p:spPr bwMode="auto">
              <a:xfrm>
                <a:off x="1151519" y="2262187"/>
                <a:ext cx="104775" cy="396875"/>
              </a:xfrm>
              <a:custGeom>
                <a:avLst/>
                <a:gdLst>
                  <a:gd name="T0" fmla="*/ 1 w 51"/>
                  <a:gd name="T1" fmla="*/ 0 h 192"/>
                  <a:gd name="T2" fmla="*/ 1 w 51"/>
                  <a:gd name="T3" fmla="*/ 0 h 192"/>
                  <a:gd name="T4" fmla="*/ 0 w 51"/>
                  <a:gd name="T5" fmla="*/ 106 h 192"/>
                  <a:gd name="T6" fmla="*/ 15 w 51"/>
                  <a:gd name="T7" fmla="*/ 192 h 192"/>
                  <a:gd name="T8" fmla="*/ 51 w 51"/>
                  <a:gd name="T9" fmla="*/ 192 h 192"/>
                  <a:gd name="T10" fmla="*/ 2 w 51"/>
                  <a:gd name="T11" fmla="*/ 0 h 192"/>
                  <a:gd name="T12" fmla="*/ 1 w 51"/>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51" h="192">
                    <a:moveTo>
                      <a:pt x="1" y="0"/>
                    </a:moveTo>
                    <a:cubicBezTo>
                      <a:pt x="1" y="0"/>
                      <a:pt x="1" y="0"/>
                      <a:pt x="1" y="0"/>
                    </a:cubicBezTo>
                    <a:cubicBezTo>
                      <a:pt x="0" y="106"/>
                      <a:pt x="0" y="106"/>
                      <a:pt x="0" y="106"/>
                    </a:cubicBezTo>
                    <a:cubicBezTo>
                      <a:pt x="7" y="134"/>
                      <a:pt x="11" y="163"/>
                      <a:pt x="15" y="192"/>
                    </a:cubicBezTo>
                    <a:cubicBezTo>
                      <a:pt x="51" y="192"/>
                      <a:pt x="51" y="192"/>
                      <a:pt x="51" y="192"/>
                    </a:cubicBezTo>
                    <a:cubicBezTo>
                      <a:pt x="43" y="125"/>
                      <a:pt x="31" y="63"/>
                      <a:pt x="2" y="0"/>
                    </a:cubicBezTo>
                    <a:cubicBezTo>
                      <a:pt x="2" y="0"/>
                      <a:pt x="1" y="0"/>
                      <a:pt x="1" y="0"/>
                    </a:cubicBezTo>
                    <a:close/>
                  </a:path>
                </a:pathLst>
              </a:custGeom>
              <a:solidFill>
                <a:srgbClr val="002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3" name="Freeform 3181"/>
              <p:cNvSpPr>
                <a:spLocks/>
              </p:cNvSpPr>
              <p:nvPr/>
            </p:nvSpPr>
            <p:spPr bwMode="auto">
              <a:xfrm>
                <a:off x="883232" y="2238374"/>
                <a:ext cx="269875" cy="420687"/>
              </a:xfrm>
              <a:custGeom>
                <a:avLst/>
                <a:gdLst>
                  <a:gd name="T0" fmla="*/ 170 w 170"/>
                  <a:gd name="T1" fmla="*/ 15 h 265"/>
                  <a:gd name="T2" fmla="*/ 170 w 170"/>
                  <a:gd name="T3" fmla="*/ 15 h 265"/>
                  <a:gd name="T4" fmla="*/ 110 w 170"/>
                  <a:gd name="T5" fmla="*/ 0 h 265"/>
                  <a:gd name="T6" fmla="*/ 110 w 170"/>
                  <a:gd name="T7" fmla="*/ 3 h 265"/>
                  <a:gd name="T8" fmla="*/ 93 w 170"/>
                  <a:gd name="T9" fmla="*/ 136 h 265"/>
                  <a:gd name="T10" fmla="*/ 84 w 170"/>
                  <a:gd name="T11" fmla="*/ 211 h 265"/>
                  <a:gd name="T12" fmla="*/ 77 w 170"/>
                  <a:gd name="T13" fmla="*/ 153 h 265"/>
                  <a:gd name="T14" fmla="*/ 58 w 170"/>
                  <a:gd name="T15" fmla="*/ 3 h 265"/>
                  <a:gd name="T16" fmla="*/ 57 w 170"/>
                  <a:gd name="T17" fmla="*/ 0 h 265"/>
                  <a:gd name="T18" fmla="*/ 1 w 170"/>
                  <a:gd name="T19" fmla="*/ 15 h 265"/>
                  <a:gd name="T20" fmla="*/ 0 w 170"/>
                  <a:gd name="T21" fmla="*/ 15 h 265"/>
                  <a:gd name="T22" fmla="*/ 0 w 170"/>
                  <a:gd name="T23" fmla="*/ 15 h 265"/>
                  <a:gd name="T24" fmla="*/ 0 w 170"/>
                  <a:gd name="T25" fmla="*/ 18 h 265"/>
                  <a:gd name="T26" fmla="*/ 0 w 170"/>
                  <a:gd name="T27" fmla="*/ 160 h 265"/>
                  <a:gd name="T28" fmla="*/ 1 w 170"/>
                  <a:gd name="T29" fmla="*/ 265 h 265"/>
                  <a:gd name="T30" fmla="*/ 168 w 170"/>
                  <a:gd name="T31" fmla="*/ 265 h 265"/>
                  <a:gd name="T32" fmla="*/ 169 w 170"/>
                  <a:gd name="T33" fmla="*/ 153 h 265"/>
                  <a:gd name="T34" fmla="*/ 170 w 170"/>
                  <a:gd name="T35" fmla="*/ 1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0" h="265">
                    <a:moveTo>
                      <a:pt x="170" y="15"/>
                    </a:moveTo>
                    <a:lnTo>
                      <a:pt x="170" y="15"/>
                    </a:lnTo>
                    <a:lnTo>
                      <a:pt x="110" y="0"/>
                    </a:lnTo>
                    <a:lnTo>
                      <a:pt x="110" y="3"/>
                    </a:lnTo>
                    <a:lnTo>
                      <a:pt x="93" y="136"/>
                    </a:lnTo>
                    <a:lnTo>
                      <a:pt x="84" y="211"/>
                    </a:lnTo>
                    <a:lnTo>
                      <a:pt x="77" y="153"/>
                    </a:lnTo>
                    <a:lnTo>
                      <a:pt x="58" y="3"/>
                    </a:lnTo>
                    <a:lnTo>
                      <a:pt x="57" y="0"/>
                    </a:lnTo>
                    <a:lnTo>
                      <a:pt x="1" y="15"/>
                    </a:lnTo>
                    <a:lnTo>
                      <a:pt x="0" y="15"/>
                    </a:lnTo>
                    <a:lnTo>
                      <a:pt x="0" y="15"/>
                    </a:lnTo>
                    <a:lnTo>
                      <a:pt x="0" y="18"/>
                    </a:lnTo>
                    <a:lnTo>
                      <a:pt x="0" y="160"/>
                    </a:lnTo>
                    <a:lnTo>
                      <a:pt x="1" y="265"/>
                    </a:lnTo>
                    <a:lnTo>
                      <a:pt x="168" y="265"/>
                    </a:lnTo>
                    <a:lnTo>
                      <a:pt x="169" y="153"/>
                    </a:lnTo>
                    <a:lnTo>
                      <a:pt x="170" y="15"/>
                    </a:lnTo>
                    <a:close/>
                  </a:path>
                </a:pathLst>
              </a:custGeom>
              <a:solidFill>
                <a:srgbClr val="002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4" name="Rectangle 3182"/>
              <p:cNvSpPr>
                <a:spLocks noChangeArrowheads="1"/>
              </p:cNvSpPr>
              <p:nvPr/>
            </p:nvSpPr>
            <p:spPr bwMode="auto">
              <a:xfrm>
                <a:off x="1084844" y="2071687"/>
                <a:ext cx="3175" cy="3175"/>
              </a:xfrm>
              <a:prstGeom prst="rect">
                <a:avLst/>
              </a:prstGeom>
              <a:solidFill>
                <a:srgbClr val="FFD60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5" name="Freeform 3183"/>
              <p:cNvSpPr>
                <a:spLocks/>
              </p:cNvSpPr>
              <p:nvPr/>
            </p:nvSpPr>
            <p:spPr bwMode="auto">
              <a:xfrm>
                <a:off x="934032" y="2068512"/>
                <a:ext cx="168275" cy="150812"/>
              </a:xfrm>
              <a:custGeom>
                <a:avLst/>
                <a:gdLst>
                  <a:gd name="T0" fmla="*/ 25 w 81"/>
                  <a:gd name="T1" fmla="*/ 73 h 73"/>
                  <a:gd name="T2" fmla="*/ 55 w 81"/>
                  <a:gd name="T3" fmla="*/ 73 h 73"/>
                  <a:gd name="T4" fmla="*/ 60 w 81"/>
                  <a:gd name="T5" fmla="*/ 71 h 73"/>
                  <a:gd name="T6" fmla="*/ 74 w 81"/>
                  <a:gd name="T7" fmla="*/ 43 h 73"/>
                  <a:gd name="T8" fmla="*/ 81 w 81"/>
                  <a:gd name="T9" fmla="*/ 36 h 73"/>
                  <a:gd name="T10" fmla="*/ 81 w 81"/>
                  <a:gd name="T11" fmla="*/ 24 h 73"/>
                  <a:gd name="T12" fmla="*/ 79 w 81"/>
                  <a:gd name="T13" fmla="*/ 19 h 73"/>
                  <a:gd name="T14" fmla="*/ 77 w 81"/>
                  <a:gd name="T15" fmla="*/ 17 h 73"/>
                  <a:gd name="T16" fmla="*/ 74 w 81"/>
                  <a:gd name="T17" fmla="*/ 17 h 73"/>
                  <a:gd name="T18" fmla="*/ 74 w 81"/>
                  <a:gd name="T19" fmla="*/ 12 h 73"/>
                  <a:gd name="T20" fmla="*/ 74 w 81"/>
                  <a:gd name="T21" fmla="*/ 11 h 73"/>
                  <a:gd name="T22" fmla="*/ 74 w 81"/>
                  <a:gd name="T23" fmla="*/ 9 h 73"/>
                  <a:gd name="T24" fmla="*/ 74 w 81"/>
                  <a:gd name="T25" fmla="*/ 7 h 73"/>
                  <a:gd name="T26" fmla="*/ 72 w 81"/>
                  <a:gd name="T27" fmla="*/ 6 h 73"/>
                  <a:gd name="T28" fmla="*/ 72 w 81"/>
                  <a:gd name="T29" fmla="*/ 4 h 73"/>
                  <a:gd name="T30" fmla="*/ 72 w 81"/>
                  <a:gd name="T31" fmla="*/ 2 h 73"/>
                  <a:gd name="T32" fmla="*/ 66 w 81"/>
                  <a:gd name="T33" fmla="*/ 4 h 73"/>
                  <a:gd name="T34" fmla="*/ 66 w 81"/>
                  <a:gd name="T35" fmla="*/ 4 h 73"/>
                  <a:gd name="T36" fmla="*/ 54 w 81"/>
                  <a:gd name="T37" fmla="*/ 0 h 73"/>
                  <a:gd name="T38" fmla="*/ 32 w 81"/>
                  <a:gd name="T39" fmla="*/ 4 h 73"/>
                  <a:gd name="T40" fmla="*/ 10 w 81"/>
                  <a:gd name="T41" fmla="*/ 0 h 73"/>
                  <a:gd name="T42" fmla="*/ 8 w 81"/>
                  <a:gd name="T43" fmla="*/ 4 h 73"/>
                  <a:gd name="T44" fmla="*/ 7 w 81"/>
                  <a:gd name="T45" fmla="*/ 6 h 73"/>
                  <a:gd name="T46" fmla="*/ 7 w 81"/>
                  <a:gd name="T47" fmla="*/ 7 h 73"/>
                  <a:gd name="T48" fmla="*/ 7 w 81"/>
                  <a:gd name="T49" fmla="*/ 9 h 73"/>
                  <a:gd name="T50" fmla="*/ 5 w 81"/>
                  <a:gd name="T51" fmla="*/ 9 h 73"/>
                  <a:gd name="T52" fmla="*/ 5 w 81"/>
                  <a:gd name="T53" fmla="*/ 11 h 73"/>
                  <a:gd name="T54" fmla="*/ 5 w 81"/>
                  <a:gd name="T55" fmla="*/ 12 h 73"/>
                  <a:gd name="T56" fmla="*/ 5 w 81"/>
                  <a:gd name="T57" fmla="*/ 17 h 73"/>
                  <a:gd name="T58" fmla="*/ 1 w 81"/>
                  <a:gd name="T59" fmla="*/ 20 h 73"/>
                  <a:gd name="T60" fmla="*/ 0 w 81"/>
                  <a:gd name="T61" fmla="*/ 24 h 73"/>
                  <a:gd name="T62" fmla="*/ 0 w 81"/>
                  <a:gd name="T63" fmla="*/ 36 h 73"/>
                  <a:gd name="T64" fmla="*/ 5 w 81"/>
                  <a:gd name="T65" fmla="*/ 43 h 73"/>
                  <a:gd name="T66" fmla="*/ 20 w 81"/>
                  <a:gd name="T67" fmla="*/ 70 h 73"/>
                  <a:gd name="T68" fmla="*/ 25 w 81"/>
                  <a:gd name="T69"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73">
                    <a:moveTo>
                      <a:pt x="25" y="73"/>
                    </a:moveTo>
                    <a:cubicBezTo>
                      <a:pt x="55" y="73"/>
                      <a:pt x="55" y="73"/>
                      <a:pt x="55" y="73"/>
                    </a:cubicBezTo>
                    <a:cubicBezTo>
                      <a:pt x="57" y="73"/>
                      <a:pt x="58" y="72"/>
                      <a:pt x="60" y="71"/>
                    </a:cubicBezTo>
                    <a:cubicBezTo>
                      <a:pt x="67" y="63"/>
                      <a:pt x="74" y="43"/>
                      <a:pt x="74" y="43"/>
                    </a:cubicBezTo>
                    <a:cubicBezTo>
                      <a:pt x="77" y="43"/>
                      <a:pt x="81" y="39"/>
                      <a:pt x="81" y="36"/>
                    </a:cubicBezTo>
                    <a:cubicBezTo>
                      <a:pt x="81" y="24"/>
                      <a:pt x="81" y="24"/>
                      <a:pt x="81" y="24"/>
                    </a:cubicBezTo>
                    <a:cubicBezTo>
                      <a:pt x="81" y="22"/>
                      <a:pt x="80" y="20"/>
                      <a:pt x="79" y="19"/>
                    </a:cubicBezTo>
                    <a:cubicBezTo>
                      <a:pt x="78" y="18"/>
                      <a:pt x="78" y="18"/>
                      <a:pt x="77" y="17"/>
                    </a:cubicBezTo>
                    <a:cubicBezTo>
                      <a:pt x="76" y="17"/>
                      <a:pt x="76" y="17"/>
                      <a:pt x="74" y="17"/>
                    </a:cubicBezTo>
                    <a:cubicBezTo>
                      <a:pt x="74" y="12"/>
                      <a:pt x="74" y="12"/>
                      <a:pt x="74" y="12"/>
                    </a:cubicBezTo>
                    <a:cubicBezTo>
                      <a:pt x="74" y="12"/>
                      <a:pt x="74" y="12"/>
                      <a:pt x="74" y="11"/>
                    </a:cubicBezTo>
                    <a:cubicBezTo>
                      <a:pt x="74" y="11"/>
                      <a:pt x="74" y="11"/>
                      <a:pt x="74" y="9"/>
                    </a:cubicBezTo>
                    <a:cubicBezTo>
                      <a:pt x="74" y="9"/>
                      <a:pt x="74" y="9"/>
                      <a:pt x="74" y="7"/>
                    </a:cubicBezTo>
                    <a:cubicBezTo>
                      <a:pt x="74" y="6"/>
                      <a:pt x="74" y="6"/>
                      <a:pt x="72" y="6"/>
                    </a:cubicBezTo>
                    <a:cubicBezTo>
                      <a:pt x="72" y="4"/>
                      <a:pt x="72" y="4"/>
                      <a:pt x="72" y="4"/>
                    </a:cubicBezTo>
                    <a:cubicBezTo>
                      <a:pt x="72" y="4"/>
                      <a:pt x="72" y="4"/>
                      <a:pt x="72" y="2"/>
                    </a:cubicBezTo>
                    <a:cubicBezTo>
                      <a:pt x="69" y="4"/>
                      <a:pt x="68" y="4"/>
                      <a:pt x="66" y="4"/>
                    </a:cubicBezTo>
                    <a:cubicBezTo>
                      <a:pt x="66" y="4"/>
                      <a:pt x="66" y="4"/>
                      <a:pt x="66" y="4"/>
                    </a:cubicBezTo>
                    <a:cubicBezTo>
                      <a:pt x="60" y="4"/>
                      <a:pt x="55" y="2"/>
                      <a:pt x="54" y="0"/>
                    </a:cubicBezTo>
                    <a:cubicBezTo>
                      <a:pt x="49" y="2"/>
                      <a:pt x="40" y="4"/>
                      <a:pt x="32" y="4"/>
                    </a:cubicBezTo>
                    <a:cubicBezTo>
                      <a:pt x="24" y="4"/>
                      <a:pt x="15" y="2"/>
                      <a:pt x="10" y="0"/>
                    </a:cubicBezTo>
                    <a:cubicBezTo>
                      <a:pt x="10" y="2"/>
                      <a:pt x="8" y="2"/>
                      <a:pt x="8" y="4"/>
                    </a:cubicBezTo>
                    <a:cubicBezTo>
                      <a:pt x="7" y="6"/>
                      <a:pt x="7" y="6"/>
                      <a:pt x="7" y="6"/>
                    </a:cubicBezTo>
                    <a:cubicBezTo>
                      <a:pt x="7" y="7"/>
                      <a:pt x="7" y="7"/>
                      <a:pt x="7" y="7"/>
                    </a:cubicBezTo>
                    <a:cubicBezTo>
                      <a:pt x="7" y="9"/>
                      <a:pt x="7" y="9"/>
                      <a:pt x="7" y="9"/>
                    </a:cubicBezTo>
                    <a:cubicBezTo>
                      <a:pt x="5" y="9"/>
                      <a:pt x="5" y="9"/>
                      <a:pt x="5" y="9"/>
                    </a:cubicBezTo>
                    <a:cubicBezTo>
                      <a:pt x="5" y="11"/>
                      <a:pt x="5" y="11"/>
                      <a:pt x="5" y="11"/>
                    </a:cubicBezTo>
                    <a:cubicBezTo>
                      <a:pt x="5" y="12"/>
                      <a:pt x="5" y="12"/>
                      <a:pt x="5" y="12"/>
                    </a:cubicBezTo>
                    <a:cubicBezTo>
                      <a:pt x="5" y="17"/>
                      <a:pt x="5" y="17"/>
                      <a:pt x="5" y="17"/>
                    </a:cubicBezTo>
                    <a:cubicBezTo>
                      <a:pt x="3" y="17"/>
                      <a:pt x="2" y="18"/>
                      <a:pt x="1" y="20"/>
                    </a:cubicBezTo>
                    <a:cubicBezTo>
                      <a:pt x="0" y="21"/>
                      <a:pt x="0" y="22"/>
                      <a:pt x="0" y="24"/>
                    </a:cubicBezTo>
                    <a:cubicBezTo>
                      <a:pt x="0" y="36"/>
                      <a:pt x="0" y="36"/>
                      <a:pt x="0" y="36"/>
                    </a:cubicBezTo>
                    <a:cubicBezTo>
                      <a:pt x="0" y="39"/>
                      <a:pt x="2" y="43"/>
                      <a:pt x="5" y="43"/>
                    </a:cubicBezTo>
                    <a:cubicBezTo>
                      <a:pt x="5" y="43"/>
                      <a:pt x="12" y="63"/>
                      <a:pt x="20" y="70"/>
                    </a:cubicBezTo>
                    <a:cubicBezTo>
                      <a:pt x="21" y="72"/>
                      <a:pt x="23" y="73"/>
                      <a:pt x="25" y="73"/>
                    </a:cubicBezTo>
                    <a:close/>
                  </a:path>
                </a:pathLst>
              </a:custGeom>
              <a:solidFill>
                <a:srgbClr val="CEA57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6" name="Rectangle 3184"/>
              <p:cNvSpPr>
                <a:spLocks noChangeArrowheads="1"/>
              </p:cNvSpPr>
              <p:nvPr/>
            </p:nvSpPr>
            <p:spPr bwMode="auto">
              <a:xfrm>
                <a:off x="1084844" y="2412507"/>
                <a:ext cx="1185416" cy="1538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defRPr/>
                </a:pPr>
                <a:r>
                  <a:rPr lang="en-US" altLang="en-US" sz="980" kern="0" spc="-29" dirty="0">
                    <a:solidFill>
                      <a:srgbClr val="FFFFFF"/>
                    </a:solidFill>
                    <a:latin typeface="Segoe UI" panose="020B0502040204020203" pitchFamily="34" charset="0"/>
                  </a:rPr>
                  <a:t>Collaboration blockers</a:t>
                </a:r>
                <a:endParaRPr lang="en-US" altLang="en-US" sz="980" kern="0" spc="-29" dirty="0">
                  <a:solidFill>
                    <a:srgbClr val="505050"/>
                  </a:solidFill>
                  <a:latin typeface="Segoe UI" panose="020B0502040204020203" pitchFamily="34" charset="0"/>
                </a:endParaRPr>
              </a:p>
            </p:txBody>
          </p:sp>
        </p:grpSp>
      </p:grpSp>
      <p:grpSp>
        <p:nvGrpSpPr>
          <p:cNvPr id="57" name="Group 56"/>
          <p:cNvGrpSpPr/>
          <p:nvPr/>
        </p:nvGrpSpPr>
        <p:grpSpPr>
          <a:xfrm>
            <a:off x="2809109" y="5106563"/>
            <a:ext cx="2267519" cy="787605"/>
            <a:chOff x="2940049" y="5173662"/>
            <a:chExt cx="2312987" cy="803398"/>
          </a:xfrm>
        </p:grpSpPr>
        <p:sp>
          <p:nvSpPr>
            <p:cNvPr id="405" name="Rectangle 3696"/>
            <p:cNvSpPr>
              <a:spLocks noChangeArrowheads="1"/>
            </p:cNvSpPr>
            <p:nvPr/>
          </p:nvSpPr>
          <p:spPr bwMode="auto">
            <a:xfrm>
              <a:off x="2940049" y="5478462"/>
              <a:ext cx="2312987" cy="4985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lnSpc>
                  <a:spcPct val="120000"/>
                </a:lnSpc>
              </a:pPr>
              <a:r>
                <a:rPr lang="en-US" altLang="en-US" sz="882" b="1" dirty="0">
                  <a:solidFill>
                    <a:srgbClr val="FFFFFF"/>
                  </a:solidFill>
                  <a:latin typeface="Segoe UI" panose="020B0502040204020203" pitchFamily="34" charset="0"/>
                </a:rPr>
                <a:t>DevOps</a:t>
              </a:r>
              <a:r>
                <a:rPr lang="en-US" altLang="en-US" sz="882" dirty="0">
                  <a:solidFill>
                    <a:srgbClr val="FFFFFF"/>
                  </a:solidFill>
                  <a:latin typeface="Segoe UI" panose="020B0502040204020203" pitchFamily="34" charset="0"/>
                </a:rPr>
                <a:t> was being initiated by</a:t>
              </a:r>
              <a:br>
                <a:rPr lang="en-US" altLang="en-US" sz="882" dirty="0">
                  <a:solidFill>
                    <a:srgbClr val="FFFFFF"/>
                  </a:solidFill>
                  <a:latin typeface="Segoe UI" panose="020B0502040204020203" pitchFamily="34" charset="0"/>
                </a:rPr>
              </a:br>
              <a:r>
                <a:rPr lang="en-US" altLang="en-US" sz="882" dirty="0">
                  <a:solidFill>
                    <a:srgbClr val="FFFFFF"/>
                  </a:solidFill>
                  <a:latin typeface="Segoe UI" panose="020B0502040204020203" pitchFamily="34" charset="0"/>
                </a:rPr>
                <a:t>more development teams than IT Ops</a:t>
              </a:r>
              <a:br>
                <a:rPr lang="en-US" altLang="en-US" sz="882" dirty="0">
                  <a:solidFill>
                    <a:srgbClr val="FFFFFF"/>
                  </a:solidFill>
                  <a:latin typeface="Segoe UI" panose="020B0502040204020203" pitchFamily="34" charset="0"/>
                </a:rPr>
              </a:br>
              <a:r>
                <a:rPr lang="en-US" altLang="en-US" sz="882" dirty="0">
                  <a:solidFill>
                    <a:srgbClr val="FFFFFF"/>
                  </a:solidFill>
                  <a:latin typeface="Segoe UI" panose="020B0502040204020203" pitchFamily="34" charset="0"/>
                </a:rPr>
                <a:t>teams by about a </a:t>
              </a:r>
              <a:r>
                <a:rPr lang="en-US" altLang="en-US" sz="882" b="1" dirty="0">
                  <a:solidFill>
                    <a:srgbClr val="FFFFFF"/>
                  </a:solidFill>
                  <a:latin typeface="Segoe UI" panose="020B0502040204020203" pitchFamily="34" charset="0"/>
                </a:rPr>
                <a:t>40%</a:t>
              </a:r>
              <a:r>
                <a:rPr lang="en-US" altLang="en-US" sz="882" dirty="0">
                  <a:solidFill>
                    <a:srgbClr val="FFFFFF"/>
                  </a:solidFill>
                  <a:latin typeface="Segoe UI" panose="020B0502040204020203" pitchFamily="34" charset="0"/>
                </a:rPr>
                <a:t> to </a:t>
              </a:r>
              <a:r>
                <a:rPr lang="en-US" altLang="en-US" sz="882" b="1" dirty="0">
                  <a:solidFill>
                    <a:srgbClr val="FFFFFF"/>
                  </a:solidFill>
                  <a:latin typeface="Segoe UI" panose="020B0502040204020203" pitchFamily="34" charset="0"/>
                </a:rPr>
                <a:t>33%</a:t>
              </a:r>
              <a:r>
                <a:rPr lang="en-US" altLang="en-US" sz="882" dirty="0">
                  <a:solidFill>
                    <a:srgbClr val="FFFFFF"/>
                  </a:solidFill>
                  <a:latin typeface="Segoe UI" panose="020B0502040204020203" pitchFamily="34" charset="0"/>
                </a:rPr>
                <a:t> margin</a:t>
              </a:r>
              <a:endParaRPr lang="en-US" altLang="en-US" sz="1765" b="1" dirty="0">
                <a:solidFill>
                  <a:srgbClr val="FFFFFF"/>
                </a:solidFill>
                <a:latin typeface="Segoe UI" panose="020B0502040204020203" pitchFamily="34" charset="0"/>
              </a:endParaRPr>
            </a:p>
          </p:txBody>
        </p:sp>
        <p:grpSp>
          <p:nvGrpSpPr>
            <p:cNvPr id="56" name="Group 55"/>
            <p:cNvGrpSpPr/>
            <p:nvPr/>
          </p:nvGrpSpPr>
          <p:grpSpPr>
            <a:xfrm>
              <a:off x="2941637" y="5173662"/>
              <a:ext cx="1600200" cy="212726"/>
              <a:chOff x="2941637" y="5173662"/>
              <a:chExt cx="1600200" cy="212726"/>
            </a:xfrm>
          </p:grpSpPr>
          <p:grpSp>
            <p:nvGrpSpPr>
              <p:cNvPr id="583" name="Group 582"/>
              <p:cNvGrpSpPr/>
              <p:nvPr/>
            </p:nvGrpSpPr>
            <p:grpSpPr>
              <a:xfrm>
                <a:off x="3800474" y="5173662"/>
                <a:ext cx="741363" cy="212726"/>
                <a:chOff x="3267074" y="5108575"/>
                <a:chExt cx="741363" cy="212726"/>
              </a:xfrm>
            </p:grpSpPr>
            <p:sp>
              <p:nvSpPr>
                <p:cNvPr id="406" name="Freeform 3709"/>
                <p:cNvSpPr>
                  <a:spLocks/>
                </p:cNvSpPr>
                <p:nvPr/>
              </p:nvSpPr>
              <p:spPr bwMode="auto">
                <a:xfrm>
                  <a:off x="3640137" y="5164138"/>
                  <a:ext cx="80963" cy="157163"/>
                </a:xfrm>
                <a:custGeom>
                  <a:avLst/>
                  <a:gdLst>
                    <a:gd name="T0" fmla="*/ 0 w 51"/>
                    <a:gd name="T1" fmla="*/ 0 h 99"/>
                    <a:gd name="T2" fmla="*/ 51 w 51"/>
                    <a:gd name="T3" fmla="*/ 0 h 99"/>
                    <a:gd name="T4" fmla="*/ 51 w 51"/>
                    <a:gd name="T5" fmla="*/ 99 h 99"/>
                    <a:gd name="T6" fmla="*/ 0 w 51"/>
                    <a:gd name="T7" fmla="*/ 99 h 99"/>
                    <a:gd name="T8" fmla="*/ 0 w 51"/>
                    <a:gd name="T9" fmla="*/ 0 h 99"/>
                    <a:gd name="T10" fmla="*/ 0 w 51"/>
                    <a:gd name="T11" fmla="*/ 0 h 99"/>
                  </a:gdLst>
                  <a:ahLst/>
                  <a:cxnLst>
                    <a:cxn ang="0">
                      <a:pos x="T0" y="T1"/>
                    </a:cxn>
                    <a:cxn ang="0">
                      <a:pos x="T2" y="T3"/>
                    </a:cxn>
                    <a:cxn ang="0">
                      <a:pos x="T4" y="T5"/>
                    </a:cxn>
                    <a:cxn ang="0">
                      <a:pos x="T6" y="T7"/>
                    </a:cxn>
                    <a:cxn ang="0">
                      <a:pos x="T8" y="T9"/>
                    </a:cxn>
                    <a:cxn ang="0">
                      <a:pos x="T10" y="T11"/>
                    </a:cxn>
                  </a:cxnLst>
                  <a:rect l="0" t="0" r="r" b="b"/>
                  <a:pathLst>
                    <a:path w="51" h="99">
                      <a:moveTo>
                        <a:pt x="0" y="0"/>
                      </a:moveTo>
                      <a:lnTo>
                        <a:pt x="51" y="0"/>
                      </a:lnTo>
                      <a:lnTo>
                        <a:pt x="51" y="99"/>
                      </a:lnTo>
                      <a:lnTo>
                        <a:pt x="0" y="99"/>
                      </a:lnTo>
                      <a:lnTo>
                        <a:pt x="0" y="0"/>
                      </a:lnTo>
                      <a:lnTo>
                        <a:pt x="0" y="0"/>
                      </a:lnTo>
                      <a:close/>
                    </a:path>
                  </a:pathLst>
                </a:custGeom>
                <a:solidFill>
                  <a:srgbClr val="00BCF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07" name="Freeform 3710"/>
                <p:cNvSpPr>
                  <a:spLocks/>
                </p:cNvSpPr>
                <p:nvPr/>
              </p:nvSpPr>
              <p:spPr bwMode="auto">
                <a:xfrm>
                  <a:off x="3267074" y="5108575"/>
                  <a:ext cx="373063" cy="212725"/>
                </a:xfrm>
                <a:custGeom>
                  <a:avLst/>
                  <a:gdLst>
                    <a:gd name="T0" fmla="*/ 0 w 181"/>
                    <a:gd name="T1" fmla="*/ 54 h 103"/>
                    <a:gd name="T2" fmla="*/ 9 w 181"/>
                    <a:gd name="T3" fmla="*/ 46 h 103"/>
                    <a:gd name="T4" fmla="*/ 9 w 181"/>
                    <a:gd name="T5" fmla="*/ 46 h 103"/>
                    <a:gd name="T6" fmla="*/ 9 w 181"/>
                    <a:gd name="T7" fmla="*/ 46 h 103"/>
                    <a:gd name="T8" fmla="*/ 85 w 181"/>
                    <a:gd name="T9" fmla="*/ 46 h 103"/>
                    <a:gd name="T10" fmla="*/ 85 w 181"/>
                    <a:gd name="T11" fmla="*/ 42 h 103"/>
                    <a:gd name="T12" fmla="*/ 23 w 181"/>
                    <a:gd name="T13" fmla="*/ 42 h 103"/>
                    <a:gd name="T14" fmla="*/ 20 w 181"/>
                    <a:gd name="T15" fmla="*/ 41 h 103"/>
                    <a:gd name="T16" fmla="*/ 15 w 181"/>
                    <a:gd name="T17" fmla="*/ 34 h 103"/>
                    <a:gd name="T18" fmla="*/ 23 w 181"/>
                    <a:gd name="T19" fmla="*/ 25 h 103"/>
                    <a:gd name="T20" fmla="*/ 24 w 181"/>
                    <a:gd name="T21" fmla="*/ 25 h 103"/>
                    <a:gd name="T22" fmla="*/ 85 w 181"/>
                    <a:gd name="T23" fmla="*/ 25 h 103"/>
                    <a:gd name="T24" fmla="*/ 103 w 181"/>
                    <a:gd name="T25" fmla="*/ 25 h 103"/>
                    <a:gd name="T26" fmla="*/ 150 w 181"/>
                    <a:gd name="T27" fmla="*/ 71 h 103"/>
                    <a:gd name="T28" fmla="*/ 152 w 181"/>
                    <a:gd name="T29" fmla="*/ 68 h 103"/>
                    <a:gd name="T30" fmla="*/ 150 w 181"/>
                    <a:gd name="T31" fmla="*/ 65 h 103"/>
                    <a:gd name="T32" fmla="*/ 108 w 181"/>
                    <a:gd name="T33" fmla="*/ 22 h 103"/>
                    <a:gd name="T34" fmla="*/ 108 w 181"/>
                    <a:gd name="T35" fmla="*/ 20 h 103"/>
                    <a:gd name="T36" fmla="*/ 69 w 181"/>
                    <a:gd name="T37" fmla="*/ 20 h 103"/>
                    <a:gd name="T38" fmla="*/ 69 w 181"/>
                    <a:gd name="T39" fmla="*/ 20 h 103"/>
                    <a:gd name="T40" fmla="*/ 60 w 181"/>
                    <a:gd name="T41" fmla="*/ 10 h 103"/>
                    <a:gd name="T42" fmla="*/ 69 w 181"/>
                    <a:gd name="T43" fmla="*/ 0 h 103"/>
                    <a:gd name="T44" fmla="*/ 70 w 181"/>
                    <a:gd name="T45" fmla="*/ 0 h 103"/>
                    <a:gd name="T46" fmla="*/ 70 w 181"/>
                    <a:gd name="T47" fmla="*/ 0 h 103"/>
                    <a:gd name="T48" fmla="*/ 152 w 181"/>
                    <a:gd name="T49" fmla="*/ 0 h 103"/>
                    <a:gd name="T50" fmla="*/ 181 w 181"/>
                    <a:gd name="T51" fmla="*/ 29 h 103"/>
                    <a:gd name="T52" fmla="*/ 181 w 181"/>
                    <a:gd name="T53" fmla="*/ 62 h 103"/>
                    <a:gd name="T54" fmla="*/ 181 w 181"/>
                    <a:gd name="T55" fmla="*/ 103 h 103"/>
                    <a:gd name="T56" fmla="*/ 35 w 181"/>
                    <a:gd name="T57" fmla="*/ 103 h 103"/>
                    <a:gd name="T58" fmla="*/ 27 w 181"/>
                    <a:gd name="T59" fmla="*/ 95 h 103"/>
                    <a:gd name="T60" fmla="*/ 35 w 181"/>
                    <a:gd name="T61" fmla="*/ 87 h 103"/>
                    <a:gd name="T62" fmla="*/ 85 w 181"/>
                    <a:gd name="T63" fmla="*/ 87 h 103"/>
                    <a:gd name="T64" fmla="*/ 85 w 181"/>
                    <a:gd name="T65" fmla="*/ 83 h 103"/>
                    <a:gd name="T66" fmla="*/ 23 w 181"/>
                    <a:gd name="T67" fmla="*/ 83 h 103"/>
                    <a:gd name="T68" fmla="*/ 21 w 181"/>
                    <a:gd name="T69" fmla="*/ 82 h 103"/>
                    <a:gd name="T70" fmla="*/ 15 w 181"/>
                    <a:gd name="T71" fmla="*/ 75 h 103"/>
                    <a:gd name="T72" fmla="*/ 23 w 181"/>
                    <a:gd name="T73" fmla="*/ 66 h 103"/>
                    <a:gd name="T74" fmla="*/ 23 w 181"/>
                    <a:gd name="T75" fmla="*/ 66 h 103"/>
                    <a:gd name="T76" fmla="*/ 23 w 181"/>
                    <a:gd name="T77" fmla="*/ 66 h 103"/>
                    <a:gd name="T78" fmla="*/ 85 w 181"/>
                    <a:gd name="T79" fmla="*/ 66 h 103"/>
                    <a:gd name="T80" fmla="*/ 85 w 181"/>
                    <a:gd name="T81" fmla="*/ 62 h 103"/>
                    <a:gd name="T82" fmla="*/ 9 w 181"/>
                    <a:gd name="T83" fmla="*/ 62 h 103"/>
                    <a:gd name="T84" fmla="*/ 7 w 181"/>
                    <a:gd name="T85" fmla="*/ 62 h 103"/>
                    <a:gd name="T86" fmla="*/ 0 w 181"/>
                    <a:gd name="T87" fmla="*/ 5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1" h="103">
                      <a:moveTo>
                        <a:pt x="0" y="54"/>
                      </a:moveTo>
                      <a:cubicBezTo>
                        <a:pt x="0" y="49"/>
                        <a:pt x="5" y="46"/>
                        <a:pt x="9" y="46"/>
                      </a:cubicBezTo>
                      <a:cubicBezTo>
                        <a:pt x="9" y="46"/>
                        <a:pt x="9" y="46"/>
                        <a:pt x="9" y="46"/>
                      </a:cubicBezTo>
                      <a:cubicBezTo>
                        <a:pt x="9" y="46"/>
                        <a:pt x="9" y="46"/>
                        <a:pt x="9" y="46"/>
                      </a:cubicBezTo>
                      <a:cubicBezTo>
                        <a:pt x="85" y="46"/>
                        <a:pt x="85" y="46"/>
                        <a:pt x="85" y="46"/>
                      </a:cubicBezTo>
                      <a:cubicBezTo>
                        <a:pt x="85" y="42"/>
                        <a:pt x="85" y="42"/>
                        <a:pt x="85" y="42"/>
                      </a:cubicBezTo>
                      <a:cubicBezTo>
                        <a:pt x="23" y="42"/>
                        <a:pt x="23" y="42"/>
                        <a:pt x="23" y="42"/>
                      </a:cubicBezTo>
                      <a:cubicBezTo>
                        <a:pt x="22" y="42"/>
                        <a:pt x="21" y="42"/>
                        <a:pt x="20" y="41"/>
                      </a:cubicBezTo>
                      <a:cubicBezTo>
                        <a:pt x="17" y="40"/>
                        <a:pt x="15" y="37"/>
                        <a:pt x="15" y="34"/>
                      </a:cubicBezTo>
                      <a:cubicBezTo>
                        <a:pt x="15" y="29"/>
                        <a:pt x="18" y="25"/>
                        <a:pt x="23" y="25"/>
                      </a:cubicBezTo>
                      <a:cubicBezTo>
                        <a:pt x="24" y="25"/>
                        <a:pt x="24" y="25"/>
                        <a:pt x="24" y="25"/>
                      </a:cubicBezTo>
                      <a:cubicBezTo>
                        <a:pt x="30" y="25"/>
                        <a:pt x="85" y="25"/>
                        <a:pt x="85" y="25"/>
                      </a:cubicBezTo>
                      <a:cubicBezTo>
                        <a:pt x="103" y="25"/>
                        <a:pt x="103" y="25"/>
                        <a:pt x="103" y="25"/>
                      </a:cubicBezTo>
                      <a:cubicBezTo>
                        <a:pt x="104" y="51"/>
                        <a:pt x="125" y="71"/>
                        <a:pt x="150" y="71"/>
                      </a:cubicBezTo>
                      <a:cubicBezTo>
                        <a:pt x="151" y="71"/>
                        <a:pt x="152" y="69"/>
                        <a:pt x="152" y="68"/>
                      </a:cubicBezTo>
                      <a:cubicBezTo>
                        <a:pt x="152" y="66"/>
                        <a:pt x="151" y="65"/>
                        <a:pt x="150" y="65"/>
                      </a:cubicBezTo>
                      <a:cubicBezTo>
                        <a:pt x="127" y="65"/>
                        <a:pt x="108" y="46"/>
                        <a:pt x="108" y="22"/>
                      </a:cubicBezTo>
                      <a:cubicBezTo>
                        <a:pt x="108" y="22"/>
                        <a:pt x="108" y="21"/>
                        <a:pt x="108" y="20"/>
                      </a:cubicBezTo>
                      <a:cubicBezTo>
                        <a:pt x="69" y="20"/>
                        <a:pt x="69" y="20"/>
                        <a:pt x="69" y="20"/>
                      </a:cubicBezTo>
                      <a:cubicBezTo>
                        <a:pt x="69" y="20"/>
                        <a:pt x="69" y="20"/>
                        <a:pt x="69" y="20"/>
                      </a:cubicBezTo>
                      <a:cubicBezTo>
                        <a:pt x="64" y="20"/>
                        <a:pt x="60" y="15"/>
                        <a:pt x="60" y="10"/>
                      </a:cubicBezTo>
                      <a:cubicBezTo>
                        <a:pt x="60" y="4"/>
                        <a:pt x="64" y="0"/>
                        <a:pt x="69" y="0"/>
                      </a:cubicBezTo>
                      <a:cubicBezTo>
                        <a:pt x="69" y="0"/>
                        <a:pt x="69" y="0"/>
                        <a:pt x="70" y="0"/>
                      </a:cubicBezTo>
                      <a:cubicBezTo>
                        <a:pt x="70" y="0"/>
                        <a:pt x="70" y="0"/>
                        <a:pt x="70" y="0"/>
                      </a:cubicBezTo>
                      <a:cubicBezTo>
                        <a:pt x="152" y="0"/>
                        <a:pt x="152" y="0"/>
                        <a:pt x="152" y="0"/>
                      </a:cubicBezTo>
                      <a:cubicBezTo>
                        <a:pt x="169" y="0"/>
                        <a:pt x="181" y="12"/>
                        <a:pt x="181" y="29"/>
                      </a:cubicBezTo>
                      <a:cubicBezTo>
                        <a:pt x="181" y="62"/>
                        <a:pt x="181" y="62"/>
                        <a:pt x="181" y="62"/>
                      </a:cubicBezTo>
                      <a:cubicBezTo>
                        <a:pt x="181" y="103"/>
                        <a:pt x="181" y="103"/>
                        <a:pt x="181" y="103"/>
                      </a:cubicBezTo>
                      <a:cubicBezTo>
                        <a:pt x="35" y="103"/>
                        <a:pt x="35" y="103"/>
                        <a:pt x="35" y="103"/>
                      </a:cubicBezTo>
                      <a:cubicBezTo>
                        <a:pt x="30" y="103"/>
                        <a:pt x="27" y="99"/>
                        <a:pt x="27" y="95"/>
                      </a:cubicBezTo>
                      <a:cubicBezTo>
                        <a:pt x="27" y="90"/>
                        <a:pt x="30" y="87"/>
                        <a:pt x="35" y="87"/>
                      </a:cubicBezTo>
                      <a:cubicBezTo>
                        <a:pt x="35" y="87"/>
                        <a:pt x="85" y="87"/>
                        <a:pt x="85" y="87"/>
                      </a:cubicBezTo>
                      <a:cubicBezTo>
                        <a:pt x="85" y="83"/>
                        <a:pt x="85" y="83"/>
                        <a:pt x="85" y="83"/>
                      </a:cubicBezTo>
                      <a:cubicBezTo>
                        <a:pt x="23" y="83"/>
                        <a:pt x="23" y="83"/>
                        <a:pt x="23" y="83"/>
                      </a:cubicBezTo>
                      <a:cubicBezTo>
                        <a:pt x="22" y="83"/>
                        <a:pt x="22" y="82"/>
                        <a:pt x="21" y="82"/>
                      </a:cubicBezTo>
                      <a:cubicBezTo>
                        <a:pt x="17" y="81"/>
                        <a:pt x="15" y="78"/>
                        <a:pt x="15" y="75"/>
                      </a:cubicBezTo>
                      <a:cubicBezTo>
                        <a:pt x="15" y="70"/>
                        <a:pt x="18" y="66"/>
                        <a:pt x="23" y="66"/>
                      </a:cubicBezTo>
                      <a:cubicBezTo>
                        <a:pt x="23" y="66"/>
                        <a:pt x="23" y="66"/>
                        <a:pt x="23" y="66"/>
                      </a:cubicBezTo>
                      <a:cubicBezTo>
                        <a:pt x="23" y="66"/>
                        <a:pt x="23" y="66"/>
                        <a:pt x="23" y="66"/>
                      </a:cubicBezTo>
                      <a:cubicBezTo>
                        <a:pt x="85" y="66"/>
                        <a:pt x="85" y="66"/>
                        <a:pt x="85" y="66"/>
                      </a:cubicBezTo>
                      <a:cubicBezTo>
                        <a:pt x="85" y="62"/>
                        <a:pt x="85" y="62"/>
                        <a:pt x="85" y="62"/>
                      </a:cubicBezTo>
                      <a:cubicBezTo>
                        <a:pt x="9" y="62"/>
                        <a:pt x="9" y="62"/>
                        <a:pt x="9" y="62"/>
                      </a:cubicBezTo>
                      <a:cubicBezTo>
                        <a:pt x="8" y="62"/>
                        <a:pt x="7" y="62"/>
                        <a:pt x="7" y="62"/>
                      </a:cubicBezTo>
                      <a:cubicBezTo>
                        <a:pt x="3" y="61"/>
                        <a:pt x="0" y="58"/>
                        <a:pt x="0" y="54"/>
                      </a:cubicBezTo>
                      <a:close/>
                    </a:path>
                  </a:pathLst>
                </a:custGeom>
                <a:solidFill>
                  <a:srgbClr val="E1BC8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08" name="Freeform 3711"/>
                <p:cNvSpPr>
                  <a:spLocks/>
                </p:cNvSpPr>
                <p:nvPr/>
              </p:nvSpPr>
              <p:spPr bwMode="auto">
                <a:xfrm>
                  <a:off x="3721099" y="5164138"/>
                  <a:ext cx="287338" cy="157163"/>
                </a:xfrm>
                <a:custGeom>
                  <a:avLst/>
                  <a:gdLst>
                    <a:gd name="T0" fmla="*/ 0 w 181"/>
                    <a:gd name="T1" fmla="*/ 0 h 99"/>
                    <a:gd name="T2" fmla="*/ 181 w 181"/>
                    <a:gd name="T3" fmla="*/ 0 h 99"/>
                    <a:gd name="T4" fmla="*/ 181 w 181"/>
                    <a:gd name="T5" fmla="*/ 99 h 99"/>
                    <a:gd name="T6" fmla="*/ 0 w 181"/>
                    <a:gd name="T7" fmla="*/ 99 h 99"/>
                    <a:gd name="T8" fmla="*/ 0 w 181"/>
                    <a:gd name="T9" fmla="*/ 0 h 99"/>
                    <a:gd name="T10" fmla="*/ 0 w 181"/>
                    <a:gd name="T11" fmla="*/ 0 h 99"/>
                  </a:gdLst>
                  <a:ahLst/>
                  <a:cxnLst>
                    <a:cxn ang="0">
                      <a:pos x="T0" y="T1"/>
                    </a:cxn>
                    <a:cxn ang="0">
                      <a:pos x="T2" y="T3"/>
                    </a:cxn>
                    <a:cxn ang="0">
                      <a:pos x="T4" y="T5"/>
                    </a:cxn>
                    <a:cxn ang="0">
                      <a:pos x="T6" y="T7"/>
                    </a:cxn>
                    <a:cxn ang="0">
                      <a:pos x="T8" y="T9"/>
                    </a:cxn>
                    <a:cxn ang="0">
                      <a:pos x="T10" y="T11"/>
                    </a:cxn>
                  </a:cxnLst>
                  <a:rect l="0" t="0" r="r" b="b"/>
                  <a:pathLst>
                    <a:path w="181" h="99">
                      <a:moveTo>
                        <a:pt x="0" y="0"/>
                      </a:moveTo>
                      <a:lnTo>
                        <a:pt x="181" y="0"/>
                      </a:lnTo>
                      <a:lnTo>
                        <a:pt x="181" y="99"/>
                      </a:lnTo>
                      <a:lnTo>
                        <a:pt x="0" y="99"/>
                      </a:lnTo>
                      <a:lnTo>
                        <a:pt x="0" y="0"/>
                      </a:lnTo>
                      <a:lnTo>
                        <a:pt x="0" y="0"/>
                      </a:lnTo>
                      <a:close/>
                    </a:path>
                  </a:pathLst>
                </a:custGeom>
                <a:solidFill>
                  <a:srgbClr val="176C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09" name="Oval 3712"/>
                <p:cNvSpPr>
                  <a:spLocks noChangeArrowheads="1"/>
                </p:cNvSpPr>
                <p:nvPr/>
              </p:nvSpPr>
              <p:spPr bwMode="auto">
                <a:xfrm>
                  <a:off x="3665537" y="5268913"/>
                  <a:ext cx="26988" cy="26988"/>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grpSp>
            <p:nvGrpSpPr>
              <p:cNvPr id="22" name="Group 21"/>
              <p:cNvGrpSpPr/>
              <p:nvPr/>
            </p:nvGrpSpPr>
            <p:grpSpPr>
              <a:xfrm>
                <a:off x="2941637" y="5173662"/>
                <a:ext cx="741362" cy="212726"/>
                <a:chOff x="2789237" y="5173662"/>
                <a:chExt cx="741362" cy="212726"/>
              </a:xfrm>
            </p:grpSpPr>
            <p:sp>
              <p:nvSpPr>
                <p:cNvPr id="410" name="Freeform 3713"/>
                <p:cNvSpPr>
                  <a:spLocks/>
                </p:cNvSpPr>
                <p:nvPr/>
              </p:nvSpPr>
              <p:spPr bwMode="auto">
                <a:xfrm>
                  <a:off x="3462337" y="5316537"/>
                  <a:ext cx="26988" cy="23813"/>
                </a:xfrm>
                <a:custGeom>
                  <a:avLst/>
                  <a:gdLst>
                    <a:gd name="T0" fmla="*/ 13 w 13"/>
                    <a:gd name="T1" fmla="*/ 0 h 12"/>
                    <a:gd name="T2" fmla="*/ 7 w 13"/>
                    <a:gd name="T3" fmla="*/ 0 h 12"/>
                    <a:gd name="T4" fmla="*/ 0 w 13"/>
                    <a:gd name="T5" fmla="*/ 6 h 12"/>
                    <a:gd name="T6" fmla="*/ 7 w 13"/>
                    <a:gd name="T7" fmla="*/ 12 h 12"/>
                    <a:gd name="T8" fmla="*/ 13 w 13"/>
                    <a:gd name="T9" fmla="*/ 12 h 12"/>
                    <a:gd name="T10" fmla="*/ 13 w 13"/>
                    <a:gd name="T11" fmla="*/ 0 h 12"/>
                    <a:gd name="T12" fmla="*/ 13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0"/>
                      </a:moveTo>
                      <a:cubicBezTo>
                        <a:pt x="7" y="0"/>
                        <a:pt x="7" y="0"/>
                        <a:pt x="7" y="0"/>
                      </a:cubicBezTo>
                      <a:cubicBezTo>
                        <a:pt x="3" y="0"/>
                        <a:pt x="0" y="2"/>
                        <a:pt x="0" y="6"/>
                      </a:cubicBezTo>
                      <a:cubicBezTo>
                        <a:pt x="0" y="9"/>
                        <a:pt x="3" y="12"/>
                        <a:pt x="7" y="12"/>
                      </a:cubicBezTo>
                      <a:cubicBezTo>
                        <a:pt x="13" y="12"/>
                        <a:pt x="13" y="12"/>
                        <a:pt x="13" y="12"/>
                      </a:cubicBezTo>
                      <a:cubicBezTo>
                        <a:pt x="13" y="0"/>
                        <a:pt x="13" y="0"/>
                        <a:pt x="13" y="0"/>
                      </a:cubicBezTo>
                      <a:cubicBezTo>
                        <a:pt x="13" y="0"/>
                        <a:pt x="13" y="0"/>
                        <a:pt x="13" y="0"/>
                      </a:cubicBezTo>
                      <a:close/>
                    </a:path>
                  </a:pathLst>
                </a:custGeom>
                <a:solidFill>
                  <a:srgbClr val="ECCEA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11" name="Freeform 3714"/>
                <p:cNvSpPr>
                  <a:spLocks/>
                </p:cNvSpPr>
                <p:nvPr/>
              </p:nvSpPr>
              <p:spPr bwMode="auto">
                <a:xfrm>
                  <a:off x="3489324" y="5272087"/>
                  <a:ext cx="28575" cy="26988"/>
                </a:xfrm>
                <a:custGeom>
                  <a:avLst/>
                  <a:gdLst>
                    <a:gd name="T0" fmla="*/ 14 w 14"/>
                    <a:gd name="T1" fmla="*/ 0 h 13"/>
                    <a:gd name="T2" fmla="*/ 7 w 14"/>
                    <a:gd name="T3" fmla="*/ 0 h 13"/>
                    <a:gd name="T4" fmla="*/ 0 w 14"/>
                    <a:gd name="T5" fmla="*/ 6 h 13"/>
                    <a:gd name="T6" fmla="*/ 7 w 14"/>
                    <a:gd name="T7" fmla="*/ 13 h 13"/>
                    <a:gd name="T8" fmla="*/ 14 w 14"/>
                    <a:gd name="T9" fmla="*/ 13 h 13"/>
                    <a:gd name="T10" fmla="*/ 14 w 14"/>
                    <a:gd name="T11" fmla="*/ 0 h 13"/>
                    <a:gd name="T12" fmla="*/ 14 w 1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4" h="13">
                      <a:moveTo>
                        <a:pt x="14" y="0"/>
                      </a:moveTo>
                      <a:cubicBezTo>
                        <a:pt x="7" y="0"/>
                        <a:pt x="7" y="0"/>
                        <a:pt x="7" y="0"/>
                      </a:cubicBezTo>
                      <a:cubicBezTo>
                        <a:pt x="3" y="0"/>
                        <a:pt x="0" y="3"/>
                        <a:pt x="0" y="6"/>
                      </a:cubicBezTo>
                      <a:cubicBezTo>
                        <a:pt x="0" y="10"/>
                        <a:pt x="3" y="13"/>
                        <a:pt x="7" y="13"/>
                      </a:cubicBezTo>
                      <a:cubicBezTo>
                        <a:pt x="14" y="13"/>
                        <a:pt x="14" y="13"/>
                        <a:pt x="14" y="13"/>
                      </a:cubicBezTo>
                      <a:cubicBezTo>
                        <a:pt x="14" y="0"/>
                        <a:pt x="14" y="0"/>
                        <a:pt x="14" y="0"/>
                      </a:cubicBezTo>
                      <a:cubicBezTo>
                        <a:pt x="14" y="0"/>
                        <a:pt x="14" y="0"/>
                        <a:pt x="14" y="0"/>
                      </a:cubicBezTo>
                      <a:close/>
                    </a:path>
                  </a:pathLst>
                </a:custGeom>
                <a:solidFill>
                  <a:srgbClr val="ECCEA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12" name="Freeform 3715"/>
                <p:cNvSpPr>
                  <a:spLocks/>
                </p:cNvSpPr>
                <p:nvPr/>
              </p:nvSpPr>
              <p:spPr bwMode="auto">
                <a:xfrm>
                  <a:off x="3460749" y="5229225"/>
                  <a:ext cx="28575" cy="26988"/>
                </a:xfrm>
                <a:custGeom>
                  <a:avLst/>
                  <a:gdLst>
                    <a:gd name="T0" fmla="*/ 14 w 14"/>
                    <a:gd name="T1" fmla="*/ 0 h 13"/>
                    <a:gd name="T2" fmla="*/ 6 w 14"/>
                    <a:gd name="T3" fmla="*/ 0 h 13"/>
                    <a:gd name="T4" fmla="*/ 0 w 14"/>
                    <a:gd name="T5" fmla="*/ 6 h 13"/>
                    <a:gd name="T6" fmla="*/ 6 w 14"/>
                    <a:gd name="T7" fmla="*/ 13 h 13"/>
                    <a:gd name="T8" fmla="*/ 14 w 14"/>
                    <a:gd name="T9" fmla="*/ 13 h 13"/>
                    <a:gd name="T10" fmla="*/ 14 w 14"/>
                    <a:gd name="T11" fmla="*/ 0 h 13"/>
                    <a:gd name="T12" fmla="*/ 14 w 1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4" h="13">
                      <a:moveTo>
                        <a:pt x="14" y="0"/>
                      </a:moveTo>
                      <a:cubicBezTo>
                        <a:pt x="6" y="0"/>
                        <a:pt x="6" y="0"/>
                        <a:pt x="6" y="0"/>
                      </a:cubicBezTo>
                      <a:cubicBezTo>
                        <a:pt x="3" y="0"/>
                        <a:pt x="0" y="3"/>
                        <a:pt x="0" y="6"/>
                      </a:cubicBezTo>
                      <a:cubicBezTo>
                        <a:pt x="0" y="10"/>
                        <a:pt x="3" y="13"/>
                        <a:pt x="6" y="13"/>
                      </a:cubicBezTo>
                      <a:cubicBezTo>
                        <a:pt x="14" y="13"/>
                        <a:pt x="14" y="13"/>
                        <a:pt x="14" y="13"/>
                      </a:cubicBezTo>
                      <a:cubicBezTo>
                        <a:pt x="14" y="0"/>
                        <a:pt x="14" y="0"/>
                        <a:pt x="14" y="0"/>
                      </a:cubicBezTo>
                      <a:cubicBezTo>
                        <a:pt x="14" y="0"/>
                        <a:pt x="14" y="0"/>
                        <a:pt x="14" y="0"/>
                      </a:cubicBezTo>
                      <a:close/>
                    </a:path>
                  </a:pathLst>
                </a:custGeom>
                <a:solidFill>
                  <a:srgbClr val="ECCEA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13" name="Freeform 3716"/>
                <p:cNvSpPr>
                  <a:spLocks/>
                </p:cNvSpPr>
                <p:nvPr/>
              </p:nvSpPr>
              <p:spPr bwMode="auto">
                <a:xfrm>
                  <a:off x="3078162" y="5229225"/>
                  <a:ext cx="77788" cy="157163"/>
                </a:xfrm>
                <a:custGeom>
                  <a:avLst/>
                  <a:gdLst>
                    <a:gd name="T0" fmla="*/ 49 w 49"/>
                    <a:gd name="T1" fmla="*/ 99 h 99"/>
                    <a:gd name="T2" fmla="*/ 0 w 49"/>
                    <a:gd name="T3" fmla="*/ 99 h 99"/>
                    <a:gd name="T4" fmla="*/ 0 w 49"/>
                    <a:gd name="T5" fmla="*/ 0 h 99"/>
                    <a:gd name="T6" fmla="*/ 49 w 49"/>
                    <a:gd name="T7" fmla="*/ 2 h 99"/>
                    <a:gd name="T8" fmla="*/ 49 w 49"/>
                    <a:gd name="T9" fmla="*/ 99 h 99"/>
                    <a:gd name="T10" fmla="*/ 49 w 49"/>
                    <a:gd name="T11" fmla="*/ 99 h 99"/>
                    <a:gd name="T12" fmla="*/ 49 w 49"/>
                    <a:gd name="T13" fmla="*/ 99 h 99"/>
                  </a:gdLst>
                  <a:ahLst/>
                  <a:cxnLst>
                    <a:cxn ang="0">
                      <a:pos x="T0" y="T1"/>
                    </a:cxn>
                    <a:cxn ang="0">
                      <a:pos x="T2" y="T3"/>
                    </a:cxn>
                    <a:cxn ang="0">
                      <a:pos x="T4" y="T5"/>
                    </a:cxn>
                    <a:cxn ang="0">
                      <a:pos x="T6" y="T7"/>
                    </a:cxn>
                    <a:cxn ang="0">
                      <a:pos x="T8" y="T9"/>
                    </a:cxn>
                    <a:cxn ang="0">
                      <a:pos x="T10" y="T11"/>
                    </a:cxn>
                    <a:cxn ang="0">
                      <a:pos x="T12" y="T13"/>
                    </a:cxn>
                  </a:cxnLst>
                  <a:rect l="0" t="0" r="r" b="b"/>
                  <a:pathLst>
                    <a:path w="49" h="99">
                      <a:moveTo>
                        <a:pt x="49" y="99"/>
                      </a:moveTo>
                      <a:lnTo>
                        <a:pt x="0" y="99"/>
                      </a:lnTo>
                      <a:lnTo>
                        <a:pt x="0" y="0"/>
                      </a:lnTo>
                      <a:lnTo>
                        <a:pt x="49" y="2"/>
                      </a:lnTo>
                      <a:lnTo>
                        <a:pt x="49" y="99"/>
                      </a:lnTo>
                      <a:lnTo>
                        <a:pt x="49" y="99"/>
                      </a:lnTo>
                      <a:lnTo>
                        <a:pt x="49" y="9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14" name="Freeform 3717"/>
                <p:cNvSpPr>
                  <a:spLocks/>
                </p:cNvSpPr>
                <p:nvPr/>
              </p:nvSpPr>
              <p:spPr bwMode="auto">
                <a:xfrm>
                  <a:off x="3078162" y="5229225"/>
                  <a:ext cx="77788" cy="157163"/>
                </a:xfrm>
                <a:custGeom>
                  <a:avLst/>
                  <a:gdLst>
                    <a:gd name="T0" fmla="*/ 0 w 49"/>
                    <a:gd name="T1" fmla="*/ 0 h 99"/>
                    <a:gd name="T2" fmla="*/ 49 w 49"/>
                    <a:gd name="T3" fmla="*/ 0 h 99"/>
                    <a:gd name="T4" fmla="*/ 49 w 49"/>
                    <a:gd name="T5" fmla="*/ 99 h 99"/>
                    <a:gd name="T6" fmla="*/ 0 w 49"/>
                    <a:gd name="T7" fmla="*/ 99 h 99"/>
                    <a:gd name="T8" fmla="*/ 0 w 49"/>
                    <a:gd name="T9" fmla="*/ 0 h 99"/>
                    <a:gd name="T10" fmla="*/ 0 w 49"/>
                    <a:gd name="T11" fmla="*/ 0 h 99"/>
                  </a:gdLst>
                  <a:ahLst/>
                  <a:cxnLst>
                    <a:cxn ang="0">
                      <a:pos x="T0" y="T1"/>
                    </a:cxn>
                    <a:cxn ang="0">
                      <a:pos x="T2" y="T3"/>
                    </a:cxn>
                    <a:cxn ang="0">
                      <a:pos x="T4" y="T5"/>
                    </a:cxn>
                    <a:cxn ang="0">
                      <a:pos x="T6" y="T7"/>
                    </a:cxn>
                    <a:cxn ang="0">
                      <a:pos x="T8" y="T9"/>
                    </a:cxn>
                    <a:cxn ang="0">
                      <a:pos x="T10" y="T11"/>
                    </a:cxn>
                  </a:cxnLst>
                  <a:rect l="0" t="0" r="r" b="b"/>
                  <a:pathLst>
                    <a:path w="49" h="99">
                      <a:moveTo>
                        <a:pt x="0" y="0"/>
                      </a:moveTo>
                      <a:lnTo>
                        <a:pt x="49" y="0"/>
                      </a:lnTo>
                      <a:lnTo>
                        <a:pt x="49" y="99"/>
                      </a:lnTo>
                      <a:lnTo>
                        <a:pt x="0" y="99"/>
                      </a:lnTo>
                      <a:lnTo>
                        <a:pt x="0" y="0"/>
                      </a:lnTo>
                      <a:lnTo>
                        <a:pt x="0" y="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15" name="Freeform 3718"/>
                <p:cNvSpPr>
                  <a:spLocks/>
                </p:cNvSpPr>
                <p:nvPr/>
              </p:nvSpPr>
              <p:spPr bwMode="auto">
                <a:xfrm>
                  <a:off x="2789237" y="5229225"/>
                  <a:ext cx="288925" cy="157163"/>
                </a:xfrm>
                <a:custGeom>
                  <a:avLst/>
                  <a:gdLst>
                    <a:gd name="T0" fmla="*/ 0 w 182"/>
                    <a:gd name="T1" fmla="*/ 0 h 99"/>
                    <a:gd name="T2" fmla="*/ 182 w 182"/>
                    <a:gd name="T3" fmla="*/ 0 h 99"/>
                    <a:gd name="T4" fmla="*/ 182 w 182"/>
                    <a:gd name="T5" fmla="*/ 99 h 99"/>
                    <a:gd name="T6" fmla="*/ 0 w 182"/>
                    <a:gd name="T7" fmla="*/ 99 h 99"/>
                    <a:gd name="T8" fmla="*/ 0 w 182"/>
                    <a:gd name="T9" fmla="*/ 0 h 99"/>
                    <a:gd name="T10" fmla="*/ 0 w 182"/>
                    <a:gd name="T11" fmla="*/ 0 h 99"/>
                  </a:gdLst>
                  <a:ahLst/>
                  <a:cxnLst>
                    <a:cxn ang="0">
                      <a:pos x="T0" y="T1"/>
                    </a:cxn>
                    <a:cxn ang="0">
                      <a:pos x="T2" y="T3"/>
                    </a:cxn>
                    <a:cxn ang="0">
                      <a:pos x="T4" y="T5"/>
                    </a:cxn>
                    <a:cxn ang="0">
                      <a:pos x="T6" y="T7"/>
                    </a:cxn>
                    <a:cxn ang="0">
                      <a:pos x="T8" y="T9"/>
                    </a:cxn>
                    <a:cxn ang="0">
                      <a:pos x="T10" y="T11"/>
                    </a:cxn>
                  </a:cxnLst>
                  <a:rect l="0" t="0" r="r" b="b"/>
                  <a:pathLst>
                    <a:path w="182" h="99">
                      <a:moveTo>
                        <a:pt x="0" y="0"/>
                      </a:moveTo>
                      <a:lnTo>
                        <a:pt x="182" y="0"/>
                      </a:lnTo>
                      <a:lnTo>
                        <a:pt x="182" y="99"/>
                      </a:lnTo>
                      <a:lnTo>
                        <a:pt x="0" y="99"/>
                      </a:lnTo>
                      <a:lnTo>
                        <a:pt x="0" y="0"/>
                      </a:lnTo>
                      <a:lnTo>
                        <a:pt x="0" y="0"/>
                      </a:lnTo>
                      <a:close/>
                    </a:path>
                  </a:pathLst>
                </a:custGeom>
                <a:solidFill>
                  <a:srgbClr val="8D2376"/>
                </a:solidFill>
                <a:ln>
                  <a:noFill/>
                </a:ln>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16" name="Oval 3719"/>
                <p:cNvSpPr>
                  <a:spLocks noChangeArrowheads="1"/>
                </p:cNvSpPr>
                <p:nvPr/>
              </p:nvSpPr>
              <p:spPr bwMode="auto">
                <a:xfrm>
                  <a:off x="3105149" y="5334000"/>
                  <a:ext cx="26988" cy="26988"/>
                </a:xfrm>
                <a:prstGeom prst="ellipse">
                  <a:avLst/>
                </a:prstGeom>
                <a:solidFill>
                  <a:srgbClr val="002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17" name="Freeform 3720"/>
                <p:cNvSpPr>
                  <a:spLocks/>
                </p:cNvSpPr>
                <p:nvPr/>
              </p:nvSpPr>
              <p:spPr bwMode="auto">
                <a:xfrm>
                  <a:off x="3155949" y="5173662"/>
                  <a:ext cx="374650" cy="212725"/>
                </a:xfrm>
                <a:custGeom>
                  <a:avLst/>
                  <a:gdLst>
                    <a:gd name="T0" fmla="*/ 173 w 181"/>
                    <a:gd name="T1" fmla="*/ 46 h 103"/>
                    <a:gd name="T2" fmla="*/ 173 w 181"/>
                    <a:gd name="T3" fmla="*/ 46 h 103"/>
                    <a:gd name="T4" fmla="*/ 172 w 181"/>
                    <a:gd name="T5" fmla="*/ 46 h 103"/>
                    <a:gd name="T6" fmla="*/ 96 w 181"/>
                    <a:gd name="T7" fmla="*/ 46 h 103"/>
                    <a:gd name="T8" fmla="*/ 96 w 181"/>
                    <a:gd name="T9" fmla="*/ 42 h 103"/>
                    <a:gd name="T10" fmla="*/ 158 w 181"/>
                    <a:gd name="T11" fmla="*/ 42 h 103"/>
                    <a:gd name="T12" fmla="*/ 160 w 181"/>
                    <a:gd name="T13" fmla="*/ 41 h 103"/>
                    <a:gd name="T14" fmla="*/ 166 w 181"/>
                    <a:gd name="T15" fmla="*/ 34 h 103"/>
                    <a:gd name="T16" fmla="*/ 158 w 181"/>
                    <a:gd name="T17" fmla="*/ 25 h 103"/>
                    <a:gd name="T18" fmla="*/ 157 w 181"/>
                    <a:gd name="T19" fmla="*/ 25 h 103"/>
                    <a:gd name="T20" fmla="*/ 83 w 181"/>
                    <a:gd name="T21" fmla="*/ 25 h 103"/>
                    <a:gd name="T22" fmla="*/ 83 w 181"/>
                    <a:gd name="T23" fmla="*/ 20 h 103"/>
                    <a:gd name="T24" fmla="*/ 112 w 181"/>
                    <a:gd name="T25" fmla="*/ 20 h 103"/>
                    <a:gd name="T26" fmla="*/ 112 w 181"/>
                    <a:gd name="T27" fmla="*/ 20 h 103"/>
                    <a:gd name="T28" fmla="*/ 122 w 181"/>
                    <a:gd name="T29" fmla="*/ 10 h 103"/>
                    <a:gd name="T30" fmla="*/ 122 w 181"/>
                    <a:gd name="T31" fmla="*/ 0 h 103"/>
                    <a:gd name="T32" fmla="*/ 111 w 181"/>
                    <a:gd name="T33" fmla="*/ 0 h 103"/>
                    <a:gd name="T34" fmla="*/ 29 w 181"/>
                    <a:gd name="T35" fmla="*/ 0 h 103"/>
                    <a:gd name="T36" fmla="*/ 0 w 181"/>
                    <a:gd name="T37" fmla="*/ 29 h 103"/>
                    <a:gd name="T38" fmla="*/ 0 w 181"/>
                    <a:gd name="T39" fmla="*/ 103 h 103"/>
                    <a:gd name="T40" fmla="*/ 146 w 181"/>
                    <a:gd name="T41" fmla="*/ 103 h 103"/>
                    <a:gd name="T42" fmla="*/ 155 w 181"/>
                    <a:gd name="T43" fmla="*/ 95 h 103"/>
                    <a:gd name="T44" fmla="*/ 146 w 181"/>
                    <a:gd name="T45" fmla="*/ 87 h 103"/>
                    <a:gd name="T46" fmla="*/ 96 w 181"/>
                    <a:gd name="T47" fmla="*/ 87 h 103"/>
                    <a:gd name="T48" fmla="*/ 96 w 181"/>
                    <a:gd name="T49" fmla="*/ 83 h 103"/>
                    <a:gd name="T50" fmla="*/ 158 w 181"/>
                    <a:gd name="T51" fmla="*/ 83 h 103"/>
                    <a:gd name="T52" fmla="*/ 160 w 181"/>
                    <a:gd name="T53" fmla="*/ 82 h 103"/>
                    <a:gd name="T54" fmla="*/ 166 w 181"/>
                    <a:gd name="T55" fmla="*/ 75 h 103"/>
                    <a:gd name="T56" fmla="*/ 158 w 181"/>
                    <a:gd name="T57" fmla="*/ 66 h 103"/>
                    <a:gd name="T58" fmla="*/ 158 w 181"/>
                    <a:gd name="T59" fmla="*/ 66 h 103"/>
                    <a:gd name="T60" fmla="*/ 158 w 181"/>
                    <a:gd name="T61" fmla="*/ 66 h 103"/>
                    <a:gd name="T62" fmla="*/ 96 w 181"/>
                    <a:gd name="T63" fmla="*/ 66 h 103"/>
                    <a:gd name="T64" fmla="*/ 96 w 181"/>
                    <a:gd name="T65" fmla="*/ 62 h 103"/>
                    <a:gd name="T66" fmla="*/ 172 w 181"/>
                    <a:gd name="T67" fmla="*/ 62 h 103"/>
                    <a:gd name="T68" fmla="*/ 174 w 181"/>
                    <a:gd name="T69" fmla="*/ 62 h 103"/>
                    <a:gd name="T70" fmla="*/ 181 w 181"/>
                    <a:gd name="T71" fmla="*/ 54 h 103"/>
                    <a:gd name="T72" fmla="*/ 173 w 181"/>
                    <a:gd name="T73" fmla="*/ 4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 h="103">
                      <a:moveTo>
                        <a:pt x="173" y="46"/>
                      </a:moveTo>
                      <a:cubicBezTo>
                        <a:pt x="173" y="46"/>
                        <a:pt x="173" y="46"/>
                        <a:pt x="173" y="46"/>
                      </a:cubicBezTo>
                      <a:cubicBezTo>
                        <a:pt x="173" y="46"/>
                        <a:pt x="173" y="46"/>
                        <a:pt x="172" y="46"/>
                      </a:cubicBezTo>
                      <a:cubicBezTo>
                        <a:pt x="96" y="46"/>
                        <a:pt x="96" y="46"/>
                        <a:pt x="96" y="46"/>
                      </a:cubicBezTo>
                      <a:cubicBezTo>
                        <a:pt x="96" y="42"/>
                        <a:pt x="96" y="42"/>
                        <a:pt x="96" y="42"/>
                      </a:cubicBezTo>
                      <a:cubicBezTo>
                        <a:pt x="158" y="42"/>
                        <a:pt x="158" y="42"/>
                        <a:pt x="158" y="42"/>
                      </a:cubicBezTo>
                      <a:cubicBezTo>
                        <a:pt x="159" y="42"/>
                        <a:pt x="160" y="42"/>
                        <a:pt x="160" y="41"/>
                      </a:cubicBezTo>
                      <a:cubicBezTo>
                        <a:pt x="164" y="40"/>
                        <a:pt x="166" y="37"/>
                        <a:pt x="166" y="34"/>
                      </a:cubicBezTo>
                      <a:cubicBezTo>
                        <a:pt x="166" y="29"/>
                        <a:pt x="163" y="25"/>
                        <a:pt x="158" y="25"/>
                      </a:cubicBezTo>
                      <a:cubicBezTo>
                        <a:pt x="157" y="25"/>
                        <a:pt x="157" y="25"/>
                        <a:pt x="157" y="25"/>
                      </a:cubicBezTo>
                      <a:cubicBezTo>
                        <a:pt x="151" y="25"/>
                        <a:pt x="83" y="25"/>
                        <a:pt x="83" y="25"/>
                      </a:cubicBezTo>
                      <a:cubicBezTo>
                        <a:pt x="83" y="20"/>
                        <a:pt x="83" y="20"/>
                        <a:pt x="83" y="20"/>
                      </a:cubicBezTo>
                      <a:cubicBezTo>
                        <a:pt x="112" y="20"/>
                        <a:pt x="112" y="20"/>
                        <a:pt x="112" y="20"/>
                      </a:cubicBezTo>
                      <a:cubicBezTo>
                        <a:pt x="112" y="20"/>
                        <a:pt x="112" y="20"/>
                        <a:pt x="112" y="20"/>
                      </a:cubicBezTo>
                      <a:cubicBezTo>
                        <a:pt x="117" y="20"/>
                        <a:pt x="122" y="15"/>
                        <a:pt x="122" y="10"/>
                      </a:cubicBezTo>
                      <a:cubicBezTo>
                        <a:pt x="122" y="0"/>
                        <a:pt x="122" y="0"/>
                        <a:pt x="122" y="0"/>
                      </a:cubicBezTo>
                      <a:cubicBezTo>
                        <a:pt x="111" y="0"/>
                        <a:pt x="111" y="0"/>
                        <a:pt x="111" y="0"/>
                      </a:cubicBezTo>
                      <a:cubicBezTo>
                        <a:pt x="29" y="0"/>
                        <a:pt x="29" y="0"/>
                        <a:pt x="29" y="0"/>
                      </a:cubicBezTo>
                      <a:cubicBezTo>
                        <a:pt x="12" y="0"/>
                        <a:pt x="0" y="12"/>
                        <a:pt x="0" y="29"/>
                      </a:cubicBezTo>
                      <a:cubicBezTo>
                        <a:pt x="0" y="103"/>
                        <a:pt x="0" y="103"/>
                        <a:pt x="0" y="103"/>
                      </a:cubicBezTo>
                      <a:cubicBezTo>
                        <a:pt x="146" y="103"/>
                        <a:pt x="146" y="103"/>
                        <a:pt x="146" y="103"/>
                      </a:cubicBezTo>
                      <a:cubicBezTo>
                        <a:pt x="151" y="103"/>
                        <a:pt x="155" y="99"/>
                        <a:pt x="155" y="95"/>
                      </a:cubicBezTo>
                      <a:cubicBezTo>
                        <a:pt x="155" y="90"/>
                        <a:pt x="151" y="87"/>
                        <a:pt x="146" y="87"/>
                      </a:cubicBezTo>
                      <a:cubicBezTo>
                        <a:pt x="146" y="87"/>
                        <a:pt x="96" y="87"/>
                        <a:pt x="96" y="87"/>
                      </a:cubicBezTo>
                      <a:cubicBezTo>
                        <a:pt x="96" y="83"/>
                        <a:pt x="96" y="83"/>
                        <a:pt x="96" y="83"/>
                      </a:cubicBezTo>
                      <a:cubicBezTo>
                        <a:pt x="158" y="83"/>
                        <a:pt x="158" y="83"/>
                        <a:pt x="158" y="83"/>
                      </a:cubicBezTo>
                      <a:cubicBezTo>
                        <a:pt x="159" y="83"/>
                        <a:pt x="159" y="82"/>
                        <a:pt x="160" y="82"/>
                      </a:cubicBezTo>
                      <a:cubicBezTo>
                        <a:pt x="164" y="82"/>
                        <a:pt x="166" y="78"/>
                        <a:pt x="166" y="75"/>
                      </a:cubicBezTo>
                      <a:cubicBezTo>
                        <a:pt x="166" y="70"/>
                        <a:pt x="163" y="66"/>
                        <a:pt x="158" y="66"/>
                      </a:cubicBezTo>
                      <a:cubicBezTo>
                        <a:pt x="158" y="66"/>
                        <a:pt x="158" y="66"/>
                        <a:pt x="158" y="66"/>
                      </a:cubicBezTo>
                      <a:cubicBezTo>
                        <a:pt x="158" y="66"/>
                        <a:pt x="158" y="66"/>
                        <a:pt x="158" y="66"/>
                      </a:cubicBezTo>
                      <a:cubicBezTo>
                        <a:pt x="96" y="66"/>
                        <a:pt x="96" y="66"/>
                        <a:pt x="96" y="66"/>
                      </a:cubicBezTo>
                      <a:cubicBezTo>
                        <a:pt x="96" y="62"/>
                        <a:pt x="96" y="62"/>
                        <a:pt x="96" y="62"/>
                      </a:cubicBezTo>
                      <a:cubicBezTo>
                        <a:pt x="172" y="62"/>
                        <a:pt x="172" y="62"/>
                        <a:pt x="172" y="62"/>
                      </a:cubicBezTo>
                      <a:cubicBezTo>
                        <a:pt x="173" y="62"/>
                        <a:pt x="174" y="62"/>
                        <a:pt x="174" y="62"/>
                      </a:cubicBezTo>
                      <a:cubicBezTo>
                        <a:pt x="178" y="61"/>
                        <a:pt x="181" y="58"/>
                        <a:pt x="181" y="54"/>
                      </a:cubicBezTo>
                      <a:cubicBezTo>
                        <a:pt x="181" y="49"/>
                        <a:pt x="177" y="46"/>
                        <a:pt x="173" y="46"/>
                      </a:cubicBezTo>
                      <a:close/>
                    </a:path>
                  </a:pathLst>
                </a:custGeom>
                <a:solidFill>
                  <a:srgbClr val="CEA57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18" name="Freeform 3721"/>
                <p:cNvSpPr>
                  <a:spLocks/>
                </p:cNvSpPr>
                <p:nvPr/>
              </p:nvSpPr>
              <p:spPr bwMode="auto">
                <a:xfrm>
                  <a:off x="3435349" y="5354637"/>
                  <a:ext cx="26988" cy="30163"/>
                </a:xfrm>
                <a:custGeom>
                  <a:avLst/>
                  <a:gdLst>
                    <a:gd name="T0" fmla="*/ 13 w 13"/>
                    <a:gd name="T1" fmla="*/ 0 h 14"/>
                    <a:gd name="T2" fmla="*/ 6 w 13"/>
                    <a:gd name="T3" fmla="*/ 0 h 14"/>
                    <a:gd name="T4" fmla="*/ 0 w 13"/>
                    <a:gd name="T5" fmla="*/ 7 h 14"/>
                    <a:gd name="T6" fmla="*/ 6 w 13"/>
                    <a:gd name="T7" fmla="*/ 14 h 14"/>
                    <a:gd name="T8" fmla="*/ 13 w 13"/>
                    <a:gd name="T9" fmla="*/ 14 h 14"/>
                    <a:gd name="T10" fmla="*/ 13 w 13"/>
                    <a:gd name="T11" fmla="*/ 0 h 14"/>
                    <a:gd name="T12" fmla="*/ 13 w 13"/>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3" h="14">
                      <a:moveTo>
                        <a:pt x="13" y="0"/>
                      </a:moveTo>
                      <a:cubicBezTo>
                        <a:pt x="6" y="0"/>
                        <a:pt x="6" y="0"/>
                        <a:pt x="6" y="0"/>
                      </a:cubicBezTo>
                      <a:cubicBezTo>
                        <a:pt x="3" y="0"/>
                        <a:pt x="0" y="3"/>
                        <a:pt x="0" y="7"/>
                      </a:cubicBezTo>
                      <a:cubicBezTo>
                        <a:pt x="0" y="11"/>
                        <a:pt x="3" y="14"/>
                        <a:pt x="6" y="14"/>
                      </a:cubicBezTo>
                      <a:cubicBezTo>
                        <a:pt x="13" y="14"/>
                        <a:pt x="13" y="14"/>
                        <a:pt x="13" y="14"/>
                      </a:cubicBezTo>
                      <a:cubicBezTo>
                        <a:pt x="13" y="0"/>
                        <a:pt x="13" y="0"/>
                        <a:pt x="13" y="0"/>
                      </a:cubicBezTo>
                      <a:cubicBezTo>
                        <a:pt x="13" y="0"/>
                        <a:pt x="13" y="0"/>
                        <a:pt x="13" y="0"/>
                      </a:cubicBezTo>
                      <a:close/>
                    </a:path>
                  </a:pathLst>
                </a:custGeom>
                <a:solidFill>
                  <a:srgbClr val="ECCEA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21" name="Freeform 3724"/>
                <p:cNvSpPr>
                  <a:spLocks/>
                </p:cNvSpPr>
                <p:nvPr/>
              </p:nvSpPr>
              <p:spPr bwMode="auto">
                <a:xfrm>
                  <a:off x="3363912" y="5173662"/>
                  <a:ext cx="36513" cy="17463"/>
                </a:xfrm>
                <a:custGeom>
                  <a:avLst/>
                  <a:gdLst>
                    <a:gd name="T0" fmla="*/ 0 w 18"/>
                    <a:gd name="T1" fmla="*/ 0 h 9"/>
                    <a:gd name="T2" fmla="*/ 9 w 18"/>
                    <a:gd name="T3" fmla="*/ 9 h 9"/>
                    <a:gd name="T4" fmla="*/ 18 w 18"/>
                    <a:gd name="T5" fmla="*/ 9 h 9"/>
                    <a:gd name="T6" fmla="*/ 18 w 18"/>
                    <a:gd name="T7" fmla="*/ 0 h 9"/>
                    <a:gd name="T8" fmla="*/ 0 w 18"/>
                    <a:gd name="T9" fmla="*/ 0 h 9"/>
                    <a:gd name="T10" fmla="*/ 0 w 18"/>
                    <a:gd name="T11" fmla="*/ 0 h 9"/>
                  </a:gdLst>
                  <a:ahLst/>
                  <a:cxnLst>
                    <a:cxn ang="0">
                      <a:pos x="T0" y="T1"/>
                    </a:cxn>
                    <a:cxn ang="0">
                      <a:pos x="T2" y="T3"/>
                    </a:cxn>
                    <a:cxn ang="0">
                      <a:pos x="T4" y="T5"/>
                    </a:cxn>
                    <a:cxn ang="0">
                      <a:pos x="T6" y="T7"/>
                    </a:cxn>
                    <a:cxn ang="0">
                      <a:pos x="T8" y="T9"/>
                    </a:cxn>
                    <a:cxn ang="0">
                      <a:pos x="T10" y="T11"/>
                    </a:cxn>
                  </a:cxnLst>
                  <a:rect l="0" t="0" r="r" b="b"/>
                  <a:pathLst>
                    <a:path w="18" h="9">
                      <a:moveTo>
                        <a:pt x="0" y="0"/>
                      </a:moveTo>
                      <a:cubicBezTo>
                        <a:pt x="0" y="4"/>
                        <a:pt x="4" y="9"/>
                        <a:pt x="9" y="9"/>
                      </a:cubicBezTo>
                      <a:cubicBezTo>
                        <a:pt x="18" y="9"/>
                        <a:pt x="18" y="9"/>
                        <a:pt x="18" y="9"/>
                      </a:cubicBezTo>
                      <a:cubicBezTo>
                        <a:pt x="18" y="0"/>
                        <a:pt x="18" y="0"/>
                        <a:pt x="18" y="0"/>
                      </a:cubicBezTo>
                      <a:cubicBezTo>
                        <a:pt x="0" y="0"/>
                        <a:pt x="0" y="0"/>
                        <a:pt x="0" y="0"/>
                      </a:cubicBezTo>
                      <a:cubicBezTo>
                        <a:pt x="0" y="0"/>
                        <a:pt x="0" y="0"/>
                        <a:pt x="0" y="0"/>
                      </a:cubicBezTo>
                      <a:close/>
                    </a:path>
                  </a:pathLst>
                </a:custGeom>
                <a:solidFill>
                  <a:srgbClr val="ECCEA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grpSp>
      </p:grpSp>
      <p:grpSp>
        <p:nvGrpSpPr>
          <p:cNvPr id="67" name="Group 66"/>
          <p:cNvGrpSpPr/>
          <p:nvPr/>
        </p:nvGrpSpPr>
        <p:grpSpPr>
          <a:xfrm>
            <a:off x="493345" y="4698936"/>
            <a:ext cx="2670417" cy="1717309"/>
            <a:chOff x="503237" y="4792662"/>
            <a:chExt cx="2723964" cy="1751745"/>
          </a:xfrm>
        </p:grpSpPr>
        <p:grpSp>
          <p:nvGrpSpPr>
            <p:cNvPr id="16" name="Group 15"/>
            <p:cNvGrpSpPr/>
            <p:nvPr/>
          </p:nvGrpSpPr>
          <p:grpSpPr>
            <a:xfrm>
              <a:off x="560201" y="4877618"/>
              <a:ext cx="2667000" cy="1666789"/>
              <a:chOff x="579437" y="4868862"/>
              <a:chExt cx="2667000" cy="1666789"/>
            </a:xfrm>
          </p:grpSpPr>
          <p:pic>
            <p:nvPicPr>
              <p:cNvPr id="334" name="Picture 333"/>
              <p:cNvPicPr>
                <a:picLocks noChangeAspect="1"/>
              </p:cNvPicPr>
              <p:nvPr/>
            </p:nvPicPr>
            <p:blipFill rotWithShape="1">
              <a:blip r:embed="rId6"/>
              <a:srcRect l="10942" b="33156"/>
              <a:stretch/>
            </p:blipFill>
            <p:spPr>
              <a:xfrm>
                <a:off x="579437" y="4868862"/>
                <a:ext cx="2067281" cy="1338176"/>
              </a:xfrm>
              <a:prstGeom prst="rect">
                <a:avLst/>
              </a:prstGeom>
            </p:spPr>
          </p:pic>
          <p:grpSp>
            <p:nvGrpSpPr>
              <p:cNvPr id="15" name="Group 14"/>
              <p:cNvGrpSpPr/>
              <p:nvPr/>
            </p:nvGrpSpPr>
            <p:grpSpPr>
              <a:xfrm>
                <a:off x="635000" y="6200689"/>
                <a:ext cx="2611437" cy="334962"/>
                <a:chOff x="635000" y="6200689"/>
                <a:chExt cx="2611437" cy="334962"/>
              </a:xfrm>
            </p:grpSpPr>
            <p:sp>
              <p:nvSpPr>
                <p:cNvPr id="271" name="Freeform 3541"/>
                <p:cNvSpPr>
                  <a:spLocks/>
                </p:cNvSpPr>
                <p:nvPr/>
              </p:nvSpPr>
              <p:spPr bwMode="auto">
                <a:xfrm>
                  <a:off x="1370013" y="6200689"/>
                  <a:ext cx="1876424" cy="334962"/>
                </a:xfrm>
                <a:custGeom>
                  <a:avLst/>
                  <a:gdLst>
                    <a:gd name="T0" fmla="*/ 1116 w 1193"/>
                    <a:gd name="T1" fmla="*/ 162 h 162"/>
                    <a:gd name="T2" fmla="*/ 77 w 1193"/>
                    <a:gd name="T3" fmla="*/ 162 h 162"/>
                    <a:gd name="T4" fmla="*/ 0 w 1193"/>
                    <a:gd name="T5" fmla="*/ 82 h 162"/>
                    <a:gd name="T6" fmla="*/ 0 w 1193"/>
                    <a:gd name="T7" fmla="*/ 80 h 162"/>
                    <a:gd name="T8" fmla="*/ 77 w 1193"/>
                    <a:gd name="T9" fmla="*/ 0 h 162"/>
                    <a:gd name="T10" fmla="*/ 1116 w 1193"/>
                    <a:gd name="T11" fmla="*/ 0 h 162"/>
                    <a:gd name="T12" fmla="*/ 1193 w 1193"/>
                    <a:gd name="T13" fmla="*/ 80 h 162"/>
                    <a:gd name="T14" fmla="*/ 1193 w 1193"/>
                    <a:gd name="T15" fmla="*/ 82 h 162"/>
                    <a:gd name="T16" fmla="*/ 1116 w 1193"/>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3" h="162">
                      <a:moveTo>
                        <a:pt x="1116" y="162"/>
                      </a:moveTo>
                      <a:cubicBezTo>
                        <a:pt x="77" y="162"/>
                        <a:pt x="77" y="162"/>
                        <a:pt x="77" y="162"/>
                      </a:cubicBezTo>
                      <a:cubicBezTo>
                        <a:pt x="34" y="162"/>
                        <a:pt x="0" y="126"/>
                        <a:pt x="0" y="82"/>
                      </a:cubicBezTo>
                      <a:cubicBezTo>
                        <a:pt x="0" y="80"/>
                        <a:pt x="0" y="80"/>
                        <a:pt x="0" y="80"/>
                      </a:cubicBezTo>
                      <a:cubicBezTo>
                        <a:pt x="0" y="36"/>
                        <a:pt x="34" y="0"/>
                        <a:pt x="77" y="0"/>
                      </a:cubicBezTo>
                      <a:cubicBezTo>
                        <a:pt x="1116" y="0"/>
                        <a:pt x="1116" y="0"/>
                        <a:pt x="1116" y="0"/>
                      </a:cubicBezTo>
                      <a:cubicBezTo>
                        <a:pt x="1158" y="0"/>
                        <a:pt x="1193" y="36"/>
                        <a:pt x="1193" y="80"/>
                      </a:cubicBezTo>
                      <a:cubicBezTo>
                        <a:pt x="1193" y="82"/>
                        <a:pt x="1193" y="82"/>
                        <a:pt x="1193" y="82"/>
                      </a:cubicBezTo>
                      <a:cubicBezTo>
                        <a:pt x="1193" y="126"/>
                        <a:pt x="1158" y="162"/>
                        <a:pt x="1116" y="162"/>
                      </a:cubicBezTo>
                      <a:close/>
                    </a:path>
                  </a:pathLst>
                </a:custGeom>
                <a:solidFill>
                  <a:srgbClr val="D2D2D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272" name="Rectangle 3544"/>
                <p:cNvSpPr>
                  <a:spLocks noChangeArrowheads="1"/>
                </p:cNvSpPr>
                <p:nvPr/>
              </p:nvSpPr>
              <p:spPr bwMode="auto">
                <a:xfrm>
                  <a:off x="1958975" y="6306789"/>
                  <a:ext cx="1128514" cy="1384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882" b="1" dirty="0">
                      <a:solidFill>
                        <a:srgbClr val="002050"/>
                      </a:solidFill>
                      <a:latin typeface="Segoe UI" panose="020B0502040204020203" pitchFamily="34" charset="0"/>
                    </a:rPr>
                    <a:t>Agile methodologies</a:t>
                  </a:r>
                  <a:endParaRPr lang="en-US" altLang="en-US" sz="1765" dirty="0">
                    <a:solidFill>
                      <a:srgbClr val="505050"/>
                    </a:solidFill>
                    <a:latin typeface="Segoe UI" panose="020B0502040204020203" pitchFamily="34" charset="0"/>
                  </a:endParaRPr>
                </a:p>
              </p:txBody>
            </p:sp>
            <p:sp>
              <p:nvSpPr>
                <p:cNvPr id="273" name="Freeform 3540"/>
                <p:cNvSpPr>
                  <a:spLocks/>
                </p:cNvSpPr>
                <p:nvPr/>
              </p:nvSpPr>
              <p:spPr bwMode="auto">
                <a:xfrm>
                  <a:off x="635000" y="6200689"/>
                  <a:ext cx="1033463" cy="334962"/>
                </a:xfrm>
                <a:custGeom>
                  <a:avLst/>
                  <a:gdLst>
                    <a:gd name="T0" fmla="*/ 423 w 500"/>
                    <a:gd name="T1" fmla="*/ 162 h 162"/>
                    <a:gd name="T2" fmla="*/ 78 w 500"/>
                    <a:gd name="T3" fmla="*/ 162 h 162"/>
                    <a:gd name="T4" fmla="*/ 0 w 500"/>
                    <a:gd name="T5" fmla="*/ 82 h 162"/>
                    <a:gd name="T6" fmla="*/ 0 w 500"/>
                    <a:gd name="T7" fmla="*/ 80 h 162"/>
                    <a:gd name="T8" fmla="*/ 78 w 500"/>
                    <a:gd name="T9" fmla="*/ 0 h 162"/>
                    <a:gd name="T10" fmla="*/ 423 w 500"/>
                    <a:gd name="T11" fmla="*/ 0 h 162"/>
                    <a:gd name="T12" fmla="*/ 500 w 500"/>
                    <a:gd name="T13" fmla="*/ 80 h 162"/>
                    <a:gd name="T14" fmla="*/ 500 w 500"/>
                    <a:gd name="T15" fmla="*/ 82 h 162"/>
                    <a:gd name="T16" fmla="*/ 423 w 500"/>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0" h="162">
                      <a:moveTo>
                        <a:pt x="423" y="162"/>
                      </a:moveTo>
                      <a:cubicBezTo>
                        <a:pt x="78" y="162"/>
                        <a:pt x="78" y="162"/>
                        <a:pt x="78" y="162"/>
                      </a:cubicBezTo>
                      <a:cubicBezTo>
                        <a:pt x="35" y="162"/>
                        <a:pt x="0" y="126"/>
                        <a:pt x="0" y="82"/>
                      </a:cubicBezTo>
                      <a:cubicBezTo>
                        <a:pt x="0" y="80"/>
                        <a:pt x="0" y="80"/>
                        <a:pt x="0" y="80"/>
                      </a:cubicBezTo>
                      <a:cubicBezTo>
                        <a:pt x="0" y="36"/>
                        <a:pt x="35" y="0"/>
                        <a:pt x="78" y="0"/>
                      </a:cubicBezTo>
                      <a:cubicBezTo>
                        <a:pt x="423" y="0"/>
                        <a:pt x="423" y="0"/>
                        <a:pt x="423" y="0"/>
                      </a:cubicBezTo>
                      <a:cubicBezTo>
                        <a:pt x="466" y="0"/>
                        <a:pt x="500" y="36"/>
                        <a:pt x="500" y="80"/>
                      </a:cubicBezTo>
                      <a:cubicBezTo>
                        <a:pt x="500" y="82"/>
                        <a:pt x="500" y="82"/>
                        <a:pt x="500" y="82"/>
                      </a:cubicBezTo>
                      <a:cubicBezTo>
                        <a:pt x="500" y="126"/>
                        <a:pt x="466" y="162"/>
                        <a:pt x="423" y="162"/>
                      </a:cubicBezTo>
                      <a:close/>
                    </a:path>
                  </a:pathLst>
                </a:custGeom>
                <a:solidFill>
                  <a:srgbClr val="D2D2D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274" name="Freeform 3542"/>
                <p:cNvSpPr>
                  <a:spLocks/>
                </p:cNvSpPr>
                <p:nvPr/>
              </p:nvSpPr>
              <p:spPr bwMode="auto">
                <a:xfrm>
                  <a:off x="890588" y="6200689"/>
                  <a:ext cx="987425" cy="334962"/>
                </a:xfrm>
                <a:custGeom>
                  <a:avLst/>
                  <a:gdLst>
                    <a:gd name="T0" fmla="*/ 405 w 478"/>
                    <a:gd name="T1" fmla="*/ 162 h 162"/>
                    <a:gd name="T2" fmla="*/ 74 w 478"/>
                    <a:gd name="T3" fmla="*/ 162 h 162"/>
                    <a:gd name="T4" fmla="*/ 0 w 478"/>
                    <a:gd name="T5" fmla="*/ 82 h 162"/>
                    <a:gd name="T6" fmla="*/ 0 w 478"/>
                    <a:gd name="T7" fmla="*/ 80 h 162"/>
                    <a:gd name="T8" fmla="*/ 74 w 478"/>
                    <a:gd name="T9" fmla="*/ 0 h 162"/>
                    <a:gd name="T10" fmla="*/ 405 w 478"/>
                    <a:gd name="T11" fmla="*/ 0 h 162"/>
                    <a:gd name="T12" fmla="*/ 478 w 478"/>
                    <a:gd name="T13" fmla="*/ 80 h 162"/>
                    <a:gd name="T14" fmla="*/ 478 w 478"/>
                    <a:gd name="T15" fmla="*/ 82 h 162"/>
                    <a:gd name="T16" fmla="*/ 405 w 478"/>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8" h="162">
                      <a:moveTo>
                        <a:pt x="405" y="162"/>
                      </a:moveTo>
                      <a:cubicBezTo>
                        <a:pt x="74" y="162"/>
                        <a:pt x="74" y="162"/>
                        <a:pt x="74" y="162"/>
                      </a:cubicBezTo>
                      <a:cubicBezTo>
                        <a:pt x="33" y="162"/>
                        <a:pt x="0" y="126"/>
                        <a:pt x="0" y="82"/>
                      </a:cubicBezTo>
                      <a:cubicBezTo>
                        <a:pt x="0" y="80"/>
                        <a:pt x="0" y="80"/>
                        <a:pt x="0" y="80"/>
                      </a:cubicBezTo>
                      <a:cubicBezTo>
                        <a:pt x="0" y="36"/>
                        <a:pt x="33" y="0"/>
                        <a:pt x="74" y="0"/>
                      </a:cubicBezTo>
                      <a:cubicBezTo>
                        <a:pt x="405" y="0"/>
                        <a:pt x="405" y="0"/>
                        <a:pt x="405" y="0"/>
                      </a:cubicBezTo>
                      <a:cubicBezTo>
                        <a:pt x="445" y="0"/>
                        <a:pt x="478" y="36"/>
                        <a:pt x="478" y="80"/>
                      </a:cubicBezTo>
                      <a:cubicBezTo>
                        <a:pt x="478" y="82"/>
                        <a:pt x="478" y="82"/>
                        <a:pt x="478" y="82"/>
                      </a:cubicBezTo>
                      <a:cubicBezTo>
                        <a:pt x="478" y="126"/>
                        <a:pt x="445" y="162"/>
                        <a:pt x="405" y="162"/>
                      </a:cubicBezTo>
                      <a:close/>
                    </a:path>
                  </a:pathLst>
                </a:custGeom>
                <a:solidFill>
                  <a:srgbClr val="8D2376"/>
                </a:solidFill>
                <a:ln>
                  <a:noFill/>
                </a:ln>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275" name="Rectangle 3543"/>
                <p:cNvSpPr>
                  <a:spLocks noChangeArrowheads="1"/>
                </p:cNvSpPr>
                <p:nvPr/>
              </p:nvSpPr>
              <p:spPr bwMode="auto">
                <a:xfrm>
                  <a:off x="971527" y="6291400"/>
                  <a:ext cx="825547" cy="153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980" b="1" dirty="0">
                      <a:solidFill>
                        <a:srgbClr val="FFFFFF"/>
                      </a:solidFill>
                      <a:latin typeface="Segoe UI" panose="020B0502040204020203" pitchFamily="34" charset="0"/>
                    </a:rPr>
                    <a:t>have adopted</a:t>
                  </a:r>
                  <a:endParaRPr lang="en-US" altLang="en-US" sz="1765" dirty="0">
                    <a:solidFill>
                      <a:srgbClr val="505050"/>
                    </a:solidFill>
                    <a:latin typeface="Segoe UI" panose="020B0502040204020203" pitchFamily="34" charset="0"/>
                  </a:endParaRPr>
                </a:p>
              </p:txBody>
            </p:sp>
          </p:grpSp>
        </p:grpSp>
        <p:grpSp>
          <p:nvGrpSpPr>
            <p:cNvPr id="19" name="Group 18"/>
            <p:cNvGrpSpPr/>
            <p:nvPr/>
          </p:nvGrpSpPr>
          <p:grpSpPr>
            <a:xfrm>
              <a:off x="503237" y="4792662"/>
              <a:ext cx="1123764" cy="608745"/>
              <a:chOff x="198437" y="4411662"/>
              <a:chExt cx="1123764" cy="608745"/>
            </a:xfrm>
          </p:grpSpPr>
          <p:grpSp>
            <p:nvGrpSpPr>
              <p:cNvPr id="664" name="Group 663"/>
              <p:cNvGrpSpPr/>
              <p:nvPr/>
            </p:nvGrpSpPr>
            <p:grpSpPr>
              <a:xfrm>
                <a:off x="198437" y="4411662"/>
                <a:ext cx="608745" cy="608745"/>
                <a:chOff x="7777955" y="466725"/>
                <a:chExt cx="608745" cy="608745"/>
              </a:xfrm>
              <a:solidFill>
                <a:srgbClr val="8D2376"/>
              </a:solidFill>
            </p:grpSpPr>
            <p:sp>
              <p:nvSpPr>
                <p:cNvPr id="665" name="Oval 664"/>
                <p:cNvSpPr/>
                <p:nvPr/>
              </p:nvSpPr>
              <p:spPr bwMode="auto">
                <a:xfrm>
                  <a:off x="7777955" y="466725"/>
                  <a:ext cx="608745" cy="608745"/>
                </a:xfrm>
                <a:prstGeom prst="ellipse">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89642" tIns="89642" rIns="33620" bIns="33620" rtlCol="0" anchor="b" anchorCtr="0"/>
                <a:lstStyle/>
                <a:p>
                  <a:pPr algn="ctr" defTabSz="914038"/>
                  <a:endParaRPr lang="en-US" sz="784" dirty="0">
                    <a:gradFill>
                      <a:gsLst>
                        <a:gs pos="0">
                          <a:srgbClr val="FFFFFF"/>
                        </a:gs>
                        <a:gs pos="100000">
                          <a:srgbClr val="FFFFFF"/>
                        </a:gs>
                      </a:gsLst>
                      <a:lin ang="5400000" scaled="0"/>
                    </a:gradFill>
                    <a:ea typeface="Segoe UI" pitchFamily="34" charset="0"/>
                    <a:cs typeface="Segoe UI" pitchFamily="34" charset="0"/>
                  </a:endParaRPr>
                </a:p>
              </p:txBody>
            </p:sp>
            <p:sp>
              <p:nvSpPr>
                <p:cNvPr id="667" name="Rectangle 3458"/>
                <p:cNvSpPr>
                  <a:spLocks noChangeArrowheads="1"/>
                </p:cNvSpPr>
                <p:nvPr/>
              </p:nvSpPr>
              <p:spPr bwMode="auto">
                <a:xfrm>
                  <a:off x="7876086" y="573731"/>
                  <a:ext cx="415178" cy="369332"/>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2353" spc="-49" dirty="0">
                      <a:solidFill>
                        <a:srgbClr val="FFFFFF"/>
                      </a:solidFill>
                      <a:latin typeface="Segoe UI Light" panose="020B0502040204020203" pitchFamily="34" charset="0"/>
                    </a:rPr>
                    <a:t>3/4</a:t>
                  </a:r>
                  <a:endParaRPr lang="en-US" altLang="en-US" sz="2353" spc="-49" dirty="0">
                    <a:solidFill>
                      <a:srgbClr val="FFFFFF"/>
                    </a:solidFill>
                    <a:latin typeface="Segoe UI" panose="020B0502040204020203" pitchFamily="34" charset="0"/>
                  </a:endParaRPr>
                </a:p>
              </p:txBody>
            </p:sp>
          </p:grpSp>
          <p:sp>
            <p:nvSpPr>
              <p:cNvPr id="669" name="Rectangle 3471"/>
              <p:cNvSpPr>
                <a:spLocks noChangeArrowheads="1"/>
              </p:cNvSpPr>
              <p:nvPr/>
            </p:nvSpPr>
            <p:spPr bwMode="auto">
              <a:xfrm>
                <a:off x="878169" y="4646785"/>
                <a:ext cx="444032" cy="1384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882" dirty="0">
                    <a:solidFill>
                      <a:srgbClr val="FFFFFF"/>
                    </a:solidFill>
                    <a:latin typeface="Segoe UI" panose="020B0502040204020203" pitchFamily="34" charset="0"/>
                  </a:rPr>
                  <a:t>of teams</a:t>
                </a:r>
                <a:endParaRPr lang="en-US" altLang="en-US" sz="1765" dirty="0">
                  <a:solidFill>
                    <a:srgbClr val="FFFFFF"/>
                  </a:solidFill>
                  <a:latin typeface="Segoe UI" panose="020B0502040204020203" pitchFamily="34" charset="0"/>
                </a:endParaRPr>
              </a:p>
            </p:txBody>
          </p:sp>
        </p:grpSp>
      </p:grpSp>
      <p:sp>
        <p:nvSpPr>
          <p:cNvPr id="192" name="Freeform 3431"/>
          <p:cNvSpPr>
            <a:spLocks/>
          </p:cNvSpPr>
          <p:nvPr/>
        </p:nvSpPr>
        <p:spPr bwMode="auto">
          <a:xfrm>
            <a:off x="8458454" y="3583074"/>
            <a:ext cx="2146129" cy="1209239"/>
          </a:xfrm>
          <a:custGeom>
            <a:avLst/>
            <a:gdLst>
              <a:gd name="T0" fmla="*/ 483 w 1059"/>
              <a:gd name="T1" fmla="*/ 209 h 597"/>
              <a:gd name="T2" fmla="*/ 246 w 1059"/>
              <a:gd name="T3" fmla="*/ 105 h 597"/>
              <a:gd name="T4" fmla="*/ 65 w 1059"/>
              <a:gd name="T5" fmla="*/ 22 h 597"/>
              <a:gd name="T6" fmla="*/ 2 w 1059"/>
              <a:gd name="T7" fmla="*/ 0 h 597"/>
              <a:gd name="T8" fmla="*/ 0 w 1059"/>
              <a:gd name="T9" fmla="*/ 50 h 597"/>
              <a:gd name="T10" fmla="*/ 546 w 1059"/>
              <a:gd name="T11" fmla="*/ 597 h 597"/>
              <a:gd name="T12" fmla="*/ 1059 w 1059"/>
              <a:gd name="T13" fmla="*/ 240 h 597"/>
              <a:gd name="T14" fmla="*/ 483 w 1059"/>
              <a:gd name="T15" fmla="*/ 209 h 5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9" h="597">
                <a:moveTo>
                  <a:pt x="483" y="209"/>
                </a:moveTo>
                <a:cubicBezTo>
                  <a:pt x="397" y="182"/>
                  <a:pt x="320" y="143"/>
                  <a:pt x="246" y="105"/>
                </a:cubicBezTo>
                <a:cubicBezTo>
                  <a:pt x="188" y="76"/>
                  <a:pt x="128" y="46"/>
                  <a:pt x="65" y="22"/>
                </a:cubicBezTo>
                <a:cubicBezTo>
                  <a:pt x="45" y="14"/>
                  <a:pt x="23" y="6"/>
                  <a:pt x="2" y="0"/>
                </a:cubicBezTo>
                <a:cubicBezTo>
                  <a:pt x="0" y="16"/>
                  <a:pt x="0" y="33"/>
                  <a:pt x="0" y="50"/>
                </a:cubicBezTo>
                <a:cubicBezTo>
                  <a:pt x="0" y="352"/>
                  <a:pt x="244" y="597"/>
                  <a:pt x="546" y="597"/>
                </a:cubicBezTo>
                <a:cubicBezTo>
                  <a:pt x="781" y="597"/>
                  <a:pt x="982" y="448"/>
                  <a:pt x="1059" y="240"/>
                </a:cubicBezTo>
                <a:cubicBezTo>
                  <a:pt x="848" y="271"/>
                  <a:pt x="646" y="261"/>
                  <a:pt x="483" y="209"/>
                </a:cubicBezTo>
                <a:close/>
              </a:path>
            </a:pathLst>
          </a:custGeom>
          <a:solidFill>
            <a:srgbClr val="002050"/>
          </a:solidFill>
          <a:ln>
            <a:noFill/>
          </a:ln>
          <a:extLst/>
        </p:spPr>
        <p:txBody>
          <a:bodyPr vert="horz" wrap="square" lIns="89642" tIns="105877" rIns="89642" bIns="123523" numCol="1" anchor="b" anchorCtr="0" compatLnSpc="1">
            <a:prstTxWarp prst="textNoShape">
              <a:avLst/>
            </a:prstTxWarp>
          </a:bodyPr>
          <a:lstStyle/>
          <a:p>
            <a:pPr algn="ctr" defTabSz="1066669">
              <a:defRPr/>
            </a:pPr>
            <a:r>
              <a:rPr lang="en-US" sz="1961" kern="0" dirty="0">
                <a:solidFill>
                  <a:srgbClr val="FFFFFF"/>
                </a:solidFill>
                <a:latin typeface="Segoe UI Light"/>
              </a:rPr>
              <a:t>Business</a:t>
            </a:r>
          </a:p>
          <a:p>
            <a:pPr algn="ctr" defTabSz="1066669">
              <a:defRPr/>
            </a:pPr>
            <a:endParaRPr lang="en-US" sz="1568" kern="0" dirty="0">
              <a:solidFill>
                <a:srgbClr val="FFFFFF"/>
              </a:solidFill>
            </a:endParaRPr>
          </a:p>
        </p:txBody>
      </p:sp>
      <p:sp>
        <p:nvSpPr>
          <p:cNvPr id="191" name="Freeform 3430"/>
          <p:cNvSpPr>
            <a:spLocks/>
          </p:cNvSpPr>
          <p:nvPr/>
        </p:nvSpPr>
        <p:spPr bwMode="auto">
          <a:xfrm>
            <a:off x="5070403" y="3521374"/>
            <a:ext cx="2066757" cy="1283389"/>
          </a:xfrm>
          <a:custGeom>
            <a:avLst/>
            <a:gdLst>
              <a:gd name="T0" fmla="*/ 553 w 1020"/>
              <a:gd name="T1" fmla="*/ 168 h 626"/>
              <a:gd name="T2" fmla="*/ 433 w 1020"/>
              <a:gd name="T3" fmla="*/ 221 h 626"/>
              <a:gd name="T4" fmla="*/ 0 w 1020"/>
              <a:gd name="T5" fmla="*/ 352 h 626"/>
              <a:gd name="T6" fmla="*/ 474 w 1020"/>
              <a:gd name="T7" fmla="*/ 626 h 626"/>
              <a:gd name="T8" fmla="*/ 1020 w 1020"/>
              <a:gd name="T9" fmla="*/ 79 h 626"/>
              <a:gd name="T10" fmla="*/ 1015 w 1020"/>
              <a:gd name="T11" fmla="*/ 0 h 626"/>
              <a:gd name="T12" fmla="*/ 553 w 1020"/>
              <a:gd name="T13" fmla="*/ 168 h 626"/>
            </a:gdLst>
            <a:ahLst/>
            <a:cxnLst>
              <a:cxn ang="0">
                <a:pos x="T0" y="T1"/>
              </a:cxn>
              <a:cxn ang="0">
                <a:pos x="T2" y="T3"/>
              </a:cxn>
              <a:cxn ang="0">
                <a:pos x="T4" y="T5"/>
              </a:cxn>
              <a:cxn ang="0">
                <a:pos x="T6" y="T7"/>
              </a:cxn>
              <a:cxn ang="0">
                <a:pos x="T8" y="T9"/>
              </a:cxn>
              <a:cxn ang="0">
                <a:pos x="T10" y="T11"/>
              </a:cxn>
              <a:cxn ang="0">
                <a:pos x="T12" y="T13"/>
              </a:cxn>
            </a:cxnLst>
            <a:rect l="0" t="0" r="r" b="b"/>
            <a:pathLst>
              <a:path w="1020" h="626">
                <a:moveTo>
                  <a:pt x="553" y="168"/>
                </a:moveTo>
                <a:cubicBezTo>
                  <a:pt x="514" y="186"/>
                  <a:pt x="473" y="204"/>
                  <a:pt x="433" y="221"/>
                </a:cubicBezTo>
                <a:cubicBezTo>
                  <a:pt x="320" y="270"/>
                  <a:pt x="168" y="328"/>
                  <a:pt x="0" y="352"/>
                </a:cubicBezTo>
                <a:cubicBezTo>
                  <a:pt x="95" y="516"/>
                  <a:pt x="271" y="626"/>
                  <a:pt x="474" y="626"/>
                </a:cubicBezTo>
                <a:cubicBezTo>
                  <a:pt x="776" y="626"/>
                  <a:pt x="1020" y="381"/>
                  <a:pt x="1020" y="79"/>
                </a:cubicBezTo>
                <a:cubicBezTo>
                  <a:pt x="1020" y="52"/>
                  <a:pt x="1018" y="26"/>
                  <a:pt x="1015" y="0"/>
                </a:cubicBezTo>
                <a:cubicBezTo>
                  <a:pt x="847" y="36"/>
                  <a:pt x="697" y="103"/>
                  <a:pt x="553" y="168"/>
                </a:cubicBezTo>
                <a:close/>
              </a:path>
            </a:pathLst>
          </a:custGeom>
          <a:solidFill>
            <a:srgbClr val="0070C0"/>
          </a:solidFill>
          <a:ln>
            <a:noFill/>
          </a:ln>
          <a:extLst/>
        </p:spPr>
        <p:txBody>
          <a:bodyPr vert="horz" wrap="square" lIns="89642" tIns="44821" rIns="89642" bIns="123523" numCol="1" anchor="b" anchorCtr="0" compatLnSpc="1">
            <a:prstTxWarp prst="textNoShape">
              <a:avLst/>
            </a:prstTxWarp>
          </a:bodyPr>
          <a:lstStyle/>
          <a:p>
            <a:pPr algn="ctr" defTabSz="1066669">
              <a:defRPr/>
            </a:pPr>
            <a:r>
              <a:rPr lang="en-US" sz="1961" kern="0" dirty="0">
                <a:solidFill>
                  <a:srgbClr val="FFFFFF"/>
                </a:solidFill>
                <a:latin typeface="Segoe UI Light"/>
              </a:rPr>
              <a:t>IT Ops</a:t>
            </a:r>
          </a:p>
          <a:p>
            <a:pPr algn="ctr" defTabSz="1066669">
              <a:defRPr/>
            </a:pPr>
            <a:endParaRPr lang="en-US" sz="1568" kern="0" dirty="0">
              <a:solidFill>
                <a:srgbClr val="FFFFFF"/>
              </a:solidFill>
              <a:latin typeface="Segoe UI Light"/>
            </a:endParaRPr>
          </a:p>
        </p:txBody>
      </p:sp>
      <p:grpSp>
        <p:nvGrpSpPr>
          <p:cNvPr id="24" name="Group 23"/>
          <p:cNvGrpSpPr/>
          <p:nvPr/>
        </p:nvGrpSpPr>
        <p:grpSpPr>
          <a:xfrm>
            <a:off x="7814148" y="5463075"/>
            <a:ext cx="1478479" cy="655200"/>
            <a:chOff x="8123237" y="5478462"/>
            <a:chExt cx="1508126" cy="668338"/>
          </a:xfrm>
        </p:grpSpPr>
        <p:sp>
          <p:nvSpPr>
            <p:cNvPr id="329" name="Freeform 3614"/>
            <p:cNvSpPr>
              <a:spLocks/>
            </p:cNvSpPr>
            <p:nvPr/>
          </p:nvSpPr>
          <p:spPr bwMode="auto">
            <a:xfrm>
              <a:off x="8123237" y="5478462"/>
              <a:ext cx="1508126" cy="668338"/>
            </a:xfrm>
            <a:custGeom>
              <a:avLst/>
              <a:gdLst>
                <a:gd name="T0" fmla="*/ 431 w 602"/>
                <a:gd name="T1" fmla="*/ 421 h 421"/>
                <a:gd name="T2" fmla="*/ 517 w 602"/>
                <a:gd name="T3" fmla="*/ 317 h 421"/>
                <a:gd name="T4" fmla="*/ 602 w 602"/>
                <a:gd name="T5" fmla="*/ 211 h 421"/>
                <a:gd name="T6" fmla="*/ 517 w 602"/>
                <a:gd name="T7" fmla="*/ 106 h 421"/>
                <a:gd name="T8" fmla="*/ 431 w 602"/>
                <a:gd name="T9" fmla="*/ 0 h 421"/>
                <a:gd name="T10" fmla="*/ 431 w 602"/>
                <a:gd name="T11" fmla="*/ 0 h 421"/>
                <a:gd name="T12" fmla="*/ 0 w 602"/>
                <a:gd name="T13" fmla="*/ 0 h 421"/>
                <a:gd name="T14" fmla="*/ 0 w 602"/>
                <a:gd name="T15" fmla="*/ 421 h 421"/>
                <a:gd name="T16" fmla="*/ 431 w 602"/>
                <a:gd name="T17" fmla="*/ 421 h 421"/>
                <a:gd name="T18" fmla="*/ 431 w 602"/>
                <a:gd name="T19" fmla="*/ 421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2" h="421">
                  <a:moveTo>
                    <a:pt x="431" y="421"/>
                  </a:moveTo>
                  <a:lnTo>
                    <a:pt x="517" y="317"/>
                  </a:lnTo>
                  <a:lnTo>
                    <a:pt x="602" y="211"/>
                  </a:lnTo>
                  <a:lnTo>
                    <a:pt x="517" y="106"/>
                  </a:lnTo>
                  <a:lnTo>
                    <a:pt x="431" y="0"/>
                  </a:lnTo>
                  <a:lnTo>
                    <a:pt x="431" y="0"/>
                  </a:lnTo>
                  <a:lnTo>
                    <a:pt x="0" y="0"/>
                  </a:lnTo>
                  <a:lnTo>
                    <a:pt x="0" y="421"/>
                  </a:lnTo>
                  <a:lnTo>
                    <a:pt x="431" y="421"/>
                  </a:lnTo>
                  <a:lnTo>
                    <a:pt x="431" y="421"/>
                  </a:lnTo>
                  <a:close/>
                </a:path>
              </a:pathLst>
            </a:custGeom>
            <a:solidFill>
              <a:srgbClr val="FF0000"/>
            </a:solidFill>
            <a:ln>
              <a:noFill/>
            </a:ln>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31" name="Rectangle 3620"/>
            <p:cNvSpPr>
              <a:spLocks noChangeArrowheads="1"/>
            </p:cNvSpPr>
            <p:nvPr/>
          </p:nvSpPr>
          <p:spPr bwMode="auto">
            <a:xfrm>
              <a:off x="8223249" y="5535632"/>
              <a:ext cx="1059217" cy="553998"/>
            </a:xfrm>
            <a:prstGeom prst="rect">
              <a:avLst/>
            </a:prstGeom>
            <a:noFill/>
            <a:ln>
              <a:noFill/>
            </a:ln>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882" dirty="0">
                  <a:solidFill>
                    <a:srgbClr val="FFFFFF"/>
                  </a:solidFill>
                  <a:latin typeface="Segoe UI" panose="020B0502040204020203" pitchFamily="34" charset="0"/>
                </a:rPr>
                <a:t>The average hourly cost of infrastructure failure is </a:t>
              </a:r>
              <a:r>
                <a:rPr lang="en-US" altLang="en-US" sz="882" b="1" dirty="0">
                  <a:solidFill>
                    <a:srgbClr val="FFFFFF"/>
                  </a:solidFill>
                  <a:latin typeface="Segoe UI" panose="020B0502040204020203" pitchFamily="34" charset="0"/>
                </a:rPr>
                <a:t>$100,000</a:t>
              </a:r>
              <a:r>
                <a:rPr lang="en-US" altLang="en-US" sz="882" dirty="0">
                  <a:solidFill>
                    <a:srgbClr val="FFFFFF"/>
                  </a:solidFill>
                  <a:latin typeface="Segoe UI" panose="020B0502040204020203" pitchFamily="34" charset="0"/>
                </a:rPr>
                <a:t> per hour</a:t>
              </a:r>
              <a:endParaRPr lang="en-US" altLang="en-US" sz="1765" dirty="0">
                <a:solidFill>
                  <a:srgbClr val="FFFFFF"/>
                </a:solidFill>
                <a:latin typeface="Segoe UI" panose="020B0502040204020203" pitchFamily="34" charset="0"/>
              </a:endParaRPr>
            </a:p>
          </p:txBody>
        </p:sp>
      </p:grpSp>
      <p:grpSp>
        <p:nvGrpSpPr>
          <p:cNvPr id="30" name="Group 29"/>
          <p:cNvGrpSpPr/>
          <p:nvPr/>
        </p:nvGrpSpPr>
        <p:grpSpPr>
          <a:xfrm>
            <a:off x="9364240" y="4474829"/>
            <a:ext cx="2532065" cy="1643445"/>
            <a:chOff x="9552012" y="4564062"/>
            <a:chExt cx="2582838" cy="1676400"/>
          </a:xfrm>
        </p:grpSpPr>
        <p:grpSp>
          <p:nvGrpSpPr>
            <p:cNvPr id="588" name="Group 587"/>
            <p:cNvGrpSpPr/>
            <p:nvPr/>
          </p:nvGrpSpPr>
          <p:grpSpPr>
            <a:xfrm>
              <a:off x="9552012" y="4922838"/>
              <a:ext cx="993725" cy="1317624"/>
              <a:chOff x="10341025" y="5075238"/>
              <a:chExt cx="993725" cy="1317624"/>
            </a:xfrm>
          </p:grpSpPr>
          <p:sp>
            <p:nvSpPr>
              <p:cNvPr id="347" name="Freeform 3638"/>
              <p:cNvSpPr>
                <a:spLocks/>
              </p:cNvSpPr>
              <p:nvPr/>
            </p:nvSpPr>
            <p:spPr bwMode="auto">
              <a:xfrm>
                <a:off x="10736263" y="5419725"/>
                <a:ext cx="7938" cy="0"/>
              </a:xfrm>
              <a:custGeom>
                <a:avLst/>
                <a:gdLst>
                  <a:gd name="T0" fmla="*/ 0 w 4"/>
                  <a:gd name="T1" fmla="*/ 4 w 4"/>
                  <a:gd name="T2" fmla="*/ 0 w 4"/>
                </a:gdLst>
                <a:ahLst/>
                <a:cxnLst>
                  <a:cxn ang="0">
                    <a:pos x="T0" y="0"/>
                  </a:cxn>
                  <a:cxn ang="0">
                    <a:pos x="T1" y="0"/>
                  </a:cxn>
                  <a:cxn ang="0">
                    <a:pos x="T2" y="0"/>
                  </a:cxn>
                </a:cxnLst>
                <a:rect l="0" t="0" r="r" b="b"/>
                <a:pathLst>
                  <a:path w="4">
                    <a:moveTo>
                      <a:pt x="0" y="0"/>
                    </a:moveTo>
                    <a:cubicBezTo>
                      <a:pt x="2" y="0"/>
                      <a:pt x="3" y="0"/>
                      <a:pt x="4" y="0"/>
                    </a:cubicBezTo>
                    <a:cubicBezTo>
                      <a:pt x="3" y="0"/>
                      <a:pt x="2" y="0"/>
                      <a:pt x="0" y="0"/>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48" name="Freeform 3639"/>
              <p:cNvSpPr>
                <a:spLocks/>
              </p:cNvSpPr>
              <p:nvPr/>
            </p:nvSpPr>
            <p:spPr bwMode="auto">
              <a:xfrm>
                <a:off x="10706100" y="5419725"/>
                <a:ext cx="11113" cy="3175"/>
              </a:xfrm>
              <a:custGeom>
                <a:avLst/>
                <a:gdLst>
                  <a:gd name="T0" fmla="*/ 0 w 5"/>
                  <a:gd name="T1" fmla="*/ 1 h 1"/>
                  <a:gd name="T2" fmla="*/ 5 w 5"/>
                  <a:gd name="T3" fmla="*/ 0 h 1"/>
                  <a:gd name="T4" fmla="*/ 0 w 5"/>
                  <a:gd name="T5" fmla="*/ 1 h 1"/>
                </a:gdLst>
                <a:ahLst/>
                <a:cxnLst>
                  <a:cxn ang="0">
                    <a:pos x="T0" y="T1"/>
                  </a:cxn>
                  <a:cxn ang="0">
                    <a:pos x="T2" y="T3"/>
                  </a:cxn>
                  <a:cxn ang="0">
                    <a:pos x="T4" y="T5"/>
                  </a:cxn>
                </a:cxnLst>
                <a:rect l="0" t="0" r="r" b="b"/>
                <a:pathLst>
                  <a:path w="5" h="1">
                    <a:moveTo>
                      <a:pt x="0" y="1"/>
                    </a:moveTo>
                    <a:cubicBezTo>
                      <a:pt x="2" y="1"/>
                      <a:pt x="3" y="0"/>
                      <a:pt x="5" y="0"/>
                    </a:cubicBezTo>
                    <a:cubicBezTo>
                      <a:pt x="3" y="0"/>
                      <a:pt x="2" y="1"/>
                      <a:pt x="0" y="1"/>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49" name="Freeform 3640"/>
              <p:cNvSpPr>
                <a:spLocks/>
              </p:cNvSpPr>
              <p:nvPr/>
            </p:nvSpPr>
            <p:spPr bwMode="auto">
              <a:xfrm>
                <a:off x="10744200" y="5419725"/>
                <a:ext cx="25400" cy="6350"/>
              </a:xfrm>
              <a:custGeom>
                <a:avLst/>
                <a:gdLst>
                  <a:gd name="T0" fmla="*/ 0 w 12"/>
                  <a:gd name="T1" fmla="*/ 0 h 3"/>
                  <a:gd name="T2" fmla="*/ 12 w 12"/>
                  <a:gd name="T3" fmla="*/ 3 h 3"/>
                  <a:gd name="T4" fmla="*/ 0 w 12"/>
                  <a:gd name="T5" fmla="*/ 0 h 3"/>
                </a:gdLst>
                <a:ahLst/>
                <a:cxnLst>
                  <a:cxn ang="0">
                    <a:pos x="T0" y="T1"/>
                  </a:cxn>
                  <a:cxn ang="0">
                    <a:pos x="T2" y="T3"/>
                  </a:cxn>
                  <a:cxn ang="0">
                    <a:pos x="T4" y="T5"/>
                  </a:cxn>
                </a:cxnLst>
                <a:rect l="0" t="0" r="r" b="b"/>
                <a:pathLst>
                  <a:path w="12" h="3">
                    <a:moveTo>
                      <a:pt x="0" y="0"/>
                    </a:moveTo>
                    <a:cubicBezTo>
                      <a:pt x="4" y="1"/>
                      <a:pt x="8" y="2"/>
                      <a:pt x="12" y="3"/>
                    </a:cubicBezTo>
                    <a:cubicBezTo>
                      <a:pt x="8" y="2"/>
                      <a:pt x="4" y="1"/>
                      <a:pt x="0" y="0"/>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50" name="Freeform 3641"/>
              <p:cNvSpPr>
                <a:spLocks/>
              </p:cNvSpPr>
              <p:nvPr/>
            </p:nvSpPr>
            <p:spPr bwMode="auto">
              <a:xfrm>
                <a:off x="10721975" y="5419725"/>
                <a:ext cx="9525" cy="0"/>
              </a:xfrm>
              <a:custGeom>
                <a:avLst/>
                <a:gdLst>
                  <a:gd name="T0" fmla="*/ 4 w 5"/>
                  <a:gd name="T1" fmla="*/ 0 w 5"/>
                  <a:gd name="T2" fmla="*/ 5 w 5"/>
                  <a:gd name="T3" fmla="*/ 4 w 5"/>
                </a:gdLst>
                <a:ahLst/>
                <a:cxnLst>
                  <a:cxn ang="0">
                    <a:pos x="T0" y="0"/>
                  </a:cxn>
                  <a:cxn ang="0">
                    <a:pos x="T1" y="0"/>
                  </a:cxn>
                  <a:cxn ang="0">
                    <a:pos x="T2" y="0"/>
                  </a:cxn>
                  <a:cxn ang="0">
                    <a:pos x="T3" y="0"/>
                  </a:cxn>
                </a:cxnLst>
                <a:rect l="0" t="0" r="r" b="b"/>
                <a:pathLst>
                  <a:path w="5">
                    <a:moveTo>
                      <a:pt x="4" y="0"/>
                    </a:moveTo>
                    <a:cubicBezTo>
                      <a:pt x="3" y="0"/>
                      <a:pt x="1" y="0"/>
                      <a:pt x="0" y="0"/>
                    </a:cubicBezTo>
                    <a:cubicBezTo>
                      <a:pt x="1" y="0"/>
                      <a:pt x="3" y="0"/>
                      <a:pt x="5" y="0"/>
                    </a:cubicBezTo>
                    <a:cubicBezTo>
                      <a:pt x="4" y="0"/>
                      <a:pt x="4" y="0"/>
                      <a:pt x="4" y="0"/>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65" name="Freeform 3656"/>
              <p:cNvSpPr>
                <a:spLocks/>
              </p:cNvSpPr>
              <p:nvPr/>
            </p:nvSpPr>
            <p:spPr bwMode="auto">
              <a:xfrm>
                <a:off x="10950575" y="5149850"/>
                <a:ext cx="309563" cy="465138"/>
              </a:xfrm>
              <a:custGeom>
                <a:avLst/>
                <a:gdLst>
                  <a:gd name="T0" fmla="*/ 130 w 150"/>
                  <a:gd name="T1" fmla="*/ 76 h 225"/>
                  <a:gd name="T2" fmla="*/ 114 w 150"/>
                  <a:gd name="T3" fmla="*/ 53 h 225"/>
                  <a:gd name="T4" fmla="*/ 75 w 150"/>
                  <a:gd name="T5" fmla="*/ 21 h 225"/>
                  <a:gd name="T6" fmla="*/ 12 w 150"/>
                  <a:gd name="T7" fmla="*/ 1 h 225"/>
                  <a:gd name="T8" fmla="*/ 0 w 150"/>
                  <a:gd name="T9" fmla="*/ 0 h 225"/>
                  <a:gd name="T10" fmla="*/ 0 w 150"/>
                  <a:gd name="T11" fmla="*/ 151 h 225"/>
                  <a:gd name="T12" fmla="*/ 0 w 150"/>
                  <a:gd name="T13" fmla="*/ 151 h 225"/>
                  <a:gd name="T14" fmla="*/ 0 w 150"/>
                  <a:gd name="T15" fmla="*/ 151 h 225"/>
                  <a:gd name="T16" fmla="*/ 0 w 150"/>
                  <a:gd name="T17" fmla="*/ 151 h 225"/>
                  <a:gd name="T18" fmla="*/ 129 w 150"/>
                  <a:gd name="T19" fmla="*/ 225 h 225"/>
                  <a:gd name="T20" fmla="*/ 142 w 150"/>
                  <a:gd name="T21" fmla="*/ 197 h 225"/>
                  <a:gd name="T22" fmla="*/ 149 w 150"/>
                  <a:gd name="T23" fmla="*/ 162 h 225"/>
                  <a:gd name="T24" fmla="*/ 149 w 150"/>
                  <a:gd name="T25" fmla="*/ 151 h 225"/>
                  <a:gd name="T26" fmla="*/ 130 w 150"/>
                  <a:gd name="T27" fmla="*/ 7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225">
                    <a:moveTo>
                      <a:pt x="130" y="76"/>
                    </a:moveTo>
                    <a:cubicBezTo>
                      <a:pt x="125" y="68"/>
                      <a:pt x="120" y="60"/>
                      <a:pt x="114" y="53"/>
                    </a:cubicBezTo>
                    <a:cubicBezTo>
                      <a:pt x="103" y="40"/>
                      <a:pt x="90" y="29"/>
                      <a:pt x="75" y="21"/>
                    </a:cubicBezTo>
                    <a:cubicBezTo>
                      <a:pt x="56" y="10"/>
                      <a:pt x="35" y="3"/>
                      <a:pt x="12" y="1"/>
                    </a:cubicBezTo>
                    <a:cubicBezTo>
                      <a:pt x="8" y="1"/>
                      <a:pt x="4" y="0"/>
                      <a:pt x="0" y="0"/>
                    </a:cubicBezTo>
                    <a:cubicBezTo>
                      <a:pt x="0" y="151"/>
                      <a:pt x="0" y="151"/>
                      <a:pt x="0" y="151"/>
                    </a:cubicBezTo>
                    <a:cubicBezTo>
                      <a:pt x="0" y="151"/>
                      <a:pt x="0" y="151"/>
                      <a:pt x="0" y="151"/>
                    </a:cubicBezTo>
                    <a:cubicBezTo>
                      <a:pt x="0" y="151"/>
                      <a:pt x="0" y="151"/>
                      <a:pt x="0" y="151"/>
                    </a:cubicBezTo>
                    <a:cubicBezTo>
                      <a:pt x="0" y="151"/>
                      <a:pt x="0" y="151"/>
                      <a:pt x="0" y="151"/>
                    </a:cubicBezTo>
                    <a:cubicBezTo>
                      <a:pt x="129" y="225"/>
                      <a:pt x="129" y="225"/>
                      <a:pt x="129" y="225"/>
                    </a:cubicBezTo>
                    <a:cubicBezTo>
                      <a:pt x="134" y="216"/>
                      <a:pt x="138" y="207"/>
                      <a:pt x="142" y="197"/>
                    </a:cubicBezTo>
                    <a:cubicBezTo>
                      <a:pt x="146" y="185"/>
                      <a:pt x="148" y="174"/>
                      <a:pt x="149" y="162"/>
                    </a:cubicBezTo>
                    <a:cubicBezTo>
                      <a:pt x="149" y="158"/>
                      <a:pt x="149" y="154"/>
                      <a:pt x="149" y="151"/>
                    </a:cubicBezTo>
                    <a:cubicBezTo>
                      <a:pt x="150" y="124"/>
                      <a:pt x="143" y="99"/>
                      <a:pt x="130" y="76"/>
                    </a:cubicBezTo>
                    <a:close/>
                  </a:path>
                </a:pathLst>
              </a:custGeom>
              <a:solidFill>
                <a:srgbClr val="FF0000"/>
              </a:solidFill>
              <a:ln>
                <a:noFill/>
              </a:ln>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66" name="Freeform 3657"/>
              <p:cNvSpPr>
                <a:spLocks/>
              </p:cNvSpPr>
              <p:nvPr/>
            </p:nvSpPr>
            <p:spPr bwMode="auto">
              <a:xfrm>
                <a:off x="10917238" y="5426075"/>
                <a:ext cx="66675" cy="66675"/>
              </a:xfrm>
              <a:custGeom>
                <a:avLst/>
                <a:gdLst>
                  <a:gd name="T0" fmla="*/ 1 w 32"/>
                  <a:gd name="T1" fmla="*/ 14 h 32"/>
                  <a:gd name="T2" fmla="*/ 17 w 32"/>
                  <a:gd name="T3" fmla="*/ 0 h 32"/>
                  <a:gd name="T4" fmla="*/ 31 w 32"/>
                  <a:gd name="T5" fmla="*/ 17 h 32"/>
                  <a:gd name="T6" fmla="*/ 15 w 32"/>
                  <a:gd name="T7" fmla="*/ 31 h 32"/>
                  <a:gd name="T8" fmla="*/ 1 w 32"/>
                  <a:gd name="T9" fmla="*/ 14 h 32"/>
                </a:gdLst>
                <a:ahLst/>
                <a:cxnLst>
                  <a:cxn ang="0">
                    <a:pos x="T0" y="T1"/>
                  </a:cxn>
                  <a:cxn ang="0">
                    <a:pos x="T2" y="T3"/>
                  </a:cxn>
                  <a:cxn ang="0">
                    <a:pos x="T4" y="T5"/>
                  </a:cxn>
                  <a:cxn ang="0">
                    <a:pos x="T6" y="T7"/>
                  </a:cxn>
                  <a:cxn ang="0">
                    <a:pos x="T8" y="T9"/>
                  </a:cxn>
                </a:cxnLst>
                <a:rect l="0" t="0" r="r" b="b"/>
                <a:pathLst>
                  <a:path w="32" h="32">
                    <a:moveTo>
                      <a:pt x="1" y="14"/>
                    </a:moveTo>
                    <a:cubicBezTo>
                      <a:pt x="2" y="6"/>
                      <a:pt x="9" y="0"/>
                      <a:pt x="17" y="0"/>
                    </a:cubicBezTo>
                    <a:cubicBezTo>
                      <a:pt x="26" y="1"/>
                      <a:pt x="32" y="8"/>
                      <a:pt x="31" y="17"/>
                    </a:cubicBezTo>
                    <a:cubicBezTo>
                      <a:pt x="31" y="25"/>
                      <a:pt x="23" y="32"/>
                      <a:pt x="15" y="31"/>
                    </a:cubicBezTo>
                    <a:cubicBezTo>
                      <a:pt x="6" y="30"/>
                      <a:pt x="0" y="23"/>
                      <a:pt x="1" y="14"/>
                    </a:cubicBezTo>
                    <a:close/>
                  </a:path>
                </a:pathLst>
              </a:cu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67" name="Freeform 3658"/>
              <p:cNvSpPr>
                <a:spLocks/>
              </p:cNvSpPr>
              <p:nvPr/>
            </p:nvSpPr>
            <p:spPr bwMode="auto">
              <a:xfrm>
                <a:off x="10942638" y="5075238"/>
                <a:ext cx="19050" cy="63500"/>
              </a:xfrm>
              <a:custGeom>
                <a:avLst/>
                <a:gdLst>
                  <a:gd name="T0" fmla="*/ 9 w 9"/>
                  <a:gd name="T1" fmla="*/ 3 h 31"/>
                  <a:gd name="T2" fmla="*/ 4 w 9"/>
                  <a:gd name="T3" fmla="*/ 0 h 31"/>
                  <a:gd name="T4" fmla="*/ 0 w 9"/>
                  <a:gd name="T5" fmla="*/ 3 h 31"/>
                  <a:gd name="T6" fmla="*/ 0 w 9"/>
                  <a:gd name="T7" fmla="*/ 27 h 31"/>
                  <a:gd name="T8" fmla="*/ 4 w 9"/>
                  <a:gd name="T9" fmla="*/ 31 h 31"/>
                  <a:gd name="T10" fmla="*/ 4 w 9"/>
                  <a:gd name="T11" fmla="*/ 31 h 31"/>
                  <a:gd name="T12" fmla="*/ 9 w 9"/>
                  <a:gd name="T13" fmla="*/ 27 h 31"/>
                  <a:gd name="T14" fmla="*/ 9 w 9"/>
                  <a:gd name="T15" fmla="*/ 27 h 31"/>
                  <a:gd name="T16" fmla="*/ 9 w 9"/>
                  <a:gd name="T1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31">
                    <a:moveTo>
                      <a:pt x="9" y="3"/>
                    </a:moveTo>
                    <a:cubicBezTo>
                      <a:pt x="9" y="1"/>
                      <a:pt x="7" y="0"/>
                      <a:pt x="4" y="0"/>
                    </a:cubicBezTo>
                    <a:cubicBezTo>
                      <a:pt x="2" y="0"/>
                      <a:pt x="0" y="1"/>
                      <a:pt x="0" y="3"/>
                    </a:cubicBezTo>
                    <a:cubicBezTo>
                      <a:pt x="0" y="27"/>
                      <a:pt x="0" y="27"/>
                      <a:pt x="0" y="27"/>
                    </a:cubicBezTo>
                    <a:cubicBezTo>
                      <a:pt x="4" y="31"/>
                      <a:pt x="4" y="31"/>
                      <a:pt x="4" y="31"/>
                    </a:cubicBezTo>
                    <a:cubicBezTo>
                      <a:pt x="4" y="31"/>
                      <a:pt x="4" y="31"/>
                      <a:pt x="4" y="31"/>
                    </a:cubicBezTo>
                    <a:cubicBezTo>
                      <a:pt x="9" y="27"/>
                      <a:pt x="9" y="27"/>
                      <a:pt x="9" y="27"/>
                    </a:cubicBezTo>
                    <a:cubicBezTo>
                      <a:pt x="9" y="27"/>
                      <a:pt x="9" y="27"/>
                      <a:pt x="9" y="27"/>
                    </a:cubicBezTo>
                    <a:cubicBezTo>
                      <a:pt x="9" y="3"/>
                      <a:pt x="9" y="3"/>
                      <a:pt x="9" y="3"/>
                    </a:cubicBezTo>
                    <a:close/>
                  </a:path>
                </a:pathLst>
              </a:custGeom>
              <a:solidFill>
                <a:srgbClr val="0072C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68" name="Freeform 3659"/>
              <p:cNvSpPr>
                <a:spLocks/>
              </p:cNvSpPr>
              <p:nvPr/>
            </p:nvSpPr>
            <p:spPr bwMode="auto">
              <a:xfrm>
                <a:off x="11271250" y="5451475"/>
                <a:ext cx="63500" cy="15875"/>
              </a:xfrm>
              <a:custGeom>
                <a:avLst/>
                <a:gdLst>
                  <a:gd name="T0" fmla="*/ 28 w 31"/>
                  <a:gd name="T1" fmla="*/ 0 h 8"/>
                  <a:gd name="T2" fmla="*/ 4 w 31"/>
                  <a:gd name="T3" fmla="*/ 0 h 8"/>
                  <a:gd name="T4" fmla="*/ 0 w 31"/>
                  <a:gd name="T5" fmla="*/ 4 h 8"/>
                  <a:gd name="T6" fmla="*/ 4 w 31"/>
                  <a:gd name="T7" fmla="*/ 8 h 8"/>
                  <a:gd name="T8" fmla="*/ 4 w 31"/>
                  <a:gd name="T9" fmla="*/ 8 h 8"/>
                  <a:gd name="T10" fmla="*/ 28 w 31"/>
                  <a:gd name="T11" fmla="*/ 8 h 8"/>
                  <a:gd name="T12" fmla="*/ 28 w 31"/>
                  <a:gd name="T13" fmla="*/ 8 h 8"/>
                  <a:gd name="T14" fmla="*/ 31 w 31"/>
                  <a:gd name="T15" fmla="*/ 4 h 8"/>
                  <a:gd name="T16" fmla="*/ 28 w 31"/>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8">
                    <a:moveTo>
                      <a:pt x="28" y="0"/>
                    </a:moveTo>
                    <a:cubicBezTo>
                      <a:pt x="4" y="0"/>
                      <a:pt x="4" y="0"/>
                      <a:pt x="4" y="0"/>
                    </a:cubicBezTo>
                    <a:cubicBezTo>
                      <a:pt x="0" y="4"/>
                      <a:pt x="0" y="4"/>
                      <a:pt x="0" y="4"/>
                    </a:cubicBezTo>
                    <a:cubicBezTo>
                      <a:pt x="4" y="8"/>
                      <a:pt x="4" y="8"/>
                      <a:pt x="4" y="8"/>
                    </a:cubicBezTo>
                    <a:cubicBezTo>
                      <a:pt x="4" y="8"/>
                      <a:pt x="4" y="8"/>
                      <a:pt x="4" y="8"/>
                    </a:cubicBezTo>
                    <a:cubicBezTo>
                      <a:pt x="28" y="8"/>
                      <a:pt x="28" y="8"/>
                      <a:pt x="28" y="8"/>
                    </a:cubicBezTo>
                    <a:cubicBezTo>
                      <a:pt x="28" y="8"/>
                      <a:pt x="28" y="8"/>
                      <a:pt x="28" y="8"/>
                    </a:cubicBezTo>
                    <a:cubicBezTo>
                      <a:pt x="30" y="8"/>
                      <a:pt x="31" y="6"/>
                      <a:pt x="31" y="4"/>
                    </a:cubicBezTo>
                    <a:cubicBezTo>
                      <a:pt x="31" y="1"/>
                      <a:pt x="30" y="0"/>
                      <a:pt x="28" y="0"/>
                    </a:cubicBezTo>
                    <a:close/>
                  </a:path>
                </a:pathLst>
              </a:custGeom>
              <a:solidFill>
                <a:srgbClr val="0072C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69" name="Freeform 3660"/>
              <p:cNvSpPr>
                <a:spLocks/>
              </p:cNvSpPr>
              <p:nvPr/>
            </p:nvSpPr>
            <p:spPr bwMode="auto">
              <a:xfrm>
                <a:off x="10752138" y="5124450"/>
                <a:ext cx="42863" cy="58738"/>
              </a:xfrm>
              <a:custGeom>
                <a:avLst/>
                <a:gdLst>
                  <a:gd name="T0" fmla="*/ 8 w 21"/>
                  <a:gd name="T1" fmla="*/ 1 h 28"/>
                  <a:gd name="T2" fmla="*/ 8 w 21"/>
                  <a:gd name="T3" fmla="*/ 1 h 28"/>
                  <a:gd name="T4" fmla="*/ 3 w 21"/>
                  <a:gd name="T5" fmla="*/ 1 h 28"/>
                  <a:gd name="T6" fmla="*/ 1 w 21"/>
                  <a:gd name="T7" fmla="*/ 5 h 28"/>
                  <a:gd name="T8" fmla="*/ 13 w 21"/>
                  <a:gd name="T9" fmla="*/ 26 h 28"/>
                  <a:gd name="T10" fmla="*/ 19 w 21"/>
                  <a:gd name="T11" fmla="*/ 28 h 28"/>
                  <a:gd name="T12" fmla="*/ 19 w 21"/>
                  <a:gd name="T13" fmla="*/ 28 h 28"/>
                  <a:gd name="T14" fmla="*/ 21 w 21"/>
                  <a:gd name="T15" fmla="*/ 22 h 28"/>
                  <a:gd name="T16" fmla="*/ 21 w 21"/>
                  <a:gd name="T17" fmla="*/ 22 h 28"/>
                  <a:gd name="T18" fmla="*/ 8 w 21"/>
                  <a:gd name="T19"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8">
                    <a:moveTo>
                      <a:pt x="8" y="1"/>
                    </a:moveTo>
                    <a:cubicBezTo>
                      <a:pt x="8" y="1"/>
                      <a:pt x="8" y="1"/>
                      <a:pt x="8" y="1"/>
                    </a:cubicBezTo>
                    <a:cubicBezTo>
                      <a:pt x="8" y="0"/>
                      <a:pt x="5" y="0"/>
                      <a:pt x="3" y="1"/>
                    </a:cubicBezTo>
                    <a:cubicBezTo>
                      <a:pt x="1" y="2"/>
                      <a:pt x="0" y="4"/>
                      <a:pt x="1" y="5"/>
                    </a:cubicBezTo>
                    <a:cubicBezTo>
                      <a:pt x="13" y="26"/>
                      <a:pt x="13" y="26"/>
                      <a:pt x="13" y="26"/>
                    </a:cubicBezTo>
                    <a:cubicBezTo>
                      <a:pt x="19" y="28"/>
                      <a:pt x="19" y="28"/>
                      <a:pt x="19" y="28"/>
                    </a:cubicBezTo>
                    <a:cubicBezTo>
                      <a:pt x="19" y="28"/>
                      <a:pt x="19" y="28"/>
                      <a:pt x="19" y="28"/>
                    </a:cubicBezTo>
                    <a:cubicBezTo>
                      <a:pt x="21" y="22"/>
                      <a:pt x="21" y="22"/>
                      <a:pt x="21" y="22"/>
                    </a:cubicBezTo>
                    <a:cubicBezTo>
                      <a:pt x="21" y="22"/>
                      <a:pt x="21" y="22"/>
                      <a:pt x="21" y="22"/>
                    </a:cubicBezTo>
                    <a:lnTo>
                      <a:pt x="8" y="1"/>
                    </a:lnTo>
                    <a:close/>
                  </a:path>
                </a:pathLst>
              </a:custGeom>
              <a:solidFill>
                <a:srgbClr val="0072C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70" name="Freeform 3661"/>
              <p:cNvSpPr>
                <a:spLocks/>
              </p:cNvSpPr>
              <p:nvPr/>
            </p:nvSpPr>
            <p:spPr bwMode="auto">
              <a:xfrm>
                <a:off x="11107738" y="5737225"/>
                <a:ext cx="41275" cy="57150"/>
              </a:xfrm>
              <a:custGeom>
                <a:avLst/>
                <a:gdLst>
                  <a:gd name="T0" fmla="*/ 7 w 20"/>
                  <a:gd name="T1" fmla="*/ 1 h 28"/>
                  <a:gd name="T2" fmla="*/ 2 w 20"/>
                  <a:gd name="T3" fmla="*/ 0 h 28"/>
                  <a:gd name="T4" fmla="*/ 0 w 20"/>
                  <a:gd name="T5" fmla="*/ 5 h 28"/>
                  <a:gd name="T6" fmla="*/ 0 w 20"/>
                  <a:gd name="T7" fmla="*/ 5 h 28"/>
                  <a:gd name="T8" fmla="*/ 12 w 20"/>
                  <a:gd name="T9" fmla="*/ 26 h 28"/>
                  <a:gd name="T10" fmla="*/ 12 w 20"/>
                  <a:gd name="T11" fmla="*/ 26 h 28"/>
                  <a:gd name="T12" fmla="*/ 17 w 20"/>
                  <a:gd name="T13" fmla="*/ 27 h 28"/>
                  <a:gd name="T14" fmla="*/ 19 w 20"/>
                  <a:gd name="T15" fmla="*/ 22 h 28"/>
                  <a:gd name="T16" fmla="*/ 7 w 20"/>
                  <a:gd name="T17"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8">
                    <a:moveTo>
                      <a:pt x="7" y="1"/>
                    </a:moveTo>
                    <a:cubicBezTo>
                      <a:pt x="2" y="0"/>
                      <a:pt x="2" y="0"/>
                      <a:pt x="2" y="0"/>
                    </a:cubicBezTo>
                    <a:cubicBezTo>
                      <a:pt x="0" y="5"/>
                      <a:pt x="0" y="5"/>
                      <a:pt x="0" y="5"/>
                    </a:cubicBezTo>
                    <a:cubicBezTo>
                      <a:pt x="0" y="5"/>
                      <a:pt x="0" y="5"/>
                      <a:pt x="0" y="5"/>
                    </a:cubicBezTo>
                    <a:cubicBezTo>
                      <a:pt x="12" y="26"/>
                      <a:pt x="12" y="26"/>
                      <a:pt x="12" y="26"/>
                    </a:cubicBezTo>
                    <a:cubicBezTo>
                      <a:pt x="12" y="26"/>
                      <a:pt x="12" y="26"/>
                      <a:pt x="12" y="26"/>
                    </a:cubicBezTo>
                    <a:cubicBezTo>
                      <a:pt x="13" y="28"/>
                      <a:pt x="15" y="28"/>
                      <a:pt x="17" y="27"/>
                    </a:cubicBezTo>
                    <a:cubicBezTo>
                      <a:pt x="19" y="25"/>
                      <a:pt x="20" y="23"/>
                      <a:pt x="19" y="22"/>
                    </a:cubicBezTo>
                    <a:lnTo>
                      <a:pt x="7" y="1"/>
                    </a:lnTo>
                    <a:close/>
                  </a:path>
                </a:pathLst>
              </a:custGeom>
              <a:solidFill>
                <a:srgbClr val="0072C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71" name="Freeform 3662"/>
              <p:cNvSpPr>
                <a:spLocks/>
              </p:cNvSpPr>
              <p:nvPr/>
            </p:nvSpPr>
            <p:spPr bwMode="auto">
              <a:xfrm>
                <a:off x="11228388" y="5260975"/>
                <a:ext cx="57150" cy="41275"/>
              </a:xfrm>
              <a:custGeom>
                <a:avLst/>
                <a:gdLst>
                  <a:gd name="T0" fmla="*/ 6 w 28"/>
                  <a:gd name="T1" fmla="*/ 20 h 20"/>
                  <a:gd name="T2" fmla="*/ 27 w 28"/>
                  <a:gd name="T3" fmla="*/ 8 h 20"/>
                  <a:gd name="T4" fmla="*/ 27 w 28"/>
                  <a:gd name="T5" fmla="*/ 8 h 20"/>
                  <a:gd name="T6" fmla="*/ 27 w 28"/>
                  <a:gd name="T7" fmla="*/ 3 h 20"/>
                  <a:gd name="T8" fmla="*/ 23 w 28"/>
                  <a:gd name="T9" fmla="*/ 1 h 20"/>
                  <a:gd name="T10" fmla="*/ 2 w 28"/>
                  <a:gd name="T11" fmla="*/ 13 h 20"/>
                  <a:gd name="T12" fmla="*/ 0 w 28"/>
                  <a:gd name="T13" fmla="*/ 18 h 20"/>
                  <a:gd name="T14" fmla="*/ 6 w 28"/>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0">
                    <a:moveTo>
                      <a:pt x="6" y="20"/>
                    </a:moveTo>
                    <a:cubicBezTo>
                      <a:pt x="27" y="8"/>
                      <a:pt x="27" y="8"/>
                      <a:pt x="27" y="8"/>
                    </a:cubicBezTo>
                    <a:cubicBezTo>
                      <a:pt x="27" y="8"/>
                      <a:pt x="27" y="8"/>
                      <a:pt x="27" y="8"/>
                    </a:cubicBezTo>
                    <a:cubicBezTo>
                      <a:pt x="28" y="7"/>
                      <a:pt x="28" y="5"/>
                      <a:pt x="27" y="3"/>
                    </a:cubicBezTo>
                    <a:cubicBezTo>
                      <a:pt x="26" y="1"/>
                      <a:pt x="24" y="0"/>
                      <a:pt x="23" y="1"/>
                    </a:cubicBezTo>
                    <a:cubicBezTo>
                      <a:pt x="2" y="13"/>
                      <a:pt x="2" y="13"/>
                      <a:pt x="2" y="13"/>
                    </a:cubicBezTo>
                    <a:cubicBezTo>
                      <a:pt x="0" y="18"/>
                      <a:pt x="0" y="18"/>
                      <a:pt x="0" y="18"/>
                    </a:cubicBezTo>
                    <a:cubicBezTo>
                      <a:pt x="6" y="20"/>
                      <a:pt x="6" y="20"/>
                      <a:pt x="6" y="20"/>
                    </a:cubicBezTo>
                    <a:close/>
                  </a:path>
                </a:pathLst>
              </a:custGeom>
              <a:solidFill>
                <a:srgbClr val="0072C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72" name="Freeform 3663"/>
              <p:cNvSpPr>
                <a:spLocks/>
              </p:cNvSpPr>
              <p:nvPr/>
            </p:nvSpPr>
            <p:spPr bwMode="auto">
              <a:xfrm>
                <a:off x="10615613" y="5260975"/>
                <a:ext cx="58738" cy="41275"/>
              </a:xfrm>
              <a:custGeom>
                <a:avLst/>
                <a:gdLst>
                  <a:gd name="T0" fmla="*/ 27 w 28"/>
                  <a:gd name="T1" fmla="*/ 13 h 20"/>
                  <a:gd name="T2" fmla="*/ 6 w 28"/>
                  <a:gd name="T3" fmla="*/ 1 h 20"/>
                  <a:gd name="T4" fmla="*/ 6 w 28"/>
                  <a:gd name="T5" fmla="*/ 1 h 20"/>
                  <a:gd name="T6" fmla="*/ 2 w 28"/>
                  <a:gd name="T7" fmla="*/ 3 h 20"/>
                  <a:gd name="T8" fmla="*/ 2 w 28"/>
                  <a:gd name="T9" fmla="*/ 8 h 20"/>
                  <a:gd name="T10" fmla="*/ 23 w 28"/>
                  <a:gd name="T11" fmla="*/ 20 h 20"/>
                  <a:gd name="T12" fmla="*/ 28 w 28"/>
                  <a:gd name="T13" fmla="*/ 18 h 20"/>
                  <a:gd name="T14" fmla="*/ 28 w 28"/>
                  <a:gd name="T15" fmla="*/ 18 h 20"/>
                  <a:gd name="T16" fmla="*/ 27 w 28"/>
                  <a:gd name="T17"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0">
                    <a:moveTo>
                      <a:pt x="27" y="13"/>
                    </a:moveTo>
                    <a:cubicBezTo>
                      <a:pt x="6" y="1"/>
                      <a:pt x="6" y="1"/>
                      <a:pt x="6" y="1"/>
                    </a:cubicBezTo>
                    <a:cubicBezTo>
                      <a:pt x="6" y="1"/>
                      <a:pt x="6" y="1"/>
                      <a:pt x="6" y="1"/>
                    </a:cubicBezTo>
                    <a:cubicBezTo>
                      <a:pt x="5" y="0"/>
                      <a:pt x="3" y="1"/>
                      <a:pt x="2" y="3"/>
                    </a:cubicBezTo>
                    <a:cubicBezTo>
                      <a:pt x="0" y="5"/>
                      <a:pt x="0" y="7"/>
                      <a:pt x="2" y="8"/>
                    </a:cubicBezTo>
                    <a:cubicBezTo>
                      <a:pt x="23" y="20"/>
                      <a:pt x="23" y="20"/>
                      <a:pt x="23" y="20"/>
                    </a:cubicBezTo>
                    <a:cubicBezTo>
                      <a:pt x="28" y="18"/>
                      <a:pt x="28" y="18"/>
                      <a:pt x="28" y="18"/>
                    </a:cubicBezTo>
                    <a:cubicBezTo>
                      <a:pt x="28" y="18"/>
                      <a:pt x="28" y="18"/>
                      <a:pt x="28" y="18"/>
                    </a:cubicBezTo>
                    <a:cubicBezTo>
                      <a:pt x="27" y="13"/>
                      <a:pt x="27" y="13"/>
                      <a:pt x="27" y="13"/>
                    </a:cubicBezTo>
                    <a:close/>
                  </a:path>
                </a:pathLst>
              </a:custGeom>
              <a:solidFill>
                <a:srgbClr val="0072C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73" name="Freeform 3664"/>
              <p:cNvSpPr>
                <a:spLocks/>
              </p:cNvSpPr>
              <p:nvPr/>
            </p:nvSpPr>
            <p:spPr bwMode="auto">
              <a:xfrm>
                <a:off x="11228388" y="5614988"/>
                <a:ext cx="57150" cy="42863"/>
              </a:xfrm>
              <a:custGeom>
                <a:avLst/>
                <a:gdLst>
                  <a:gd name="T0" fmla="*/ 27 w 28"/>
                  <a:gd name="T1" fmla="*/ 13 h 21"/>
                  <a:gd name="T2" fmla="*/ 6 w 28"/>
                  <a:gd name="T3" fmla="*/ 0 h 21"/>
                  <a:gd name="T4" fmla="*/ 0 w 28"/>
                  <a:gd name="T5" fmla="*/ 2 h 21"/>
                  <a:gd name="T6" fmla="*/ 2 w 28"/>
                  <a:gd name="T7" fmla="*/ 8 h 21"/>
                  <a:gd name="T8" fmla="*/ 2 w 28"/>
                  <a:gd name="T9" fmla="*/ 8 h 21"/>
                  <a:gd name="T10" fmla="*/ 23 w 28"/>
                  <a:gd name="T11" fmla="*/ 20 h 21"/>
                  <a:gd name="T12" fmla="*/ 23 w 28"/>
                  <a:gd name="T13" fmla="*/ 20 h 21"/>
                  <a:gd name="T14" fmla="*/ 27 w 28"/>
                  <a:gd name="T15" fmla="*/ 18 h 21"/>
                  <a:gd name="T16" fmla="*/ 27 w 28"/>
                  <a:gd name="T17"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1">
                    <a:moveTo>
                      <a:pt x="27" y="13"/>
                    </a:moveTo>
                    <a:cubicBezTo>
                      <a:pt x="6" y="0"/>
                      <a:pt x="6" y="0"/>
                      <a:pt x="6" y="0"/>
                    </a:cubicBezTo>
                    <a:cubicBezTo>
                      <a:pt x="0" y="2"/>
                      <a:pt x="0" y="2"/>
                      <a:pt x="0" y="2"/>
                    </a:cubicBezTo>
                    <a:cubicBezTo>
                      <a:pt x="2" y="8"/>
                      <a:pt x="2" y="8"/>
                      <a:pt x="2" y="8"/>
                    </a:cubicBezTo>
                    <a:cubicBezTo>
                      <a:pt x="2" y="8"/>
                      <a:pt x="2" y="8"/>
                      <a:pt x="2" y="8"/>
                    </a:cubicBezTo>
                    <a:cubicBezTo>
                      <a:pt x="23" y="20"/>
                      <a:pt x="23" y="20"/>
                      <a:pt x="23" y="20"/>
                    </a:cubicBezTo>
                    <a:cubicBezTo>
                      <a:pt x="23" y="20"/>
                      <a:pt x="23" y="20"/>
                      <a:pt x="23" y="20"/>
                    </a:cubicBezTo>
                    <a:cubicBezTo>
                      <a:pt x="24" y="21"/>
                      <a:pt x="26" y="20"/>
                      <a:pt x="27" y="18"/>
                    </a:cubicBezTo>
                    <a:cubicBezTo>
                      <a:pt x="28" y="16"/>
                      <a:pt x="28" y="13"/>
                      <a:pt x="27" y="13"/>
                    </a:cubicBezTo>
                    <a:close/>
                  </a:path>
                </a:pathLst>
              </a:custGeom>
              <a:solidFill>
                <a:srgbClr val="0072C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74" name="Freeform 3665"/>
              <p:cNvSpPr>
                <a:spLocks/>
              </p:cNvSpPr>
              <p:nvPr/>
            </p:nvSpPr>
            <p:spPr bwMode="auto">
              <a:xfrm>
                <a:off x="11107738" y="5124450"/>
                <a:ext cx="41275" cy="58738"/>
              </a:xfrm>
              <a:custGeom>
                <a:avLst/>
                <a:gdLst>
                  <a:gd name="T0" fmla="*/ 7 w 20"/>
                  <a:gd name="T1" fmla="*/ 26 h 28"/>
                  <a:gd name="T2" fmla="*/ 7 w 20"/>
                  <a:gd name="T3" fmla="*/ 26 h 28"/>
                  <a:gd name="T4" fmla="*/ 19 w 20"/>
                  <a:gd name="T5" fmla="*/ 5 h 28"/>
                  <a:gd name="T6" fmla="*/ 19 w 20"/>
                  <a:gd name="T7" fmla="*/ 5 h 28"/>
                  <a:gd name="T8" fmla="*/ 17 w 20"/>
                  <a:gd name="T9" fmla="*/ 1 h 28"/>
                  <a:gd name="T10" fmla="*/ 12 w 20"/>
                  <a:gd name="T11" fmla="*/ 1 h 28"/>
                  <a:gd name="T12" fmla="*/ 0 w 20"/>
                  <a:gd name="T13" fmla="*/ 22 h 28"/>
                  <a:gd name="T14" fmla="*/ 2 w 20"/>
                  <a:gd name="T15" fmla="*/ 28 h 28"/>
                  <a:gd name="T16" fmla="*/ 7 w 20"/>
                  <a:gd name="T17"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8">
                    <a:moveTo>
                      <a:pt x="7" y="26"/>
                    </a:moveTo>
                    <a:cubicBezTo>
                      <a:pt x="7" y="26"/>
                      <a:pt x="7" y="26"/>
                      <a:pt x="7" y="26"/>
                    </a:cubicBezTo>
                    <a:cubicBezTo>
                      <a:pt x="19" y="5"/>
                      <a:pt x="19" y="5"/>
                      <a:pt x="19" y="5"/>
                    </a:cubicBezTo>
                    <a:cubicBezTo>
                      <a:pt x="19" y="5"/>
                      <a:pt x="19" y="5"/>
                      <a:pt x="19" y="5"/>
                    </a:cubicBezTo>
                    <a:cubicBezTo>
                      <a:pt x="20" y="4"/>
                      <a:pt x="19" y="2"/>
                      <a:pt x="17" y="1"/>
                    </a:cubicBezTo>
                    <a:cubicBezTo>
                      <a:pt x="15" y="0"/>
                      <a:pt x="13" y="0"/>
                      <a:pt x="12" y="1"/>
                    </a:cubicBezTo>
                    <a:cubicBezTo>
                      <a:pt x="0" y="22"/>
                      <a:pt x="0" y="22"/>
                      <a:pt x="0" y="22"/>
                    </a:cubicBezTo>
                    <a:cubicBezTo>
                      <a:pt x="2" y="28"/>
                      <a:pt x="2" y="28"/>
                      <a:pt x="2" y="28"/>
                    </a:cubicBezTo>
                    <a:lnTo>
                      <a:pt x="7" y="26"/>
                    </a:lnTo>
                    <a:close/>
                  </a:path>
                </a:pathLst>
              </a:custGeom>
              <a:solidFill>
                <a:srgbClr val="0072C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75" name="Freeform 3666"/>
              <p:cNvSpPr>
                <a:spLocks/>
              </p:cNvSpPr>
              <p:nvPr/>
            </p:nvSpPr>
            <p:spPr bwMode="auto">
              <a:xfrm>
                <a:off x="10910888" y="5111750"/>
                <a:ext cx="9525" cy="23813"/>
              </a:xfrm>
              <a:custGeom>
                <a:avLst/>
                <a:gdLst>
                  <a:gd name="T0" fmla="*/ 3 w 4"/>
                  <a:gd name="T1" fmla="*/ 11 h 11"/>
                  <a:gd name="T2" fmla="*/ 4 w 4"/>
                  <a:gd name="T3" fmla="*/ 9 h 11"/>
                  <a:gd name="T4" fmla="*/ 4 w 4"/>
                  <a:gd name="T5" fmla="*/ 9 h 11"/>
                  <a:gd name="T6" fmla="*/ 3 w 4"/>
                  <a:gd name="T7" fmla="*/ 1 h 11"/>
                  <a:gd name="T8" fmla="*/ 3 w 4"/>
                  <a:gd name="T9" fmla="*/ 1 h 11"/>
                  <a:gd name="T10" fmla="*/ 2 w 4"/>
                  <a:gd name="T11" fmla="*/ 0 h 11"/>
                  <a:gd name="T12" fmla="*/ 0 w 4"/>
                  <a:gd name="T13" fmla="*/ 1 h 11"/>
                  <a:gd name="T14" fmla="*/ 1 w 4"/>
                  <a:gd name="T15" fmla="*/ 10 h 11"/>
                  <a:gd name="T16" fmla="*/ 3 w 4"/>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1">
                    <a:moveTo>
                      <a:pt x="3" y="11"/>
                    </a:moveTo>
                    <a:cubicBezTo>
                      <a:pt x="4" y="9"/>
                      <a:pt x="4" y="9"/>
                      <a:pt x="4" y="9"/>
                    </a:cubicBezTo>
                    <a:cubicBezTo>
                      <a:pt x="4" y="9"/>
                      <a:pt x="4" y="9"/>
                      <a:pt x="4" y="9"/>
                    </a:cubicBezTo>
                    <a:cubicBezTo>
                      <a:pt x="3" y="1"/>
                      <a:pt x="3" y="1"/>
                      <a:pt x="3" y="1"/>
                    </a:cubicBezTo>
                    <a:cubicBezTo>
                      <a:pt x="3" y="1"/>
                      <a:pt x="3" y="1"/>
                      <a:pt x="3" y="1"/>
                    </a:cubicBezTo>
                    <a:cubicBezTo>
                      <a:pt x="3" y="1"/>
                      <a:pt x="3" y="0"/>
                      <a:pt x="2" y="0"/>
                    </a:cubicBezTo>
                    <a:cubicBezTo>
                      <a:pt x="1" y="0"/>
                      <a:pt x="0" y="1"/>
                      <a:pt x="0" y="1"/>
                    </a:cubicBezTo>
                    <a:cubicBezTo>
                      <a:pt x="1" y="10"/>
                      <a:pt x="1" y="10"/>
                      <a:pt x="1" y="10"/>
                    </a:cubicBezTo>
                    <a:lnTo>
                      <a:pt x="3" y="11"/>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76" name="Freeform 3667"/>
              <p:cNvSpPr>
                <a:spLocks/>
              </p:cNvSpPr>
              <p:nvPr/>
            </p:nvSpPr>
            <p:spPr bwMode="auto">
              <a:xfrm>
                <a:off x="11276013" y="5419725"/>
                <a:ext cx="22225" cy="9525"/>
              </a:xfrm>
              <a:custGeom>
                <a:avLst/>
                <a:gdLst>
                  <a:gd name="T0" fmla="*/ 0 w 11"/>
                  <a:gd name="T1" fmla="*/ 2 h 4"/>
                  <a:gd name="T2" fmla="*/ 2 w 11"/>
                  <a:gd name="T3" fmla="*/ 4 h 4"/>
                  <a:gd name="T4" fmla="*/ 2 w 11"/>
                  <a:gd name="T5" fmla="*/ 4 h 4"/>
                  <a:gd name="T6" fmla="*/ 10 w 11"/>
                  <a:gd name="T7" fmla="*/ 3 h 4"/>
                  <a:gd name="T8" fmla="*/ 10 w 11"/>
                  <a:gd name="T9" fmla="*/ 3 h 4"/>
                  <a:gd name="T10" fmla="*/ 11 w 11"/>
                  <a:gd name="T11" fmla="*/ 1 h 4"/>
                  <a:gd name="T12" fmla="*/ 10 w 11"/>
                  <a:gd name="T13" fmla="*/ 0 h 4"/>
                  <a:gd name="T14" fmla="*/ 1 w 11"/>
                  <a:gd name="T15" fmla="*/ 1 h 4"/>
                  <a:gd name="T16" fmla="*/ 0 w 11"/>
                  <a:gd name="T1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4">
                    <a:moveTo>
                      <a:pt x="0" y="2"/>
                    </a:moveTo>
                    <a:cubicBezTo>
                      <a:pt x="2" y="4"/>
                      <a:pt x="2" y="4"/>
                      <a:pt x="2" y="4"/>
                    </a:cubicBezTo>
                    <a:cubicBezTo>
                      <a:pt x="2" y="4"/>
                      <a:pt x="2" y="4"/>
                      <a:pt x="2" y="4"/>
                    </a:cubicBezTo>
                    <a:cubicBezTo>
                      <a:pt x="10" y="3"/>
                      <a:pt x="10" y="3"/>
                      <a:pt x="10" y="3"/>
                    </a:cubicBezTo>
                    <a:cubicBezTo>
                      <a:pt x="10" y="3"/>
                      <a:pt x="10" y="3"/>
                      <a:pt x="10" y="3"/>
                    </a:cubicBezTo>
                    <a:cubicBezTo>
                      <a:pt x="11" y="3"/>
                      <a:pt x="11" y="2"/>
                      <a:pt x="11" y="1"/>
                    </a:cubicBezTo>
                    <a:cubicBezTo>
                      <a:pt x="11" y="0"/>
                      <a:pt x="10" y="0"/>
                      <a:pt x="10" y="0"/>
                    </a:cubicBezTo>
                    <a:cubicBezTo>
                      <a:pt x="1" y="1"/>
                      <a:pt x="1" y="1"/>
                      <a:pt x="1" y="1"/>
                    </a:cubicBezTo>
                    <a:lnTo>
                      <a:pt x="0" y="2"/>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77" name="Freeform 3668"/>
              <p:cNvSpPr>
                <a:spLocks/>
              </p:cNvSpPr>
              <p:nvPr/>
            </p:nvSpPr>
            <p:spPr bwMode="auto">
              <a:xfrm>
                <a:off x="10875963" y="5118100"/>
                <a:ext cx="11113" cy="22225"/>
              </a:xfrm>
              <a:custGeom>
                <a:avLst/>
                <a:gdLst>
                  <a:gd name="T0" fmla="*/ 4 w 5"/>
                  <a:gd name="T1" fmla="*/ 11 h 11"/>
                  <a:gd name="T2" fmla="*/ 5 w 5"/>
                  <a:gd name="T3" fmla="*/ 9 h 11"/>
                  <a:gd name="T4" fmla="*/ 5 w 5"/>
                  <a:gd name="T5" fmla="*/ 9 h 11"/>
                  <a:gd name="T6" fmla="*/ 3 w 5"/>
                  <a:gd name="T7" fmla="*/ 1 h 11"/>
                  <a:gd name="T8" fmla="*/ 3 w 5"/>
                  <a:gd name="T9" fmla="*/ 1 h 11"/>
                  <a:gd name="T10" fmla="*/ 1 w 5"/>
                  <a:gd name="T11" fmla="*/ 0 h 11"/>
                  <a:gd name="T12" fmla="*/ 0 w 5"/>
                  <a:gd name="T13" fmla="*/ 1 h 11"/>
                  <a:gd name="T14" fmla="*/ 2 w 5"/>
                  <a:gd name="T15" fmla="*/ 10 h 11"/>
                  <a:gd name="T16" fmla="*/ 4 w 5"/>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1">
                    <a:moveTo>
                      <a:pt x="4" y="11"/>
                    </a:moveTo>
                    <a:cubicBezTo>
                      <a:pt x="5" y="9"/>
                      <a:pt x="5" y="9"/>
                      <a:pt x="5" y="9"/>
                    </a:cubicBezTo>
                    <a:cubicBezTo>
                      <a:pt x="5" y="9"/>
                      <a:pt x="5" y="9"/>
                      <a:pt x="5" y="9"/>
                    </a:cubicBezTo>
                    <a:cubicBezTo>
                      <a:pt x="3" y="1"/>
                      <a:pt x="3" y="1"/>
                      <a:pt x="3" y="1"/>
                    </a:cubicBezTo>
                    <a:cubicBezTo>
                      <a:pt x="3" y="1"/>
                      <a:pt x="3" y="1"/>
                      <a:pt x="3" y="1"/>
                    </a:cubicBezTo>
                    <a:cubicBezTo>
                      <a:pt x="3" y="0"/>
                      <a:pt x="2" y="0"/>
                      <a:pt x="1" y="0"/>
                    </a:cubicBezTo>
                    <a:cubicBezTo>
                      <a:pt x="1" y="0"/>
                      <a:pt x="0" y="1"/>
                      <a:pt x="0" y="1"/>
                    </a:cubicBezTo>
                    <a:cubicBezTo>
                      <a:pt x="2" y="10"/>
                      <a:pt x="2" y="10"/>
                      <a:pt x="2" y="10"/>
                    </a:cubicBezTo>
                    <a:lnTo>
                      <a:pt x="4" y="11"/>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78" name="Freeform 3669"/>
              <p:cNvSpPr>
                <a:spLocks/>
              </p:cNvSpPr>
              <p:nvPr/>
            </p:nvSpPr>
            <p:spPr bwMode="auto">
              <a:xfrm>
                <a:off x="11269663" y="5383213"/>
                <a:ext cx="22225" cy="9525"/>
              </a:xfrm>
              <a:custGeom>
                <a:avLst/>
                <a:gdLst>
                  <a:gd name="T0" fmla="*/ 0 w 11"/>
                  <a:gd name="T1" fmla="*/ 4 h 5"/>
                  <a:gd name="T2" fmla="*/ 2 w 11"/>
                  <a:gd name="T3" fmla="*/ 5 h 5"/>
                  <a:gd name="T4" fmla="*/ 2 w 11"/>
                  <a:gd name="T5" fmla="*/ 5 h 5"/>
                  <a:gd name="T6" fmla="*/ 10 w 11"/>
                  <a:gd name="T7" fmla="*/ 3 h 5"/>
                  <a:gd name="T8" fmla="*/ 10 w 11"/>
                  <a:gd name="T9" fmla="*/ 3 h 5"/>
                  <a:gd name="T10" fmla="*/ 11 w 11"/>
                  <a:gd name="T11" fmla="*/ 2 h 5"/>
                  <a:gd name="T12" fmla="*/ 10 w 11"/>
                  <a:gd name="T13" fmla="*/ 0 h 5"/>
                  <a:gd name="T14" fmla="*/ 2 w 11"/>
                  <a:gd name="T15" fmla="*/ 2 h 5"/>
                  <a:gd name="T16" fmla="*/ 0 w 11"/>
                  <a:gd name="T1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5">
                    <a:moveTo>
                      <a:pt x="0" y="4"/>
                    </a:moveTo>
                    <a:cubicBezTo>
                      <a:pt x="2" y="5"/>
                      <a:pt x="2" y="5"/>
                      <a:pt x="2" y="5"/>
                    </a:cubicBezTo>
                    <a:cubicBezTo>
                      <a:pt x="2" y="5"/>
                      <a:pt x="2" y="5"/>
                      <a:pt x="2" y="5"/>
                    </a:cubicBezTo>
                    <a:cubicBezTo>
                      <a:pt x="10" y="3"/>
                      <a:pt x="10" y="3"/>
                      <a:pt x="10" y="3"/>
                    </a:cubicBezTo>
                    <a:cubicBezTo>
                      <a:pt x="10" y="3"/>
                      <a:pt x="10" y="3"/>
                      <a:pt x="10" y="3"/>
                    </a:cubicBezTo>
                    <a:cubicBezTo>
                      <a:pt x="11" y="3"/>
                      <a:pt x="11" y="2"/>
                      <a:pt x="11" y="2"/>
                    </a:cubicBezTo>
                    <a:cubicBezTo>
                      <a:pt x="11" y="1"/>
                      <a:pt x="10" y="0"/>
                      <a:pt x="10" y="0"/>
                    </a:cubicBezTo>
                    <a:cubicBezTo>
                      <a:pt x="2" y="2"/>
                      <a:pt x="2" y="2"/>
                      <a:pt x="2" y="2"/>
                    </a:cubicBezTo>
                    <a:lnTo>
                      <a:pt x="0" y="4"/>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79" name="Freeform 3670"/>
              <p:cNvSpPr>
                <a:spLocks/>
              </p:cNvSpPr>
              <p:nvPr/>
            </p:nvSpPr>
            <p:spPr bwMode="auto">
              <a:xfrm>
                <a:off x="10841038" y="5126038"/>
                <a:ext cx="12700" cy="23813"/>
              </a:xfrm>
              <a:custGeom>
                <a:avLst/>
                <a:gdLst>
                  <a:gd name="T0" fmla="*/ 3 w 6"/>
                  <a:gd name="T1" fmla="*/ 10 h 11"/>
                  <a:gd name="T2" fmla="*/ 5 w 6"/>
                  <a:gd name="T3" fmla="*/ 11 h 11"/>
                  <a:gd name="T4" fmla="*/ 6 w 6"/>
                  <a:gd name="T5" fmla="*/ 9 h 11"/>
                  <a:gd name="T6" fmla="*/ 6 w 6"/>
                  <a:gd name="T7" fmla="*/ 9 h 11"/>
                  <a:gd name="T8" fmla="*/ 3 w 6"/>
                  <a:gd name="T9" fmla="*/ 1 h 11"/>
                  <a:gd name="T10" fmla="*/ 3 w 6"/>
                  <a:gd name="T11" fmla="*/ 1 h 11"/>
                  <a:gd name="T12" fmla="*/ 1 w 6"/>
                  <a:gd name="T13" fmla="*/ 1 h 11"/>
                  <a:gd name="T14" fmla="*/ 0 w 6"/>
                  <a:gd name="T15" fmla="*/ 2 h 11"/>
                  <a:gd name="T16" fmla="*/ 3 w 6"/>
                  <a:gd name="T1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3" y="10"/>
                    </a:moveTo>
                    <a:cubicBezTo>
                      <a:pt x="5" y="11"/>
                      <a:pt x="5" y="11"/>
                      <a:pt x="5" y="11"/>
                    </a:cubicBezTo>
                    <a:cubicBezTo>
                      <a:pt x="6" y="9"/>
                      <a:pt x="6" y="9"/>
                      <a:pt x="6" y="9"/>
                    </a:cubicBezTo>
                    <a:cubicBezTo>
                      <a:pt x="6" y="9"/>
                      <a:pt x="6" y="9"/>
                      <a:pt x="6" y="9"/>
                    </a:cubicBezTo>
                    <a:cubicBezTo>
                      <a:pt x="3" y="1"/>
                      <a:pt x="3" y="1"/>
                      <a:pt x="3" y="1"/>
                    </a:cubicBezTo>
                    <a:cubicBezTo>
                      <a:pt x="3" y="1"/>
                      <a:pt x="3" y="1"/>
                      <a:pt x="3" y="1"/>
                    </a:cubicBezTo>
                    <a:cubicBezTo>
                      <a:pt x="3" y="1"/>
                      <a:pt x="2" y="0"/>
                      <a:pt x="1" y="1"/>
                    </a:cubicBezTo>
                    <a:cubicBezTo>
                      <a:pt x="1" y="1"/>
                      <a:pt x="0" y="1"/>
                      <a:pt x="0" y="2"/>
                    </a:cubicBezTo>
                    <a:lnTo>
                      <a:pt x="3" y="10"/>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80" name="Freeform 3671"/>
              <p:cNvSpPr>
                <a:spLocks/>
              </p:cNvSpPr>
              <p:nvPr/>
            </p:nvSpPr>
            <p:spPr bwMode="auto">
              <a:xfrm>
                <a:off x="11260138" y="5348288"/>
                <a:ext cx="23813" cy="12700"/>
              </a:xfrm>
              <a:custGeom>
                <a:avLst/>
                <a:gdLst>
                  <a:gd name="T0" fmla="*/ 0 w 11"/>
                  <a:gd name="T1" fmla="*/ 5 h 6"/>
                  <a:gd name="T2" fmla="*/ 2 w 11"/>
                  <a:gd name="T3" fmla="*/ 6 h 6"/>
                  <a:gd name="T4" fmla="*/ 2 w 11"/>
                  <a:gd name="T5" fmla="*/ 6 h 6"/>
                  <a:gd name="T6" fmla="*/ 10 w 11"/>
                  <a:gd name="T7" fmla="*/ 3 h 6"/>
                  <a:gd name="T8" fmla="*/ 10 w 11"/>
                  <a:gd name="T9" fmla="*/ 3 h 6"/>
                  <a:gd name="T10" fmla="*/ 10 w 11"/>
                  <a:gd name="T11" fmla="*/ 2 h 6"/>
                  <a:gd name="T12" fmla="*/ 9 w 11"/>
                  <a:gd name="T13" fmla="*/ 1 h 6"/>
                  <a:gd name="T14" fmla="*/ 1 w 11"/>
                  <a:gd name="T15" fmla="*/ 3 h 6"/>
                  <a:gd name="T16" fmla="*/ 0 w 11"/>
                  <a:gd name="T1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6">
                    <a:moveTo>
                      <a:pt x="0" y="5"/>
                    </a:moveTo>
                    <a:cubicBezTo>
                      <a:pt x="2" y="6"/>
                      <a:pt x="2" y="6"/>
                      <a:pt x="2" y="6"/>
                    </a:cubicBezTo>
                    <a:cubicBezTo>
                      <a:pt x="2" y="6"/>
                      <a:pt x="2" y="6"/>
                      <a:pt x="2" y="6"/>
                    </a:cubicBezTo>
                    <a:cubicBezTo>
                      <a:pt x="10" y="3"/>
                      <a:pt x="10" y="3"/>
                      <a:pt x="10" y="3"/>
                    </a:cubicBezTo>
                    <a:cubicBezTo>
                      <a:pt x="10" y="3"/>
                      <a:pt x="10" y="3"/>
                      <a:pt x="10" y="3"/>
                    </a:cubicBezTo>
                    <a:cubicBezTo>
                      <a:pt x="11" y="3"/>
                      <a:pt x="11" y="2"/>
                      <a:pt x="10" y="2"/>
                    </a:cubicBezTo>
                    <a:cubicBezTo>
                      <a:pt x="10" y="1"/>
                      <a:pt x="10" y="0"/>
                      <a:pt x="9" y="1"/>
                    </a:cubicBezTo>
                    <a:cubicBezTo>
                      <a:pt x="1" y="3"/>
                      <a:pt x="1" y="3"/>
                      <a:pt x="1" y="3"/>
                    </a:cubicBezTo>
                    <a:lnTo>
                      <a:pt x="0" y="5"/>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81" name="Freeform 3672"/>
              <p:cNvSpPr>
                <a:spLocks/>
              </p:cNvSpPr>
              <p:nvPr/>
            </p:nvSpPr>
            <p:spPr bwMode="auto">
              <a:xfrm>
                <a:off x="10807700" y="5140325"/>
                <a:ext cx="12700" cy="20638"/>
              </a:xfrm>
              <a:custGeom>
                <a:avLst/>
                <a:gdLst>
                  <a:gd name="T0" fmla="*/ 3 w 6"/>
                  <a:gd name="T1" fmla="*/ 9 h 10"/>
                  <a:gd name="T2" fmla="*/ 5 w 6"/>
                  <a:gd name="T3" fmla="*/ 10 h 10"/>
                  <a:gd name="T4" fmla="*/ 6 w 6"/>
                  <a:gd name="T5" fmla="*/ 8 h 10"/>
                  <a:gd name="T6" fmla="*/ 6 w 6"/>
                  <a:gd name="T7" fmla="*/ 8 h 10"/>
                  <a:gd name="T8" fmla="*/ 3 w 6"/>
                  <a:gd name="T9" fmla="*/ 0 h 10"/>
                  <a:gd name="T10" fmla="*/ 3 w 6"/>
                  <a:gd name="T11" fmla="*/ 0 h 10"/>
                  <a:gd name="T12" fmla="*/ 1 w 6"/>
                  <a:gd name="T13" fmla="*/ 0 h 10"/>
                  <a:gd name="T14" fmla="*/ 0 w 6"/>
                  <a:gd name="T15" fmla="*/ 1 h 10"/>
                  <a:gd name="T16" fmla="*/ 3 w 6"/>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0">
                    <a:moveTo>
                      <a:pt x="3" y="9"/>
                    </a:moveTo>
                    <a:cubicBezTo>
                      <a:pt x="5" y="10"/>
                      <a:pt x="5" y="10"/>
                      <a:pt x="5" y="10"/>
                    </a:cubicBezTo>
                    <a:cubicBezTo>
                      <a:pt x="6" y="8"/>
                      <a:pt x="6" y="8"/>
                      <a:pt x="6" y="8"/>
                    </a:cubicBezTo>
                    <a:cubicBezTo>
                      <a:pt x="6" y="8"/>
                      <a:pt x="6" y="8"/>
                      <a:pt x="6" y="8"/>
                    </a:cubicBezTo>
                    <a:cubicBezTo>
                      <a:pt x="3" y="0"/>
                      <a:pt x="3" y="0"/>
                      <a:pt x="3" y="0"/>
                    </a:cubicBezTo>
                    <a:cubicBezTo>
                      <a:pt x="3" y="0"/>
                      <a:pt x="3" y="0"/>
                      <a:pt x="3" y="0"/>
                    </a:cubicBezTo>
                    <a:cubicBezTo>
                      <a:pt x="2" y="0"/>
                      <a:pt x="2" y="0"/>
                      <a:pt x="1" y="0"/>
                    </a:cubicBezTo>
                    <a:cubicBezTo>
                      <a:pt x="0" y="0"/>
                      <a:pt x="0" y="1"/>
                      <a:pt x="0" y="1"/>
                    </a:cubicBezTo>
                    <a:lnTo>
                      <a:pt x="3" y="9"/>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82" name="Freeform 3673"/>
              <p:cNvSpPr>
                <a:spLocks/>
              </p:cNvSpPr>
              <p:nvPr/>
            </p:nvSpPr>
            <p:spPr bwMode="auto">
              <a:xfrm>
                <a:off x="11249025" y="5314950"/>
                <a:ext cx="22225" cy="12700"/>
              </a:xfrm>
              <a:custGeom>
                <a:avLst/>
                <a:gdLst>
                  <a:gd name="T0" fmla="*/ 2 w 11"/>
                  <a:gd name="T1" fmla="*/ 6 h 6"/>
                  <a:gd name="T2" fmla="*/ 10 w 11"/>
                  <a:gd name="T3" fmla="*/ 3 h 6"/>
                  <a:gd name="T4" fmla="*/ 10 w 11"/>
                  <a:gd name="T5" fmla="*/ 3 h 6"/>
                  <a:gd name="T6" fmla="*/ 10 w 11"/>
                  <a:gd name="T7" fmla="*/ 1 h 6"/>
                  <a:gd name="T8" fmla="*/ 9 w 11"/>
                  <a:gd name="T9" fmla="*/ 0 h 6"/>
                  <a:gd name="T10" fmla="*/ 1 w 11"/>
                  <a:gd name="T11" fmla="*/ 4 h 6"/>
                  <a:gd name="T12" fmla="*/ 0 w 11"/>
                  <a:gd name="T13" fmla="*/ 6 h 6"/>
                  <a:gd name="T14" fmla="*/ 2 w 11"/>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6">
                    <a:moveTo>
                      <a:pt x="2" y="6"/>
                    </a:moveTo>
                    <a:cubicBezTo>
                      <a:pt x="10" y="3"/>
                      <a:pt x="10" y="3"/>
                      <a:pt x="10" y="3"/>
                    </a:cubicBezTo>
                    <a:cubicBezTo>
                      <a:pt x="10" y="3"/>
                      <a:pt x="10" y="3"/>
                      <a:pt x="10" y="3"/>
                    </a:cubicBezTo>
                    <a:cubicBezTo>
                      <a:pt x="10" y="3"/>
                      <a:pt x="11" y="2"/>
                      <a:pt x="10" y="1"/>
                    </a:cubicBezTo>
                    <a:cubicBezTo>
                      <a:pt x="10" y="0"/>
                      <a:pt x="9" y="0"/>
                      <a:pt x="9" y="0"/>
                    </a:cubicBezTo>
                    <a:cubicBezTo>
                      <a:pt x="1" y="4"/>
                      <a:pt x="1" y="4"/>
                      <a:pt x="1" y="4"/>
                    </a:cubicBezTo>
                    <a:cubicBezTo>
                      <a:pt x="0" y="6"/>
                      <a:pt x="0" y="6"/>
                      <a:pt x="0" y="6"/>
                    </a:cubicBezTo>
                    <a:cubicBezTo>
                      <a:pt x="2" y="6"/>
                      <a:pt x="2" y="6"/>
                      <a:pt x="2" y="6"/>
                    </a:cubicBez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83" name="Freeform 3674"/>
              <p:cNvSpPr>
                <a:spLocks/>
              </p:cNvSpPr>
              <p:nvPr/>
            </p:nvSpPr>
            <p:spPr bwMode="auto">
              <a:xfrm>
                <a:off x="10744200" y="5176838"/>
                <a:ext cx="15875" cy="17463"/>
              </a:xfrm>
              <a:custGeom>
                <a:avLst/>
                <a:gdLst>
                  <a:gd name="T0" fmla="*/ 6 w 8"/>
                  <a:gd name="T1" fmla="*/ 9 h 9"/>
                  <a:gd name="T2" fmla="*/ 8 w 8"/>
                  <a:gd name="T3" fmla="*/ 9 h 9"/>
                  <a:gd name="T4" fmla="*/ 8 w 8"/>
                  <a:gd name="T5" fmla="*/ 7 h 9"/>
                  <a:gd name="T6" fmla="*/ 8 w 8"/>
                  <a:gd name="T7" fmla="*/ 7 h 9"/>
                  <a:gd name="T8" fmla="*/ 3 w 8"/>
                  <a:gd name="T9" fmla="*/ 0 h 9"/>
                  <a:gd name="T10" fmla="*/ 3 w 8"/>
                  <a:gd name="T11" fmla="*/ 0 h 9"/>
                  <a:gd name="T12" fmla="*/ 1 w 8"/>
                  <a:gd name="T13" fmla="*/ 0 h 9"/>
                  <a:gd name="T14" fmla="*/ 1 w 8"/>
                  <a:gd name="T15" fmla="*/ 2 h 9"/>
                  <a:gd name="T16" fmla="*/ 6 w 8"/>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9">
                    <a:moveTo>
                      <a:pt x="6" y="9"/>
                    </a:moveTo>
                    <a:cubicBezTo>
                      <a:pt x="8" y="9"/>
                      <a:pt x="8" y="9"/>
                      <a:pt x="8" y="9"/>
                    </a:cubicBezTo>
                    <a:cubicBezTo>
                      <a:pt x="8" y="7"/>
                      <a:pt x="8" y="7"/>
                      <a:pt x="8" y="7"/>
                    </a:cubicBezTo>
                    <a:cubicBezTo>
                      <a:pt x="8" y="7"/>
                      <a:pt x="8" y="7"/>
                      <a:pt x="8" y="7"/>
                    </a:cubicBezTo>
                    <a:cubicBezTo>
                      <a:pt x="3" y="0"/>
                      <a:pt x="3" y="0"/>
                      <a:pt x="3" y="0"/>
                    </a:cubicBezTo>
                    <a:cubicBezTo>
                      <a:pt x="3" y="0"/>
                      <a:pt x="3" y="0"/>
                      <a:pt x="3" y="0"/>
                    </a:cubicBezTo>
                    <a:cubicBezTo>
                      <a:pt x="3" y="0"/>
                      <a:pt x="2" y="0"/>
                      <a:pt x="1" y="0"/>
                    </a:cubicBezTo>
                    <a:cubicBezTo>
                      <a:pt x="1" y="1"/>
                      <a:pt x="0" y="2"/>
                      <a:pt x="1" y="2"/>
                    </a:cubicBezTo>
                    <a:lnTo>
                      <a:pt x="6" y="9"/>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84" name="Freeform 3675"/>
              <p:cNvSpPr>
                <a:spLocks/>
              </p:cNvSpPr>
              <p:nvPr/>
            </p:nvSpPr>
            <p:spPr bwMode="auto">
              <a:xfrm>
                <a:off x="11142663" y="5722938"/>
                <a:ext cx="14288" cy="17463"/>
              </a:xfrm>
              <a:custGeom>
                <a:avLst/>
                <a:gdLst>
                  <a:gd name="T0" fmla="*/ 2 w 7"/>
                  <a:gd name="T1" fmla="*/ 0 h 9"/>
                  <a:gd name="T2" fmla="*/ 0 w 7"/>
                  <a:gd name="T3" fmla="*/ 0 h 9"/>
                  <a:gd name="T4" fmla="*/ 0 w 7"/>
                  <a:gd name="T5" fmla="*/ 2 h 9"/>
                  <a:gd name="T6" fmla="*/ 0 w 7"/>
                  <a:gd name="T7" fmla="*/ 2 h 9"/>
                  <a:gd name="T8" fmla="*/ 5 w 7"/>
                  <a:gd name="T9" fmla="*/ 9 h 9"/>
                  <a:gd name="T10" fmla="*/ 5 w 7"/>
                  <a:gd name="T11" fmla="*/ 9 h 9"/>
                  <a:gd name="T12" fmla="*/ 6 w 7"/>
                  <a:gd name="T13" fmla="*/ 9 h 9"/>
                  <a:gd name="T14" fmla="*/ 7 w 7"/>
                  <a:gd name="T15" fmla="*/ 7 h 9"/>
                  <a:gd name="T16" fmla="*/ 2 w 7"/>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9">
                    <a:moveTo>
                      <a:pt x="2" y="0"/>
                    </a:moveTo>
                    <a:cubicBezTo>
                      <a:pt x="0" y="0"/>
                      <a:pt x="0" y="0"/>
                      <a:pt x="0" y="0"/>
                    </a:cubicBezTo>
                    <a:cubicBezTo>
                      <a:pt x="0" y="2"/>
                      <a:pt x="0" y="2"/>
                      <a:pt x="0" y="2"/>
                    </a:cubicBezTo>
                    <a:cubicBezTo>
                      <a:pt x="0" y="2"/>
                      <a:pt x="0" y="2"/>
                      <a:pt x="0" y="2"/>
                    </a:cubicBezTo>
                    <a:cubicBezTo>
                      <a:pt x="5" y="9"/>
                      <a:pt x="5" y="9"/>
                      <a:pt x="5" y="9"/>
                    </a:cubicBezTo>
                    <a:cubicBezTo>
                      <a:pt x="5" y="9"/>
                      <a:pt x="5" y="9"/>
                      <a:pt x="5" y="9"/>
                    </a:cubicBezTo>
                    <a:cubicBezTo>
                      <a:pt x="5" y="9"/>
                      <a:pt x="6" y="9"/>
                      <a:pt x="6" y="9"/>
                    </a:cubicBezTo>
                    <a:cubicBezTo>
                      <a:pt x="7" y="8"/>
                      <a:pt x="7" y="8"/>
                      <a:pt x="7" y="7"/>
                    </a:cubicBezTo>
                    <a:lnTo>
                      <a:pt x="2" y="0"/>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85" name="Freeform 3676"/>
              <p:cNvSpPr>
                <a:spLocks/>
              </p:cNvSpPr>
              <p:nvPr/>
            </p:nvSpPr>
            <p:spPr bwMode="auto">
              <a:xfrm>
                <a:off x="11215688" y="5253038"/>
                <a:ext cx="19050" cy="14288"/>
              </a:xfrm>
              <a:custGeom>
                <a:avLst/>
                <a:gdLst>
                  <a:gd name="T0" fmla="*/ 2 w 9"/>
                  <a:gd name="T1" fmla="*/ 7 h 7"/>
                  <a:gd name="T2" fmla="*/ 9 w 9"/>
                  <a:gd name="T3" fmla="*/ 2 h 7"/>
                  <a:gd name="T4" fmla="*/ 9 w 9"/>
                  <a:gd name="T5" fmla="*/ 2 h 7"/>
                  <a:gd name="T6" fmla="*/ 9 w 9"/>
                  <a:gd name="T7" fmla="*/ 1 h 7"/>
                  <a:gd name="T8" fmla="*/ 7 w 9"/>
                  <a:gd name="T9" fmla="*/ 0 h 7"/>
                  <a:gd name="T10" fmla="*/ 0 w 9"/>
                  <a:gd name="T11" fmla="*/ 5 h 7"/>
                  <a:gd name="T12" fmla="*/ 0 w 9"/>
                  <a:gd name="T13" fmla="*/ 7 h 7"/>
                  <a:gd name="T14" fmla="*/ 2 w 9"/>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7">
                    <a:moveTo>
                      <a:pt x="2" y="7"/>
                    </a:moveTo>
                    <a:cubicBezTo>
                      <a:pt x="9" y="2"/>
                      <a:pt x="9" y="2"/>
                      <a:pt x="9" y="2"/>
                    </a:cubicBezTo>
                    <a:cubicBezTo>
                      <a:pt x="9" y="2"/>
                      <a:pt x="9" y="2"/>
                      <a:pt x="9" y="2"/>
                    </a:cubicBezTo>
                    <a:cubicBezTo>
                      <a:pt x="9" y="2"/>
                      <a:pt x="9" y="1"/>
                      <a:pt x="9" y="1"/>
                    </a:cubicBezTo>
                    <a:cubicBezTo>
                      <a:pt x="8" y="0"/>
                      <a:pt x="7" y="0"/>
                      <a:pt x="7" y="0"/>
                    </a:cubicBezTo>
                    <a:cubicBezTo>
                      <a:pt x="0" y="5"/>
                      <a:pt x="0" y="5"/>
                      <a:pt x="0" y="5"/>
                    </a:cubicBezTo>
                    <a:cubicBezTo>
                      <a:pt x="0" y="7"/>
                      <a:pt x="0" y="7"/>
                      <a:pt x="0" y="7"/>
                    </a:cubicBezTo>
                    <a:cubicBezTo>
                      <a:pt x="2" y="7"/>
                      <a:pt x="2" y="7"/>
                      <a:pt x="2" y="7"/>
                    </a:cubicBez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86" name="Freeform 3677"/>
              <p:cNvSpPr>
                <a:spLocks/>
              </p:cNvSpPr>
              <p:nvPr/>
            </p:nvSpPr>
            <p:spPr bwMode="auto">
              <a:xfrm>
                <a:off x="10717213" y="5199063"/>
                <a:ext cx="15875" cy="19050"/>
              </a:xfrm>
              <a:custGeom>
                <a:avLst/>
                <a:gdLst>
                  <a:gd name="T0" fmla="*/ 6 w 8"/>
                  <a:gd name="T1" fmla="*/ 9 h 9"/>
                  <a:gd name="T2" fmla="*/ 8 w 8"/>
                  <a:gd name="T3" fmla="*/ 9 h 9"/>
                  <a:gd name="T4" fmla="*/ 8 w 8"/>
                  <a:gd name="T5" fmla="*/ 7 h 9"/>
                  <a:gd name="T6" fmla="*/ 8 w 8"/>
                  <a:gd name="T7" fmla="*/ 7 h 9"/>
                  <a:gd name="T8" fmla="*/ 2 w 8"/>
                  <a:gd name="T9" fmla="*/ 0 h 9"/>
                  <a:gd name="T10" fmla="*/ 2 w 8"/>
                  <a:gd name="T11" fmla="*/ 0 h 9"/>
                  <a:gd name="T12" fmla="*/ 1 w 8"/>
                  <a:gd name="T13" fmla="*/ 1 h 9"/>
                  <a:gd name="T14" fmla="*/ 0 w 8"/>
                  <a:gd name="T15" fmla="*/ 2 h 9"/>
                  <a:gd name="T16" fmla="*/ 6 w 8"/>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9">
                    <a:moveTo>
                      <a:pt x="6" y="9"/>
                    </a:moveTo>
                    <a:cubicBezTo>
                      <a:pt x="8" y="9"/>
                      <a:pt x="8" y="9"/>
                      <a:pt x="8" y="9"/>
                    </a:cubicBezTo>
                    <a:cubicBezTo>
                      <a:pt x="8" y="7"/>
                      <a:pt x="8" y="7"/>
                      <a:pt x="8" y="7"/>
                    </a:cubicBezTo>
                    <a:cubicBezTo>
                      <a:pt x="8" y="7"/>
                      <a:pt x="8" y="7"/>
                      <a:pt x="8" y="7"/>
                    </a:cubicBezTo>
                    <a:cubicBezTo>
                      <a:pt x="2" y="0"/>
                      <a:pt x="2" y="0"/>
                      <a:pt x="2" y="0"/>
                    </a:cubicBezTo>
                    <a:cubicBezTo>
                      <a:pt x="2" y="0"/>
                      <a:pt x="2" y="0"/>
                      <a:pt x="2" y="0"/>
                    </a:cubicBezTo>
                    <a:cubicBezTo>
                      <a:pt x="2" y="0"/>
                      <a:pt x="1" y="0"/>
                      <a:pt x="1" y="1"/>
                    </a:cubicBezTo>
                    <a:cubicBezTo>
                      <a:pt x="0" y="1"/>
                      <a:pt x="0" y="2"/>
                      <a:pt x="0" y="2"/>
                    </a:cubicBezTo>
                    <a:lnTo>
                      <a:pt x="6" y="9"/>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87" name="Freeform 3678"/>
              <p:cNvSpPr>
                <a:spLocks/>
              </p:cNvSpPr>
              <p:nvPr/>
            </p:nvSpPr>
            <p:spPr bwMode="auto">
              <a:xfrm>
                <a:off x="11169650" y="5702300"/>
                <a:ext cx="17463" cy="15875"/>
              </a:xfrm>
              <a:custGeom>
                <a:avLst/>
                <a:gdLst>
                  <a:gd name="T0" fmla="*/ 2 w 8"/>
                  <a:gd name="T1" fmla="*/ 0 h 8"/>
                  <a:gd name="T2" fmla="*/ 0 w 8"/>
                  <a:gd name="T3" fmla="*/ 0 h 8"/>
                  <a:gd name="T4" fmla="*/ 0 w 8"/>
                  <a:gd name="T5" fmla="*/ 2 h 8"/>
                  <a:gd name="T6" fmla="*/ 0 w 8"/>
                  <a:gd name="T7" fmla="*/ 2 h 8"/>
                  <a:gd name="T8" fmla="*/ 5 w 8"/>
                  <a:gd name="T9" fmla="*/ 8 h 8"/>
                  <a:gd name="T10" fmla="*/ 5 w 8"/>
                  <a:gd name="T11" fmla="*/ 8 h 8"/>
                  <a:gd name="T12" fmla="*/ 7 w 8"/>
                  <a:gd name="T13" fmla="*/ 8 h 8"/>
                  <a:gd name="T14" fmla="*/ 7 w 8"/>
                  <a:gd name="T15" fmla="*/ 6 h 8"/>
                  <a:gd name="T16" fmla="*/ 2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2" y="0"/>
                    </a:moveTo>
                    <a:cubicBezTo>
                      <a:pt x="0" y="0"/>
                      <a:pt x="0" y="0"/>
                      <a:pt x="0" y="0"/>
                    </a:cubicBezTo>
                    <a:cubicBezTo>
                      <a:pt x="0" y="2"/>
                      <a:pt x="0" y="2"/>
                      <a:pt x="0" y="2"/>
                    </a:cubicBezTo>
                    <a:cubicBezTo>
                      <a:pt x="0" y="2"/>
                      <a:pt x="0" y="2"/>
                      <a:pt x="0" y="2"/>
                    </a:cubicBezTo>
                    <a:cubicBezTo>
                      <a:pt x="5" y="8"/>
                      <a:pt x="5" y="8"/>
                      <a:pt x="5" y="8"/>
                    </a:cubicBezTo>
                    <a:cubicBezTo>
                      <a:pt x="5" y="8"/>
                      <a:pt x="5" y="8"/>
                      <a:pt x="5" y="8"/>
                    </a:cubicBezTo>
                    <a:cubicBezTo>
                      <a:pt x="6" y="8"/>
                      <a:pt x="6" y="8"/>
                      <a:pt x="7" y="8"/>
                    </a:cubicBezTo>
                    <a:cubicBezTo>
                      <a:pt x="8" y="7"/>
                      <a:pt x="8" y="7"/>
                      <a:pt x="7" y="6"/>
                    </a:cubicBezTo>
                    <a:lnTo>
                      <a:pt x="2" y="0"/>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88" name="Freeform 3679"/>
              <p:cNvSpPr>
                <a:spLocks/>
              </p:cNvSpPr>
              <p:nvPr/>
            </p:nvSpPr>
            <p:spPr bwMode="auto">
              <a:xfrm>
                <a:off x="11191875" y="5224463"/>
                <a:ext cx="19050" cy="15875"/>
              </a:xfrm>
              <a:custGeom>
                <a:avLst/>
                <a:gdLst>
                  <a:gd name="T0" fmla="*/ 2 w 9"/>
                  <a:gd name="T1" fmla="*/ 8 h 8"/>
                  <a:gd name="T2" fmla="*/ 9 w 9"/>
                  <a:gd name="T3" fmla="*/ 3 h 8"/>
                  <a:gd name="T4" fmla="*/ 9 w 9"/>
                  <a:gd name="T5" fmla="*/ 3 h 8"/>
                  <a:gd name="T6" fmla="*/ 8 w 9"/>
                  <a:gd name="T7" fmla="*/ 1 h 8"/>
                  <a:gd name="T8" fmla="*/ 7 w 9"/>
                  <a:gd name="T9" fmla="*/ 1 h 8"/>
                  <a:gd name="T10" fmla="*/ 0 w 9"/>
                  <a:gd name="T11" fmla="*/ 6 h 8"/>
                  <a:gd name="T12" fmla="*/ 0 w 9"/>
                  <a:gd name="T13" fmla="*/ 8 h 8"/>
                  <a:gd name="T14" fmla="*/ 2 w 9"/>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2" y="8"/>
                    </a:moveTo>
                    <a:cubicBezTo>
                      <a:pt x="9" y="3"/>
                      <a:pt x="9" y="3"/>
                      <a:pt x="9" y="3"/>
                    </a:cubicBezTo>
                    <a:cubicBezTo>
                      <a:pt x="9" y="3"/>
                      <a:pt x="9" y="3"/>
                      <a:pt x="9" y="3"/>
                    </a:cubicBezTo>
                    <a:cubicBezTo>
                      <a:pt x="9" y="2"/>
                      <a:pt x="9" y="2"/>
                      <a:pt x="8" y="1"/>
                    </a:cubicBezTo>
                    <a:cubicBezTo>
                      <a:pt x="8" y="0"/>
                      <a:pt x="7" y="0"/>
                      <a:pt x="7" y="1"/>
                    </a:cubicBezTo>
                    <a:cubicBezTo>
                      <a:pt x="0" y="6"/>
                      <a:pt x="0" y="6"/>
                      <a:pt x="0" y="6"/>
                    </a:cubicBezTo>
                    <a:cubicBezTo>
                      <a:pt x="0" y="8"/>
                      <a:pt x="0" y="8"/>
                      <a:pt x="0" y="8"/>
                    </a:cubicBezTo>
                    <a:cubicBezTo>
                      <a:pt x="2" y="8"/>
                      <a:pt x="2" y="8"/>
                      <a:pt x="2" y="8"/>
                    </a:cubicBez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89" name="Freeform 3680"/>
              <p:cNvSpPr>
                <a:spLocks/>
              </p:cNvSpPr>
              <p:nvPr/>
            </p:nvSpPr>
            <p:spPr bwMode="auto">
              <a:xfrm>
                <a:off x="10691813" y="5224463"/>
                <a:ext cx="17463" cy="15875"/>
              </a:xfrm>
              <a:custGeom>
                <a:avLst/>
                <a:gdLst>
                  <a:gd name="T0" fmla="*/ 6 w 8"/>
                  <a:gd name="T1" fmla="*/ 8 h 8"/>
                  <a:gd name="T2" fmla="*/ 8 w 8"/>
                  <a:gd name="T3" fmla="*/ 8 h 8"/>
                  <a:gd name="T4" fmla="*/ 8 w 8"/>
                  <a:gd name="T5" fmla="*/ 6 h 8"/>
                  <a:gd name="T6" fmla="*/ 8 w 8"/>
                  <a:gd name="T7" fmla="*/ 6 h 8"/>
                  <a:gd name="T8" fmla="*/ 2 w 8"/>
                  <a:gd name="T9" fmla="*/ 1 h 8"/>
                  <a:gd name="T10" fmla="*/ 2 w 8"/>
                  <a:gd name="T11" fmla="*/ 1 h 8"/>
                  <a:gd name="T12" fmla="*/ 0 w 8"/>
                  <a:gd name="T13" fmla="*/ 1 h 8"/>
                  <a:gd name="T14" fmla="*/ 0 w 8"/>
                  <a:gd name="T15" fmla="*/ 3 h 8"/>
                  <a:gd name="T16" fmla="*/ 6 w 8"/>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6" y="8"/>
                    </a:moveTo>
                    <a:cubicBezTo>
                      <a:pt x="8" y="8"/>
                      <a:pt x="8" y="8"/>
                      <a:pt x="8" y="8"/>
                    </a:cubicBezTo>
                    <a:cubicBezTo>
                      <a:pt x="8" y="6"/>
                      <a:pt x="8" y="6"/>
                      <a:pt x="8" y="6"/>
                    </a:cubicBezTo>
                    <a:cubicBezTo>
                      <a:pt x="8" y="6"/>
                      <a:pt x="8" y="6"/>
                      <a:pt x="8" y="6"/>
                    </a:cubicBezTo>
                    <a:cubicBezTo>
                      <a:pt x="2" y="1"/>
                      <a:pt x="2" y="1"/>
                      <a:pt x="2" y="1"/>
                    </a:cubicBezTo>
                    <a:cubicBezTo>
                      <a:pt x="2" y="1"/>
                      <a:pt x="2" y="1"/>
                      <a:pt x="2" y="1"/>
                    </a:cubicBezTo>
                    <a:cubicBezTo>
                      <a:pt x="2" y="0"/>
                      <a:pt x="1" y="0"/>
                      <a:pt x="0" y="1"/>
                    </a:cubicBezTo>
                    <a:cubicBezTo>
                      <a:pt x="0" y="2"/>
                      <a:pt x="0" y="2"/>
                      <a:pt x="0" y="3"/>
                    </a:cubicBezTo>
                    <a:lnTo>
                      <a:pt x="6" y="8"/>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90" name="Freeform 3681"/>
              <p:cNvSpPr>
                <a:spLocks/>
              </p:cNvSpPr>
              <p:nvPr/>
            </p:nvSpPr>
            <p:spPr bwMode="auto">
              <a:xfrm>
                <a:off x="11191875" y="5676900"/>
                <a:ext cx="19050" cy="15875"/>
              </a:xfrm>
              <a:custGeom>
                <a:avLst/>
                <a:gdLst>
                  <a:gd name="T0" fmla="*/ 2 w 9"/>
                  <a:gd name="T1" fmla="*/ 0 h 8"/>
                  <a:gd name="T2" fmla="*/ 0 w 9"/>
                  <a:gd name="T3" fmla="*/ 0 h 8"/>
                  <a:gd name="T4" fmla="*/ 0 w 9"/>
                  <a:gd name="T5" fmla="*/ 2 h 8"/>
                  <a:gd name="T6" fmla="*/ 0 w 9"/>
                  <a:gd name="T7" fmla="*/ 2 h 8"/>
                  <a:gd name="T8" fmla="*/ 7 w 9"/>
                  <a:gd name="T9" fmla="*/ 8 h 8"/>
                  <a:gd name="T10" fmla="*/ 7 w 9"/>
                  <a:gd name="T11" fmla="*/ 8 h 8"/>
                  <a:gd name="T12" fmla="*/ 8 w 9"/>
                  <a:gd name="T13" fmla="*/ 7 h 8"/>
                  <a:gd name="T14" fmla="*/ 9 w 9"/>
                  <a:gd name="T15" fmla="*/ 6 h 8"/>
                  <a:gd name="T16" fmla="*/ 2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2" y="0"/>
                    </a:moveTo>
                    <a:cubicBezTo>
                      <a:pt x="0" y="0"/>
                      <a:pt x="0" y="0"/>
                      <a:pt x="0" y="0"/>
                    </a:cubicBezTo>
                    <a:cubicBezTo>
                      <a:pt x="0" y="2"/>
                      <a:pt x="0" y="2"/>
                      <a:pt x="0" y="2"/>
                    </a:cubicBezTo>
                    <a:cubicBezTo>
                      <a:pt x="0" y="2"/>
                      <a:pt x="0" y="2"/>
                      <a:pt x="0" y="2"/>
                    </a:cubicBezTo>
                    <a:cubicBezTo>
                      <a:pt x="7" y="8"/>
                      <a:pt x="7" y="8"/>
                      <a:pt x="7" y="8"/>
                    </a:cubicBezTo>
                    <a:cubicBezTo>
                      <a:pt x="7" y="8"/>
                      <a:pt x="7" y="8"/>
                      <a:pt x="7" y="8"/>
                    </a:cubicBezTo>
                    <a:cubicBezTo>
                      <a:pt x="7" y="8"/>
                      <a:pt x="8" y="8"/>
                      <a:pt x="8" y="7"/>
                    </a:cubicBezTo>
                    <a:cubicBezTo>
                      <a:pt x="9" y="7"/>
                      <a:pt x="9" y="6"/>
                      <a:pt x="9" y="6"/>
                    </a:cubicBezTo>
                    <a:lnTo>
                      <a:pt x="2" y="0"/>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91" name="Freeform 3682"/>
              <p:cNvSpPr>
                <a:spLocks/>
              </p:cNvSpPr>
              <p:nvPr/>
            </p:nvSpPr>
            <p:spPr bwMode="auto">
              <a:xfrm>
                <a:off x="11169650" y="5199063"/>
                <a:ext cx="17463" cy="19050"/>
              </a:xfrm>
              <a:custGeom>
                <a:avLst/>
                <a:gdLst>
                  <a:gd name="T0" fmla="*/ 2 w 8"/>
                  <a:gd name="T1" fmla="*/ 9 h 9"/>
                  <a:gd name="T2" fmla="*/ 2 w 8"/>
                  <a:gd name="T3" fmla="*/ 9 h 9"/>
                  <a:gd name="T4" fmla="*/ 7 w 8"/>
                  <a:gd name="T5" fmla="*/ 2 h 9"/>
                  <a:gd name="T6" fmla="*/ 7 w 8"/>
                  <a:gd name="T7" fmla="*/ 2 h 9"/>
                  <a:gd name="T8" fmla="*/ 7 w 8"/>
                  <a:gd name="T9" fmla="*/ 1 h 9"/>
                  <a:gd name="T10" fmla="*/ 5 w 8"/>
                  <a:gd name="T11" fmla="*/ 0 h 9"/>
                  <a:gd name="T12" fmla="*/ 0 w 8"/>
                  <a:gd name="T13" fmla="*/ 7 h 9"/>
                  <a:gd name="T14" fmla="*/ 0 w 8"/>
                  <a:gd name="T15" fmla="*/ 9 h 9"/>
                  <a:gd name="T16" fmla="*/ 2 w 8"/>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9">
                    <a:moveTo>
                      <a:pt x="2" y="9"/>
                    </a:moveTo>
                    <a:cubicBezTo>
                      <a:pt x="2" y="9"/>
                      <a:pt x="2" y="9"/>
                      <a:pt x="2" y="9"/>
                    </a:cubicBezTo>
                    <a:cubicBezTo>
                      <a:pt x="7" y="2"/>
                      <a:pt x="7" y="2"/>
                      <a:pt x="7" y="2"/>
                    </a:cubicBezTo>
                    <a:cubicBezTo>
                      <a:pt x="7" y="2"/>
                      <a:pt x="7" y="2"/>
                      <a:pt x="7" y="2"/>
                    </a:cubicBezTo>
                    <a:cubicBezTo>
                      <a:pt x="8" y="2"/>
                      <a:pt x="8" y="1"/>
                      <a:pt x="7" y="1"/>
                    </a:cubicBezTo>
                    <a:cubicBezTo>
                      <a:pt x="6" y="0"/>
                      <a:pt x="6" y="0"/>
                      <a:pt x="5" y="0"/>
                    </a:cubicBezTo>
                    <a:cubicBezTo>
                      <a:pt x="0" y="7"/>
                      <a:pt x="0" y="7"/>
                      <a:pt x="0" y="7"/>
                    </a:cubicBezTo>
                    <a:cubicBezTo>
                      <a:pt x="0" y="9"/>
                      <a:pt x="0" y="9"/>
                      <a:pt x="0" y="9"/>
                    </a:cubicBezTo>
                    <a:lnTo>
                      <a:pt x="2" y="9"/>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92" name="Freeform 3683"/>
              <p:cNvSpPr>
                <a:spLocks/>
              </p:cNvSpPr>
              <p:nvPr/>
            </p:nvSpPr>
            <p:spPr bwMode="auto">
              <a:xfrm>
                <a:off x="10669588" y="5253038"/>
                <a:ext cx="19050" cy="14288"/>
              </a:xfrm>
              <a:custGeom>
                <a:avLst/>
                <a:gdLst>
                  <a:gd name="T0" fmla="*/ 7 w 9"/>
                  <a:gd name="T1" fmla="*/ 7 h 7"/>
                  <a:gd name="T2" fmla="*/ 9 w 9"/>
                  <a:gd name="T3" fmla="*/ 7 h 7"/>
                  <a:gd name="T4" fmla="*/ 9 w 9"/>
                  <a:gd name="T5" fmla="*/ 5 h 7"/>
                  <a:gd name="T6" fmla="*/ 9 w 9"/>
                  <a:gd name="T7" fmla="*/ 5 h 7"/>
                  <a:gd name="T8" fmla="*/ 2 w 9"/>
                  <a:gd name="T9" fmla="*/ 0 h 7"/>
                  <a:gd name="T10" fmla="*/ 2 w 9"/>
                  <a:gd name="T11" fmla="*/ 0 h 7"/>
                  <a:gd name="T12" fmla="*/ 0 w 9"/>
                  <a:gd name="T13" fmla="*/ 1 h 7"/>
                  <a:gd name="T14" fmla="*/ 0 w 9"/>
                  <a:gd name="T15" fmla="*/ 2 h 7"/>
                  <a:gd name="T16" fmla="*/ 7 w 9"/>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7">
                    <a:moveTo>
                      <a:pt x="7" y="7"/>
                    </a:moveTo>
                    <a:cubicBezTo>
                      <a:pt x="9" y="7"/>
                      <a:pt x="9" y="7"/>
                      <a:pt x="9" y="7"/>
                    </a:cubicBezTo>
                    <a:cubicBezTo>
                      <a:pt x="9" y="5"/>
                      <a:pt x="9" y="5"/>
                      <a:pt x="9" y="5"/>
                    </a:cubicBezTo>
                    <a:cubicBezTo>
                      <a:pt x="9" y="5"/>
                      <a:pt x="9" y="5"/>
                      <a:pt x="9" y="5"/>
                    </a:cubicBezTo>
                    <a:cubicBezTo>
                      <a:pt x="2" y="0"/>
                      <a:pt x="2" y="0"/>
                      <a:pt x="2" y="0"/>
                    </a:cubicBezTo>
                    <a:cubicBezTo>
                      <a:pt x="2" y="0"/>
                      <a:pt x="2" y="0"/>
                      <a:pt x="2" y="0"/>
                    </a:cubicBezTo>
                    <a:cubicBezTo>
                      <a:pt x="1" y="0"/>
                      <a:pt x="1" y="0"/>
                      <a:pt x="0" y="1"/>
                    </a:cubicBezTo>
                    <a:cubicBezTo>
                      <a:pt x="0" y="1"/>
                      <a:pt x="0" y="2"/>
                      <a:pt x="0" y="2"/>
                    </a:cubicBezTo>
                    <a:lnTo>
                      <a:pt x="7" y="7"/>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93" name="Freeform 3684"/>
              <p:cNvSpPr>
                <a:spLocks/>
              </p:cNvSpPr>
              <p:nvPr/>
            </p:nvSpPr>
            <p:spPr bwMode="auto">
              <a:xfrm>
                <a:off x="11215688" y="5649913"/>
                <a:ext cx="19050" cy="15875"/>
              </a:xfrm>
              <a:custGeom>
                <a:avLst/>
                <a:gdLst>
                  <a:gd name="T0" fmla="*/ 2 w 9"/>
                  <a:gd name="T1" fmla="*/ 0 h 8"/>
                  <a:gd name="T2" fmla="*/ 0 w 9"/>
                  <a:gd name="T3" fmla="*/ 0 h 8"/>
                  <a:gd name="T4" fmla="*/ 0 w 9"/>
                  <a:gd name="T5" fmla="*/ 2 h 8"/>
                  <a:gd name="T6" fmla="*/ 0 w 9"/>
                  <a:gd name="T7" fmla="*/ 2 h 8"/>
                  <a:gd name="T8" fmla="*/ 7 w 9"/>
                  <a:gd name="T9" fmla="*/ 7 h 8"/>
                  <a:gd name="T10" fmla="*/ 7 w 9"/>
                  <a:gd name="T11" fmla="*/ 7 h 8"/>
                  <a:gd name="T12" fmla="*/ 9 w 9"/>
                  <a:gd name="T13" fmla="*/ 7 h 8"/>
                  <a:gd name="T14" fmla="*/ 9 w 9"/>
                  <a:gd name="T15" fmla="*/ 5 h 8"/>
                  <a:gd name="T16" fmla="*/ 2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2" y="0"/>
                    </a:moveTo>
                    <a:cubicBezTo>
                      <a:pt x="0" y="0"/>
                      <a:pt x="0" y="0"/>
                      <a:pt x="0" y="0"/>
                    </a:cubicBezTo>
                    <a:cubicBezTo>
                      <a:pt x="0" y="2"/>
                      <a:pt x="0" y="2"/>
                      <a:pt x="0" y="2"/>
                    </a:cubicBezTo>
                    <a:cubicBezTo>
                      <a:pt x="0" y="2"/>
                      <a:pt x="0" y="2"/>
                      <a:pt x="0" y="2"/>
                    </a:cubicBezTo>
                    <a:cubicBezTo>
                      <a:pt x="7" y="7"/>
                      <a:pt x="7" y="7"/>
                      <a:pt x="7" y="7"/>
                    </a:cubicBezTo>
                    <a:cubicBezTo>
                      <a:pt x="7" y="7"/>
                      <a:pt x="7" y="7"/>
                      <a:pt x="7" y="7"/>
                    </a:cubicBezTo>
                    <a:cubicBezTo>
                      <a:pt x="7" y="8"/>
                      <a:pt x="8" y="7"/>
                      <a:pt x="9" y="7"/>
                    </a:cubicBezTo>
                    <a:cubicBezTo>
                      <a:pt x="9" y="6"/>
                      <a:pt x="9" y="5"/>
                      <a:pt x="9" y="5"/>
                    </a:cubicBezTo>
                    <a:lnTo>
                      <a:pt x="2" y="0"/>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94" name="Freeform 3685"/>
              <p:cNvSpPr>
                <a:spLocks/>
              </p:cNvSpPr>
              <p:nvPr/>
            </p:nvSpPr>
            <p:spPr bwMode="auto">
              <a:xfrm>
                <a:off x="11142663" y="5176838"/>
                <a:ext cx="14288" cy="17463"/>
              </a:xfrm>
              <a:custGeom>
                <a:avLst/>
                <a:gdLst>
                  <a:gd name="T0" fmla="*/ 2 w 7"/>
                  <a:gd name="T1" fmla="*/ 9 h 9"/>
                  <a:gd name="T2" fmla="*/ 2 w 7"/>
                  <a:gd name="T3" fmla="*/ 9 h 9"/>
                  <a:gd name="T4" fmla="*/ 7 w 7"/>
                  <a:gd name="T5" fmla="*/ 2 h 9"/>
                  <a:gd name="T6" fmla="*/ 7 w 7"/>
                  <a:gd name="T7" fmla="*/ 2 h 9"/>
                  <a:gd name="T8" fmla="*/ 6 w 7"/>
                  <a:gd name="T9" fmla="*/ 0 h 9"/>
                  <a:gd name="T10" fmla="*/ 5 w 7"/>
                  <a:gd name="T11" fmla="*/ 0 h 9"/>
                  <a:gd name="T12" fmla="*/ 0 w 7"/>
                  <a:gd name="T13" fmla="*/ 7 h 9"/>
                  <a:gd name="T14" fmla="*/ 0 w 7"/>
                  <a:gd name="T15" fmla="*/ 9 h 9"/>
                  <a:gd name="T16" fmla="*/ 2 w 7"/>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9">
                    <a:moveTo>
                      <a:pt x="2" y="9"/>
                    </a:moveTo>
                    <a:cubicBezTo>
                      <a:pt x="2" y="9"/>
                      <a:pt x="2" y="9"/>
                      <a:pt x="2" y="9"/>
                    </a:cubicBezTo>
                    <a:cubicBezTo>
                      <a:pt x="7" y="2"/>
                      <a:pt x="7" y="2"/>
                      <a:pt x="7" y="2"/>
                    </a:cubicBezTo>
                    <a:cubicBezTo>
                      <a:pt x="7" y="2"/>
                      <a:pt x="7" y="2"/>
                      <a:pt x="7" y="2"/>
                    </a:cubicBezTo>
                    <a:cubicBezTo>
                      <a:pt x="7" y="2"/>
                      <a:pt x="7" y="1"/>
                      <a:pt x="6" y="0"/>
                    </a:cubicBezTo>
                    <a:cubicBezTo>
                      <a:pt x="6" y="0"/>
                      <a:pt x="5" y="0"/>
                      <a:pt x="5" y="0"/>
                    </a:cubicBezTo>
                    <a:cubicBezTo>
                      <a:pt x="0" y="7"/>
                      <a:pt x="0" y="7"/>
                      <a:pt x="0" y="7"/>
                    </a:cubicBezTo>
                    <a:cubicBezTo>
                      <a:pt x="0" y="9"/>
                      <a:pt x="0" y="9"/>
                      <a:pt x="0" y="9"/>
                    </a:cubicBezTo>
                    <a:lnTo>
                      <a:pt x="2" y="9"/>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95" name="Freeform 3686"/>
              <p:cNvSpPr>
                <a:spLocks/>
              </p:cNvSpPr>
              <p:nvPr/>
            </p:nvSpPr>
            <p:spPr bwMode="auto">
              <a:xfrm>
                <a:off x="11249025" y="5589588"/>
                <a:ext cx="22225" cy="12700"/>
              </a:xfrm>
              <a:custGeom>
                <a:avLst/>
                <a:gdLst>
                  <a:gd name="T0" fmla="*/ 10 w 11"/>
                  <a:gd name="T1" fmla="*/ 3 h 6"/>
                  <a:gd name="T2" fmla="*/ 2 w 11"/>
                  <a:gd name="T3" fmla="*/ 0 h 6"/>
                  <a:gd name="T4" fmla="*/ 0 w 11"/>
                  <a:gd name="T5" fmla="*/ 1 h 6"/>
                  <a:gd name="T6" fmla="*/ 1 w 11"/>
                  <a:gd name="T7" fmla="*/ 3 h 6"/>
                  <a:gd name="T8" fmla="*/ 1 w 11"/>
                  <a:gd name="T9" fmla="*/ 3 h 6"/>
                  <a:gd name="T10" fmla="*/ 9 w 11"/>
                  <a:gd name="T11" fmla="*/ 6 h 6"/>
                  <a:gd name="T12" fmla="*/ 9 w 11"/>
                  <a:gd name="T13" fmla="*/ 6 h 6"/>
                  <a:gd name="T14" fmla="*/ 10 w 11"/>
                  <a:gd name="T15" fmla="*/ 5 h 6"/>
                  <a:gd name="T16" fmla="*/ 10 w 11"/>
                  <a:gd name="T17"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6">
                    <a:moveTo>
                      <a:pt x="10" y="3"/>
                    </a:moveTo>
                    <a:cubicBezTo>
                      <a:pt x="2" y="0"/>
                      <a:pt x="2" y="0"/>
                      <a:pt x="2" y="0"/>
                    </a:cubicBezTo>
                    <a:cubicBezTo>
                      <a:pt x="0" y="1"/>
                      <a:pt x="0" y="1"/>
                      <a:pt x="0" y="1"/>
                    </a:cubicBezTo>
                    <a:cubicBezTo>
                      <a:pt x="1" y="3"/>
                      <a:pt x="1" y="3"/>
                      <a:pt x="1" y="3"/>
                    </a:cubicBezTo>
                    <a:cubicBezTo>
                      <a:pt x="1" y="3"/>
                      <a:pt x="1" y="3"/>
                      <a:pt x="1" y="3"/>
                    </a:cubicBezTo>
                    <a:cubicBezTo>
                      <a:pt x="9" y="6"/>
                      <a:pt x="9" y="6"/>
                      <a:pt x="9" y="6"/>
                    </a:cubicBezTo>
                    <a:cubicBezTo>
                      <a:pt x="9" y="6"/>
                      <a:pt x="9" y="6"/>
                      <a:pt x="9" y="6"/>
                    </a:cubicBezTo>
                    <a:cubicBezTo>
                      <a:pt x="9" y="6"/>
                      <a:pt x="10" y="6"/>
                      <a:pt x="10" y="5"/>
                    </a:cubicBezTo>
                    <a:cubicBezTo>
                      <a:pt x="11" y="4"/>
                      <a:pt x="10" y="4"/>
                      <a:pt x="10" y="3"/>
                    </a:cubicBez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96" name="Freeform 3687"/>
              <p:cNvSpPr>
                <a:spLocks/>
              </p:cNvSpPr>
              <p:nvPr/>
            </p:nvSpPr>
            <p:spPr bwMode="auto">
              <a:xfrm>
                <a:off x="11082338" y="5140325"/>
                <a:ext cx="12700" cy="20638"/>
              </a:xfrm>
              <a:custGeom>
                <a:avLst/>
                <a:gdLst>
                  <a:gd name="T0" fmla="*/ 2 w 6"/>
                  <a:gd name="T1" fmla="*/ 9 h 10"/>
                  <a:gd name="T2" fmla="*/ 2 w 6"/>
                  <a:gd name="T3" fmla="*/ 9 h 10"/>
                  <a:gd name="T4" fmla="*/ 6 w 6"/>
                  <a:gd name="T5" fmla="*/ 1 h 10"/>
                  <a:gd name="T6" fmla="*/ 6 w 6"/>
                  <a:gd name="T7" fmla="*/ 1 h 10"/>
                  <a:gd name="T8" fmla="*/ 5 w 6"/>
                  <a:gd name="T9" fmla="*/ 0 h 10"/>
                  <a:gd name="T10" fmla="*/ 3 w 6"/>
                  <a:gd name="T11" fmla="*/ 0 h 10"/>
                  <a:gd name="T12" fmla="*/ 0 w 6"/>
                  <a:gd name="T13" fmla="*/ 8 h 10"/>
                  <a:gd name="T14" fmla="*/ 0 w 6"/>
                  <a:gd name="T15" fmla="*/ 10 h 10"/>
                  <a:gd name="T16" fmla="*/ 2 w 6"/>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0">
                    <a:moveTo>
                      <a:pt x="2" y="9"/>
                    </a:moveTo>
                    <a:cubicBezTo>
                      <a:pt x="2" y="9"/>
                      <a:pt x="2" y="9"/>
                      <a:pt x="2" y="9"/>
                    </a:cubicBezTo>
                    <a:cubicBezTo>
                      <a:pt x="6" y="1"/>
                      <a:pt x="6" y="1"/>
                      <a:pt x="6" y="1"/>
                    </a:cubicBezTo>
                    <a:cubicBezTo>
                      <a:pt x="6" y="1"/>
                      <a:pt x="6" y="1"/>
                      <a:pt x="6" y="1"/>
                    </a:cubicBezTo>
                    <a:cubicBezTo>
                      <a:pt x="6" y="1"/>
                      <a:pt x="6" y="0"/>
                      <a:pt x="5" y="0"/>
                    </a:cubicBezTo>
                    <a:cubicBezTo>
                      <a:pt x="4" y="0"/>
                      <a:pt x="3" y="0"/>
                      <a:pt x="3" y="0"/>
                    </a:cubicBezTo>
                    <a:cubicBezTo>
                      <a:pt x="0" y="8"/>
                      <a:pt x="0" y="8"/>
                      <a:pt x="0" y="8"/>
                    </a:cubicBezTo>
                    <a:cubicBezTo>
                      <a:pt x="0" y="10"/>
                      <a:pt x="0" y="10"/>
                      <a:pt x="0" y="10"/>
                    </a:cubicBezTo>
                    <a:lnTo>
                      <a:pt x="2" y="9"/>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97" name="Freeform 3688"/>
              <p:cNvSpPr>
                <a:spLocks/>
              </p:cNvSpPr>
              <p:nvPr/>
            </p:nvSpPr>
            <p:spPr bwMode="auto">
              <a:xfrm>
                <a:off x="11260138" y="5556250"/>
                <a:ext cx="23813" cy="12700"/>
              </a:xfrm>
              <a:custGeom>
                <a:avLst/>
                <a:gdLst>
                  <a:gd name="T0" fmla="*/ 10 w 11"/>
                  <a:gd name="T1" fmla="*/ 3 h 6"/>
                  <a:gd name="T2" fmla="*/ 2 w 11"/>
                  <a:gd name="T3" fmla="*/ 0 h 6"/>
                  <a:gd name="T4" fmla="*/ 0 w 11"/>
                  <a:gd name="T5" fmla="*/ 1 h 6"/>
                  <a:gd name="T6" fmla="*/ 1 w 11"/>
                  <a:gd name="T7" fmla="*/ 3 h 6"/>
                  <a:gd name="T8" fmla="*/ 1 w 11"/>
                  <a:gd name="T9" fmla="*/ 3 h 6"/>
                  <a:gd name="T10" fmla="*/ 9 w 11"/>
                  <a:gd name="T11" fmla="*/ 6 h 6"/>
                  <a:gd name="T12" fmla="*/ 9 w 11"/>
                  <a:gd name="T13" fmla="*/ 6 h 6"/>
                  <a:gd name="T14" fmla="*/ 10 w 11"/>
                  <a:gd name="T15" fmla="*/ 5 h 6"/>
                  <a:gd name="T16" fmla="*/ 10 w 11"/>
                  <a:gd name="T17"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6">
                    <a:moveTo>
                      <a:pt x="10" y="3"/>
                    </a:moveTo>
                    <a:cubicBezTo>
                      <a:pt x="2" y="0"/>
                      <a:pt x="2" y="0"/>
                      <a:pt x="2" y="0"/>
                    </a:cubicBezTo>
                    <a:cubicBezTo>
                      <a:pt x="0" y="1"/>
                      <a:pt x="0" y="1"/>
                      <a:pt x="0" y="1"/>
                    </a:cubicBezTo>
                    <a:cubicBezTo>
                      <a:pt x="1" y="3"/>
                      <a:pt x="1" y="3"/>
                      <a:pt x="1" y="3"/>
                    </a:cubicBezTo>
                    <a:cubicBezTo>
                      <a:pt x="1" y="3"/>
                      <a:pt x="1" y="3"/>
                      <a:pt x="1" y="3"/>
                    </a:cubicBezTo>
                    <a:cubicBezTo>
                      <a:pt x="9" y="6"/>
                      <a:pt x="9" y="6"/>
                      <a:pt x="9" y="6"/>
                    </a:cubicBezTo>
                    <a:cubicBezTo>
                      <a:pt x="9" y="6"/>
                      <a:pt x="9" y="6"/>
                      <a:pt x="9" y="6"/>
                    </a:cubicBezTo>
                    <a:cubicBezTo>
                      <a:pt x="10" y="6"/>
                      <a:pt x="10" y="6"/>
                      <a:pt x="10" y="5"/>
                    </a:cubicBezTo>
                    <a:cubicBezTo>
                      <a:pt x="11" y="4"/>
                      <a:pt x="11" y="3"/>
                      <a:pt x="10" y="3"/>
                    </a:cubicBez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98" name="Freeform 3689"/>
              <p:cNvSpPr>
                <a:spLocks/>
              </p:cNvSpPr>
              <p:nvPr/>
            </p:nvSpPr>
            <p:spPr bwMode="auto">
              <a:xfrm>
                <a:off x="11050588" y="5126038"/>
                <a:ext cx="11113" cy="23813"/>
              </a:xfrm>
              <a:custGeom>
                <a:avLst/>
                <a:gdLst>
                  <a:gd name="T0" fmla="*/ 3 w 6"/>
                  <a:gd name="T1" fmla="*/ 10 h 11"/>
                  <a:gd name="T2" fmla="*/ 3 w 6"/>
                  <a:gd name="T3" fmla="*/ 10 h 11"/>
                  <a:gd name="T4" fmla="*/ 5 w 6"/>
                  <a:gd name="T5" fmla="*/ 2 h 11"/>
                  <a:gd name="T6" fmla="*/ 5 w 6"/>
                  <a:gd name="T7" fmla="*/ 2 h 11"/>
                  <a:gd name="T8" fmla="*/ 4 w 6"/>
                  <a:gd name="T9" fmla="*/ 1 h 11"/>
                  <a:gd name="T10" fmla="*/ 3 w 6"/>
                  <a:gd name="T11" fmla="*/ 1 h 11"/>
                  <a:gd name="T12" fmla="*/ 0 w 6"/>
                  <a:gd name="T13" fmla="*/ 9 h 11"/>
                  <a:gd name="T14" fmla="*/ 1 w 6"/>
                  <a:gd name="T15" fmla="*/ 11 h 11"/>
                  <a:gd name="T16" fmla="*/ 3 w 6"/>
                  <a:gd name="T1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3" y="10"/>
                    </a:moveTo>
                    <a:cubicBezTo>
                      <a:pt x="3" y="10"/>
                      <a:pt x="3" y="10"/>
                      <a:pt x="3" y="10"/>
                    </a:cubicBezTo>
                    <a:cubicBezTo>
                      <a:pt x="5" y="2"/>
                      <a:pt x="5" y="2"/>
                      <a:pt x="5" y="2"/>
                    </a:cubicBezTo>
                    <a:cubicBezTo>
                      <a:pt x="5" y="2"/>
                      <a:pt x="5" y="2"/>
                      <a:pt x="5" y="2"/>
                    </a:cubicBezTo>
                    <a:cubicBezTo>
                      <a:pt x="6" y="1"/>
                      <a:pt x="5" y="1"/>
                      <a:pt x="4" y="1"/>
                    </a:cubicBezTo>
                    <a:cubicBezTo>
                      <a:pt x="4" y="0"/>
                      <a:pt x="3" y="1"/>
                      <a:pt x="3" y="1"/>
                    </a:cubicBezTo>
                    <a:cubicBezTo>
                      <a:pt x="0" y="9"/>
                      <a:pt x="0" y="9"/>
                      <a:pt x="0" y="9"/>
                    </a:cubicBezTo>
                    <a:cubicBezTo>
                      <a:pt x="1" y="11"/>
                      <a:pt x="1" y="11"/>
                      <a:pt x="1" y="11"/>
                    </a:cubicBezTo>
                    <a:lnTo>
                      <a:pt x="3" y="10"/>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399" name="Freeform 3690"/>
              <p:cNvSpPr>
                <a:spLocks/>
              </p:cNvSpPr>
              <p:nvPr/>
            </p:nvSpPr>
            <p:spPr bwMode="auto">
              <a:xfrm>
                <a:off x="11269663" y="5522913"/>
                <a:ext cx="22225" cy="11113"/>
              </a:xfrm>
              <a:custGeom>
                <a:avLst/>
                <a:gdLst>
                  <a:gd name="T0" fmla="*/ 10 w 11"/>
                  <a:gd name="T1" fmla="*/ 2 h 5"/>
                  <a:gd name="T2" fmla="*/ 2 w 11"/>
                  <a:gd name="T3" fmla="*/ 0 h 5"/>
                  <a:gd name="T4" fmla="*/ 0 w 11"/>
                  <a:gd name="T5" fmla="*/ 1 h 5"/>
                  <a:gd name="T6" fmla="*/ 2 w 11"/>
                  <a:gd name="T7" fmla="*/ 3 h 5"/>
                  <a:gd name="T8" fmla="*/ 2 w 11"/>
                  <a:gd name="T9" fmla="*/ 3 h 5"/>
                  <a:gd name="T10" fmla="*/ 10 w 11"/>
                  <a:gd name="T11" fmla="*/ 5 h 5"/>
                  <a:gd name="T12" fmla="*/ 10 w 11"/>
                  <a:gd name="T13" fmla="*/ 5 h 5"/>
                  <a:gd name="T14" fmla="*/ 11 w 11"/>
                  <a:gd name="T15" fmla="*/ 4 h 5"/>
                  <a:gd name="T16" fmla="*/ 10 w 11"/>
                  <a:gd name="T1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5">
                    <a:moveTo>
                      <a:pt x="10" y="2"/>
                    </a:moveTo>
                    <a:cubicBezTo>
                      <a:pt x="2" y="0"/>
                      <a:pt x="2" y="0"/>
                      <a:pt x="2" y="0"/>
                    </a:cubicBezTo>
                    <a:cubicBezTo>
                      <a:pt x="0" y="1"/>
                      <a:pt x="0" y="1"/>
                      <a:pt x="0" y="1"/>
                    </a:cubicBezTo>
                    <a:cubicBezTo>
                      <a:pt x="2" y="3"/>
                      <a:pt x="2" y="3"/>
                      <a:pt x="2" y="3"/>
                    </a:cubicBezTo>
                    <a:cubicBezTo>
                      <a:pt x="2" y="3"/>
                      <a:pt x="2" y="3"/>
                      <a:pt x="2" y="3"/>
                    </a:cubicBezTo>
                    <a:cubicBezTo>
                      <a:pt x="10" y="5"/>
                      <a:pt x="10" y="5"/>
                      <a:pt x="10" y="5"/>
                    </a:cubicBezTo>
                    <a:cubicBezTo>
                      <a:pt x="10" y="5"/>
                      <a:pt x="10" y="5"/>
                      <a:pt x="10" y="5"/>
                    </a:cubicBezTo>
                    <a:cubicBezTo>
                      <a:pt x="10" y="5"/>
                      <a:pt x="11" y="4"/>
                      <a:pt x="11" y="4"/>
                    </a:cubicBezTo>
                    <a:cubicBezTo>
                      <a:pt x="11" y="3"/>
                      <a:pt x="11" y="2"/>
                      <a:pt x="10" y="2"/>
                    </a:cubicBez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00" name="Freeform 3691"/>
              <p:cNvSpPr>
                <a:spLocks/>
              </p:cNvSpPr>
              <p:nvPr/>
            </p:nvSpPr>
            <p:spPr bwMode="auto">
              <a:xfrm>
                <a:off x="11017250" y="5118100"/>
                <a:ext cx="9525" cy="22225"/>
              </a:xfrm>
              <a:custGeom>
                <a:avLst/>
                <a:gdLst>
                  <a:gd name="T0" fmla="*/ 3 w 5"/>
                  <a:gd name="T1" fmla="*/ 0 h 11"/>
                  <a:gd name="T2" fmla="*/ 2 w 5"/>
                  <a:gd name="T3" fmla="*/ 1 h 11"/>
                  <a:gd name="T4" fmla="*/ 0 w 5"/>
                  <a:gd name="T5" fmla="*/ 9 h 11"/>
                  <a:gd name="T6" fmla="*/ 1 w 5"/>
                  <a:gd name="T7" fmla="*/ 11 h 11"/>
                  <a:gd name="T8" fmla="*/ 3 w 5"/>
                  <a:gd name="T9" fmla="*/ 10 h 11"/>
                  <a:gd name="T10" fmla="*/ 3 w 5"/>
                  <a:gd name="T11" fmla="*/ 10 h 11"/>
                  <a:gd name="T12" fmla="*/ 5 w 5"/>
                  <a:gd name="T13" fmla="*/ 1 h 11"/>
                  <a:gd name="T14" fmla="*/ 5 w 5"/>
                  <a:gd name="T15" fmla="*/ 1 h 11"/>
                  <a:gd name="T16" fmla="*/ 3 w 5"/>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1">
                    <a:moveTo>
                      <a:pt x="3" y="0"/>
                    </a:moveTo>
                    <a:cubicBezTo>
                      <a:pt x="3" y="0"/>
                      <a:pt x="2" y="0"/>
                      <a:pt x="2" y="1"/>
                    </a:cubicBezTo>
                    <a:cubicBezTo>
                      <a:pt x="0" y="9"/>
                      <a:pt x="0" y="9"/>
                      <a:pt x="0" y="9"/>
                    </a:cubicBezTo>
                    <a:cubicBezTo>
                      <a:pt x="1" y="11"/>
                      <a:pt x="1" y="11"/>
                      <a:pt x="1" y="11"/>
                    </a:cubicBezTo>
                    <a:cubicBezTo>
                      <a:pt x="3" y="10"/>
                      <a:pt x="3" y="10"/>
                      <a:pt x="3" y="10"/>
                    </a:cubicBezTo>
                    <a:cubicBezTo>
                      <a:pt x="3" y="10"/>
                      <a:pt x="3" y="10"/>
                      <a:pt x="3" y="10"/>
                    </a:cubicBezTo>
                    <a:cubicBezTo>
                      <a:pt x="5" y="1"/>
                      <a:pt x="5" y="1"/>
                      <a:pt x="5" y="1"/>
                    </a:cubicBezTo>
                    <a:cubicBezTo>
                      <a:pt x="5" y="1"/>
                      <a:pt x="5" y="1"/>
                      <a:pt x="5" y="1"/>
                    </a:cubicBezTo>
                    <a:cubicBezTo>
                      <a:pt x="5" y="1"/>
                      <a:pt x="4" y="0"/>
                      <a:pt x="3" y="0"/>
                    </a:cubicBez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01" name="Freeform 3692"/>
              <p:cNvSpPr>
                <a:spLocks/>
              </p:cNvSpPr>
              <p:nvPr/>
            </p:nvSpPr>
            <p:spPr bwMode="auto">
              <a:xfrm>
                <a:off x="11276013" y="5491163"/>
                <a:ext cx="22225" cy="7938"/>
              </a:xfrm>
              <a:custGeom>
                <a:avLst/>
                <a:gdLst>
                  <a:gd name="T0" fmla="*/ 10 w 11"/>
                  <a:gd name="T1" fmla="*/ 1 h 4"/>
                  <a:gd name="T2" fmla="*/ 2 w 11"/>
                  <a:gd name="T3" fmla="*/ 0 h 4"/>
                  <a:gd name="T4" fmla="*/ 0 w 11"/>
                  <a:gd name="T5" fmla="*/ 1 h 4"/>
                  <a:gd name="T6" fmla="*/ 1 w 11"/>
                  <a:gd name="T7" fmla="*/ 3 h 4"/>
                  <a:gd name="T8" fmla="*/ 1 w 11"/>
                  <a:gd name="T9" fmla="*/ 3 h 4"/>
                  <a:gd name="T10" fmla="*/ 10 w 11"/>
                  <a:gd name="T11" fmla="*/ 4 h 4"/>
                  <a:gd name="T12" fmla="*/ 10 w 11"/>
                  <a:gd name="T13" fmla="*/ 4 h 4"/>
                  <a:gd name="T14" fmla="*/ 11 w 11"/>
                  <a:gd name="T15" fmla="*/ 2 h 4"/>
                  <a:gd name="T16" fmla="*/ 10 w 11"/>
                  <a:gd name="T17"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4">
                    <a:moveTo>
                      <a:pt x="10" y="1"/>
                    </a:moveTo>
                    <a:cubicBezTo>
                      <a:pt x="2" y="0"/>
                      <a:pt x="2" y="0"/>
                      <a:pt x="2" y="0"/>
                    </a:cubicBezTo>
                    <a:cubicBezTo>
                      <a:pt x="0" y="1"/>
                      <a:pt x="0" y="1"/>
                      <a:pt x="0" y="1"/>
                    </a:cubicBezTo>
                    <a:cubicBezTo>
                      <a:pt x="1" y="3"/>
                      <a:pt x="1" y="3"/>
                      <a:pt x="1" y="3"/>
                    </a:cubicBezTo>
                    <a:cubicBezTo>
                      <a:pt x="1" y="3"/>
                      <a:pt x="1" y="3"/>
                      <a:pt x="1" y="3"/>
                    </a:cubicBezTo>
                    <a:cubicBezTo>
                      <a:pt x="10" y="4"/>
                      <a:pt x="10" y="4"/>
                      <a:pt x="10" y="4"/>
                    </a:cubicBezTo>
                    <a:cubicBezTo>
                      <a:pt x="10" y="4"/>
                      <a:pt x="10" y="4"/>
                      <a:pt x="10" y="4"/>
                    </a:cubicBezTo>
                    <a:cubicBezTo>
                      <a:pt x="10" y="4"/>
                      <a:pt x="11" y="3"/>
                      <a:pt x="11" y="2"/>
                    </a:cubicBezTo>
                    <a:cubicBezTo>
                      <a:pt x="11" y="1"/>
                      <a:pt x="11" y="1"/>
                      <a:pt x="10" y="1"/>
                    </a:cubicBez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02" name="Freeform 3693"/>
              <p:cNvSpPr>
                <a:spLocks/>
              </p:cNvSpPr>
              <p:nvPr/>
            </p:nvSpPr>
            <p:spPr bwMode="auto">
              <a:xfrm>
                <a:off x="10983913" y="5111750"/>
                <a:ext cx="6350" cy="23813"/>
              </a:xfrm>
              <a:custGeom>
                <a:avLst/>
                <a:gdLst>
                  <a:gd name="T0" fmla="*/ 2 w 3"/>
                  <a:gd name="T1" fmla="*/ 0 h 11"/>
                  <a:gd name="T2" fmla="*/ 0 w 3"/>
                  <a:gd name="T3" fmla="*/ 1 h 11"/>
                  <a:gd name="T4" fmla="*/ 0 w 3"/>
                  <a:gd name="T5" fmla="*/ 9 h 11"/>
                  <a:gd name="T6" fmla="*/ 1 w 3"/>
                  <a:gd name="T7" fmla="*/ 11 h 11"/>
                  <a:gd name="T8" fmla="*/ 2 w 3"/>
                  <a:gd name="T9" fmla="*/ 10 h 11"/>
                  <a:gd name="T10" fmla="*/ 2 w 3"/>
                  <a:gd name="T11" fmla="*/ 10 h 11"/>
                  <a:gd name="T12" fmla="*/ 3 w 3"/>
                  <a:gd name="T13" fmla="*/ 1 h 11"/>
                  <a:gd name="T14" fmla="*/ 3 w 3"/>
                  <a:gd name="T15" fmla="*/ 1 h 11"/>
                  <a:gd name="T16" fmla="*/ 2 w 3"/>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1">
                    <a:moveTo>
                      <a:pt x="2" y="0"/>
                    </a:moveTo>
                    <a:cubicBezTo>
                      <a:pt x="1" y="0"/>
                      <a:pt x="0" y="1"/>
                      <a:pt x="0" y="1"/>
                    </a:cubicBezTo>
                    <a:cubicBezTo>
                      <a:pt x="0" y="9"/>
                      <a:pt x="0" y="9"/>
                      <a:pt x="0" y="9"/>
                    </a:cubicBezTo>
                    <a:cubicBezTo>
                      <a:pt x="1" y="11"/>
                      <a:pt x="1" y="11"/>
                      <a:pt x="1" y="11"/>
                    </a:cubicBezTo>
                    <a:cubicBezTo>
                      <a:pt x="2" y="10"/>
                      <a:pt x="2" y="10"/>
                      <a:pt x="2" y="10"/>
                    </a:cubicBezTo>
                    <a:cubicBezTo>
                      <a:pt x="2" y="10"/>
                      <a:pt x="2" y="10"/>
                      <a:pt x="2" y="10"/>
                    </a:cubicBezTo>
                    <a:cubicBezTo>
                      <a:pt x="3" y="1"/>
                      <a:pt x="3" y="1"/>
                      <a:pt x="3" y="1"/>
                    </a:cubicBezTo>
                    <a:cubicBezTo>
                      <a:pt x="3" y="1"/>
                      <a:pt x="3" y="1"/>
                      <a:pt x="3" y="1"/>
                    </a:cubicBezTo>
                    <a:cubicBezTo>
                      <a:pt x="3" y="1"/>
                      <a:pt x="3" y="0"/>
                      <a:pt x="2" y="0"/>
                    </a:cubicBez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03" name="Freeform 3694"/>
              <p:cNvSpPr>
                <a:spLocks/>
              </p:cNvSpPr>
              <p:nvPr/>
            </p:nvSpPr>
            <p:spPr bwMode="auto">
              <a:xfrm>
                <a:off x="10952163" y="5451475"/>
                <a:ext cx="217488" cy="142875"/>
              </a:xfrm>
              <a:custGeom>
                <a:avLst/>
                <a:gdLst>
                  <a:gd name="T0" fmla="*/ 9 w 105"/>
                  <a:gd name="T1" fmla="*/ 1 h 69"/>
                  <a:gd name="T2" fmla="*/ 2 w 105"/>
                  <a:gd name="T3" fmla="*/ 5 h 69"/>
                  <a:gd name="T4" fmla="*/ 2 w 105"/>
                  <a:gd name="T5" fmla="*/ 13 h 69"/>
                  <a:gd name="T6" fmla="*/ 96 w 105"/>
                  <a:gd name="T7" fmla="*/ 69 h 69"/>
                  <a:gd name="T8" fmla="*/ 105 w 105"/>
                  <a:gd name="T9" fmla="*/ 66 h 69"/>
                  <a:gd name="T10" fmla="*/ 105 w 105"/>
                  <a:gd name="T11" fmla="*/ 66 h 69"/>
                  <a:gd name="T12" fmla="*/ 103 w 105"/>
                  <a:gd name="T13" fmla="*/ 57 h 69"/>
                  <a:gd name="T14" fmla="*/ 103 w 105"/>
                  <a:gd name="T15" fmla="*/ 57 h 69"/>
                  <a:gd name="T16" fmla="*/ 9 w 105"/>
                  <a:gd name="T17" fmla="*/ 1 h 69"/>
                  <a:gd name="T18" fmla="*/ 9 w 105"/>
                  <a:gd name="T19" fmla="*/ 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69">
                    <a:moveTo>
                      <a:pt x="9" y="1"/>
                    </a:moveTo>
                    <a:cubicBezTo>
                      <a:pt x="7" y="0"/>
                      <a:pt x="4" y="2"/>
                      <a:pt x="2" y="5"/>
                    </a:cubicBezTo>
                    <a:cubicBezTo>
                      <a:pt x="0" y="8"/>
                      <a:pt x="0" y="12"/>
                      <a:pt x="2" y="13"/>
                    </a:cubicBezTo>
                    <a:cubicBezTo>
                      <a:pt x="96" y="69"/>
                      <a:pt x="96" y="69"/>
                      <a:pt x="96" y="69"/>
                    </a:cubicBezTo>
                    <a:cubicBezTo>
                      <a:pt x="105" y="66"/>
                      <a:pt x="105" y="66"/>
                      <a:pt x="105" y="66"/>
                    </a:cubicBezTo>
                    <a:cubicBezTo>
                      <a:pt x="105" y="66"/>
                      <a:pt x="105" y="66"/>
                      <a:pt x="105" y="66"/>
                    </a:cubicBezTo>
                    <a:cubicBezTo>
                      <a:pt x="103" y="57"/>
                      <a:pt x="103" y="57"/>
                      <a:pt x="103" y="57"/>
                    </a:cubicBezTo>
                    <a:cubicBezTo>
                      <a:pt x="103" y="57"/>
                      <a:pt x="103" y="57"/>
                      <a:pt x="103" y="57"/>
                    </a:cubicBezTo>
                    <a:cubicBezTo>
                      <a:pt x="9" y="1"/>
                      <a:pt x="9" y="1"/>
                      <a:pt x="9" y="1"/>
                    </a:cubicBezTo>
                    <a:cubicBezTo>
                      <a:pt x="9" y="1"/>
                      <a:pt x="9" y="1"/>
                      <a:pt x="9" y="1"/>
                    </a:cubicBezTo>
                    <a:close/>
                  </a:path>
                </a:pathLst>
              </a:cu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04" name="Freeform 3695"/>
              <p:cNvSpPr>
                <a:spLocks/>
              </p:cNvSpPr>
              <p:nvPr/>
            </p:nvSpPr>
            <p:spPr bwMode="auto">
              <a:xfrm>
                <a:off x="10936288" y="5260975"/>
                <a:ext cx="31750" cy="184150"/>
              </a:xfrm>
              <a:custGeom>
                <a:avLst/>
                <a:gdLst>
                  <a:gd name="T0" fmla="*/ 1 w 15"/>
                  <a:gd name="T1" fmla="*/ 85 h 89"/>
                  <a:gd name="T2" fmla="*/ 8 w 15"/>
                  <a:gd name="T3" fmla="*/ 89 h 89"/>
                  <a:gd name="T4" fmla="*/ 15 w 15"/>
                  <a:gd name="T5" fmla="*/ 85 h 89"/>
                  <a:gd name="T6" fmla="*/ 14 w 15"/>
                  <a:gd name="T7" fmla="*/ 7 h 89"/>
                  <a:gd name="T8" fmla="*/ 7 w 15"/>
                  <a:gd name="T9" fmla="*/ 0 h 89"/>
                  <a:gd name="T10" fmla="*/ 7 w 15"/>
                  <a:gd name="T11" fmla="*/ 0 h 89"/>
                  <a:gd name="T12" fmla="*/ 0 w 15"/>
                  <a:gd name="T13" fmla="*/ 7 h 89"/>
                  <a:gd name="T14" fmla="*/ 0 w 15"/>
                  <a:gd name="T15" fmla="*/ 7 h 89"/>
                  <a:gd name="T16" fmla="*/ 1 w 15"/>
                  <a:gd name="T17" fmla="*/ 85 h 89"/>
                  <a:gd name="T18" fmla="*/ 1 w 15"/>
                  <a:gd name="T19"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89">
                    <a:moveTo>
                      <a:pt x="1" y="85"/>
                    </a:moveTo>
                    <a:cubicBezTo>
                      <a:pt x="1" y="87"/>
                      <a:pt x="4" y="89"/>
                      <a:pt x="8" y="89"/>
                    </a:cubicBezTo>
                    <a:cubicBezTo>
                      <a:pt x="12" y="89"/>
                      <a:pt x="15" y="87"/>
                      <a:pt x="15" y="85"/>
                    </a:cubicBezTo>
                    <a:cubicBezTo>
                      <a:pt x="14" y="7"/>
                      <a:pt x="14" y="7"/>
                      <a:pt x="14" y="7"/>
                    </a:cubicBezTo>
                    <a:cubicBezTo>
                      <a:pt x="7" y="0"/>
                      <a:pt x="7" y="0"/>
                      <a:pt x="7" y="0"/>
                    </a:cubicBezTo>
                    <a:cubicBezTo>
                      <a:pt x="7" y="0"/>
                      <a:pt x="7" y="0"/>
                      <a:pt x="7" y="0"/>
                    </a:cubicBezTo>
                    <a:cubicBezTo>
                      <a:pt x="0" y="7"/>
                      <a:pt x="0" y="7"/>
                      <a:pt x="0" y="7"/>
                    </a:cubicBezTo>
                    <a:cubicBezTo>
                      <a:pt x="0" y="7"/>
                      <a:pt x="0" y="7"/>
                      <a:pt x="0" y="7"/>
                    </a:cubicBezTo>
                    <a:cubicBezTo>
                      <a:pt x="1" y="85"/>
                      <a:pt x="1" y="85"/>
                      <a:pt x="1" y="85"/>
                    </a:cubicBezTo>
                    <a:cubicBezTo>
                      <a:pt x="1" y="85"/>
                      <a:pt x="1" y="85"/>
                      <a:pt x="1" y="85"/>
                    </a:cubicBezTo>
                    <a:close/>
                  </a:path>
                </a:pathLst>
              </a:cu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nvGrpSpPr>
              <p:cNvPr id="528" name="Group 527"/>
              <p:cNvGrpSpPr/>
              <p:nvPr/>
            </p:nvGrpSpPr>
            <p:grpSpPr>
              <a:xfrm>
                <a:off x="10341025" y="5216523"/>
                <a:ext cx="525412" cy="1176339"/>
                <a:chOff x="7259638" y="4019551"/>
                <a:chExt cx="857250" cy="1919288"/>
              </a:xfrm>
            </p:grpSpPr>
            <p:sp>
              <p:nvSpPr>
                <p:cNvPr id="529" name="Freeform 5"/>
                <p:cNvSpPr>
                  <a:spLocks/>
                </p:cNvSpPr>
                <p:nvPr/>
              </p:nvSpPr>
              <p:spPr bwMode="auto">
                <a:xfrm>
                  <a:off x="7527925" y="4249738"/>
                  <a:ext cx="384175" cy="527050"/>
                </a:xfrm>
                <a:custGeom>
                  <a:avLst/>
                  <a:gdLst>
                    <a:gd name="T0" fmla="*/ 173 w 173"/>
                    <a:gd name="T1" fmla="*/ 206 h 237"/>
                    <a:gd name="T2" fmla="*/ 170 w 173"/>
                    <a:gd name="T3" fmla="*/ 184 h 237"/>
                    <a:gd name="T4" fmla="*/ 159 w 173"/>
                    <a:gd name="T5" fmla="*/ 164 h 237"/>
                    <a:gd name="T6" fmla="*/ 138 w 173"/>
                    <a:gd name="T7" fmla="*/ 146 h 237"/>
                    <a:gd name="T8" fmla="*/ 106 w 173"/>
                    <a:gd name="T9" fmla="*/ 130 h 237"/>
                    <a:gd name="T10" fmla="*/ 89 w 173"/>
                    <a:gd name="T11" fmla="*/ 122 h 237"/>
                    <a:gd name="T12" fmla="*/ 80 w 173"/>
                    <a:gd name="T13" fmla="*/ 115 h 237"/>
                    <a:gd name="T14" fmla="*/ 77 w 173"/>
                    <a:gd name="T15" fmla="*/ 109 h 237"/>
                    <a:gd name="T16" fmla="*/ 76 w 173"/>
                    <a:gd name="T17" fmla="*/ 103 h 237"/>
                    <a:gd name="T18" fmla="*/ 77 w 173"/>
                    <a:gd name="T19" fmla="*/ 97 h 237"/>
                    <a:gd name="T20" fmla="*/ 81 w 173"/>
                    <a:gd name="T21" fmla="*/ 92 h 237"/>
                    <a:gd name="T22" fmla="*/ 88 w 173"/>
                    <a:gd name="T23" fmla="*/ 88 h 237"/>
                    <a:gd name="T24" fmla="*/ 97 w 173"/>
                    <a:gd name="T25" fmla="*/ 87 h 237"/>
                    <a:gd name="T26" fmla="*/ 116 w 173"/>
                    <a:gd name="T27" fmla="*/ 89 h 237"/>
                    <a:gd name="T28" fmla="*/ 133 w 173"/>
                    <a:gd name="T29" fmla="*/ 93 h 237"/>
                    <a:gd name="T30" fmla="*/ 149 w 173"/>
                    <a:gd name="T31" fmla="*/ 99 h 237"/>
                    <a:gd name="T32" fmla="*/ 161 w 173"/>
                    <a:gd name="T33" fmla="*/ 106 h 237"/>
                    <a:gd name="T34" fmla="*/ 161 w 173"/>
                    <a:gd name="T35" fmla="*/ 42 h 237"/>
                    <a:gd name="T36" fmla="*/ 139 w 173"/>
                    <a:gd name="T37" fmla="*/ 37 h 237"/>
                    <a:gd name="T38" fmla="*/ 111 w 173"/>
                    <a:gd name="T39" fmla="*/ 34 h 237"/>
                    <a:gd name="T40" fmla="*/ 111 w 173"/>
                    <a:gd name="T41" fmla="*/ 0 h 237"/>
                    <a:gd name="T42" fmla="*/ 69 w 173"/>
                    <a:gd name="T43" fmla="*/ 0 h 237"/>
                    <a:gd name="T44" fmla="*/ 69 w 173"/>
                    <a:gd name="T45" fmla="*/ 35 h 237"/>
                    <a:gd name="T46" fmla="*/ 40 w 173"/>
                    <a:gd name="T47" fmla="*/ 45 h 237"/>
                    <a:gd name="T48" fmla="*/ 18 w 173"/>
                    <a:gd name="T49" fmla="*/ 61 h 237"/>
                    <a:gd name="T50" fmla="*/ 4 w 173"/>
                    <a:gd name="T51" fmla="*/ 83 h 237"/>
                    <a:gd name="T52" fmla="*/ 0 w 173"/>
                    <a:gd name="T53" fmla="*/ 110 h 237"/>
                    <a:gd name="T54" fmla="*/ 3 w 173"/>
                    <a:gd name="T55" fmla="*/ 132 h 237"/>
                    <a:gd name="T56" fmla="*/ 12 w 173"/>
                    <a:gd name="T57" fmla="*/ 151 h 237"/>
                    <a:gd name="T58" fmla="*/ 30 w 173"/>
                    <a:gd name="T59" fmla="*/ 168 h 237"/>
                    <a:gd name="T60" fmla="*/ 57 w 173"/>
                    <a:gd name="T61" fmla="*/ 183 h 237"/>
                    <a:gd name="T62" fmla="*/ 77 w 173"/>
                    <a:gd name="T63" fmla="*/ 191 h 237"/>
                    <a:gd name="T64" fmla="*/ 88 w 173"/>
                    <a:gd name="T65" fmla="*/ 199 h 237"/>
                    <a:gd name="T66" fmla="*/ 93 w 173"/>
                    <a:gd name="T67" fmla="*/ 205 h 237"/>
                    <a:gd name="T68" fmla="*/ 94 w 173"/>
                    <a:gd name="T69" fmla="*/ 212 h 237"/>
                    <a:gd name="T70" fmla="*/ 93 w 173"/>
                    <a:gd name="T71" fmla="*/ 218 h 237"/>
                    <a:gd name="T72" fmla="*/ 89 w 173"/>
                    <a:gd name="T73" fmla="*/ 223 h 237"/>
                    <a:gd name="T74" fmla="*/ 83 w 173"/>
                    <a:gd name="T75" fmla="*/ 227 h 237"/>
                    <a:gd name="T76" fmla="*/ 74 w 173"/>
                    <a:gd name="T77" fmla="*/ 229 h 237"/>
                    <a:gd name="T78" fmla="*/ 37 w 173"/>
                    <a:gd name="T79" fmla="*/ 222 h 237"/>
                    <a:gd name="T80" fmla="*/ 3 w 173"/>
                    <a:gd name="T81" fmla="*/ 202 h 237"/>
                    <a:gd name="T82" fmla="*/ 3 w 173"/>
                    <a:gd name="T83" fmla="*/ 237 h 237"/>
                    <a:gd name="T84" fmla="*/ 166 w 173"/>
                    <a:gd name="T85" fmla="*/ 237 h 237"/>
                    <a:gd name="T86" fmla="*/ 171 w 173"/>
                    <a:gd name="T87" fmla="*/ 225 h 237"/>
                    <a:gd name="T88" fmla="*/ 173 w 173"/>
                    <a:gd name="T89" fmla="*/ 206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 h="237">
                      <a:moveTo>
                        <a:pt x="173" y="206"/>
                      </a:moveTo>
                      <a:cubicBezTo>
                        <a:pt x="173" y="198"/>
                        <a:pt x="172" y="191"/>
                        <a:pt x="170" y="184"/>
                      </a:cubicBezTo>
                      <a:cubicBezTo>
                        <a:pt x="168" y="177"/>
                        <a:pt x="164" y="171"/>
                        <a:pt x="159" y="164"/>
                      </a:cubicBezTo>
                      <a:cubicBezTo>
                        <a:pt x="153" y="158"/>
                        <a:pt x="146" y="152"/>
                        <a:pt x="138" y="146"/>
                      </a:cubicBezTo>
                      <a:cubicBezTo>
                        <a:pt x="129" y="140"/>
                        <a:pt x="119" y="135"/>
                        <a:pt x="106" y="130"/>
                      </a:cubicBezTo>
                      <a:cubicBezTo>
                        <a:pt x="99" y="127"/>
                        <a:pt x="94" y="124"/>
                        <a:pt x="89" y="122"/>
                      </a:cubicBezTo>
                      <a:cubicBezTo>
                        <a:pt x="85" y="119"/>
                        <a:pt x="82" y="117"/>
                        <a:pt x="80" y="115"/>
                      </a:cubicBezTo>
                      <a:cubicBezTo>
                        <a:pt x="78" y="113"/>
                        <a:pt x="77" y="111"/>
                        <a:pt x="77" y="109"/>
                      </a:cubicBezTo>
                      <a:cubicBezTo>
                        <a:pt x="76" y="107"/>
                        <a:pt x="76" y="105"/>
                        <a:pt x="76" y="103"/>
                      </a:cubicBezTo>
                      <a:cubicBezTo>
                        <a:pt x="76" y="101"/>
                        <a:pt x="76" y="99"/>
                        <a:pt x="77" y="97"/>
                      </a:cubicBezTo>
                      <a:cubicBezTo>
                        <a:pt x="78" y="95"/>
                        <a:pt x="79" y="93"/>
                        <a:pt x="81" y="92"/>
                      </a:cubicBezTo>
                      <a:cubicBezTo>
                        <a:pt x="83" y="91"/>
                        <a:pt x="85" y="89"/>
                        <a:pt x="88" y="88"/>
                      </a:cubicBezTo>
                      <a:cubicBezTo>
                        <a:pt x="91" y="88"/>
                        <a:pt x="94" y="87"/>
                        <a:pt x="97" y="87"/>
                      </a:cubicBezTo>
                      <a:cubicBezTo>
                        <a:pt x="104" y="87"/>
                        <a:pt x="110" y="88"/>
                        <a:pt x="116" y="89"/>
                      </a:cubicBezTo>
                      <a:cubicBezTo>
                        <a:pt x="122" y="90"/>
                        <a:pt x="128" y="91"/>
                        <a:pt x="133" y="93"/>
                      </a:cubicBezTo>
                      <a:cubicBezTo>
                        <a:pt x="139" y="95"/>
                        <a:pt x="144" y="97"/>
                        <a:pt x="149" y="99"/>
                      </a:cubicBezTo>
                      <a:cubicBezTo>
                        <a:pt x="154" y="102"/>
                        <a:pt x="158" y="104"/>
                        <a:pt x="161" y="106"/>
                      </a:cubicBezTo>
                      <a:cubicBezTo>
                        <a:pt x="161" y="42"/>
                        <a:pt x="161" y="42"/>
                        <a:pt x="161" y="42"/>
                      </a:cubicBezTo>
                      <a:cubicBezTo>
                        <a:pt x="155" y="40"/>
                        <a:pt x="148" y="38"/>
                        <a:pt x="139" y="37"/>
                      </a:cubicBezTo>
                      <a:cubicBezTo>
                        <a:pt x="131" y="35"/>
                        <a:pt x="121" y="34"/>
                        <a:pt x="111" y="34"/>
                      </a:cubicBezTo>
                      <a:cubicBezTo>
                        <a:pt x="111" y="0"/>
                        <a:pt x="111" y="0"/>
                        <a:pt x="111" y="0"/>
                      </a:cubicBezTo>
                      <a:cubicBezTo>
                        <a:pt x="69" y="0"/>
                        <a:pt x="69" y="0"/>
                        <a:pt x="69" y="0"/>
                      </a:cubicBezTo>
                      <a:cubicBezTo>
                        <a:pt x="69" y="35"/>
                        <a:pt x="69" y="35"/>
                        <a:pt x="69" y="35"/>
                      </a:cubicBezTo>
                      <a:cubicBezTo>
                        <a:pt x="58" y="37"/>
                        <a:pt x="49" y="40"/>
                        <a:pt x="40" y="45"/>
                      </a:cubicBezTo>
                      <a:cubicBezTo>
                        <a:pt x="31" y="49"/>
                        <a:pt x="24" y="54"/>
                        <a:pt x="18" y="61"/>
                      </a:cubicBezTo>
                      <a:cubicBezTo>
                        <a:pt x="12" y="67"/>
                        <a:pt x="8" y="74"/>
                        <a:pt x="4" y="83"/>
                      </a:cubicBezTo>
                      <a:cubicBezTo>
                        <a:pt x="1" y="91"/>
                        <a:pt x="0" y="100"/>
                        <a:pt x="0" y="110"/>
                      </a:cubicBezTo>
                      <a:cubicBezTo>
                        <a:pt x="0" y="117"/>
                        <a:pt x="1" y="125"/>
                        <a:pt x="3" y="132"/>
                      </a:cubicBezTo>
                      <a:cubicBezTo>
                        <a:pt x="5" y="139"/>
                        <a:pt x="8" y="145"/>
                        <a:pt x="12" y="151"/>
                      </a:cubicBezTo>
                      <a:cubicBezTo>
                        <a:pt x="17" y="157"/>
                        <a:pt x="23" y="163"/>
                        <a:pt x="30" y="168"/>
                      </a:cubicBezTo>
                      <a:cubicBezTo>
                        <a:pt x="37" y="174"/>
                        <a:pt x="46" y="178"/>
                        <a:pt x="57" y="183"/>
                      </a:cubicBezTo>
                      <a:cubicBezTo>
                        <a:pt x="65" y="186"/>
                        <a:pt x="72" y="189"/>
                        <a:pt x="77" y="191"/>
                      </a:cubicBezTo>
                      <a:cubicBezTo>
                        <a:pt x="82" y="194"/>
                        <a:pt x="85" y="196"/>
                        <a:pt x="88" y="199"/>
                      </a:cubicBezTo>
                      <a:cubicBezTo>
                        <a:pt x="91" y="201"/>
                        <a:pt x="92" y="203"/>
                        <a:pt x="93" y="205"/>
                      </a:cubicBezTo>
                      <a:cubicBezTo>
                        <a:pt x="93" y="207"/>
                        <a:pt x="94" y="209"/>
                        <a:pt x="94" y="212"/>
                      </a:cubicBezTo>
                      <a:cubicBezTo>
                        <a:pt x="94" y="214"/>
                        <a:pt x="93" y="216"/>
                        <a:pt x="93" y="218"/>
                      </a:cubicBezTo>
                      <a:cubicBezTo>
                        <a:pt x="92" y="220"/>
                        <a:pt x="91" y="222"/>
                        <a:pt x="89" y="223"/>
                      </a:cubicBezTo>
                      <a:cubicBezTo>
                        <a:pt x="88" y="225"/>
                        <a:pt x="86" y="226"/>
                        <a:pt x="83" y="227"/>
                      </a:cubicBezTo>
                      <a:cubicBezTo>
                        <a:pt x="80" y="228"/>
                        <a:pt x="77" y="229"/>
                        <a:pt x="74" y="229"/>
                      </a:cubicBezTo>
                      <a:cubicBezTo>
                        <a:pt x="61" y="229"/>
                        <a:pt x="49" y="226"/>
                        <a:pt x="37" y="222"/>
                      </a:cubicBezTo>
                      <a:cubicBezTo>
                        <a:pt x="25" y="217"/>
                        <a:pt x="14" y="210"/>
                        <a:pt x="3" y="202"/>
                      </a:cubicBezTo>
                      <a:cubicBezTo>
                        <a:pt x="3" y="237"/>
                        <a:pt x="3" y="237"/>
                        <a:pt x="3" y="237"/>
                      </a:cubicBezTo>
                      <a:cubicBezTo>
                        <a:pt x="166" y="237"/>
                        <a:pt x="166" y="237"/>
                        <a:pt x="166" y="237"/>
                      </a:cubicBezTo>
                      <a:cubicBezTo>
                        <a:pt x="168" y="233"/>
                        <a:pt x="169" y="229"/>
                        <a:pt x="171" y="225"/>
                      </a:cubicBezTo>
                      <a:cubicBezTo>
                        <a:pt x="172" y="218"/>
                        <a:pt x="173" y="212"/>
                        <a:pt x="173" y="206"/>
                      </a:cubicBezTo>
                      <a:close/>
                    </a:path>
                  </a:pathLst>
                </a:custGeom>
                <a:solidFill>
                  <a:srgbClr val="00B29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30" name="Freeform 6"/>
                <p:cNvSpPr>
                  <a:spLocks/>
                </p:cNvSpPr>
                <p:nvPr/>
              </p:nvSpPr>
              <p:spPr bwMode="auto">
                <a:xfrm>
                  <a:off x="7534275" y="4776788"/>
                  <a:ext cx="363538" cy="61913"/>
                </a:xfrm>
                <a:custGeom>
                  <a:avLst/>
                  <a:gdLst>
                    <a:gd name="T0" fmla="*/ 0 w 163"/>
                    <a:gd name="T1" fmla="*/ 28 h 28"/>
                    <a:gd name="T2" fmla="*/ 139 w 163"/>
                    <a:gd name="T3" fmla="*/ 28 h 28"/>
                    <a:gd name="T4" fmla="*/ 158 w 163"/>
                    <a:gd name="T5" fmla="*/ 9 h 28"/>
                    <a:gd name="T6" fmla="*/ 163 w 163"/>
                    <a:gd name="T7" fmla="*/ 0 h 28"/>
                    <a:gd name="T8" fmla="*/ 0 w 163"/>
                    <a:gd name="T9" fmla="*/ 0 h 28"/>
                    <a:gd name="T10" fmla="*/ 0 w 163"/>
                    <a:gd name="T11" fmla="*/ 28 h 28"/>
                  </a:gdLst>
                  <a:ahLst/>
                  <a:cxnLst>
                    <a:cxn ang="0">
                      <a:pos x="T0" y="T1"/>
                    </a:cxn>
                    <a:cxn ang="0">
                      <a:pos x="T2" y="T3"/>
                    </a:cxn>
                    <a:cxn ang="0">
                      <a:pos x="T4" y="T5"/>
                    </a:cxn>
                    <a:cxn ang="0">
                      <a:pos x="T6" y="T7"/>
                    </a:cxn>
                    <a:cxn ang="0">
                      <a:pos x="T8" y="T9"/>
                    </a:cxn>
                    <a:cxn ang="0">
                      <a:pos x="T10" y="T11"/>
                    </a:cxn>
                  </a:cxnLst>
                  <a:rect l="0" t="0" r="r" b="b"/>
                  <a:pathLst>
                    <a:path w="163" h="28">
                      <a:moveTo>
                        <a:pt x="0" y="28"/>
                      </a:moveTo>
                      <a:cubicBezTo>
                        <a:pt x="139" y="28"/>
                        <a:pt x="139" y="28"/>
                        <a:pt x="139" y="28"/>
                      </a:cubicBezTo>
                      <a:cubicBezTo>
                        <a:pt x="147" y="22"/>
                        <a:pt x="153" y="16"/>
                        <a:pt x="158" y="9"/>
                      </a:cubicBezTo>
                      <a:cubicBezTo>
                        <a:pt x="160" y="6"/>
                        <a:pt x="162" y="3"/>
                        <a:pt x="163" y="0"/>
                      </a:cubicBezTo>
                      <a:cubicBezTo>
                        <a:pt x="0" y="0"/>
                        <a:pt x="0" y="0"/>
                        <a:pt x="0" y="0"/>
                      </a:cubicBezTo>
                      <a:lnTo>
                        <a:pt x="0" y="28"/>
                      </a:lnTo>
                      <a:close/>
                    </a:path>
                  </a:pathLst>
                </a:custGeom>
                <a:solidFill>
                  <a:srgbClr val="00827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31" name="Freeform 7"/>
                <p:cNvSpPr>
                  <a:spLocks/>
                </p:cNvSpPr>
                <p:nvPr/>
              </p:nvSpPr>
              <p:spPr bwMode="auto">
                <a:xfrm>
                  <a:off x="7326313" y="4132263"/>
                  <a:ext cx="161925" cy="298450"/>
                </a:xfrm>
                <a:custGeom>
                  <a:avLst/>
                  <a:gdLst>
                    <a:gd name="T0" fmla="*/ 73 w 73"/>
                    <a:gd name="T1" fmla="*/ 86 h 134"/>
                    <a:gd name="T2" fmla="*/ 72 w 73"/>
                    <a:gd name="T3" fmla="*/ 95 h 134"/>
                    <a:gd name="T4" fmla="*/ 68 w 73"/>
                    <a:gd name="T5" fmla="*/ 103 h 134"/>
                    <a:gd name="T6" fmla="*/ 60 w 73"/>
                    <a:gd name="T7" fmla="*/ 111 h 134"/>
                    <a:gd name="T8" fmla="*/ 47 w 73"/>
                    <a:gd name="T9" fmla="*/ 117 h 134"/>
                    <a:gd name="T10" fmla="*/ 47 w 73"/>
                    <a:gd name="T11" fmla="*/ 134 h 134"/>
                    <a:gd name="T12" fmla="*/ 29 w 73"/>
                    <a:gd name="T13" fmla="*/ 134 h 134"/>
                    <a:gd name="T14" fmla="*/ 29 w 73"/>
                    <a:gd name="T15" fmla="*/ 119 h 134"/>
                    <a:gd name="T16" fmla="*/ 21 w 73"/>
                    <a:gd name="T17" fmla="*/ 118 h 134"/>
                    <a:gd name="T18" fmla="*/ 13 w 73"/>
                    <a:gd name="T19" fmla="*/ 117 h 134"/>
                    <a:gd name="T20" fmla="*/ 6 w 73"/>
                    <a:gd name="T21" fmla="*/ 115 h 134"/>
                    <a:gd name="T22" fmla="*/ 1 w 73"/>
                    <a:gd name="T23" fmla="*/ 113 h 134"/>
                    <a:gd name="T24" fmla="*/ 1 w 73"/>
                    <a:gd name="T25" fmla="*/ 85 h 134"/>
                    <a:gd name="T26" fmla="*/ 16 w 73"/>
                    <a:gd name="T27" fmla="*/ 93 h 134"/>
                    <a:gd name="T28" fmla="*/ 31 w 73"/>
                    <a:gd name="T29" fmla="*/ 96 h 134"/>
                    <a:gd name="T30" fmla="*/ 35 w 73"/>
                    <a:gd name="T31" fmla="*/ 95 h 134"/>
                    <a:gd name="T32" fmla="*/ 38 w 73"/>
                    <a:gd name="T33" fmla="*/ 94 h 134"/>
                    <a:gd name="T34" fmla="*/ 39 w 73"/>
                    <a:gd name="T35" fmla="*/ 92 h 134"/>
                    <a:gd name="T36" fmla="*/ 40 w 73"/>
                    <a:gd name="T37" fmla="*/ 89 h 134"/>
                    <a:gd name="T38" fmla="*/ 39 w 73"/>
                    <a:gd name="T39" fmla="*/ 86 h 134"/>
                    <a:gd name="T40" fmla="*/ 37 w 73"/>
                    <a:gd name="T41" fmla="*/ 83 h 134"/>
                    <a:gd name="T42" fmla="*/ 32 w 73"/>
                    <a:gd name="T43" fmla="*/ 80 h 134"/>
                    <a:gd name="T44" fmla="*/ 24 w 73"/>
                    <a:gd name="T45" fmla="*/ 77 h 134"/>
                    <a:gd name="T46" fmla="*/ 13 w 73"/>
                    <a:gd name="T47" fmla="*/ 71 h 134"/>
                    <a:gd name="T48" fmla="*/ 5 w 73"/>
                    <a:gd name="T49" fmla="*/ 63 h 134"/>
                    <a:gd name="T50" fmla="*/ 1 w 73"/>
                    <a:gd name="T51" fmla="*/ 55 h 134"/>
                    <a:gd name="T52" fmla="*/ 0 w 73"/>
                    <a:gd name="T53" fmla="*/ 46 h 134"/>
                    <a:gd name="T54" fmla="*/ 2 w 73"/>
                    <a:gd name="T55" fmla="*/ 34 h 134"/>
                    <a:gd name="T56" fmla="*/ 8 w 73"/>
                    <a:gd name="T57" fmla="*/ 25 h 134"/>
                    <a:gd name="T58" fmla="*/ 17 w 73"/>
                    <a:gd name="T59" fmla="*/ 18 h 134"/>
                    <a:gd name="T60" fmla="*/ 29 w 73"/>
                    <a:gd name="T61" fmla="*/ 15 h 134"/>
                    <a:gd name="T62" fmla="*/ 29 w 73"/>
                    <a:gd name="T63" fmla="*/ 0 h 134"/>
                    <a:gd name="T64" fmla="*/ 47 w 73"/>
                    <a:gd name="T65" fmla="*/ 0 h 134"/>
                    <a:gd name="T66" fmla="*/ 47 w 73"/>
                    <a:gd name="T67" fmla="*/ 14 h 134"/>
                    <a:gd name="T68" fmla="*/ 59 w 73"/>
                    <a:gd name="T69" fmla="*/ 15 h 134"/>
                    <a:gd name="T70" fmla="*/ 68 w 73"/>
                    <a:gd name="T71" fmla="*/ 17 h 134"/>
                    <a:gd name="T72" fmla="*/ 68 w 73"/>
                    <a:gd name="T73" fmla="*/ 44 h 134"/>
                    <a:gd name="T74" fmla="*/ 63 w 73"/>
                    <a:gd name="T75" fmla="*/ 41 h 134"/>
                    <a:gd name="T76" fmla="*/ 56 w 73"/>
                    <a:gd name="T77" fmla="*/ 39 h 134"/>
                    <a:gd name="T78" fmla="*/ 49 w 73"/>
                    <a:gd name="T79" fmla="*/ 37 h 134"/>
                    <a:gd name="T80" fmla="*/ 41 w 73"/>
                    <a:gd name="T81" fmla="*/ 36 h 134"/>
                    <a:gd name="T82" fmla="*/ 37 w 73"/>
                    <a:gd name="T83" fmla="*/ 37 h 134"/>
                    <a:gd name="T84" fmla="*/ 34 w 73"/>
                    <a:gd name="T85" fmla="*/ 38 h 134"/>
                    <a:gd name="T86" fmla="*/ 33 w 73"/>
                    <a:gd name="T87" fmla="*/ 40 h 134"/>
                    <a:gd name="T88" fmla="*/ 32 w 73"/>
                    <a:gd name="T89" fmla="*/ 43 h 134"/>
                    <a:gd name="T90" fmla="*/ 32 w 73"/>
                    <a:gd name="T91" fmla="*/ 45 h 134"/>
                    <a:gd name="T92" fmla="*/ 34 w 73"/>
                    <a:gd name="T93" fmla="*/ 48 h 134"/>
                    <a:gd name="T94" fmla="*/ 38 w 73"/>
                    <a:gd name="T95" fmla="*/ 51 h 134"/>
                    <a:gd name="T96" fmla="*/ 45 w 73"/>
                    <a:gd name="T97" fmla="*/ 54 h 134"/>
                    <a:gd name="T98" fmla="*/ 58 w 73"/>
                    <a:gd name="T99" fmla="*/ 61 h 134"/>
                    <a:gd name="T100" fmla="*/ 67 w 73"/>
                    <a:gd name="T101" fmla="*/ 69 h 134"/>
                    <a:gd name="T102" fmla="*/ 72 w 73"/>
                    <a:gd name="T103" fmla="*/ 77 h 134"/>
                    <a:gd name="T104" fmla="*/ 73 w 73"/>
                    <a:gd name="T105" fmla="*/ 8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3" h="134">
                      <a:moveTo>
                        <a:pt x="73" y="86"/>
                      </a:moveTo>
                      <a:cubicBezTo>
                        <a:pt x="73" y="89"/>
                        <a:pt x="73" y="92"/>
                        <a:pt x="72" y="95"/>
                      </a:cubicBezTo>
                      <a:cubicBezTo>
                        <a:pt x="71" y="98"/>
                        <a:pt x="70" y="101"/>
                        <a:pt x="68" y="103"/>
                      </a:cubicBezTo>
                      <a:cubicBezTo>
                        <a:pt x="66" y="106"/>
                        <a:pt x="63" y="109"/>
                        <a:pt x="60" y="111"/>
                      </a:cubicBezTo>
                      <a:cubicBezTo>
                        <a:pt x="56" y="114"/>
                        <a:pt x="52" y="115"/>
                        <a:pt x="47" y="117"/>
                      </a:cubicBezTo>
                      <a:cubicBezTo>
                        <a:pt x="47" y="134"/>
                        <a:pt x="47" y="134"/>
                        <a:pt x="47" y="134"/>
                      </a:cubicBezTo>
                      <a:cubicBezTo>
                        <a:pt x="29" y="134"/>
                        <a:pt x="29" y="134"/>
                        <a:pt x="29" y="134"/>
                      </a:cubicBezTo>
                      <a:cubicBezTo>
                        <a:pt x="29" y="119"/>
                        <a:pt x="29" y="119"/>
                        <a:pt x="29" y="119"/>
                      </a:cubicBezTo>
                      <a:cubicBezTo>
                        <a:pt x="27" y="119"/>
                        <a:pt x="24" y="119"/>
                        <a:pt x="21" y="118"/>
                      </a:cubicBezTo>
                      <a:cubicBezTo>
                        <a:pt x="18" y="118"/>
                        <a:pt x="15" y="117"/>
                        <a:pt x="13" y="117"/>
                      </a:cubicBezTo>
                      <a:cubicBezTo>
                        <a:pt x="10" y="116"/>
                        <a:pt x="8" y="116"/>
                        <a:pt x="6" y="115"/>
                      </a:cubicBezTo>
                      <a:cubicBezTo>
                        <a:pt x="4" y="114"/>
                        <a:pt x="2" y="113"/>
                        <a:pt x="1" y="113"/>
                      </a:cubicBezTo>
                      <a:cubicBezTo>
                        <a:pt x="1" y="85"/>
                        <a:pt x="1" y="85"/>
                        <a:pt x="1" y="85"/>
                      </a:cubicBezTo>
                      <a:cubicBezTo>
                        <a:pt x="6" y="88"/>
                        <a:pt x="11" y="91"/>
                        <a:pt x="16" y="93"/>
                      </a:cubicBezTo>
                      <a:cubicBezTo>
                        <a:pt x="21" y="95"/>
                        <a:pt x="26" y="96"/>
                        <a:pt x="31" y="96"/>
                      </a:cubicBezTo>
                      <a:cubicBezTo>
                        <a:pt x="33" y="96"/>
                        <a:pt x="34" y="96"/>
                        <a:pt x="35" y="95"/>
                      </a:cubicBezTo>
                      <a:cubicBezTo>
                        <a:pt x="36" y="95"/>
                        <a:pt x="37" y="94"/>
                        <a:pt x="38" y="94"/>
                      </a:cubicBezTo>
                      <a:cubicBezTo>
                        <a:pt x="38" y="93"/>
                        <a:pt x="39" y="92"/>
                        <a:pt x="39" y="92"/>
                      </a:cubicBezTo>
                      <a:cubicBezTo>
                        <a:pt x="39" y="91"/>
                        <a:pt x="40" y="90"/>
                        <a:pt x="40" y="89"/>
                      </a:cubicBezTo>
                      <a:cubicBezTo>
                        <a:pt x="40" y="88"/>
                        <a:pt x="40" y="87"/>
                        <a:pt x="39" y="86"/>
                      </a:cubicBezTo>
                      <a:cubicBezTo>
                        <a:pt x="39" y="85"/>
                        <a:pt x="38" y="84"/>
                        <a:pt x="37" y="83"/>
                      </a:cubicBezTo>
                      <a:cubicBezTo>
                        <a:pt x="36" y="82"/>
                        <a:pt x="35" y="81"/>
                        <a:pt x="32" y="80"/>
                      </a:cubicBezTo>
                      <a:cubicBezTo>
                        <a:pt x="30" y="79"/>
                        <a:pt x="28" y="78"/>
                        <a:pt x="24" y="77"/>
                      </a:cubicBezTo>
                      <a:cubicBezTo>
                        <a:pt x="20" y="75"/>
                        <a:pt x="16" y="73"/>
                        <a:pt x="13" y="71"/>
                      </a:cubicBezTo>
                      <a:cubicBezTo>
                        <a:pt x="10" y="68"/>
                        <a:pt x="7" y="66"/>
                        <a:pt x="5" y="63"/>
                      </a:cubicBezTo>
                      <a:cubicBezTo>
                        <a:pt x="3" y="61"/>
                        <a:pt x="2" y="58"/>
                        <a:pt x="1" y="55"/>
                      </a:cubicBezTo>
                      <a:cubicBezTo>
                        <a:pt x="0" y="52"/>
                        <a:pt x="0" y="49"/>
                        <a:pt x="0" y="46"/>
                      </a:cubicBezTo>
                      <a:cubicBezTo>
                        <a:pt x="0" y="42"/>
                        <a:pt x="1" y="38"/>
                        <a:pt x="2" y="34"/>
                      </a:cubicBezTo>
                      <a:cubicBezTo>
                        <a:pt x="3" y="31"/>
                        <a:pt x="5" y="28"/>
                        <a:pt x="8" y="25"/>
                      </a:cubicBezTo>
                      <a:cubicBezTo>
                        <a:pt x="10" y="22"/>
                        <a:pt x="13" y="20"/>
                        <a:pt x="17" y="18"/>
                      </a:cubicBezTo>
                      <a:cubicBezTo>
                        <a:pt x="21" y="17"/>
                        <a:pt x="25" y="15"/>
                        <a:pt x="29" y="15"/>
                      </a:cubicBezTo>
                      <a:cubicBezTo>
                        <a:pt x="29" y="0"/>
                        <a:pt x="29" y="0"/>
                        <a:pt x="29" y="0"/>
                      </a:cubicBezTo>
                      <a:cubicBezTo>
                        <a:pt x="47" y="0"/>
                        <a:pt x="47" y="0"/>
                        <a:pt x="47" y="0"/>
                      </a:cubicBezTo>
                      <a:cubicBezTo>
                        <a:pt x="47" y="14"/>
                        <a:pt x="47" y="14"/>
                        <a:pt x="47" y="14"/>
                      </a:cubicBezTo>
                      <a:cubicBezTo>
                        <a:pt x="51" y="14"/>
                        <a:pt x="55" y="14"/>
                        <a:pt x="59" y="15"/>
                      </a:cubicBezTo>
                      <a:cubicBezTo>
                        <a:pt x="63" y="16"/>
                        <a:pt x="66" y="16"/>
                        <a:pt x="68" y="17"/>
                      </a:cubicBezTo>
                      <a:cubicBezTo>
                        <a:pt x="68" y="44"/>
                        <a:pt x="68" y="44"/>
                        <a:pt x="68" y="44"/>
                      </a:cubicBezTo>
                      <a:cubicBezTo>
                        <a:pt x="67" y="43"/>
                        <a:pt x="65" y="42"/>
                        <a:pt x="63" y="41"/>
                      </a:cubicBezTo>
                      <a:cubicBezTo>
                        <a:pt x="61" y="41"/>
                        <a:pt x="59" y="40"/>
                        <a:pt x="56" y="39"/>
                      </a:cubicBezTo>
                      <a:cubicBezTo>
                        <a:pt x="54" y="38"/>
                        <a:pt x="52" y="38"/>
                        <a:pt x="49" y="37"/>
                      </a:cubicBezTo>
                      <a:cubicBezTo>
                        <a:pt x="46" y="37"/>
                        <a:pt x="44" y="36"/>
                        <a:pt x="41" y="36"/>
                      </a:cubicBezTo>
                      <a:cubicBezTo>
                        <a:pt x="40" y="36"/>
                        <a:pt x="38" y="37"/>
                        <a:pt x="37" y="37"/>
                      </a:cubicBezTo>
                      <a:cubicBezTo>
                        <a:pt x="36" y="37"/>
                        <a:pt x="35" y="38"/>
                        <a:pt x="34" y="38"/>
                      </a:cubicBezTo>
                      <a:cubicBezTo>
                        <a:pt x="34" y="39"/>
                        <a:pt x="33" y="40"/>
                        <a:pt x="33" y="40"/>
                      </a:cubicBezTo>
                      <a:cubicBezTo>
                        <a:pt x="32" y="41"/>
                        <a:pt x="32" y="42"/>
                        <a:pt x="32" y="43"/>
                      </a:cubicBezTo>
                      <a:cubicBezTo>
                        <a:pt x="32" y="44"/>
                        <a:pt x="32" y="45"/>
                        <a:pt x="32" y="45"/>
                      </a:cubicBezTo>
                      <a:cubicBezTo>
                        <a:pt x="33" y="46"/>
                        <a:pt x="33" y="47"/>
                        <a:pt x="34" y="48"/>
                      </a:cubicBezTo>
                      <a:cubicBezTo>
                        <a:pt x="35" y="49"/>
                        <a:pt x="36" y="50"/>
                        <a:pt x="38" y="51"/>
                      </a:cubicBezTo>
                      <a:cubicBezTo>
                        <a:pt x="40" y="52"/>
                        <a:pt x="42" y="53"/>
                        <a:pt x="45" y="54"/>
                      </a:cubicBezTo>
                      <a:cubicBezTo>
                        <a:pt x="50" y="57"/>
                        <a:pt x="55" y="59"/>
                        <a:pt x="58" y="61"/>
                      </a:cubicBezTo>
                      <a:cubicBezTo>
                        <a:pt x="62" y="64"/>
                        <a:pt x="65" y="66"/>
                        <a:pt x="67" y="69"/>
                      </a:cubicBezTo>
                      <a:cubicBezTo>
                        <a:pt x="69" y="72"/>
                        <a:pt x="71" y="74"/>
                        <a:pt x="72" y="77"/>
                      </a:cubicBezTo>
                      <a:cubicBezTo>
                        <a:pt x="73" y="80"/>
                        <a:pt x="73" y="83"/>
                        <a:pt x="73" y="86"/>
                      </a:cubicBezTo>
                      <a:close/>
                    </a:path>
                  </a:pathLst>
                </a:custGeom>
                <a:solidFill>
                  <a:srgbClr val="00B29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32" name="Freeform 8"/>
                <p:cNvSpPr>
                  <a:spLocks/>
                </p:cNvSpPr>
                <p:nvPr/>
              </p:nvSpPr>
              <p:spPr bwMode="auto">
                <a:xfrm>
                  <a:off x="7523163" y="4019551"/>
                  <a:ext cx="122238" cy="223838"/>
                </a:xfrm>
                <a:custGeom>
                  <a:avLst/>
                  <a:gdLst>
                    <a:gd name="T0" fmla="*/ 55 w 55"/>
                    <a:gd name="T1" fmla="*/ 66 h 101"/>
                    <a:gd name="T2" fmla="*/ 55 w 55"/>
                    <a:gd name="T3" fmla="*/ 72 h 101"/>
                    <a:gd name="T4" fmla="*/ 51 w 55"/>
                    <a:gd name="T5" fmla="*/ 78 h 101"/>
                    <a:gd name="T6" fmla="*/ 45 w 55"/>
                    <a:gd name="T7" fmla="*/ 84 h 101"/>
                    <a:gd name="T8" fmla="*/ 35 w 55"/>
                    <a:gd name="T9" fmla="*/ 89 h 101"/>
                    <a:gd name="T10" fmla="*/ 35 w 55"/>
                    <a:gd name="T11" fmla="*/ 101 h 101"/>
                    <a:gd name="T12" fmla="*/ 22 w 55"/>
                    <a:gd name="T13" fmla="*/ 101 h 101"/>
                    <a:gd name="T14" fmla="*/ 22 w 55"/>
                    <a:gd name="T15" fmla="*/ 90 h 101"/>
                    <a:gd name="T16" fmla="*/ 16 w 55"/>
                    <a:gd name="T17" fmla="*/ 90 h 101"/>
                    <a:gd name="T18" fmla="*/ 10 w 55"/>
                    <a:gd name="T19" fmla="*/ 89 h 101"/>
                    <a:gd name="T20" fmla="*/ 4 w 55"/>
                    <a:gd name="T21" fmla="*/ 87 h 101"/>
                    <a:gd name="T22" fmla="*/ 1 w 55"/>
                    <a:gd name="T23" fmla="*/ 85 h 101"/>
                    <a:gd name="T24" fmla="*/ 1 w 55"/>
                    <a:gd name="T25" fmla="*/ 64 h 101"/>
                    <a:gd name="T26" fmla="*/ 12 w 55"/>
                    <a:gd name="T27" fmla="*/ 71 h 101"/>
                    <a:gd name="T28" fmla="*/ 24 w 55"/>
                    <a:gd name="T29" fmla="*/ 73 h 101"/>
                    <a:gd name="T30" fmla="*/ 27 w 55"/>
                    <a:gd name="T31" fmla="*/ 72 h 101"/>
                    <a:gd name="T32" fmla="*/ 29 w 55"/>
                    <a:gd name="T33" fmla="*/ 71 h 101"/>
                    <a:gd name="T34" fmla="*/ 30 w 55"/>
                    <a:gd name="T35" fmla="*/ 69 h 101"/>
                    <a:gd name="T36" fmla="*/ 30 w 55"/>
                    <a:gd name="T37" fmla="*/ 67 h 101"/>
                    <a:gd name="T38" fmla="*/ 30 w 55"/>
                    <a:gd name="T39" fmla="*/ 65 h 101"/>
                    <a:gd name="T40" fmla="*/ 28 w 55"/>
                    <a:gd name="T41" fmla="*/ 63 h 101"/>
                    <a:gd name="T42" fmla="*/ 25 w 55"/>
                    <a:gd name="T43" fmla="*/ 61 h 101"/>
                    <a:gd name="T44" fmla="*/ 18 w 55"/>
                    <a:gd name="T45" fmla="*/ 58 h 101"/>
                    <a:gd name="T46" fmla="*/ 10 w 55"/>
                    <a:gd name="T47" fmla="*/ 54 h 101"/>
                    <a:gd name="T48" fmla="*/ 4 w 55"/>
                    <a:gd name="T49" fmla="*/ 48 h 101"/>
                    <a:gd name="T50" fmla="*/ 1 w 55"/>
                    <a:gd name="T51" fmla="*/ 42 h 101"/>
                    <a:gd name="T52" fmla="*/ 0 w 55"/>
                    <a:gd name="T53" fmla="*/ 35 h 101"/>
                    <a:gd name="T54" fmla="*/ 2 w 55"/>
                    <a:gd name="T55" fmla="*/ 26 h 101"/>
                    <a:gd name="T56" fmla="*/ 6 w 55"/>
                    <a:gd name="T57" fmla="*/ 19 h 101"/>
                    <a:gd name="T58" fmla="*/ 13 w 55"/>
                    <a:gd name="T59" fmla="*/ 14 h 101"/>
                    <a:gd name="T60" fmla="*/ 22 w 55"/>
                    <a:gd name="T61" fmla="*/ 11 h 101"/>
                    <a:gd name="T62" fmla="*/ 22 w 55"/>
                    <a:gd name="T63" fmla="*/ 0 h 101"/>
                    <a:gd name="T64" fmla="*/ 35 w 55"/>
                    <a:gd name="T65" fmla="*/ 0 h 101"/>
                    <a:gd name="T66" fmla="*/ 35 w 55"/>
                    <a:gd name="T67" fmla="*/ 11 h 101"/>
                    <a:gd name="T68" fmla="*/ 45 w 55"/>
                    <a:gd name="T69" fmla="*/ 12 h 101"/>
                    <a:gd name="T70" fmla="*/ 52 w 55"/>
                    <a:gd name="T71" fmla="*/ 13 h 101"/>
                    <a:gd name="T72" fmla="*/ 52 w 55"/>
                    <a:gd name="T73" fmla="*/ 34 h 101"/>
                    <a:gd name="T74" fmla="*/ 48 w 55"/>
                    <a:gd name="T75" fmla="*/ 32 h 101"/>
                    <a:gd name="T76" fmla="*/ 43 w 55"/>
                    <a:gd name="T77" fmla="*/ 30 h 101"/>
                    <a:gd name="T78" fmla="*/ 37 w 55"/>
                    <a:gd name="T79" fmla="*/ 28 h 101"/>
                    <a:gd name="T80" fmla="*/ 31 w 55"/>
                    <a:gd name="T81" fmla="*/ 28 h 101"/>
                    <a:gd name="T82" fmla="*/ 28 w 55"/>
                    <a:gd name="T83" fmla="*/ 28 h 101"/>
                    <a:gd name="T84" fmla="*/ 26 w 55"/>
                    <a:gd name="T85" fmla="*/ 29 h 101"/>
                    <a:gd name="T86" fmla="*/ 25 w 55"/>
                    <a:gd name="T87" fmla="*/ 31 h 101"/>
                    <a:gd name="T88" fmla="*/ 24 w 55"/>
                    <a:gd name="T89" fmla="*/ 33 h 101"/>
                    <a:gd name="T90" fmla="*/ 25 w 55"/>
                    <a:gd name="T91" fmla="*/ 35 h 101"/>
                    <a:gd name="T92" fmla="*/ 26 w 55"/>
                    <a:gd name="T93" fmla="*/ 37 h 101"/>
                    <a:gd name="T94" fmla="*/ 29 w 55"/>
                    <a:gd name="T95" fmla="*/ 39 h 101"/>
                    <a:gd name="T96" fmla="*/ 34 w 55"/>
                    <a:gd name="T97" fmla="*/ 41 h 101"/>
                    <a:gd name="T98" fmla="*/ 44 w 55"/>
                    <a:gd name="T99" fmla="*/ 46 h 101"/>
                    <a:gd name="T100" fmla="*/ 51 w 55"/>
                    <a:gd name="T101" fmla="*/ 52 h 101"/>
                    <a:gd name="T102" fmla="*/ 54 w 55"/>
                    <a:gd name="T103" fmla="*/ 59 h 101"/>
                    <a:gd name="T104" fmla="*/ 55 w 55"/>
                    <a:gd name="T105" fmla="*/ 6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101">
                      <a:moveTo>
                        <a:pt x="55" y="66"/>
                      </a:moveTo>
                      <a:cubicBezTo>
                        <a:pt x="55" y="67"/>
                        <a:pt x="55" y="70"/>
                        <a:pt x="55" y="72"/>
                      </a:cubicBezTo>
                      <a:cubicBezTo>
                        <a:pt x="54" y="74"/>
                        <a:pt x="53" y="76"/>
                        <a:pt x="51" y="78"/>
                      </a:cubicBezTo>
                      <a:cubicBezTo>
                        <a:pt x="50" y="81"/>
                        <a:pt x="48" y="82"/>
                        <a:pt x="45" y="84"/>
                      </a:cubicBezTo>
                      <a:cubicBezTo>
                        <a:pt x="43" y="86"/>
                        <a:pt x="39" y="88"/>
                        <a:pt x="35" y="89"/>
                      </a:cubicBezTo>
                      <a:cubicBezTo>
                        <a:pt x="35" y="101"/>
                        <a:pt x="35" y="101"/>
                        <a:pt x="35" y="101"/>
                      </a:cubicBezTo>
                      <a:cubicBezTo>
                        <a:pt x="22" y="101"/>
                        <a:pt x="22" y="101"/>
                        <a:pt x="22" y="101"/>
                      </a:cubicBezTo>
                      <a:cubicBezTo>
                        <a:pt x="22" y="90"/>
                        <a:pt x="22" y="90"/>
                        <a:pt x="22" y="90"/>
                      </a:cubicBezTo>
                      <a:cubicBezTo>
                        <a:pt x="20" y="90"/>
                        <a:pt x="18" y="90"/>
                        <a:pt x="16" y="90"/>
                      </a:cubicBezTo>
                      <a:cubicBezTo>
                        <a:pt x="14" y="89"/>
                        <a:pt x="12" y="89"/>
                        <a:pt x="10" y="89"/>
                      </a:cubicBezTo>
                      <a:cubicBezTo>
                        <a:pt x="8" y="88"/>
                        <a:pt x="6" y="88"/>
                        <a:pt x="4" y="87"/>
                      </a:cubicBezTo>
                      <a:cubicBezTo>
                        <a:pt x="3" y="87"/>
                        <a:pt x="2" y="86"/>
                        <a:pt x="1" y="85"/>
                      </a:cubicBezTo>
                      <a:cubicBezTo>
                        <a:pt x="1" y="64"/>
                        <a:pt x="1" y="64"/>
                        <a:pt x="1" y="64"/>
                      </a:cubicBezTo>
                      <a:cubicBezTo>
                        <a:pt x="5" y="67"/>
                        <a:pt x="8" y="69"/>
                        <a:pt x="12" y="71"/>
                      </a:cubicBezTo>
                      <a:cubicBezTo>
                        <a:pt x="16" y="72"/>
                        <a:pt x="20" y="73"/>
                        <a:pt x="24" y="73"/>
                      </a:cubicBezTo>
                      <a:cubicBezTo>
                        <a:pt x="25" y="73"/>
                        <a:pt x="26" y="73"/>
                        <a:pt x="27" y="72"/>
                      </a:cubicBezTo>
                      <a:cubicBezTo>
                        <a:pt x="27" y="72"/>
                        <a:pt x="28" y="72"/>
                        <a:pt x="29" y="71"/>
                      </a:cubicBezTo>
                      <a:cubicBezTo>
                        <a:pt x="29" y="71"/>
                        <a:pt x="30" y="70"/>
                        <a:pt x="30" y="69"/>
                      </a:cubicBezTo>
                      <a:cubicBezTo>
                        <a:pt x="30" y="69"/>
                        <a:pt x="30" y="68"/>
                        <a:pt x="30" y="67"/>
                      </a:cubicBezTo>
                      <a:cubicBezTo>
                        <a:pt x="30" y="67"/>
                        <a:pt x="30" y="66"/>
                        <a:pt x="30" y="65"/>
                      </a:cubicBezTo>
                      <a:cubicBezTo>
                        <a:pt x="30" y="65"/>
                        <a:pt x="29" y="64"/>
                        <a:pt x="28" y="63"/>
                      </a:cubicBezTo>
                      <a:cubicBezTo>
                        <a:pt x="27" y="63"/>
                        <a:pt x="26" y="62"/>
                        <a:pt x="25" y="61"/>
                      </a:cubicBezTo>
                      <a:cubicBezTo>
                        <a:pt x="23" y="60"/>
                        <a:pt x="21" y="59"/>
                        <a:pt x="18" y="58"/>
                      </a:cubicBezTo>
                      <a:cubicBezTo>
                        <a:pt x="15" y="57"/>
                        <a:pt x="12" y="55"/>
                        <a:pt x="10" y="54"/>
                      </a:cubicBezTo>
                      <a:cubicBezTo>
                        <a:pt x="7" y="52"/>
                        <a:pt x="6" y="50"/>
                        <a:pt x="4" y="48"/>
                      </a:cubicBezTo>
                      <a:cubicBezTo>
                        <a:pt x="3" y="46"/>
                        <a:pt x="2" y="44"/>
                        <a:pt x="1" y="42"/>
                      </a:cubicBezTo>
                      <a:cubicBezTo>
                        <a:pt x="0" y="40"/>
                        <a:pt x="0" y="37"/>
                        <a:pt x="0" y="35"/>
                      </a:cubicBezTo>
                      <a:cubicBezTo>
                        <a:pt x="0" y="32"/>
                        <a:pt x="1" y="29"/>
                        <a:pt x="2" y="26"/>
                      </a:cubicBezTo>
                      <a:cubicBezTo>
                        <a:pt x="3" y="24"/>
                        <a:pt x="4" y="21"/>
                        <a:pt x="6" y="19"/>
                      </a:cubicBezTo>
                      <a:cubicBezTo>
                        <a:pt x="8" y="17"/>
                        <a:pt x="10" y="15"/>
                        <a:pt x="13" y="14"/>
                      </a:cubicBezTo>
                      <a:cubicBezTo>
                        <a:pt x="16" y="13"/>
                        <a:pt x="19" y="12"/>
                        <a:pt x="22" y="11"/>
                      </a:cubicBezTo>
                      <a:cubicBezTo>
                        <a:pt x="22" y="0"/>
                        <a:pt x="22" y="0"/>
                        <a:pt x="22" y="0"/>
                      </a:cubicBezTo>
                      <a:cubicBezTo>
                        <a:pt x="35" y="0"/>
                        <a:pt x="35" y="0"/>
                        <a:pt x="35" y="0"/>
                      </a:cubicBezTo>
                      <a:cubicBezTo>
                        <a:pt x="35" y="11"/>
                        <a:pt x="35" y="11"/>
                        <a:pt x="35" y="11"/>
                      </a:cubicBezTo>
                      <a:cubicBezTo>
                        <a:pt x="39" y="11"/>
                        <a:pt x="42" y="11"/>
                        <a:pt x="45" y="12"/>
                      </a:cubicBezTo>
                      <a:cubicBezTo>
                        <a:pt x="47" y="12"/>
                        <a:pt x="50" y="13"/>
                        <a:pt x="52" y="13"/>
                      </a:cubicBezTo>
                      <a:cubicBezTo>
                        <a:pt x="52" y="34"/>
                        <a:pt x="52" y="34"/>
                        <a:pt x="52" y="34"/>
                      </a:cubicBezTo>
                      <a:cubicBezTo>
                        <a:pt x="50" y="33"/>
                        <a:pt x="49" y="32"/>
                        <a:pt x="48" y="32"/>
                      </a:cubicBezTo>
                      <a:cubicBezTo>
                        <a:pt x="46" y="31"/>
                        <a:pt x="45" y="30"/>
                        <a:pt x="43" y="30"/>
                      </a:cubicBezTo>
                      <a:cubicBezTo>
                        <a:pt x="41" y="29"/>
                        <a:pt x="39" y="29"/>
                        <a:pt x="37" y="28"/>
                      </a:cubicBezTo>
                      <a:cubicBezTo>
                        <a:pt x="35" y="28"/>
                        <a:pt x="33" y="28"/>
                        <a:pt x="31" y="28"/>
                      </a:cubicBezTo>
                      <a:cubicBezTo>
                        <a:pt x="30" y="28"/>
                        <a:pt x="29" y="28"/>
                        <a:pt x="28" y="28"/>
                      </a:cubicBezTo>
                      <a:cubicBezTo>
                        <a:pt x="27" y="28"/>
                        <a:pt x="27" y="29"/>
                        <a:pt x="26" y="29"/>
                      </a:cubicBezTo>
                      <a:cubicBezTo>
                        <a:pt x="26" y="30"/>
                        <a:pt x="25" y="30"/>
                        <a:pt x="25" y="31"/>
                      </a:cubicBezTo>
                      <a:cubicBezTo>
                        <a:pt x="24" y="31"/>
                        <a:pt x="24" y="32"/>
                        <a:pt x="24" y="33"/>
                      </a:cubicBezTo>
                      <a:cubicBezTo>
                        <a:pt x="24" y="33"/>
                        <a:pt x="24" y="34"/>
                        <a:pt x="25" y="35"/>
                      </a:cubicBezTo>
                      <a:cubicBezTo>
                        <a:pt x="25" y="35"/>
                        <a:pt x="25" y="36"/>
                        <a:pt x="26" y="37"/>
                      </a:cubicBezTo>
                      <a:cubicBezTo>
                        <a:pt x="26" y="37"/>
                        <a:pt x="27" y="38"/>
                        <a:pt x="29" y="39"/>
                      </a:cubicBezTo>
                      <a:cubicBezTo>
                        <a:pt x="30" y="39"/>
                        <a:pt x="32" y="40"/>
                        <a:pt x="34" y="41"/>
                      </a:cubicBezTo>
                      <a:cubicBezTo>
                        <a:pt x="38" y="43"/>
                        <a:pt x="41" y="45"/>
                        <a:pt x="44" y="46"/>
                      </a:cubicBezTo>
                      <a:cubicBezTo>
                        <a:pt x="47" y="48"/>
                        <a:pt x="49" y="50"/>
                        <a:pt x="51" y="52"/>
                      </a:cubicBezTo>
                      <a:cubicBezTo>
                        <a:pt x="52" y="54"/>
                        <a:pt x="54" y="56"/>
                        <a:pt x="54" y="59"/>
                      </a:cubicBezTo>
                      <a:cubicBezTo>
                        <a:pt x="55" y="61"/>
                        <a:pt x="55" y="63"/>
                        <a:pt x="55" y="66"/>
                      </a:cubicBezTo>
                      <a:close/>
                    </a:path>
                  </a:pathLst>
                </a:custGeom>
                <a:solidFill>
                  <a:srgbClr val="00B29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33" name="Freeform 9"/>
                <p:cNvSpPr>
                  <a:spLocks/>
                </p:cNvSpPr>
                <p:nvPr/>
              </p:nvSpPr>
              <p:spPr bwMode="auto">
                <a:xfrm>
                  <a:off x="7300913" y="5065713"/>
                  <a:ext cx="771525" cy="873125"/>
                </a:xfrm>
                <a:custGeom>
                  <a:avLst/>
                  <a:gdLst>
                    <a:gd name="T0" fmla="*/ 464 w 486"/>
                    <a:gd name="T1" fmla="*/ 550 h 550"/>
                    <a:gd name="T2" fmla="*/ 20 w 486"/>
                    <a:gd name="T3" fmla="*/ 550 h 550"/>
                    <a:gd name="T4" fmla="*/ 0 w 486"/>
                    <a:gd name="T5" fmla="*/ 0 h 550"/>
                    <a:gd name="T6" fmla="*/ 486 w 486"/>
                    <a:gd name="T7" fmla="*/ 0 h 550"/>
                    <a:gd name="T8" fmla="*/ 464 w 486"/>
                    <a:gd name="T9" fmla="*/ 550 h 550"/>
                  </a:gdLst>
                  <a:ahLst/>
                  <a:cxnLst>
                    <a:cxn ang="0">
                      <a:pos x="T0" y="T1"/>
                    </a:cxn>
                    <a:cxn ang="0">
                      <a:pos x="T2" y="T3"/>
                    </a:cxn>
                    <a:cxn ang="0">
                      <a:pos x="T4" y="T5"/>
                    </a:cxn>
                    <a:cxn ang="0">
                      <a:pos x="T6" y="T7"/>
                    </a:cxn>
                    <a:cxn ang="0">
                      <a:pos x="T8" y="T9"/>
                    </a:cxn>
                  </a:cxnLst>
                  <a:rect l="0" t="0" r="r" b="b"/>
                  <a:pathLst>
                    <a:path w="486" h="550">
                      <a:moveTo>
                        <a:pt x="464" y="550"/>
                      </a:moveTo>
                      <a:lnTo>
                        <a:pt x="20" y="550"/>
                      </a:lnTo>
                      <a:lnTo>
                        <a:pt x="0" y="0"/>
                      </a:lnTo>
                      <a:lnTo>
                        <a:pt x="486" y="0"/>
                      </a:lnTo>
                      <a:lnTo>
                        <a:pt x="464" y="550"/>
                      </a:lnTo>
                      <a:close/>
                    </a:path>
                  </a:pathLst>
                </a:custGeom>
                <a:solidFill>
                  <a:srgbClr val="E6E6E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34" name="Freeform 10"/>
                <p:cNvSpPr>
                  <a:spLocks/>
                </p:cNvSpPr>
                <p:nvPr/>
              </p:nvSpPr>
              <p:spPr bwMode="auto">
                <a:xfrm>
                  <a:off x="8020050" y="5921376"/>
                  <a:ext cx="17463" cy="17463"/>
                </a:xfrm>
                <a:custGeom>
                  <a:avLst/>
                  <a:gdLst>
                    <a:gd name="T0" fmla="*/ 0 w 11"/>
                    <a:gd name="T1" fmla="*/ 11 h 11"/>
                    <a:gd name="T2" fmla="*/ 4 w 11"/>
                    <a:gd name="T3" fmla="*/ 11 h 11"/>
                    <a:gd name="T4" fmla="*/ 11 w 11"/>
                    <a:gd name="T5" fmla="*/ 4 h 11"/>
                    <a:gd name="T6" fmla="*/ 11 w 11"/>
                    <a:gd name="T7" fmla="*/ 0 h 11"/>
                    <a:gd name="T8" fmla="*/ 0 w 11"/>
                    <a:gd name="T9" fmla="*/ 11 h 11"/>
                  </a:gdLst>
                  <a:ahLst/>
                  <a:cxnLst>
                    <a:cxn ang="0">
                      <a:pos x="T0" y="T1"/>
                    </a:cxn>
                    <a:cxn ang="0">
                      <a:pos x="T2" y="T3"/>
                    </a:cxn>
                    <a:cxn ang="0">
                      <a:pos x="T4" y="T5"/>
                    </a:cxn>
                    <a:cxn ang="0">
                      <a:pos x="T6" y="T7"/>
                    </a:cxn>
                    <a:cxn ang="0">
                      <a:pos x="T8" y="T9"/>
                    </a:cxn>
                  </a:cxnLst>
                  <a:rect l="0" t="0" r="r" b="b"/>
                  <a:pathLst>
                    <a:path w="11" h="11">
                      <a:moveTo>
                        <a:pt x="0" y="11"/>
                      </a:moveTo>
                      <a:lnTo>
                        <a:pt x="4" y="11"/>
                      </a:lnTo>
                      <a:lnTo>
                        <a:pt x="11" y="4"/>
                      </a:lnTo>
                      <a:lnTo>
                        <a:pt x="11" y="0"/>
                      </a:lnTo>
                      <a:lnTo>
                        <a:pt x="0" y="11"/>
                      </a:lnTo>
                      <a:close/>
                    </a:path>
                  </a:pathLst>
                </a:custGeom>
                <a:solidFill>
                  <a:srgbClr val="D2D2D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35" name="Freeform 11"/>
                <p:cNvSpPr>
                  <a:spLocks/>
                </p:cNvSpPr>
                <p:nvPr/>
              </p:nvSpPr>
              <p:spPr bwMode="auto">
                <a:xfrm>
                  <a:off x="7332663" y="5915026"/>
                  <a:ext cx="22225" cy="23813"/>
                </a:xfrm>
                <a:custGeom>
                  <a:avLst/>
                  <a:gdLst>
                    <a:gd name="T0" fmla="*/ 0 w 14"/>
                    <a:gd name="T1" fmla="*/ 0 h 15"/>
                    <a:gd name="T2" fmla="*/ 0 w 14"/>
                    <a:gd name="T3" fmla="*/ 5 h 15"/>
                    <a:gd name="T4" fmla="*/ 10 w 14"/>
                    <a:gd name="T5" fmla="*/ 15 h 15"/>
                    <a:gd name="T6" fmla="*/ 14 w 14"/>
                    <a:gd name="T7" fmla="*/ 15 h 15"/>
                    <a:gd name="T8" fmla="*/ 0 w 14"/>
                    <a:gd name="T9" fmla="*/ 0 h 15"/>
                  </a:gdLst>
                  <a:ahLst/>
                  <a:cxnLst>
                    <a:cxn ang="0">
                      <a:pos x="T0" y="T1"/>
                    </a:cxn>
                    <a:cxn ang="0">
                      <a:pos x="T2" y="T3"/>
                    </a:cxn>
                    <a:cxn ang="0">
                      <a:pos x="T4" y="T5"/>
                    </a:cxn>
                    <a:cxn ang="0">
                      <a:pos x="T6" y="T7"/>
                    </a:cxn>
                    <a:cxn ang="0">
                      <a:pos x="T8" y="T9"/>
                    </a:cxn>
                  </a:cxnLst>
                  <a:rect l="0" t="0" r="r" b="b"/>
                  <a:pathLst>
                    <a:path w="14" h="15">
                      <a:moveTo>
                        <a:pt x="0" y="0"/>
                      </a:moveTo>
                      <a:lnTo>
                        <a:pt x="0" y="5"/>
                      </a:lnTo>
                      <a:lnTo>
                        <a:pt x="10" y="15"/>
                      </a:lnTo>
                      <a:lnTo>
                        <a:pt x="14" y="15"/>
                      </a:lnTo>
                      <a:lnTo>
                        <a:pt x="0" y="0"/>
                      </a:lnTo>
                      <a:close/>
                    </a:path>
                  </a:pathLst>
                </a:custGeom>
                <a:solidFill>
                  <a:srgbClr val="D2D2D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36" name="Freeform 12"/>
                <p:cNvSpPr>
                  <a:spLocks/>
                </p:cNvSpPr>
                <p:nvPr/>
              </p:nvSpPr>
              <p:spPr bwMode="auto">
                <a:xfrm>
                  <a:off x="7300913" y="5065713"/>
                  <a:ext cx="4763" cy="4763"/>
                </a:xfrm>
                <a:custGeom>
                  <a:avLst/>
                  <a:gdLst>
                    <a:gd name="T0" fmla="*/ 0 w 3"/>
                    <a:gd name="T1" fmla="*/ 0 h 3"/>
                    <a:gd name="T2" fmla="*/ 0 w 3"/>
                    <a:gd name="T3" fmla="*/ 3 h 3"/>
                    <a:gd name="T4" fmla="*/ 3 w 3"/>
                    <a:gd name="T5" fmla="*/ 0 h 3"/>
                    <a:gd name="T6" fmla="*/ 0 w 3"/>
                    <a:gd name="T7" fmla="*/ 0 h 3"/>
                  </a:gdLst>
                  <a:ahLst/>
                  <a:cxnLst>
                    <a:cxn ang="0">
                      <a:pos x="T0" y="T1"/>
                    </a:cxn>
                    <a:cxn ang="0">
                      <a:pos x="T2" y="T3"/>
                    </a:cxn>
                    <a:cxn ang="0">
                      <a:pos x="T4" y="T5"/>
                    </a:cxn>
                    <a:cxn ang="0">
                      <a:pos x="T6" y="T7"/>
                    </a:cxn>
                  </a:cxnLst>
                  <a:rect l="0" t="0" r="r" b="b"/>
                  <a:pathLst>
                    <a:path w="3" h="3">
                      <a:moveTo>
                        <a:pt x="0" y="0"/>
                      </a:moveTo>
                      <a:lnTo>
                        <a:pt x="0" y="3"/>
                      </a:lnTo>
                      <a:lnTo>
                        <a:pt x="3" y="0"/>
                      </a:lnTo>
                      <a:lnTo>
                        <a:pt x="0" y="0"/>
                      </a:lnTo>
                      <a:close/>
                    </a:path>
                  </a:pathLst>
                </a:custGeom>
                <a:solidFill>
                  <a:srgbClr val="D2D2D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37" name="Freeform 13"/>
                <p:cNvSpPr>
                  <a:spLocks noEditPoints="1"/>
                </p:cNvSpPr>
                <p:nvPr/>
              </p:nvSpPr>
              <p:spPr bwMode="auto">
                <a:xfrm>
                  <a:off x="7300913" y="5065713"/>
                  <a:ext cx="771525" cy="873125"/>
                </a:xfrm>
                <a:custGeom>
                  <a:avLst/>
                  <a:gdLst>
                    <a:gd name="T0" fmla="*/ 472 w 486"/>
                    <a:gd name="T1" fmla="*/ 347 h 550"/>
                    <a:gd name="T2" fmla="*/ 474 w 486"/>
                    <a:gd name="T3" fmla="*/ 214 h 550"/>
                    <a:gd name="T4" fmla="*/ 483 w 486"/>
                    <a:gd name="T5" fmla="*/ 91 h 550"/>
                    <a:gd name="T6" fmla="*/ 405 w 486"/>
                    <a:gd name="T7" fmla="*/ 8 h 550"/>
                    <a:gd name="T8" fmla="*/ 310 w 486"/>
                    <a:gd name="T9" fmla="*/ 8 h 550"/>
                    <a:gd name="T10" fmla="*/ 168 w 486"/>
                    <a:gd name="T11" fmla="*/ 0 h 550"/>
                    <a:gd name="T12" fmla="*/ 45 w 486"/>
                    <a:gd name="T13" fmla="*/ 0 h 550"/>
                    <a:gd name="T14" fmla="*/ 5 w 486"/>
                    <a:gd name="T15" fmla="*/ 109 h 550"/>
                    <a:gd name="T16" fmla="*/ 35 w 486"/>
                    <a:gd name="T17" fmla="*/ 236 h 550"/>
                    <a:gd name="T18" fmla="*/ 13 w 486"/>
                    <a:gd name="T19" fmla="*/ 355 h 550"/>
                    <a:gd name="T20" fmla="*/ 59 w 486"/>
                    <a:gd name="T21" fmla="*/ 533 h 550"/>
                    <a:gd name="T22" fmla="*/ 154 w 486"/>
                    <a:gd name="T23" fmla="*/ 533 h 550"/>
                    <a:gd name="T24" fmla="*/ 304 w 486"/>
                    <a:gd name="T25" fmla="*/ 550 h 550"/>
                    <a:gd name="T26" fmla="*/ 411 w 486"/>
                    <a:gd name="T27" fmla="*/ 550 h 550"/>
                    <a:gd name="T28" fmla="*/ 132 w 486"/>
                    <a:gd name="T29" fmla="*/ 283 h 550"/>
                    <a:gd name="T30" fmla="*/ 245 w 486"/>
                    <a:gd name="T31" fmla="*/ 259 h 550"/>
                    <a:gd name="T32" fmla="*/ 357 w 486"/>
                    <a:gd name="T33" fmla="*/ 193 h 550"/>
                    <a:gd name="T34" fmla="*/ 287 w 486"/>
                    <a:gd name="T35" fmla="*/ 214 h 550"/>
                    <a:gd name="T36" fmla="*/ 173 w 486"/>
                    <a:gd name="T37" fmla="*/ 236 h 550"/>
                    <a:gd name="T38" fmla="*/ 152 w 486"/>
                    <a:gd name="T39" fmla="*/ 348 h 550"/>
                    <a:gd name="T40" fmla="*/ 244 w 486"/>
                    <a:gd name="T41" fmla="*/ 306 h 550"/>
                    <a:gd name="T42" fmla="*/ 357 w 486"/>
                    <a:gd name="T43" fmla="*/ 284 h 550"/>
                    <a:gd name="T44" fmla="*/ 380 w 486"/>
                    <a:gd name="T45" fmla="*/ 211 h 550"/>
                    <a:gd name="T46" fmla="*/ 266 w 486"/>
                    <a:gd name="T47" fmla="*/ 189 h 550"/>
                    <a:gd name="T48" fmla="*/ 175 w 486"/>
                    <a:gd name="T49" fmla="*/ 147 h 550"/>
                    <a:gd name="T50" fmla="*/ 126 w 486"/>
                    <a:gd name="T51" fmla="*/ 236 h 550"/>
                    <a:gd name="T52" fmla="*/ 173 w 486"/>
                    <a:gd name="T53" fmla="*/ 374 h 550"/>
                    <a:gd name="T54" fmla="*/ 223 w 486"/>
                    <a:gd name="T55" fmla="*/ 374 h 550"/>
                    <a:gd name="T56" fmla="*/ 336 w 486"/>
                    <a:gd name="T57" fmla="*/ 350 h 550"/>
                    <a:gd name="T58" fmla="*/ 423 w 486"/>
                    <a:gd name="T59" fmla="*/ 259 h 550"/>
                    <a:gd name="T60" fmla="*/ 401 w 486"/>
                    <a:gd name="T61" fmla="*/ 146 h 550"/>
                    <a:gd name="T62" fmla="*/ 245 w 486"/>
                    <a:gd name="T63" fmla="*/ 122 h 550"/>
                    <a:gd name="T64" fmla="*/ 195 w 486"/>
                    <a:gd name="T65" fmla="*/ 122 h 550"/>
                    <a:gd name="T66" fmla="*/ 104 w 486"/>
                    <a:gd name="T67" fmla="*/ 168 h 550"/>
                    <a:gd name="T68" fmla="*/ 63 w 486"/>
                    <a:gd name="T69" fmla="*/ 350 h 550"/>
                    <a:gd name="T70" fmla="*/ 152 w 486"/>
                    <a:gd name="T71" fmla="*/ 399 h 550"/>
                    <a:gd name="T72" fmla="*/ 266 w 486"/>
                    <a:gd name="T73" fmla="*/ 375 h 550"/>
                    <a:gd name="T74" fmla="*/ 357 w 486"/>
                    <a:gd name="T75" fmla="*/ 417 h 550"/>
                    <a:gd name="T76" fmla="*/ 405 w 486"/>
                    <a:gd name="T77" fmla="*/ 283 h 550"/>
                    <a:gd name="T78" fmla="*/ 447 w 486"/>
                    <a:gd name="T79" fmla="*/ 99 h 550"/>
                    <a:gd name="T80" fmla="*/ 355 w 486"/>
                    <a:gd name="T81" fmla="*/ 99 h 550"/>
                    <a:gd name="T82" fmla="*/ 201 w 486"/>
                    <a:gd name="T83" fmla="*/ 77 h 550"/>
                    <a:gd name="T84" fmla="*/ 150 w 486"/>
                    <a:gd name="T85" fmla="*/ 77 h 550"/>
                    <a:gd name="T86" fmla="*/ 82 w 486"/>
                    <a:gd name="T87" fmla="*/ 190 h 550"/>
                    <a:gd name="T88" fmla="*/ 40 w 486"/>
                    <a:gd name="T89" fmla="*/ 374 h 550"/>
                    <a:gd name="T90" fmla="*/ 108 w 486"/>
                    <a:gd name="T91" fmla="*/ 442 h 550"/>
                    <a:gd name="T92" fmla="*/ 264 w 486"/>
                    <a:gd name="T93" fmla="*/ 465 h 550"/>
                    <a:gd name="T94" fmla="*/ 314 w 486"/>
                    <a:gd name="T95" fmla="*/ 465 h 550"/>
                    <a:gd name="T96" fmla="*/ 469 w 486"/>
                    <a:gd name="T97" fmla="*/ 396 h 550"/>
                    <a:gd name="T98" fmla="*/ 429 w 486"/>
                    <a:gd name="T99" fmla="*/ 214 h 550"/>
                    <a:gd name="T100" fmla="*/ 448 w 486"/>
                    <a:gd name="T101" fmla="*/ 11 h 550"/>
                    <a:gd name="T102" fmla="*/ 335 w 486"/>
                    <a:gd name="T103" fmla="*/ 74 h 550"/>
                    <a:gd name="T104" fmla="*/ 244 w 486"/>
                    <a:gd name="T105" fmla="*/ 34 h 550"/>
                    <a:gd name="T106" fmla="*/ 129 w 486"/>
                    <a:gd name="T107" fmla="*/ 11 h 550"/>
                    <a:gd name="T108" fmla="*/ 59 w 486"/>
                    <a:gd name="T109" fmla="*/ 31 h 550"/>
                    <a:gd name="T110" fmla="*/ 17 w 486"/>
                    <a:gd name="T111" fmla="*/ 214 h 550"/>
                    <a:gd name="T112" fmla="*/ 38 w 486"/>
                    <a:gd name="T113" fmla="*/ 421 h 550"/>
                    <a:gd name="T114" fmla="*/ 126 w 486"/>
                    <a:gd name="T115" fmla="*/ 511 h 550"/>
                    <a:gd name="T116" fmla="*/ 201 w 486"/>
                    <a:gd name="T117" fmla="*/ 487 h 550"/>
                    <a:gd name="T118" fmla="*/ 332 w 486"/>
                    <a:gd name="T119" fmla="*/ 487 h 550"/>
                    <a:gd name="T120" fmla="*/ 383 w 486"/>
                    <a:gd name="T121" fmla="*/ 48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6" h="550">
                      <a:moveTo>
                        <a:pt x="467" y="495"/>
                      </a:moveTo>
                      <a:lnTo>
                        <a:pt x="467" y="491"/>
                      </a:lnTo>
                      <a:lnTo>
                        <a:pt x="448" y="508"/>
                      </a:lnTo>
                      <a:lnTo>
                        <a:pt x="429" y="487"/>
                      </a:lnTo>
                      <a:lnTo>
                        <a:pt x="448" y="467"/>
                      </a:lnTo>
                      <a:lnTo>
                        <a:pt x="467" y="484"/>
                      </a:lnTo>
                      <a:lnTo>
                        <a:pt x="467" y="480"/>
                      </a:lnTo>
                      <a:lnTo>
                        <a:pt x="451" y="465"/>
                      </a:lnTo>
                      <a:lnTo>
                        <a:pt x="468" y="448"/>
                      </a:lnTo>
                      <a:lnTo>
                        <a:pt x="468" y="442"/>
                      </a:lnTo>
                      <a:lnTo>
                        <a:pt x="448" y="462"/>
                      </a:lnTo>
                      <a:lnTo>
                        <a:pt x="429" y="442"/>
                      </a:lnTo>
                      <a:lnTo>
                        <a:pt x="448" y="421"/>
                      </a:lnTo>
                      <a:lnTo>
                        <a:pt x="468" y="441"/>
                      </a:lnTo>
                      <a:lnTo>
                        <a:pt x="468" y="437"/>
                      </a:lnTo>
                      <a:lnTo>
                        <a:pt x="451" y="418"/>
                      </a:lnTo>
                      <a:lnTo>
                        <a:pt x="469" y="400"/>
                      </a:lnTo>
                      <a:lnTo>
                        <a:pt x="471" y="393"/>
                      </a:lnTo>
                      <a:lnTo>
                        <a:pt x="451" y="374"/>
                      </a:lnTo>
                      <a:lnTo>
                        <a:pt x="472" y="353"/>
                      </a:lnTo>
                      <a:lnTo>
                        <a:pt x="472" y="353"/>
                      </a:lnTo>
                      <a:lnTo>
                        <a:pt x="472" y="347"/>
                      </a:lnTo>
                      <a:lnTo>
                        <a:pt x="472" y="348"/>
                      </a:lnTo>
                      <a:lnTo>
                        <a:pt x="451" y="327"/>
                      </a:lnTo>
                      <a:lnTo>
                        <a:pt x="472" y="306"/>
                      </a:lnTo>
                      <a:lnTo>
                        <a:pt x="474" y="309"/>
                      </a:lnTo>
                      <a:lnTo>
                        <a:pt x="474" y="305"/>
                      </a:lnTo>
                      <a:lnTo>
                        <a:pt x="474" y="305"/>
                      </a:lnTo>
                      <a:lnTo>
                        <a:pt x="474" y="305"/>
                      </a:lnTo>
                      <a:lnTo>
                        <a:pt x="474" y="299"/>
                      </a:lnTo>
                      <a:lnTo>
                        <a:pt x="472" y="302"/>
                      </a:lnTo>
                      <a:lnTo>
                        <a:pt x="451" y="283"/>
                      </a:lnTo>
                      <a:lnTo>
                        <a:pt x="472" y="262"/>
                      </a:lnTo>
                      <a:lnTo>
                        <a:pt x="475" y="266"/>
                      </a:lnTo>
                      <a:lnTo>
                        <a:pt x="476" y="262"/>
                      </a:lnTo>
                      <a:lnTo>
                        <a:pt x="474" y="259"/>
                      </a:lnTo>
                      <a:lnTo>
                        <a:pt x="476" y="257"/>
                      </a:lnTo>
                      <a:lnTo>
                        <a:pt x="476" y="252"/>
                      </a:lnTo>
                      <a:lnTo>
                        <a:pt x="472" y="257"/>
                      </a:lnTo>
                      <a:lnTo>
                        <a:pt x="451" y="236"/>
                      </a:lnTo>
                      <a:lnTo>
                        <a:pt x="472" y="215"/>
                      </a:lnTo>
                      <a:lnTo>
                        <a:pt x="478" y="221"/>
                      </a:lnTo>
                      <a:lnTo>
                        <a:pt x="478" y="217"/>
                      </a:lnTo>
                      <a:lnTo>
                        <a:pt x="474" y="214"/>
                      </a:lnTo>
                      <a:lnTo>
                        <a:pt x="478" y="210"/>
                      </a:lnTo>
                      <a:lnTo>
                        <a:pt x="478" y="204"/>
                      </a:lnTo>
                      <a:lnTo>
                        <a:pt x="472" y="211"/>
                      </a:lnTo>
                      <a:lnTo>
                        <a:pt x="451" y="190"/>
                      </a:lnTo>
                      <a:lnTo>
                        <a:pt x="472" y="171"/>
                      </a:lnTo>
                      <a:lnTo>
                        <a:pt x="479" y="178"/>
                      </a:lnTo>
                      <a:lnTo>
                        <a:pt x="479" y="173"/>
                      </a:lnTo>
                      <a:lnTo>
                        <a:pt x="474" y="168"/>
                      </a:lnTo>
                      <a:lnTo>
                        <a:pt x="481" y="162"/>
                      </a:lnTo>
                      <a:lnTo>
                        <a:pt x="481" y="157"/>
                      </a:lnTo>
                      <a:lnTo>
                        <a:pt x="472" y="165"/>
                      </a:lnTo>
                      <a:lnTo>
                        <a:pt x="451" y="146"/>
                      </a:lnTo>
                      <a:lnTo>
                        <a:pt x="472" y="125"/>
                      </a:lnTo>
                      <a:lnTo>
                        <a:pt x="481" y="134"/>
                      </a:lnTo>
                      <a:lnTo>
                        <a:pt x="481" y="130"/>
                      </a:lnTo>
                      <a:lnTo>
                        <a:pt x="474" y="122"/>
                      </a:lnTo>
                      <a:lnTo>
                        <a:pt x="482" y="115"/>
                      </a:lnTo>
                      <a:lnTo>
                        <a:pt x="482" y="109"/>
                      </a:lnTo>
                      <a:lnTo>
                        <a:pt x="472" y="120"/>
                      </a:lnTo>
                      <a:lnTo>
                        <a:pt x="451" y="99"/>
                      </a:lnTo>
                      <a:lnTo>
                        <a:pt x="472" y="80"/>
                      </a:lnTo>
                      <a:lnTo>
                        <a:pt x="483" y="91"/>
                      </a:lnTo>
                      <a:lnTo>
                        <a:pt x="483" y="87"/>
                      </a:lnTo>
                      <a:lnTo>
                        <a:pt x="474" y="77"/>
                      </a:lnTo>
                      <a:lnTo>
                        <a:pt x="483" y="67"/>
                      </a:lnTo>
                      <a:lnTo>
                        <a:pt x="485" y="62"/>
                      </a:lnTo>
                      <a:lnTo>
                        <a:pt x="472" y="74"/>
                      </a:lnTo>
                      <a:lnTo>
                        <a:pt x="451" y="55"/>
                      </a:lnTo>
                      <a:lnTo>
                        <a:pt x="472" y="34"/>
                      </a:lnTo>
                      <a:lnTo>
                        <a:pt x="485" y="46"/>
                      </a:lnTo>
                      <a:lnTo>
                        <a:pt x="485" y="42"/>
                      </a:lnTo>
                      <a:lnTo>
                        <a:pt x="474" y="31"/>
                      </a:lnTo>
                      <a:lnTo>
                        <a:pt x="486" y="20"/>
                      </a:lnTo>
                      <a:lnTo>
                        <a:pt x="486" y="14"/>
                      </a:lnTo>
                      <a:lnTo>
                        <a:pt x="472" y="29"/>
                      </a:lnTo>
                      <a:lnTo>
                        <a:pt x="451" y="8"/>
                      </a:lnTo>
                      <a:lnTo>
                        <a:pt x="460" y="0"/>
                      </a:lnTo>
                      <a:lnTo>
                        <a:pt x="455" y="0"/>
                      </a:lnTo>
                      <a:lnTo>
                        <a:pt x="448" y="6"/>
                      </a:lnTo>
                      <a:lnTo>
                        <a:pt x="441" y="0"/>
                      </a:lnTo>
                      <a:lnTo>
                        <a:pt x="437" y="0"/>
                      </a:lnTo>
                      <a:lnTo>
                        <a:pt x="447" y="8"/>
                      </a:lnTo>
                      <a:lnTo>
                        <a:pt x="426" y="29"/>
                      </a:lnTo>
                      <a:lnTo>
                        <a:pt x="405" y="8"/>
                      </a:lnTo>
                      <a:lnTo>
                        <a:pt x="415" y="0"/>
                      </a:lnTo>
                      <a:lnTo>
                        <a:pt x="409" y="0"/>
                      </a:lnTo>
                      <a:lnTo>
                        <a:pt x="404" y="6"/>
                      </a:lnTo>
                      <a:lnTo>
                        <a:pt x="397" y="0"/>
                      </a:lnTo>
                      <a:lnTo>
                        <a:pt x="392" y="0"/>
                      </a:lnTo>
                      <a:lnTo>
                        <a:pt x="401" y="8"/>
                      </a:lnTo>
                      <a:lnTo>
                        <a:pt x="380" y="29"/>
                      </a:lnTo>
                      <a:lnTo>
                        <a:pt x="360" y="8"/>
                      </a:lnTo>
                      <a:lnTo>
                        <a:pt x="369" y="0"/>
                      </a:lnTo>
                      <a:lnTo>
                        <a:pt x="364" y="0"/>
                      </a:lnTo>
                      <a:lnTo>
                        <a:pt x="357" y="6"/>
                      </a:lnTo>
                      <a:lnTo>
                        <a:pt x="350" y="0"/>
                      </a:lnTo>
                      <a:lnTo>
                        <a:pt x="346" y="0"/>
                      </a:lnTo>
                      <a:lnTo>
                        <a:pt x="355" y="8"/>
                      </a:lnTo>
                      <a:lnTo>
                        <a:pt x="335" y="29"/>
                      </a:lnTo>
                      <a:lnTo>
                        <a:pt x="314" y="8"/>
                      </a:lnTo>
                      <a:lnTo>
                        <a:pt x="322" y="0"/>
                      </a:lnTo>
                      <a:lnTo>
                        <a:pt x="318" y="0"/>
                      </a:lnTo>
                      <a:lnTo>
                        <a:pt x="311" y="6"/>
                      </a:lnTo>
                      <a:lnTo>
                        <a:pt x="306" y="0"/>
                      </a:lnTo>
                      <a:lnTo>
                        <a:pt x="300" y="0"/>
                      </a:lnTo>
                      <a:lnTo>
                        <a:pt x="310" y="8"/>
                      </a:lnTo>
                      <a:lnTo>
                        <a:pt x="289" y="29"/>
                      </a:lnTo>
                      <a:lnTo>
                        <a:pt x="268" y="8"/>
                      </a:lnTo>
                      <a:lnTo>
                        <a:pt x="278" y="0"/>
                      </a:lnTo>
                      <a:lnTo>
                        <a:pt x="273" y="0"/>
                      </a:lnTo>
                      <a:lnTo>
                        <a:pt x="266" y="6"/>
                      </a:lnTo>
                      <a:lnTo>
                        <a:pt x="259" y="0"/>
                      </a:lnTo>
                      <a:lnTo>
                        <a:pt x="255" y="0"/>
                      </a:lnTo>
                      <a:lnTo>
                        <a:pt x="264" y="8"/>
                      </a:lnTo>
                      <a:lnTo>
                        <a:pt x="244" y="29"/>
                      </a:lnTo>
                      <a:lnTo>
                        <a:pt x="223" y="8"/>
                      </a:lnTo>
                      <a:lnTo>
                        <a:pt x="231" y="0"/>
                      </a:lnTo>
                      <a:lnTo>
                        <a:pt x="227" y="0"/>
                      </a:lnTo>
                      <a:lnTo>
                        <a:pt x="220" y="6"/>
                      </a:lnTo>
                      <a:lnTo>
                        <a:pt x="213" y="0"/>
                      </a:lnTo>
                      <a:lnTo>
                        <a:pt x="209" y="0"/>
                      </a:lnTo>
                      <a:lnTo>
                        <a:pt x="219" y="8"/>
                      </a:lnTo>
                      <a:lnTo>
                        <a:pt x="198" y="29"/>
                      </a:lnTo>
                      <a:lnTo>
                        <a:pt x="177" y="8"/>
                      </a:lnTo>
                      <a:lnTo>
                        <a:pt x="187" y="0"/>
                      </a:lnTo>
                      <a:lnTo>
                        <a:pt x="181" y="0"/>
                      </a:lnTo>
                      <a:lnTo>
                        <a:pt x="175" y="6"/>
                      </a:lnTo>
                      <a:lnTo>
                        <a:pt x="168" y="0"/>
                      </a:lnTo>
                      <a:lnTo>
                        <a:pt x="164" y="0"/>
                      </a:lnTo>
                      <a:lnTo>
                        <a:pt x="173" y="8"/>
                      </a:lnTo>
                      <a:lnTo>
                        <a:pt x="152" y="29"/>
                      </a:lnTo>
                      <a:lnTo>
                        <a:pt x="132" y="8"/>
                      </a:lnTo>
                      <a:lnTo>
                        <a:pt x="140" y="0"/>
                      </a:lnTo>
                      <a:lnTo>
                        <a:pt x="136" y="0"/>
                      </a:lnTo>
                      <a:lnTo>
                        <a:pt x="129" y="6"/>
                      </a:lnTo>
                      <a:lnTo>
                        <a:pt x="122" y="0"/>
                      </a:lnTo>
                      <a:lnTo>
                        <a:pt x="118" y="0"/>
                      </a:lnTo>
                      <a:lnTo>
                        <a:pt x="126" y="8"/>
                      </a:lnTo>
                      <a:lnTo>
                        <a:pt x="107" y="29"/>
                      </a:lnTo>
                      <a:lnTo>
                        <a:pt x="86" y="8"/>
                      </a:lnTo>
                      <a:lnTo>
                        <a:pt x="94" y="0"/>
                      </a:lnTo>
                      <a:lnTo>
                        <a:pt x="90" y="0"/>
                      </a:lnTo>
                      <a:lnTo>
                        <a:pt x="83" y="6"/>
                      </a:lnTo>
                      <a:lnTo>
                        <a:pt x="77" y="0"/>
                      </a:lnTo>
                      <a:lnTo>
                        <a:pt x="73" y="0"/>
                      </a:lnTo>
                      <a:lnTo>
                        <a:pt x="82" y="8"/>
                      </a:lnTo>
                      <a:lnTo>
                        <a:pt x="61" y="29"/>
                      </a:lnTo>
                      <a:lnTo>
                        <a:pt x="40" y="8"/>
                      </a:lnTo>
                      <a:lnTo>
                        <a:pt x="49" y="0"/>
                      </a:lnTo>
                      <a:lnTo>
                        <a:pt x="45" y="0"/>
                      </a:lnTo>
                      <a:lnTo>
                        <a:pt x="38" y="6"/>
                      </a:lnTo>
                      <a:lnTo>
                        <a:pt x="31" y="0"/>
                      </a:lnTo>
                      <a:lnTo>
                        <a:pt x="27" y="0"/>
                      </a:lnTo>
                      <a:lnTo>
                        <a:pt x="35" y="8"/>
                      </a:lnTo>
                      <a:lnTo>
                        <a:pt x="16" y="29"/>
                      </a:lnTo>
                      <a:lnTo>
                        <a:pt x="0" y="14"/>
                      </a:lnTo>
                      <a:lnTo>
                        <a:pt x="0" y="20"/>
                      </a:lnTo>
                      <a:lnTo>
                        <a:pt x="13" y="31"/>
                      </a:lnTo>
                      <a:lnTo>
                        <a:pt x="2" y="42"/>
                      </a:lnTo>
                      <a:lnTo>
                        <a:pt x="2" y="48"/>
                      </a:lnTo>
                      <a:lnTo>
                        <a:pt x="16" y="34"/>
                      </a:lnTo>
                      <a:lnTo>
                        <a:pt x="35" y="55"/>
                      </a:lnTo>
                      <a:lnTo>
                        <a:pt x="16" y="74"/>
                      </a:lnTo>
                      <a:lnTo>
                        <a:pt x="2" y="62"/>
                      </a:lnTo>
                      <a:lnTo>
                        <a:pt x="2" y="66"/>
                      </a:lnTo>
                      <a:lnTo>
                        <a:pt x="13" y="77"/>
                      </a:lnTo>
                      <a:lnTo>
                        <a:pt x="3" y="87"/>
                      </a:lnTo>
                      <a:lnTo>
                        <a:pt x="3" y="91"/>
                      </a:lnTo>
                      <a:lnTo>
                        <a:pt x="16" y="80"/>
                      </a:lnTo>
                      <a:lnTo>
                        <a:pt x="35" y="99"/>
                      </a:lnTo>
                      <a:lnTo>
                        <a:pt x="16" y="120"/>
                      </a:lnTo>
                      <a:lnTo>
                        <a:pt x="5" y="109"/>
                      </a:lnTo>
                      <a:lnTo>
                        <a:pt x="5" y="113"/>
                      </a:lnTo>
                      <a:lnTo>
                        <a:pt x="13" y="122"/>
                      </a:lnTo>
                      <a:lnTo>
                        <a:pt x="5" y="130"/>
                      </a:lnTo>
                      <a:lnTo>
                        <a:pt x="5" y="134"/>
                      </a:lnTo>
                      <a:lnTo>
                        <a:pt x="16" y="125"/>
                      </a:lnTo>
                      <a:lnTo>
                        <a:pt x="35" y="146"/>
                      </a:lnTo>
                      <a:lnTo>
                        <a:pt x="16" y="165"/>
                      </a:lnTo>
                      <a:lnTo>
                        <a:pt x="6" y="157"/>
                      </a:lnTo>
                      <a:lnTo>
                        <a:pt x="6" y="161"/>
                      </a:lnTo>
                      <a:lnTo>
                        <a:pt x="13" y="168"/>
                      </a:lnTo>
                      <a:lnTo>
                        <a:pt x="6" y="175"/>
                      </a:lnTo>
                      <a:lnTo>
                        <a:pt x="6" y="179"/>
                      </a:lnTo>
                      <a:lnTo>
                        <a:pt x="16" y="171"/>
                      </a:lnTo>
                      <a:lnTo>
                        <a:pt x="35" y="190"/>
                      </a:lnTo>
                      <a:lnTo>
                        <a:pt x="16" y="211"/>
                      </a:lnTo>
                      <a:lnTo>
                        <a:pt x="7" y="204"/>
                      </a:lnTo>
                      <a:lnTo>
                        <a:pt x="7" y="208"/>
                      </a:lnTo>
                      <a:lnTo>
                        <a:pt x="13" y="214"/>
                      </a:lnTo>
                      <a:lnTo>
                        <a:pt x="7" y="218"/>
                      </a:lnTo>
                      <a:lnTo>
                        <a:pt x="9" y="222"/>
                      </a:lnTo>
                      <a:lnTo>
                        <a:pt x="16" y="215"/>
                      </a:lnTo>
                      <a:lnTo>
                        <a:pt x="35" y="236"/>
                      </a:lnTo>
                      <a:lnTo>
                        <a:pt x="16" y="257"/>
                      </a:lnTo>
                      <a:lnTo>
                        <a:pt x="9" y="250"/>
                      </a:lnTo>
                      <a:lnTo>
                        <a:pt x="9" y="256"/>
                      </a:lnTo>
                      <a:lnTo>
                        <a:pt x="13" y="259"/>
                      </a:lnTo>
                      <a:lnTo>
                        <a:pt x="10" y="263"/>
                      </a:lnTo>
                      <a:lnTo>
                        <a:pt x="10" y="267"/>
                      </a:lnTo>
                      <a:lnTo>
                        <a:pt x="16" y="262"/>
                      </a:lnTo>
                      <a:lnTo>
                        <a:pt x="35" y="283"/>
                      </a:lnTo>
                      <a:lnTo>
                        <a:pt x="16" y="302"/>
                      </a:lnTo>
                      <a:lnTo>
                        <a:pt x="10" y="298"/>
                      </a:lnTo>
                      <a:lnTo>
                        <a:pt x="12" y="302"/>
                      </a:lnTo>
                      <a:lnTo>
                        <a:pt x="13" y="305"/>
                      </a:lnTo>
                      <a:lnTo>
                        <a:pt x="12" y="306"/>
                      </a:lnTo>
                      <a:lnTo>
                        <a:pt x="12" y="311"/>
                      </a:lnTo>
                      <a:lnTo>
                        <a:pt x="16" y="306"/>
                      </a:lnTo>
                      <a:lnTo>
                        <a:pt x="35" y="327"/>
                      </a:lnTo>
                      <a:lnTo>
                        <a:pt x="16" y="348"/>
                      </a:lnTo>
                      <a:lnTo>
                        <a:pt x="13" y="346"/>
                      </a:lnTo>
                      <a:lnTo>
                        <a:pt x="13" y="350"/>
                      </a:lnTo>
                      <a:lnTo>
                        <a:pt x="13" y="350"/>
                      </a:lnTo>
                      <a:lnTo>
                        <a:pt x="13" y="351"/>
                      </a:lnTo>
                      <a:lnTo>
                        <a:pt x="13" y="355"/>
                      </a:lnTo>
                      <a:lnTo>
                        <a:pt x="16" y="353"/>
                      </a:lnTo>
                      <a:lnTo>
                        <a:pt x="35" y="374"/>
                      </a:lnTo>
                      <a:lnTo>
                        <a:pt x="16" y="393"/>
                      </a:lnTo>
                      <a:lnTo>
                        <a:pt x="14" y="393"/>
                      </a:lnTo>
                      <a:lnTo>
                        <a:pt x="14" y="399"/>
                      </a:lnTo>
                      <a:lnTo>
                        <a:pt x="16" y="399"/>
                      </a:lnTo>
                      <a:lnTo>
                        <a:pt x="35" y="418"/>
                      </a:lnTo>
                      <a:lnTo>
                        <a:pt x="16" y="439"/>
                      </a:lnTo>
                      <a:lnTo>
                        <a:pt x="16" y="445"/>
                      </a:lnTo>
                      <a:lnTo>
                        <a:pt x="35" y="465"/>
                      </a:lnTo>
                      <a:lnTo>
                        <a:pt x="17" y="483"/>
                      </a:lnTo>
                      <a:lnTo>
                        <a:pt x="17" y="487"/>
                      </a:lnTo>
                      <a:lnTo>
                        <a:pt x="38" y="467"/>
                      </a:lnTo>
                      <a:lnTo>
                        <a:pt x="59" y="487"/>
                      </a:lnTo>
                      <a:lnTo>
                        <a:pt x="38" y="508"/>
                      </a:lnTo>
                      <a:lnTo>
                        <a:pt x="17" y="487"/>
                      </a:lnTo>
                      <a:lnTo>
                        <a:pt x="19" y="493"/>
                      </a:lnTo>
                      <a:lnTo>
                        <a:pt x="35" y="511"/>
                      </a:lnTo>
                      <a:lnTo>
                        <a:pt x="19" y="526"/>
                      </a:lnTo>
                      <a:lnTo>
                        <a:pt x="20" y="532"/>
                      </a:lnTo>
                      <a:lnTo>
                        <a:pt x="38" y="512"/>
                      </a:lnTo>
                      <a:lnTo>
                        <a:pt x="59" y="533"/>
                      </a:lnTo>
                      <a:lnTo>
                        <a:pt x="41" y="550"/>
                      </a:lnTo>
                      <a:lnTo>
                        <a:pt x="47" y="550"/>
                      </a:lnTo>
                      <a:lnTo>
                        <a:pt x="61" y="535"/>
                      </a:lnTo>
                      <a:lnTo>
                        <a:pt x="76" y="550"/>
                      </a:lnTo>
                      <a:lnTo>
                        <a:pt x="80" y="550"/>
                      </a:lnTo>
                      <a:lnTo>
                        <a:pt x="63" y="533"/>
                      </a:lnTo>
                      <a:lnTo>
                        <a:pt x="83" y="512"/>
                      </a:lnTo>
                      <a:lnTo>
                        <a:pt x="104" y="533"/>
                      </a:lnTo>
                      <a:lnTo>
                        <a:pt x="87" y="550"/>
                      </a:lnTo>
                      <a:lnTo>
                        <a:pt x="91" y="550"/>
                      </a:lnTo>
                      <a:lnTo>
                        <a:pt x="107" y="535"/>
                      </a:lnTo>
                      <a:lnTo>
                        <a:pt x="121" y="550"/>
                      </a:lnTo>
                      <a:lnTo>
                        <a:pt x="126" y="550"/>
                      </a:lnTo>
                      <a:lnTo>
                        <a:pt x="108" y="533"/>
                      </a:lnTo>
                      <a:lnTo>
                        <a:pt x="129" y="512"/>
                      </a:lnTo>
                      <a:lnTo>
                        <a:pt x="150" y="533"/>
                      </a:lnTo>
                      <a:lnTo>
                        <a:pt x="133" y="550"/>
                      </a:lnTo>
                      <a:lnTo>
                        <a:pt x="138" y="550"/>
                      </a:lnTo>
                      <a:lnTo>
                        <a:pt x="152" y="535"/>
                      </a:lnTo>
                      <a:lnTo>
                        <a:pt x="167" y="550"/>
                      </a:lnTo>
                      <a:lnTo>
                        <a:pt x="171" y="550"/>
                      </a:lnTo>
                      <a:lnTo>
                        <a:pt x="154" y="533"/>
                      </a:lnTo>
                      <a:lnTo>
                        <a:pt x="175" y="512"/>
                      </a:lnTo>
                      <a:lnTo>
                        <a:pt x="195" y="533"/>
                      </a:lnTo>
                      <a:lnTo>
                        <a:pt x="178" y="550"/>
                      </a:lnTo>
                      <a:lnTo>
                        <a:pt x="182" y="550"/>
                      </a:lnTo>
                      <a:lnTo>
                        <a:pt x="198" y="535"/>
                      </a:lnTo>
                      <a:lnTo>
                        <a:pt x="213" y="550"/>
                      </a:lnTo>
                      <a:lnTo>
                        <a:pt x="217" y="550"/>
                      </a:lnTo>
                      <a:lnTo>
                        <a:pt x="201" y="533"/>
                      </a:lnTo>
                      <a:lnTo>
                        <a:pt x="220" y="512"/>
                      </a:lnTo>
                      <a:lnTo>
                        <a:pt x="241" y="533"/>
                      </a:lnTo>
                      <a:lnTo>
                        <a:pt x="224" y="550"/>
                      </a:lnTo>
                      <a:lnTo>
                        <a:pt x="229" y="550"/>
                      </a:lnTo>
                      <a:lnTo>
                        <a:pt x="244" y="535"/>
                      </a:lnTo>
                      <a:lnTo>
                        <a:pt x="258" y="550"/>
                      </a:lnTo>
                      <a:lnTo>
                        <a:pt x="262" y="550"/>
                      </a:lnTo>
                      <a:lnTo>
                        <a:pt x="245" y="533"/>
                      </a:lnTo>
                      <a:lnTo>
                        <a:pt x="266" y="512"/>
                      </a:lnTo>
                      <a:lnTo>
                        <a:pt x="287" y="533"/>
                      </a:lnTo>
                      <a:lnTo>
                        <a:pt x="269" y="550"/>
                      </a:lnTo>
                      <a:lnTo>
                        <a:pt x="275" y="550"/>
                      </a:lnTo>
                      <a:lnTo>
                        <a:pt x="289" y="535"/>
                      </a:lnTo>
                      <a:lnTo>
                        <a:pt x="304" y="550"/>
                      </a:lnTo>
                      <a:lnTo>
                        <a:pt x="308" y="550"/>
                      </a:lnTo>
                      <a:lnTo>
                        <a:pt x="292" y="533"/>
                      </a:lnTo>
                      <a:lnTo>
                        <a:pt x="311" y="512"/>
                      </a:lnTo>
                      <a:lnTo>
                        <a:pt x="332" y="533"/>
                      </a:lnTo>
                      <a:lnTo>
                        <a:pt x="315" y="550"/>
                      </a:lnTo>
                      <a:lnTo>
                        <a:pt x="320" y="550"/>
                      </a:lnTo>
                      <a:lnTo>
                        <a:pt x="335" y="535"/>
                      </a:lnTo>
                      <a:lnTo>
                        <a:pt x="349" y="550"/>
                      </a:lnTo>
                      <a:lnTo>
                        <a:pt x="353" y="550"/>
                      </a:lnTo>
                      <a:lnTo>
                        <a:pt x="336" y="533"/>
                      </a:lnTo>
                      <a:lnTo>
                        <a:pt x="357" y="512"/>
                      </a:lnTo>
                      <a:lnTo>
                        <a:pt x="378" y="533"/>
                      </a:lnTo>
                      <a:lnTo>
                        <a:pt x="362" y="550"/>
                      </a:lnTo>
                      <a:lnTo>
                        <a:pt x="366" y="550"/>
                      </a:lnTo>
                      <a:lnTo>
                        <a:pt x="380" y="535"/>
                      </a:lnTo>
                      <a:lnTo>
                        <a:pt x="395" y="550"/>
                      </a:lnTo>
                      <a:lnTo>
                        <a:pt x="399" y="550"/>
                      </a:lnTo>
                      <a:lnTo>
                        <a:pt x="383" y="533"/>
                      </a:lnTo>
                      <a:lnTo>
                        <a:pt x="404" y="512"/>
                      </a:lnTo>
                      <a:lnTo>
                        <a:pt x="423" y="533"/>
                      </a:lnTo>
                      <a:lnTo>
                        <a:pt x="406" y="550"/>
                      </a:lnTo>
                      <a:lnTo>
                        <a:pt x="411" y="550"/>
                      </a:lnTo>
                      <a:lnTo>
                        <a:pt x="426" y="535"/>
                      </a:lnTo>
                      <a:lnTo>
                        <a:pt x="440" y="550"/>
                      </a:lnTo>
                      <a:lnTo>
                        <a:pt x="446" y="550"/>
                      </a:lnTo>
                      <a:lnTo>
                        <a:pt x="429" y="533"/>
                      </a:lnTo>
                      <a:lnTo>
                        <a:pt x="448" y="512"/>
                      </a:lnTo>
                      <a:lnTo>
                        <a:pt x="465" y="528"/>
                      </a:lnTo>
                      <a:lnTo>
                        <a:pt x="465" y="523"/>
                      </a:lnTo>
                      <a:lnTo>
                        <a:pt x="451" y="511"/>
                      </a:lnTo>
                      <a:lnTo>
                        <a:pt x="467" y="495"/>
                      </a:lnTo>
                      <a:close/>
                      <a:moveTo>
                        <a:pt x="447" y="465"/>
                      </a:moveTo>
                      <a:lnTo>
                        <a:pt x="426" y="486"/>
                      </a:lnTo>
                      <a:lnTo>
                        <a:pt x="405" y="465"/>
                      </a:lnTo>
                      <a:lnTo>
                        <a:pt x="426" y="444"/>
                      </a:lnTo>
                      <a:lnTo>
                        <a:pt x="447" y="465"/>
                      </a:lnTo>
                      <a:close/>
                      <a:moveTo>
                        <a:pt x="154" y="259"/>
                      </a:moveTo>
                      <a:lnTo>
                        <a:pt x="175" y="239"/>
                      </a:lnTo>
                      <a:lnTo>
                        <a:pt x="195" y="259"/>
                      </a:lnTo>
                      <a:lnTo>
                        <a:pt x="175" y="280"/>
                      </a:lnTo>
                      <a:lnTo>
                        <a:pt x="154" y="259"/>
                      </a:lnTo>
                      <a:close/>
                      <a:moveTo>
                        <a:pt x="173" y="283"/>
                      </a:moveTo>
                      <a:lnTo>
                        <a:pt x="152" y="302"/>
                      </a:lnTo>
                      <a:lnTo>
                        <a:pt x="132" y="283"/>
                      </a:lnTo>
                      <a:lnTo>
                        <a:pt x="152" y="262"/>
                      </a:lnTo>
                      <a:lnTo>
                        <a:pt x="173" y="283"/>
                      </a:lnTo>
                      <a:close/>
                      <a:moveTo>
                        <a:pt x="198" y="262"/>
                      </a:moveTo>
                      <a:lnTo>
                        <a:pt x="219" y="283"/>
                      </a:lnTo>
                      <a:lnTo>
                        <a:pt x="198" y="302"/>
                      </a:lnTo>
                      <a:lnTo>
                        <a:pt x="177" y="283"/>
                      </a:lnTo>
                      <a:lnTo>
                        <a:pt x="198" y="262"/>
                      </a:lnTo>
                      <a:close/>
                      <a:moveTo>
                        <a:pt x="201" y="259"/>
                      </a:moveTo>
                      <a:lnTo>
                        <a:pt x="220" y="239"/>
                      </a:lnTo>
                      <a:lnTo>
                        <a:pt x="241" y="259"/>
                      </a:lnTo>
                      <a:lnTo>
                        <a:pt x="220" y="280"/>
                      </a:lnTo>
                      <a:lnTo>
                        <a:pt x="201" y="259"/>
                      </a:lnTo>
                      <a:close/>
                      <a:moveTo>
                        <a:pt x="244" y="262"/>
                      </a:moveTo>
                      <a:lnTo>
                        <a:pt x="264" y="283"/>
                      </a:lnTo>
                      <a:lnTo>
                        <a:pt x="244" y="302"/>
                      </a:lnTo>
                      <a:lnTo>
                        <a:pt x="223" y="283"/>
                      </a:lnTo>
                      <a:lnTo>
                        <a:pt x="244" y="262"/>
                      </a:lnTo>
                      <a:close/>
                      <a:moveTo>
                        <a:pt x="245" y="259"/>
                      </a:moveTo>
                      <a:lnTo>
                        <a:pt x="266" y="239"/>
                      </a:lnTo>
                      <a:lnTo>
                        <a:pt x="287" y="259"/>
                      </a:lnTo>
                      <a:lnTo>
                        <a:pt x="266" y="280"/>
                      </a:lnTo>
                      <a:lnTo>
                        <a:pt x="245" y="259"/>
                      </a:lnTo>
                      <a:close/>
                      <a:moveTo>
                        <a:pt x="289" y="262"/>
                      </a:moveTo>
                      <a:lnTo>
                        <a:pt x="310" y="283"/>
                      </a:lnTo>
                      <a:lnTo>
                        <a:pt x="289" y="302"/>
                      </a:lnTo>
                      <a:lnTo>
                        <a:pt x="268" y="283"/>
                      </a:lnTo>
                      <a:lnTo>
                        <a:pt x="289" y="262"/>
                      </a:lnTo>
                      <a:close/>
                      <a:moveTo>
                        <a:pt x="292" y="259"/>
                      </a:moveTo>
                      <a:lnTo>
                        <a:pt x="311" y="239"/>
                      </a:lnTo>
                      <a:lnTo>
                        <a:pt x="332" y="259"/>
                      </a:lnTo>
                      <a:lnTo>
                        <a:pt x="311" y="280"/>
                      </a:lnTo>
                      <a:lnTo>
                        <a:pt x="292" y="259"/>
                      </a:lnTo>
                      <a:close/>
                      <a:moveTo>
                        <a:pt x="335" y="262"/>
                      </a:moveTo>
                      <a:lnTo>
                        <a:pt x="355" y="283"/>
                      </a:lnTo>
                      <a:lnTo>
                        <a:pt x="335" y="302"/>
                      </a:lnTo>
                      <a:lnTo>
                        <a:pt x="314" y="283"/>
                      </a:lnTo>
                      <a:lnTo>
                        <a:pt x="335" y="262"/>
                      </a:lnTo>
                      <a:close/>
                      <a:moveTo>
                        <a:pt x="336" y="259"/>
                      </a:moveTo>
                      <a:lnTo>
                        <a:pt x="357" y="239"/>
                      </a:lnTo>
                      <a:lnTo>
                        <a:pt x="378" y="259"/>
                      </a:lnTo>
                      <a:lnTo>
                        <a:pt x="357" y="280"/>
                      </a:lnTo>
                      <a:lnTo>
                        <a:pt x="336" y="259"/>
                      </a:lnTo>
                      <a:close/>
                      <a:moveTo>
                        <a:pt x="336" y="214"/>
                      </a:moveTo>
                      <a:lnTo>
                        <a:pt x="357" y="193"/>
                      </a:lnTo>
                      <a:lnTo>
                        <a:pt x="378" y="214"/>
                      </a:lnTo>
                      <a:lnTo>
                        <a:pt x="357" y="234"/>
                      </a:lnTo>
                      <a:lnTo>
                        <a:pt x="336" y="214"/>
                      </a:lnTo>
                      <a:close/>
                      <a:moveTo>
                        <a:pt x="355" y="236"/>
                      </a:moveTo>
                      <a:lnTo>
                        <a:pt x="335" y="257"/>
                      </a:lnTo>
                      <a:lnTo>
                        <a:pt x="314" y="236"/>
                      </a:lnTo>
                      <a:lnTo>
                        <a:pt x="335" y="215"/>
                      </a:lnTo>
                      <a:lnTo>
                        <a:pt x="355" y="236"/>
                      </a:lnTo>
                      <a:close/>
                      <a:moveTo>
                        <a:pt x="311" y="234"/>
                      </a:moveTo>
                      <a:lnTo>
                        <a:pt x="292" y="214"/>
                      </a:lnTo>
                      <a:lnTo>
                        <a:pt x="311" y="193"/>
                      </a:lnTo>
                      <a:lnTo>
                        <a:pt x="332" y="214"/>
                      </a:lnTo>
                      <a:lnTo>
                        <a:pt x="311" y="234"/>
                      </a:lnTo>
                      <a:close/>
                      <a:moveTo>
                        <a:pt x="310" y="236"/>
                      </a:moveTo>
                      <a:lnTo>
                        <a:pt x="289" y="257"/>
                      </a:lnTo>
                      <a:lnTo>
                        <a:pt x="268" y="236"/>
                      </a:lnTo>
                      <a:lnTo>
                        <a:pt x="289" y="215"/>
                      </a:lnTo>
                      <a:lnTo>
                        <a:pt x="310" y="236"/>
                      </a:lnTo>
                      <a:close/>
                      <a:moveTo>
                        <a:pt x="266" y="234"/>
                      </a:moveTo>
                      <a:lnTo>
                        <a:pt x="245" y="214"/>
                      </a:lnTo>
                      <a:lnTo>
                        <a:pt x="266" y="193"/>
                      </a:lnTo>
                      <a:lnTo>
                        <a:pt x="287" y="214"/>
                      </a:lnTo>
                      <a:lnTo>
                        <a:pt x="266" y="234"/>
                      </a:lnTo>
                      <a:close/>
                      <a:moveTo>
                        <a:pt x="264" y="236"/>
                      </a:moveTo>
                      <a:lnTo>
                        <a:pt x="244" y="257"/>
                      </a:lnTo>
                      <a:lnTo>
                        <a:pt x="223" y="236"/>
                      </a:lnTo>
                      <a:lnTo>
                        <a:pt x="244" y="215"/>
                      </a:lnTo>
                      <a:lnTo>
                        <a:pt x="264" y="236"/>
                      </a:lnTo>
                      <a:close/>
                      <a:moveTo>
                        <a:pt x="220" y="234"/>
                      </a:moveTo>
                      <a:lnTo>
                        <a:pt x="201" y="214"/>
                      </a:lnTo>
                      <a:lnTo>
                        <a:pt x="220" y="193"/>
                      </a:lnTo>
                      <a:lnTo>
                        <a:pt x="241" y="214"/>
                      </a:lnTo>
                      <a:lnTo>
                        <a:pt x="220" y="234"/>
                      </a:lnTo>
                      <a:close/>
                      <a:moveTo>
                        <a:pt x="219" y="236"/>
                      </a:moveTo>
                      <a:lnTo>
                        <a:pt x="198" y="257"/>
                      </a:lnTo>
                      <a:lnTo>
                        <a:pt x="177" y="236"/>
                      </a:lnTo>
                      <a:lnTo>
                        <a:pt x="198" y="215"/>
                      </a:lnTo>
                      <a:lnTo>
                        <a:pt x="219" y="236"/>
                      </a:lnTo>
                      <a:close/>
                      <a:moveTo>
                        <a:pt x="175" y="234"/>
                      </a:moveTo>
                      <a:lnTo>
                        <a:pt x="154" y="214"/>
                      </a:lnTo>
                      <a:lnTo>
                        <a:pt x="175" y="193"/>
                      </a:lnTo>
                      <a:lnTo>
                        <a:pt x="195" y="214"/>
                      </a:lnTo>
                      <a:lnTo>
                        <a:pt x="175" y="234"/>
                      </a:lnTo>
                      <a:close/>
                      <a:moveTo>
                        <a:pt x="173" y="236"/>
                      </a:moveTo>
                      <a:lnTo>
                        <a:pt x="152" y="257"/>
                      </a:lnTo>
                      <a:lnTo>
                        <a:pt x="132" y="236"/>
                      </a:lnTo>
                      <a:lnTo>
                        <a:pt x="152" y="215"/>
                      </a:lnTo>
                      <a:lnTo>
                        <a:pt x="173" y="236"/>
                      </a:lnTo>
                      <a:close/>
                      <a:moveTo>
                        <a:pt x="129" y="234"/>
                      </a:moveTo>
                      <a:lnTo>
                        <a:pt x="108" y="214"/>
                      </a:lnTo>
                      <a:lnTo>
                        <a:pt x="129" y="193"/>
                      </a:lnTo>
                      <a:lnTo>
                        <a:pt x="150" y="214"/>
                      </a:lnTo>
                      <a:lnTo>
                        <a:pt x="129" y="234"/>
                      </a:lnTo>
                      <a:close/>
                      <a:moveTo>
                        <a:pt x="150" y="259"/>
                      </a:moveTo>
                      <a:lnTo>
                        <a:pt x="129" y="280"/>
                      </a:lnTo>
                      <a:lnTo>
                        <a:pt x="108" y="259"/>
                      </a:lnTo>
                      <a:lnTo>
                        <a:pt x="129" y="239"/>
                      </a:lnTo>
                      <a:lnTo>
                        <a:pt x="150" y="259"/>
                      </a:lnTo>
                      <a:close/>
                      <a:moveTo>
                        <a:pt x="150" y="305"/>
                      </a:moveTo>
                      <a:lnTo>
                        <a:pt x="129" y="326"/>
                      </a:lnTo>
                      <a:lnTo>
                        <a:pt x="108" y="305"/>
                      </a:lnTo>
                      <a:lnTo>
                        <a:pt x="129" y="284"/>
                      </a:lnTo>
                      <a:lnTo>
                        <a:pt x="150" y="305"/>
                      </a:lnTo>
                      <a:close/>
                      <a:moveTo>
                        <a:pt x="152" y="306"/>
                      </a:moveTo>
                      <a:lnTo>
                        <a:pt x="173" y="327"/>
                      </a:lnTo>
                      <a:lnTo>
                        <a:pt x="152" y="348"/>
                      </a:lnTo>
                      <a:lnTo>
                        <a:pt x="132" y="327"/>
                      </a:lnTo>
                      <a:lnTo>
                        <a:pt x="152" y="306"/>
                      </a:lnTo>
                      <a:close/>
                      <a:moveTo>
                        <a:pt x="154" y="305"/>
                      </a:moveTo>
                      <a:lnTo>
                        <a:pt x="175" y="284"/>
                      </a:lnTo>
                      <a:lnTo>
                        <a:pt x="195" y="305"/>
                      </a:lnTo>
                      <a:lnTo>
                        <a:pt x="175" y="326"/>
                      </a:lnTo>
                      <a:lnTo>
                        <a:pt x="154" y="305"/>
                      </a:lnTo>
                      <a:close/>
                      <a:moveTo>
                        <a:pt x="198" y="306"/>
                      </a:moveTo>
                      <a:lnTo>
                        <a:pt x="219" y="327"/>
                      </a:lnTo>
                      <a:lnTo>
                        <a:pt x="198" y="348"/>
                      </a:lnTo>
                      <a:lnTo>
                        <a:pt x="177" y="327"/>
                      </a:lnTo>
                      <a:lnTo>
                        <a:pt x="198" y="306"/>
                      </a:lnTo>
                      <a:close/>
                      <a:moveTo>
                        <a:pt x="201" y="305"/>
                      </a:moveTo>
                      <a:lnTo>
                        <a:pt x="220" y="284"/>
                      </a:lnTo>
                      <a:lnTo>
                        <a:pt x="241" y="305"/>
                      </a:lnTo>
                      <a:lnTo>
                        <a:pt x="220" y="326"/>
                      </a:lnTo>
                      <a:lnTo>
                        <a:pt x="201" y="305"/>
                      </a:lnTo>
                      <a:close/>
                      <a:moveTo>
                        <a:pt x="244" y="306"/>
                      </a:moveTo>
                      <a:lnTo>
                        <a:pt x="264" y="327"/>
                      </a:lnTo>
                      <a:lnTo>
                        <a:pt x="244" y="348"/>
                      </a:lnTo>
                      <a:lnTo>
                        <a:pt x="223" y="327"/>
                      </a:lnTo>
                      <a:lnTo>
                        <a:pt x="244" y="306"/>
                      </a:lnTo>
                      <a:close/>
                      <a:moveTo>
                        <a:pt x="245" y="305"/>
                      </a:moveTo>
                      <a:lnTo>
                        <a:pt x="266" y="284"/>
                      </a:lnTo>
                      <a:lnTo>
                        <a:pt x="287" y="305"/>
                      </a:lnTo>
                      <a:lnTo>
                        <a:pt x="266" y="326"/>
                      </a:lnTo>
                      <a:lnTo>
                        <a:pt x="245" y="305"/>
                      </a:lnTo>
                      <a:close/>
                      <a:moveTo>
                        <a:pt x="289" y="306"/>
                      </a:moveTo>
                      <a:lnTo>
                        <a:pt x="310" y="327"/>
                      </a:lnTo>
                      <a:lnTo>
                        <a:pt x="289" y="348"/>
                      </a:lnTo>
                      <a:lnTo>
                        <a:pt x="268" y="327"/>
                      </a:lnTo>
                      <a:lnTo>
                        <a:pt x="289" y="306"/>
                      </a:lnTo>
                      <a:close/>
                      <a:moveTo>
                        <a:pt x="292" y="305"/>
                      </a:moveTo>
                      <a:lnTo>
                        <a:pt x="311" y="284"/>
                      </a:lnTo>
                      <a:lnTo>
                        <a:pt x="332" y="305"/>
                      </a:lnTo>
                      <a:lnTo>
                        <a:pt x="311" y="326"/>
                      </a:lnTo>
                      <a:lnTo>
                        <a:pt x="292" y="305"/>
                      </a:lnTo>
                      <a:close/>
                      <a:moveTo>
                        <a:pt x="335" y="306"/>
                      </a:moveTo>
                      <a:lnTo>
                        <a:pt x="355" y="327"/>
                      </a:lnTo>
                      <a:lnTo>
                        <a:pt x="335" y="348"/>
                      </a:lnTo>
                      <a:lnTo>
                        <a:pt x="314" y="327"/>
                      </a:lnTo>
                      <a:lnTo>
                        <a:pt x="335" y="306"/>
                      </a:lnTo>
                      <a:close/>
                      <a:moveTo>
                        <a:pt x="336" y="305"/>
                      </a:moveTo>
                      <a:lnTo>
                        <a:pt x="357" y="284"/>
                      </a:lnTo>
                      <a:lnTo>
                        <a:pt x="378" y="305"/>
                      </a:lnTo>
                      <a:lnTo>
                        <a:pt x="357" y="326"/>
                      </a:lnTo>
                      <a:lnTo>
                        <a:pt x="336" y="305"/>
                      </a:lnTo>
                      <a:close/>
                      <a:moveTo>
                        <a:pt x="380" y="306"/>
                      </a:moveTo>
                      <a:lnTo>
                        <a:pt x="401" y="327"/>
                      </a:lnTo>
                      <a:lnTo>
                        <a:pt x="380" y="348"/>
                      </a:lnTo>
                      <a:lnTo>
                        <a:pt x="360" y="327"/>
                      </a:lnTo>
                      <a:lnTo>
                        <a:pt x="380" y="306"/>
                      </a:lnTo>
                      <a:close/>
                      <a:moveTo>
                        <a:pt x="360" y="283"/>
                      </a:moveTo>
                      <a:lnTo>
                        <a:pt x="380" y="262"/>
                      </a:lnTo>
                      <a:lnTo>
                        <a:pt x="401" y="283"/>
                      </a:lnTo>
                      <a:lnTo>
                        <a:pt x="380" y="302"/>
                      </a:lnTo>
                      <a:lnTo>
                        <a:pt x="360" y="283"/>
                      </a:lnTo>
                      <a:close/>
                      <a:moveTo>
                        <a:pt x="360" y="236"/>
                      </a:moveTo>
                      <a:lnTo>
                        <a:pt x="380" y="215"/>
                      </a:lnTo>
                      <a:lnTo>
                        <a:pt x="401" y="236"/>
                      </a:lnTo>
                      <a:lnTo>
                        <a:pt x="380" y="257"/>
                      </a:lnTo>
                      <a:lnTo>
                        <a:pt x="360" y="236"/>
                      </a:lnTo>
                      <a:close/>
                      <a:moveTo>
                        <a:pt x="360" y="190"/>
                      </a:moveTo>
                      <a:lnTo>
                        <a:pt x="380" y="171"/>
                      </a:lnTo>
                      <a:lnTo>
                        <a:pt x="401" y="190"/>
                      </a:lnTo>
                      <a:lnTo>
                        <a:pt x="380" y="211"/>
                      </a:lnTo>
                      <a:lnTo>
                        <a:pt x="360" y="190"/>
                      </a:lnTo>
                      <a:close/>
                      <a:moveTo>
                        <a:pt x="357" y="189"/>
                      </a:moveTo>
                      <a:lnTo>
                        <a:pt x="336" y="168"/>
                      </a:lnTo>
                      <a:lnTo>
                        <a:pt x="357" y="147"/>
                      </a:lnTo>
                      <a:lnTo>
                        <a:pt x="378" y="168"/>
                      </a:lnTo>
                      <a:lnTo>
                        <a:pt x="357" y="189"/>
                      </a:lnTo>
                      <a:close/>
                      <a:moveTo>
                        <a:pt x="355" y="190"/>
                      </a:moveTo>
                      <a:lnTo>
                        <a:pt x="335" y="211"/>
                      </a:lnTo>
                      <a:lnTo>
                        <a:pt x="314" y="190"/>
                      </a:lnTo>
                      <a:lnTo>
                        <a:pt x="335" y="171"/>
                      </a:lnTo>
                      <a:lnTo>
                        <a:pt x="355" y="190"/>
                      </a:lnTo>
                      <a:close/>
                      <a:moveTo>
                        <a:pt x="311" y="189"/>
                      </a:moveTo>
                      <a:lnTo>
                        <a:pt x="292" y="168"/>
                      </a:lnTo>
                      <a:lnTo>
                        <a:pt x="311" y="147"/>
                      </a:lnTo>
                      <a:lnTo>
                        <a:pt x="332" y="168"/>
                      </a:lnTo>
                      <a:lnTo>
                        <a:pt x="311" y="189"/>
                      </a:lnTo>
                      <a:close/>
                      <a:moveTo>
                        <a:pt x="310" y="190"/>
                      </a:moveTo>
                      <a:lnTo>
                        <a:pt x="289" y="211"/>
                      </a:lnTo>
                      <a:lnTo>
                        <a:pt x="268" y="190"/>
                      </a:lnTo>
                      <a:lnTo>
                        <a:pt x="289" y="171"/>
                      </a:lnTo>
                      <a:lnTo>
                        <a:pt x="310" y="190"/>
                      </a:lnTo>
                      <a:close/>
                      <a:moveTo>
                        <a:pt x="266" y="189"/>
                      </a:moveTo>
                      <a:lnTo>
                        <a:pt x="245" y="168"/>
                      </a:lnTo>
                      <a:lnTo>
                        <a:pt x="266" y="147"/>
                      </a:lnTo>
                      <a:lnTo>
                        <a:pt x="287" y="168"/>
                      </a:lnTo>
                      <a:lnTo>
                        <a:pt x="266" y="189"/>
                      </a:lnTo>
                      <a:close/>
                      <a:moveTo>
                        <a:pt x="264" y="190"/>
                      </a:moveTo>
                      <a:lnTo>
                        <a:pt x="244" y="211"/>
                      </a:lnTo>
                      <a:lnTo>
                        <a:pt x="223" y="190"/>
                      </a:lnTo>
                      <a:lnTo>
                        <a:pt x="244" y="171"/>
                      </a:lnTo>
                      <a:lnTo>
                        <a:pt x="264" y="190"/>
                      </a:lnTo>
                      <a:close/>
                      <a:moveTo>
                        <a:pt x="220" y="189"/>
                      </a:moveTo>
                      <a:lnTo>
                        <a:pt x="201" y="168"/>
                      </a:lnTo>
                      <a:lnTo>
                        <a:pt x="220" y="147"/>
                      </a:lnTo>
                      <a:lnTo>
                        <a:pt x="241" y="168"/>
                      </a:lnTo>
                      <a:lnTo>
                        <a:pt x="220" y="189"/>
                      </a:lnTo>
                      <a:close/>
                      <a:moveTo>
                        <a:pt x="219" y="190"/>
                      </a:moveTo>
                      <a:lnTo>
                        <a:pt x="198" y="211"/>
                      </a:lnTo>
                      <a:lnTo>
                        <a:pt x="177" y="190"/>
                      </a:lnTo>
                      <a:lnTo>
                        <a:pt x="198" y="171"/>
                      </a:lnTo>
                      <a:lnTo>
                        <a:pt x="219" y="190"/>
                      </a:lnTo>
                      <a:close/>
                      <a:moveTo>
                        <a:pt x="175" y="189"/>
                      </a:moveTo>
                      <a:lnTo>
                        <a:pt x="154" y="168"/>
                      </a:lnTo>
                      <a:lnTo>
                        <a:pt x="175" y="147"/>
                      </a:lnTo>
                      <a:lnTo>
                        <a:pt x="195" y="168"/>
                      </a:lnTo>
                      <a:lnTo>
                        <a:pt x="175" y="189"/>
                      </a:lnTo>
                      <a:close/>
                      <a:moveTo>
                        <a:pt x="173" y="190"/>
                      </a:moveTo>
                      <a:lnTo>
                        <a:pt x="152" y="211"/>
                      </a:lnTo>
                      <a:lnTo>
                        <a:pt x="132" y="190"/>
                      </a:lnTo>
                      <a:lnTo>
                        <a:pt x="152" y="171"/>
                      </a:lnTo>
                      <a:lnTo>
                        <a:pt x="173" y="190"/>
                      </a:lnTo>
                      <a:close/>
                      <a:moveTo>
                        <a:pt x="129" y="189"/>
                      </a:moveTo>
                      <a:lnTo>
                        <a:pt x="108" y="168"/>
                      </a:lnTo>
                      <a:lnTo>
                        <a:pt x="129" y="147"/>
                      </a:lnTo>
                      <a:lnTo>
                        <a:pt x="150" y="168"/>
                      </a:lnTo>
                      <a:lnTo>
                        <a:pt x="129" y="189"/>
                      </a:lnTo>
                      <a:close/>
                      <a:moveTo>
                        <a:pt x="126" y="190"/>
                      </a:moveTo>
                      <a:lnTo>
                        <a:pt x="107" y="211"/>
                      </a:lnTo>
                      <a:lnTo>
                        <a:pt x="86" y="190"/>
                      </a:lnTo>
                      <a:lnTo>
                        <a:pt x="107" y="171"/>
                      </a:lnTo>
                      <a:lnTo>
                        <a:pt x="126" y="190"/>
                      </a:lnTo>
                      <a:close/>
                      <a:moveTo>
                        <a:pt x="126" y="236"/>
                      </a:moveTo>
                      <a:lnTo>
                        <a:pt x="107" y="257"/>
                      </a:lnTo>
                      <a:lnTo>
                        <a:pt x="86" y="236"/>
                      </a:lnTo>
                      <a:lnTo>
                        <a:pt x="107" y="215"/>
                      </a:lnTo>
                      <a:lnTo>
                        <a:pt x="126" y="236"/>
                      </a:lnTo>
                      <a:close/>
                      <a:moveTo>
                        <a:pt x="126" y="283"/>
                      </a:moveTo>
                      <a:lnTo>
                        <a:pt x="107" y="302"/>
                      </a:lnTo>
                      <a:lnTo>
                        <a:pt x="86" y="283"/>
                      </a:lnTo>
                      <a:lnTo>
                        <a:pt x="107" y="262"/>
                      </a:lnTo>
                      <a:lnTo>
                        <a:pt x="126" y="283"/>
                      </a:lnTo>
                      <a:close/>
                      <a:moveTo>
                        <a:pt x="126" y="327"/>
                      </a:moveTo>
                      <a:lnTo>
                        <a:pt x="107" y="348"/>
                      </a:lnTo>
                      <a:lnTo>
                        <a:pt x="86" y="327"/>
                      </a:lnTo>
                      <a:lnTo>
                        <a:pt x="107" y="306"/>
                      </a:lnTo>
                      <a:lnTo>
                        <a:pt x="126" y="327"/>
                      </a:lnTo>
                      <a:close/>
                      <a:moveTo>
                        <a:pt x="126" y="374"/>
                      </a:moveTo>
                      <a:lnTo>
                        <a:pt x="107" y="393"/>
                      </a:lnTo>
                      <a:lnTo>
                        <a:pt x="86" y="374"/>
                      </a:lnTo>
                      <a:lnTo>
                        <a:pt x="107" y="353"/>
                      </a:lnTo>
                      <a:lnTo>
                        <a:pt x="126" y="374"/>
                      </a:lnTo>
                      <a:close/>
                      <a:moveTo>
                        <a:pt x="108" y="350"/>
                      </a:moveTo>
                      <a:lnTo>
                        <a:pt x="129" y="330"/>
                      </a:lnTo>
                      <a:lnTo>
                        <a:pt x="150" y="350"/>
                      </a:lnTo>
                      <a:lnTo>
                        <a:pt x="129" y="371"/>
                      </a:lnTo>
                      <a:lnTo>
                        <a:pt x="108" y="350"/>
                      </a:lnTo>
                      <a:close/>
                      <a:moveTo>
                        <a:pt x="152" y="353"/>
                      </a:moveTo>
                      <a:lnTo>
                        <a:pt x="173" y="374"/>
                      </a:lnTo>
                      <a:lnTo>
                        <a:pt x="152" y="393"/>
                      </a:lnTo>
                      <a:lnTo>
                        <a:pt x="132" y="374"/>
                      </a:lnTo>
                      <a:lnTo>
                        <a:pt x="152" y="353"/>
                      </a:lnTo>
                      <a:close/>
                      <a:moveTo>
                        <a:pt x="154" y="350"/>
                      </a:moveTo>
                      <a:lnTo>
                        <a:pt x="175" y="330"/>
                      </a:lnTo>
                      <a:lnTo>
                        <a:pt x="195" y="350"/>
                      </a:lnTo>
                      <a:lnTo>
                        <a:pt x="175" y="371"/>
                      </a:lnTo>
                      <a:lnTo>
                        <a:pt x="154" y="350"/>
                      </a:lnTo>
                      <a:close/>
                      <a:moveTo>
                        <a:pt x="198" y="353"/>
                      </a:moveTo>
                      <a:lnTo>
                        <a:pt x="219" y="374"/>
                      </a:lnTo>
                      <a:lnTo>
                        <a:pt x="198" y="393"/>
                      </a:lnTo>
                      <a:lnTo>
                        <a:pt x="177" y="374"/>
                      </a:lnTo>
                      <a:lnTo>
                        <a:pt x="198" y="353"/>
                      </a:lnTo>
                      <a:close/>
                      <a:moveTo>
                        <a:pt x="201" y="350"/>
                      </a:moveTo>
                      <a:lnTo>
                        <a:pt x="220" y="330"/>
                      </a:lnTo>
                      <a:lnTo>
                        <a:pt x="241" y="350"/>
                      </a:lnTo>
                      <a:lnTo>
                        <a:pt x="220" y="371"/>
                      </a:lnTo>
                      <a:lnTo>
                        <a:pt x="201" y="350"/>
                      </a:lnTo>
                      <a:close/>
                      <a:moveTo>
                        <a:pt x="244" y="353"/>
                      </a:moveTo>
                      <a:lnTo>
                        <a:pt x="264" y="374"/>
                      </a:lnTo>
                      <a:lnTo>
                        <a:pt x="244" y="393"/>
                      </a:lnTo>
                      <a:lnTo>
                        <a:pt x="223" y="374"/>
                      </a:lnTo>
                      <a:lnTo>
                        <a:pt x="244" y="353"/>
                      </a:lnTo>
                      <a:close/>
                      <a:moveTo>
                        <a:pt x="245" y="350"/>
                      </a:moveTo>
                      <a:lnTo>
                        <a:pt x="266" y="330"/>
                      </a:lnTo>
                      <a:lnTo>
                        <a:pt x="287" y="350"/>
                      </a:lnTo>
                      <a:lnTo>
                        <a:pt x="266" y="371"/>
                      </a:lnTo>
                      <a:lnTo>
                        <a:pt x="245" y="350"/>
                      </a:lnTo>
                      <a:close/>
                      <a:moveTo>
                        <a:pt x="289" y="353"/>
                      </a:moveTo>
                      <a:lnTo>
                        <a:pt x="310" y="374"/>
                      </a:lnTo>
                      <a:lnTo>
                        <a:pt x="289" y="393"/>
                      </a:lnTo>
                      <a:lnTo>
                        <a:pt x="268" y="374"/>
                      </a:lnTo>
                      <a:lnTo>
                        <a:pt x="289" y="353"/>
                      </a:lnTo>
                      <a:close/>
                      <a:moveTo>
                        <a:pt x="292" y="350"/>
                      </a:moveTo>
                      <a:lnTo>
                        <a:pt x="311" y="330"/>
                      </a:lnTo>
                      <a:lnTo>
                        <a:pt x="332" y="350"/>
                      </a:lnTo>
                      <a:lnTo>
                        <a:pt x="311" y="371"/>
                      </a:lnTo>
                      <a:lnTo>
                        <a:pt x="292" y="350"/>
                      </a:lnTo>
                      <a:close/>
                      <a:moveTo>
                        <a:pt x="335" y="353"/>
                      </a:moveTo>
                      <a:lnTo>
                        <a:pt x="355" y="374"/>
                      </a:lnTo>
                      <a:lnTo>
                        <a:pt x="335" y="393"/>
                      </a:lnTo>
                      <a:lnTo>
                        <a:pt x="314" y="374"/>
                      </a:lnTo>
                      <a:lnTo>
                        <a:pt x="335" y="353"/>
                      </a:lnTo>
                      <a:close/>
                      <a:moveTo>
                        <a:pt x="336" y="350"/>
                      </a:moveTo>
                      <a:lnTo>
                        <a:pt x="357" y="330"/>
                      </a:lnTo>
                      <a:lnTo>
                        <a:pt x="378" y="350"/>
                      </a:lnTo>
                      <a:lnTo>
                        <a:pt x="357" y="371"/>
                      </a:lnTo>
                      <a:lnTo>
                        <a:pt x="336" y="350"/>
                      </a:lnTo>
                      <a:close/>
                      <a:moveTo>
                        <a:pt x="380" y="353"/>
                      </a:moveTo>
                      <a:lnTo>
                        <a:pt x="401" y="374"/>
                      </a:lnTo>
                      <a:lnTo>
                        <a:pt x="380" y="393"/>
                      </a:lnTo>
                      <a:lnTo>
                        <a:pt x="360" y="374"/>
                      </a:lnTo>
                      <a:lnTo>
                        <a:pt x="380" y="353"/>
                      </a:lnTo>
                      <a:close/>
                      <a:moveTo>
                        <a:pt x="383" y="350"/>
                      </a:moveTo>
                      <a:lnTo>
                        <a:pt x="404" y="330"/>
                      </a:lnTo>
                      <a:lnTo>
                        <a:pt x="423" y="350"/>
                      </a:lnTo>
                      <a:lnTo>
                        <a:pt x="404" y="371"/>
                      </a:lnTo>
                      <a:lnTo>
                        <a:pt x="383" y="350"/>
                      </a:lnTo>
                      <a:close/>
                      <a:moveTo>
                        <a:pt x="383" y="305"/>
                      </a:moveTo>
                      <a:lnTo>
                        <a:pt x="404" y="284"/>
                      </a:lnTo>
                      <a:lnTo>
                        <a:pt x="423" y="305"/>
                      </a:lnTo>
                      <a:lnTo>
                        <a:pt x="404" y="326"/>
                      </a:lnTo>
                      <a:lnTo>
                        <a:pt x="383" y="305"/>
                      </a:lnTo>
                      <a:close/>
                      <a:moveTo>
                        <a:pt x="383" y="259"/>
                      </a:moveTo>
                      <a:lnTo>
                        <a:pt x="404" y="239"/>
                      </a:lnTo>
                      <a:lnTo>
                        <a:pt x="423" y="259"/>
                      </a:lnTo>
                      <a:lnTo>
                        <a:pt x="404" y="280"/>
                      </a:lnTo>
                      <a:lnTo>
                        <a:pt x="383" y="259"/>
                      </a:lnTo>
                      <a:close/>
                      <a:moveTo>
                        <a:pt x="383" y="214"/>
                      </a:moveTo>
                      <a:lnTo>
                        <a:pt x="404" y="193"/>
                      </a:lnTo>
                      <a:lnTo>
                        <a:pt x="423" y="214"/>
                      </a:lnTo>
                      <a:lnTo>
                        <a:pt x="404" y="234"/>
                      </a:lnTo>
                      <a:lnTo>
                        <a:pt x="383" y="214"/>
                      </a:lnTo>
                      <a:close/>
                      <a:moveTo>
                        <a:pt x="383" y="168"/>
                      </a:moveTo>
                      <a:lnTo>
                        <a:pt x="404" y="147"/>
                      </a:lnTo>
                      <a:lnTo>
                        <a:pt x="423" y="168"/>
                      </a:lnTo>
                      <a:lnTo>
                        <a:pt x="404" y="189"/>
                      </a:lnTo>
                      <a:lnTo>
                        <a:pt x="383" y="168"/>
                      </a:lnTo>
                      <a:close/>
                      <a:moveTo>
                        <a:pt x="383" y="122"/>
                      </a:moveTo>
                      <a:lnTo>
                        <a:pt x="404" y="102"/>
                      </a:lnTo>
                      <a:lnTo>
                        <a:pt x="423" y="122"/>
                      </a:lnTo>
                      <a:lnTo>
                        <a:pt x="404" y="143"/>
                      </a:lnTo>
                      <a:lnTo>
                        <a:pt x="383" y="122"/>
                      </a:lnTo>
                      <a:close/>
                      <a:moveTo>
                        <a:pt x="401" y="146"/>
                      </a:moveTo>
                      <a:lnTo>
                        <a:pt x="380" y="165"/>
                      </a:lnTo>
                      <a:lnTo>
                        <a:pt x="360" y="146"/>
                      </a:lnTo>
                      <a:lnTo>
                        <a:pt x="380" y="125"/>
                      </a:lnTo>
                      <a:lnTo>
                        <a:pt x="401" y="146"/>
                      </a:lnTo>
                      <a:close/>
                      <a:moveTo>
                        <a:pt x="357" y="143"/>
                      </a:moveTo>
                      <a:lnTo>
                        <a:pt x="336" y="122"/>
                      </a:lnTo>
                      <a:lnTo>
                        <a:pt x="357" y="102"/>
                      </a:lnTo>
                      <a:lnTo>
                        <a:pt x="378" y="122"/>
                      </a:lnTo>
                      <a:lnTo>
                        <a:pt x="357" y="143"/>
                      </a:lnTo>
                      <a:close/>
                      <a:moveTo>
                        <a:pt x="355" y="146"/>
                      </a:moveTo>
                      <a:lnTo>
                        <a:pt x="335" y="165"/>
                      </a:lnTo>
                      <a:lnTo>
                        <a:pt x="314" y="146"/>
                      </a:lnTo>
                      <a:lnTo>
                        <a:pt x="335" y="125"/>
                      </a:lnTo>
                      <a:lnTo>
                        <a:pt x="355" y="146"/>
                      </a:lnTo>
                      <a:close/>
                      <a:moveTo>
                        <a:pt x="311" y="143"/>
                      </a:moveTo>
                      <a:lnTo>
                        <a:pt x="292" y="122"/>
                      </a:lnTo>
                      <a:lnTo>
                        <a:pt x="311" y="102"/>
                      </a:lnTo>
                      <a:lnTo>
                        <a:pt x="332" y="122"/>
                      </a:lnTo>
                      <a:lnTo>
                        <a:pt x="311" y="143"/>
                      </a:lnTo>
                      <a:close/>
                      <a:moveTo>
                        <a:pt x="310" y="146"/>
                      </a:moveTo>
                      <a:lnTo>
                        <a:pt x="289" y="165"/>
                      </a:lnTo>
                      <a:lnTo>
                        <a:pt x="268" y="146"/>
                      </a:lnTo>
                      <a:lnTo>
                        <a:pt x="289" y="125"/>
                      </a:lnTo>
                      <a:lnTo>
                        <a:pt x="310" y="146"/>
                      </a:lnTo>
                      <a:close/>
                      <a:moveTo>
                        <a:pt x="266" y="143"/>
                      </a:moveTo>
                      <a:lnTo>
                        <a:pt x="245" y="122"/>
                      </a:lnTo>
                      <a:lnTo>
                        <a:pt x="266" y="102"/>
                      </a:lnTo>
                      <a:lnTo>
                        <a:pt x="287" y="122"/>
                      </a:lnTo>
                      <a:lnTo>
                        <a:pt x="266" y="143"/>
                      </a:lnTo>
                      <a:close/>
                      <a:moveTo>
                        <a:pt x="264" y="146"/>
                      </a:moveTo>
                      <a:lnTo>
                        <a:pt x="244" y="165"/>
                      </a:lnTo>
                      <a:lnTo>
                        <a:pt x="223" y="146"/>
                      </a:lnTo>
                      <a:lnTo>
                        <a:pt x="244" y="125"/>
                      </a:lnTo>
                      <a:lnTo>
                        <a:pt x="264" y="146"/>
                      </a:lnTo>
                      <a:close/>
                      <a:moveTo>
                        <a:pt x="220" y="143"/>
                      </a:moveTo>
                      <a:lnTo>
                        <a:pt x="201" y="122"/>
                      </a:lnTo>
                      <a:lnTo>
                        <a:pt x="220" y="102"/>
                      </a:lnTo>
                      <a:lnTo>
                        <a:pt x="241" y="122"/>
                      </a:lnTo>
                      <a:lnTo>
                        <a:pt x="220" y="143"/>
                      </a:lnTo>
                      <a:close/>
                      <a:moveTo>
                        <a:pt x="219" y="146"/>
                      </a:moveTo>
                      <a:lnTo>
                        <a:pt x="198" y="165"/>
                      </a:lnTo>
                      <a:lnTo>
                        <a:pt x="177" y="146"/>
                      </a:lnTo>
                      <a:lnTo>
                        <a:pt x="198" y="125"/>
                      </a:lnTo>
                      <a:lnTo>
                        <a:pt x="219" y="146"/>
                      </a:lnTo>
                      <a:close/>
                      <a:moveTo>
                        <a:pt x="175" y="143"/>
                      </a:moveTo>
                      <a:lnTo>
                        <a:pt x="154" y="122"/>
                      </a:lnTo>
                      <a:lnTo>
                        <a:pt x="175" y="102"/>
                      </a:lnTo>
                      <a:lnTo>
                        <a:pt x="195" y="122"/>
                      </a:lnTo>
                      <a:lnTo>
                        <a:pt x="175" y="143"/>
                      </a:lnTo>
                      <a:close/>
                      <a:moveTo>
                        <a:pt x="173" y="146"/>
                      </a:moveTo>
                      <a:lnTo>
                        <a:pt x="152" y="165"/>
                      </a:lnTo>
                      <a:lnTo>
                        <a:pt x="132" y="146"/>
                      </a:lnTo>
                      <a:lnTo>
                        <a:pt x="152" y="125"/>
                      </a:lnTo>
                      <a:lnTo>
                        <a:pt x="173" y="146"/>
                      </a:lnTo>
                      <a:close/>
                      <a:moveTo>
                        <a:pt x="129" y="143"/>
                      </a:moveTo>
                      <a:lnTo>
                        <a:pt x="108" y="122"/>
                      </a:lnTo>
                      <a:lnTo>
                        <a:pt x="129" y="102"/>
                      </a:lnTo>
                      <a:lnTo>
                        <a:pt x="150" y="122"/>
                      </a:lnTo>
                      <a:lnTo>
                        <a:pt x="129" y="143"/>
                      </a:lnTo>
                      <a:close/>
                      <a:moveTo>
                        <a:pt x="126" y="146"/>
                      </a:moveTo>
                      <a:lnTo>
                        <a:pt x="107" y="165"/>
                      </a:lnTo>
                      <a:lnTo>
                        <a:pt x="86" y="146"/>
                      </a:lnTo>
                      <a:lnTo>
                        <a:pt x="107" y="125"/>
                      </a:lnTo>
                      <a:lnTo>
                        <a:pt x="126" y="146"/>
                      </a:lnTo>
                      <a:close/>
                      <a:moveTo>
                        <a:pt x="83" y="143"/>
                      </a:moveTo>
                      <a:lnTo>
                        <a:pt x="63" y="122"/>
                      </a:lnTo>
                      <a:lnTo>
                        <a:pt x="83" y="102"/>
                      </a:lnTo>
                      <a:lnTo>
                        <a:pt x="104" y="122"/>
                      </a:lnTo>
                      <a:lnTo>
                        <a:pt x="83" y="143"/>
                      </a:lnTo>
                      <a:close/>
                      <a:moveTo>
                        <a:pt x="104" y="168"/>
                      </a:moveTo>
                      <a:lnTo>
                        <a:pt x="83" y="189"/>
                      </a:lnTo>
                      <a:lnTo>
                        <a:pt x="63" y="168"/>
                      </a:lnTo>
                      <a:lnTo>
                        <a:pt x="83" y="147"/>
                      </a:lnTo>
                      <a:lnTo>
                        <a:pt x="104" y="168"/>
                      </a:lnTo>
                      <a:close/>
                      <a:moveTo>
                        <a:pt x="104" y="214"/>
                      </a:moveTo>
                      <a:lnTo>
                        <a:pt x="83" y="234"/>
                      </a:lnTo>
                      <a:lnTo>
                        <a:pt x="63" y="214"/>
                      </a:lnTo>
                      <a:lnTo>
                        <a:pt x="83" y="193"/>
                      </a:lnTo>
                      <a:lnTo>
                        <a:pt x="104" y="214"/>
                      </a:lnTo>
                      <a:close/>
                      <a:moveTo>
                        <a:pt x="104" y="259"/>
                      </a:moveTo>
                      <a:lnTo>
                        <a:pt x="83" y="280"/>
                      </a:lnTo>
                      <a:lnTo>
                        <a:pt x="63" y="259"/>
                      </a:lnTo>
                      <a:lnTo>
                        <a:pt x="83" y="239"/>
                      </a:lnTo>
                      <a:lnTo>
                        <a:pt x="104" y="259"/>
                      </a:lnTo>
                      <a:close/>
                      <a:moveTo>
                        <a:pt x="104" y="305"/>
                      </a:moveTo>
                      <a:lnTo>
                        <a:pt x="83" y="326"/>
                      </a:lnTo>
                      <a:lnTo>
                        <a:pt x="63" y="305"/>
                      </a:lnTo>
                      <a:lnTo>
                        <a:pt x="83" y="284"/>
                      </a:lnTo>
                      <a:lnTo>
                        <a:pt x="104" y="305"/>
                      </a:lnTo>
                      <a:close/>
                      <a:moveTo>
                        <a:pt x="104" y="350"/>
                      </a:moveTo>
                      <a:lnTo>
                        <a:pt x="83" y="371"/>
                      </a:lnTo>
                      <a:lnTo>
                        <a:pt x="63" y="350"/>
                      </a:lnTo>
                      <a:lnTo>
                        <a:pt x="83" y="330"/>
                      </a:lnTo>
                      <a:lnTo>
                        <a:pt x="104" y="350"/>
                      </a:lnTo>
                      <a:close/>
                      <a:moveTo>
                        <a:pt x="104" y="396"/>
                      </a:moveTo>
                      <a:lnTo>
                        <a:pt x="83" y="417"/>
                      </a:lnTo>
                      <a:lnTo>
                        <a:pt x="63" y="396"/>
                      </a:lnTo>
                      <a:lnTo>
                        <a:pt x="83" y="375"/>
                      </a:lnTo>
                      <a:lnTo>
                        <a:pt x="104" y="396"/>
                      </a:lnTo>
                      <a:close/>
                      <a:moveTo>
                        <a:pt x="107" y="399"/>
                      </a:moveTo>
                      <a:lnTo>
                        <a:pt x="126" y="418"/>
                      </a:lnTo>
                      <a:lnTo>
                        <a:pt x="107" y="439"/>
                      </a:lnTo>
                      <a:lnTo>
                        <a:pt x="86" y="418"/>
                      </a:lnTo>
                      <a:lnTo>
                        <a:pt x="107" y="399"/>
                      </a:lnTo>
                      <a:close/>
                      <a:moveTo>
                        <a:pt x="108" y="396"/>
                      </a:moveTo>
                      <a:lnTo>
                        <a:pt x="129" y="375"/>
                      </a:lnTo>
                      <a:lnTo>
                        <a:pt x="150" y="396"/>
                      </a:lnTo>
                      <a:lnTo>
                        <a:pt x="129" y="417"/>
                      </a:lnTo>
                      <a:lnTo>
                        <a:pt x="108" y="396"/>
                      </a:lnTo>
                      <a:close/>
                      <a:moveTo>
                        <a:pt x="152" y="399"/>
                      </a:moveTo>
                      <a:lnTo>
                        <a:pt x="173" y="418"/>
                      </a:lnTo>
                      <a:lnTo>
                        <a:pt x="152" y="439"/>
                      </a:lnTo>
                      <a:lnTo>
                        <a:pt x="132" y="418"/>
                      </a:lnTo>
                      <a:lnTo>
                        <a:pt x="152" y="399"/>
                      </a:lnTo>
                      <a:close/>
                      <a:moveTo>
                        <a:pt x="154" y="396"/>
                      </a:moveTo>
                      <a:lnTo>
                        <a:pt x="175" y="375"/>
                      </a:lnTo>
                      <a:lnTo>
                        <a:pt x="195" y="396"/>
                      </a:lnTo>
                      <a:lnTo>
                        <a:pt x="175" y="417"/>
                      </a:lnTo>
                      <a:lnTo>
                        <a:pt x="154" y="396"/>
                      </a:lnTo>
                      <a:close/>
                      <a:moveTo>
                        <a:pt x="198" y="399"/>
                      </a:moveTo>
                      <a:lnTo>
                        <a:pt x="219" y="418"/>
                      </a:lnTo>
                      <a:lnTo>
                        <a:pt x="198" y="439"/>
                      </a:lnTo>
                      <a:lnTo>
                        <a:pt x="177" y="418"/>
                      </a:lnTo>
                      <a:lnTo>
                        <a:pt x="198" y="399"/>
                      </a:lnTo>
                      <a:close/>
                      <a:moveTo>
                        <a:pt x="201" y="396"/>
                      </a:moveTo>
                      <a:lnTo>
                        <a:pt x="220" y="375"/>
                      </a:lnTo>
                      <a:lnTo>
                        <a:pt x="241" y="396"/>
                      </a:lnTo>
                      <a:lnTo>
                        <a:pt x="220" y="417"/>
                      </a:lnTo>
                      <a:lnTo>
                        <a:pt x="201" y="396"/>
                      </a:lnTo>
                      <a:close/>
                      <a:moveTo>
                        <a:pt x="244" y="399"/>
                      </a:moveTo>
                      <a:lnTo>
                        <a:pt x="264" y="418"/>
                      </a:lnTo>
                      <a:lnTo>
                        <a:pt x="244" y="439"/>
                      </a:lnTo>
                      <a:lnTo>
                        <a:pt x="223" y="418"/>
                      </a:lnTo>
                      <a:lnTo>
                        <a:pt x="244" y="399"/>
                      </a:lnTo>
                      <a:close/>
                      <a:moveTo>
                        <a:pt x="245" y="396"/>
                      </a:moveTo>
                      <a:lnTo>
                        <a:pt x="266" y="375"/>
                      </a:lnTo>
                      <a:lnTo>
                        <a:pt x="287" y="396"/>
                      </a:lnTo>
                      <a:lnTo>
                        <a:pt x="266" y="417"/>
                      </a:lnTo>
                      <a:lnTo>
                        <a:pt x="245" y="396"/>
                      </a:lnTo>
                      <a:close/>
                      <a:moveTo>
                        <a:pt x="289" y="399"/>
                      </a:moveTo>
                      <a:lnTo>
                        <a:pt x="310" y="418"/>
                      </a:lnTo>
                      <a:lnTo>
                        <a:pt x="289" y="439"/>
                      </a:lnTo>
                      <a:lnTo>
                        <a:pt x="268" y="418"/>
                      </a:lnTo>
                      <a:lnTo>
                        <a:pt x="289" y="399"/>
                      </a:lnTo>
                      <a:close/>
                      <a:moveTo>
                        <a:pt x="292" y="396"/>
                      </a:moveTo>
                      <a:lnTo>
                        <a:pt x="311" y="375"/>
                      </a:lnTo>
                      <a:lnTo>
                        <a:pt x="332" y="396"/>
                      </a:lnTo>
                      <a:lnTo>
                        <a:pt x="311" y="417"/>
                      </a:lnTo>
                      <a:lnTo>
                        <a:pt x="292" y="396"/>
                      </a:lnTo>
                      <a:close/>
                      <a:moveTo>
                        <a:pt x="335" y="399"/>
                      </a:moveTo>
                      <a:lnTo>
                        <a:pt x="355" y="418"/>
                      </a:lnTo>
                      <a:lnTo>
                        <a:pt x="335" y="439"/>
                      </a:lnTo>
                      <a:lnTo>
                        <a:pt x="314" y="418"/>
                      </a:lnTo>
                      <a:lnTo>
                        <a:pt x="335" y="399"/>
                      </a:lnTo>
                      <a:close/>
                      <a:moveTo>
                        <a:pt x="336" y="396"/>
                      </a:moveTo>
                      <a:lnTo>
                        <a:pt x="357" y="375"/>
                      </a:lnTo>
                      <a:lnTo>
                        <a:pt x="378" y="396"/>
                      </a:lnTo>
                      <a:lnTo>
                        <a:pt x="357" y="417"/>
                      </a:lnTo>
                      <a:lnTo>
                        <a:pt x="336" y="396"/>
                      </a:lnTo>
                      <a:close/>
                      <a:moveTo>
                        <a:pt x="380" y="399"/>
                      </a:moveTo>
                      <a:lnTo>
                        <a:pt x="401" y="418"/>
                      </a:lnTo>
                      <a:lnTo>
                        <a:pt x="380" y="439"/>
                      </a:lnTo>
                      <a:lnTo>
                        <a:pt x="360" y="418"/>
                      </a:lnTo>
                      <a:lnTo>
                        <a:pt x="380" y="399"/>
                      </a:lnTo>
                      <a:close/>
                      <a:moveTo>
                        <a:pt x="383" y="396"/>
                      </a:moveTo>
                      <a:lnTo>
                        <a:pt x="404" y="375"/>
                      </a:lnTo>
                      <a:lnTo>
                        <a:pt x="423" y="396"/>
                      </a:lnTo>
                      <a:lnTo>
                        <a:pt x="404" y="417"/>
                      </a:lnTo>
                      <a:lnTo>
                        <a:pt x="383" y="396"/>
                      </a:lnTo>
                      <a:close/>
                      <a:moveTo>
                        <a:pt x="405" y="374"/>
                      </a:moveTo>
                      <a:lnTo>
                        <a:pt x="426" y="353"/>
                      </a:lnTo>
                      <a:lnTo>
                        <a:pt x="447" y="374"/>
                      </a:lnTo>
                      <a:lnTo>
                        <a:pt x="426" y="393"/>
                      </a:lnTo>
                      <a:lnTo>
                        <a:pt x="405" y="374"/>
                      </a:lnTo>
                      <a:close/>
                      <a:moveTo>
                        <a:pt x="405" y="327"/>
                      </a:moveTo>
                      <a:lnTo>
                        <a:pt x="426" y="306"/>
                      </a:lnTo>
                      <a:lnTo>
                        <a:pt x="447" y="327"/>
                      </a:lnTo>
                      <a:lnTo>
                        <a:pt x="426" y="348"/>
                      </a:lnTo>
                      <a:lnTo>
                        <a:pt x="405" y="327"/>
                      </a:lnTo>
                      <a:close/>
                      <a:moveTo>
                        <a:pt x="405" y="283"/>
                      </a:moveTo>
                      <a:lnTo>
                        <a:pt x="426" y="262"/>
                      </a:lnTo>
                      <a:lnTo>
                        <a:pt x="447" y="283"/>
                      </a:lnTo>
                      <a:lnTo>
                        <a:pt x="426" y="302"/>
                      </a:lnTo>
                      <a:lnTo>
                        <a:pt x="405" y="283"/>
                      </a:lnTo>
                      <a:close/>
                      <a:moveTo>
                        <a:pt x="405" y="236"/>
                      </a:moveTo>
                      <a:lnTo>
                        <a:pt x="426" y="215"/>
                      </a:lnTo>
                      <a:lnTo>
                        <a:pt x="447" y="236"/>
                      </a:lnTo>
                      <a:lnTo>
                        <a:pt x="426" y="257"/>
                      </a:lnTo>
                      <a:lnTo>
                        <a:pt x="405" y="236"/>
                      </a:lnTo>
                      <a:close/>
                      <a:moveTo>
                        <a:pt x="405" y="190"/>
                      </a:moveTo>
                      <a:lnTo>
                        <a:pt x="426" y="171"/>
                      </a:lnTo>
                      <a:lnTo>
                        <a:pt x="447" y="190"/>
                      </a:lnTo>
                      <a:lnTo>
                        <a:pt x="426" y="211"/>
                      </a:lnTo>
                      <a:lnTo>
                        <a:pt x="405" y="190"/>
                      </a:lnTo>
                      <a:close/>
                      <a:moveTo>
                        <a:pt x="405" y="146"/>
                      </a:moveTo>
                      <a:lnTo>
                        <a:pt x="426" y="125"/>
                      </a:lnTo>
                      <a:lnTo>
                        <a:pt x="447" y="146"/>
                      </a:lnTo>
                      <a:lnTo>
                        <a:pt x="426" y="165"/>
                      </a:lnTo>
                      <a:lnTo>
                        <a:pt x="405" y="146"/>
                      </a:lnTo>
                      <a:close/>
                      <a:moveTo>
                        <a:pt x="405" y="99"/>
                      </a:moveTo>
                      <a:lnTo>
                        <a:pt x="426" y="80"/>
                      </a:lnTo>
                      <a:lnTo>
                        <a:pt x="447" y="99"/>
                      </a:lnTo>
                      <a:lnTo>
                        <a:pt x="426" y="120"/>
                      </a:lnTo>
                      <a:lnTo>
                        <a:pt x="405" y="99"/>
                      </a:lnTo>
                      <a:close/>
                      <a:moveTo>
                        <a:pt x="404" y="98"/>
                      </a:moveTo>
                      <a:lnTo>
                        <a:pt x="383" y="77"/>
                      </a:lnTo>
                      <a:lnTo>
                        <a:pt x="404" y="56"/>
                      </a:lnTo>
                      <a:lnTo>
                        <a:pt x="423" y="77"/>
                      </a:lnTo>
                      <a:lnTo>
                        <a:pt x="404" y="98"/>
                      </a:lnTo>
                      <a:close/>
                      <a:moveTo>
                        <a:pt x="401" y="99"/>
                      </a:moveTo>
                      <a:lnTo>
                        <a:pt x="380" y="120"/>
                      </a:lnTo>
                      <a:lnTo>
                        <a:pt x="360" y="99"/>
                      </a:lnTo>
                      <a:lnTo>
                        <a:pt x="380" y="80"/>
                      </a:lnTo>
                      <a:lnTo>
                        <a:pt x="401" y="99"/>
                      </a:lnTo>
                      <a:close/>
                      <a:moveTo>
                        <a:pt x="357" y="98"/>
                      </a:moveTo>
                      <a:lnTo>
                        <a:pt x="336" y="77"/>
                      </a:lnTo>
                      <a:lnTo>
                        <a:pt x="357" y="56"/>
                      </a:lnTo>
                      <a:lnTo>
                        <a:pt x="378" y="77"/>
                      </a:lnTo>
                      <a:lnTo>
                        <a:pt x="357" y="98"/>
                      </a:lnTo>
                      <a:close/>
                      <a:moveTo>
                        <a:pt x="355" y="99"/>
                      </a:moveTo>
                      <a:lnTo>
                        <a:pt x="335" y="120"/>
                      </a:lnTo>
                      <a:lnTo>
                        <a:pt x="314" y="99"/>
                      </a:lnTo>
                      <a:lnTo>
                        <a:pt x="335" y="80"/>
                      </a:lnTo>
                      <a:lnTo>
                        <a:pt x="355" y="99"/>
                      </a:lnTo>
                      <a:close/>
                      <a:moveTo>
                        <a:pt x="311" y="98"/>
                      </a:moveTo>
                      <a:lnTo>
                        <a:pt x="292" y="77"/>
                      </a:lnTo>
                      <a:lnTo>
                        <a:pt x="311" y="56"/>
                      </a:lnTo>
                      <a:lnTo>
                        <a:pt x="332" y="77"/>
                      </a:lnTo>
                      <a:lnTo>
                        <a:pt x="311" y="98"/>
                      </a:lnTo>
                      <a:close/>
                      <a:moveTo>
                        <a:pt x="310" y="99"/>
                      </a:moveTo>
                      <a:lnTo>
                        <a:pt x="289" y="120"/>
                      </a:lnTo>
                      <a:lnTo>
                        <a:pt x="268" y="99"/>
                      </a:lnTo>
                      <a:lnTo>
                        <a:pt x="289" y="80"/>
                      </a:lnTo>
                      <a:lnTo>
                        <a:pt x="310" y="99"/>
                      </a:lnTo>
                      <a:close/>
                      <a:moveTo>
                        <a:pt x="266" y="98"/>
                      </a:moveTo>
                      <a:lnTo>
                        <a:pt x="245" y="77"/>
                      </a:lnTo>
                      <a:lnTo>
                        <a:pt x="266" y="56"/>
                      </a:lnTo>
                      <a:lnTo>
                        <a:pt x="287" y="77"/>
                      </a:lnTo>
                      <a:lnTo>
                        <a:pt x="266" y="98"/>
                      </a:lnTo>
                      <a:close/>
                      <a:moveTo>
                        <a:pt x="264" y="99"/>
                      </a:moveTo>
                      <a:lnTo>
                        <a:pt x="244" y="120"/>
                      </a:lnTo>
                      <a:lnTo>
                        <a:pt x="223" y="99"/>
                      </a:lnTo>
                      <a:lnTo>
                        <a:pt x="244" y="80"/>
                      </a:lnTo>
                      <a:lnTo>
                        <a:pt x="264" y="99"/>
                      </a:lnTo>
                      <a:close/>
                      <a:moveTo>
                        <a:pt x="220" y="98"/>
                      </a:moveTo>
                      <a:lnTo>
                        <a:pt x="201" y="77"/>
                      </a:lnTo>
                      <a:lnTo>
                        <a:pt x="220" y="56"/>
                      </a:lnTo>
                      <a:lnTo>
                        <a:pt x="241" y="77"/>
                      </a:lnTo>
                      <a:lnTo>
                        <a:pt x="220" y="98"/>
                      </a:lnTo>
                      <a:close/>
                      <a:moveTo>
                        <a:pt x="219" y="99"/>
                      </a:moveTo>
                      <a:lnTo>
                        <a:pt x="198" y="120"/>
                      </a:lnTo>
                      <a:lnTo>
                        <a:pt x="177" y="99"/>
                      </a:lnTo>
                      <a:lnTo>
                        <a:pt x="198" y="80"/>
                      </a:lnTo>
                      <a:lnTo>
                        <a:pt x="219" y="99"/>
                      </a:lnTo>
                      <a:close/>
                      <a:moveTo>
                        <a:pt x="175" y="98"/>
                      </a:moveTo>
                      <a:lnTo>
                        <a:pt x="154" y="77"/>
                      </a:lnTo>
                      <a:lnTo>
                        <a:pt x="175" y="56"/>
                      </a:lnTo>
                      <a:lnTo>
                        <a:pt x="195" y="77"/>
                      </a:lnTo>
                      <a:lnTo>
                        <a:pt x="175" y="98"/>
                      </a:lnTo>
                      <a:close/>
                      <a:moveTo>
                        <a:pt x="173" y="99"/>
                      </a:moveTo>
                      <a:lnTo>
                        <a:pt x="152" y="120"/>
                      </a:lnTo>
                      <a:lnTo>
                        <a:pt x="132" y="99"/>
                      </a:lnTo>
                      <a:lnTo>
                        <a:pt x="152" y="80"/>
                      </a:lnTo>
                      <a:lnTo>
                        <a:pt x="173" y="99"/>
                      </a:lnTo>
                      <a:close/>
                      <a:moveTo>
                        <a:pt x="129" y="98"/>
                      </a:moveTo>
                      <a:lnTo>
                        <a:pt x="108" y="77"/>
                      </a:lnTo>
                      <a:lnTo>
                        <a:pt x="129" y="56"/>
                      </a:lnTo>
                      <a:lnTo>
                        <a:pt x="150" y="77"/>
                      </a:lnTo>
                      <a:lnTo>
                        <a:pt x="129" y="98"/>
                      </a:lnTo>
                      <a:close/>
                      <a:moveTo>
                        <a:pt x="126" y="99"/>
                      </a:moveTo>
                      <a:lnTo>
                        <a:pt x="107" y="120"/>
                      </a:lnTo>
                      <a:lnTo>
                        <a:pt x="86" y="99"/>
                      </a:lnTo>
                      <a:lnTo>
                        <a:pt x="107" y="80"/>
                      </a:lnTo>
                      <a:lnTo>
                        <a:pt x="126" y="99"/>
                      </a:lnTo>
                      <a:close/>
                      <a:moveTo>
                        <a:pt x="83" y="98"/>
                      </a:moveTo>
                      <a:lnTo>
                        <a:pt x="63" y="77"/>
                      </a:lnTo>
                      <a:lnTo>
                        <a:pt x="83" y="56"/>
                      </a:lnTo>
                      <a:lnTo>
                        <a:pt x="104" y="77"/>
                      </a:lnTo>
                      <a:lnTo>
                        <a:pt x="83" y="98"/>
                      </a:lnTo>
                      <a:close/>
                      <a:moveTo>
                        <a:pt x="82" y="99"/>
                      </a:moveTo>
                      <a:lnTo>
                        <a:pt x="61" y="120"/>
                      </a:lnTo>
                      <a:lnTo>
                        <a:pt x="40" y="99"/>
                      </a:lnTo>
                      <a:lnTo>
                        <a:pt x="61" y="80"/>
                      </a:lnTo>
                      <a:lnTo>
                        <a:pt x="82" y="99"/>
                      </a:lnTo>
                      <a:close/>
                      <a:moveTo>
                        <a:pt x="82" y="146"/>
                      </a:moveTo>
                      <a:lnTo>
                        <a:pt x="61" y="165"/>
                      </a:lnTo>
                      <a:lnTo>
                        <a:pt x="40" y="146"/>
                      </a:lnTo>
                      <a:lnTo>
                        <a:pt x="61" y="125"/>
                      </a:lnTo>
                      <a:lnTo>
                        <a:pt x="82" y="146"/>
                      </a:lnTo>
                      <a:close/>
                      <a:moveTo>
                        <a:pt x="82" y="190"/>
                      </a:moveTo>
                      <a:lnTo>
                        <a:pt x="61" y="211"/>
                      </a:lnTo>
                      <a:lnTo>
                        <a:pt x="40" y="190"/>
                      </a:lnTo>
                      <a:lnTo>
                        <a:pt x="61" y="171"/>
                      </a:lnTo>
                      <a:lnTo>
                        <a:pt x="82" y="190"/>
                      </a:lnTo>
                      <a:close/>
                      <a:moveTo>
                        <a:pt x="82" y="236"/>
                      </a:moveTo>
                      <a:lnTo>
                        <a:pt x="61" y="257"/>
                      </a:lnTo>
                      <a:lnTo>
                        <a:pt x="40" y="236"/>
                      </a:lnTo>
                      <a:lnTo>
                        <a:pt x="61" y="215"/>
                      </a:lnTo>
                      <a:lnTo>
                        <a:pt x="82" y="236"/>
                      </a:lnTo>
                      <a:close/>
                      <a:moveTo>
                        <a:pt x="82" y="283"/>
                      </a:moveTo>
                      <a:lnTo>
                        <a:pt x="61" y="302"/>
                      </a:lnTo>
                      <a:lnTo>
                        <a:pt x="40" y="283"/>
                      </a:lnTo>
                      <a:lnTo>
                        <a:pt x="61" y="262"/>
                      </a:lnTo>
                      <a:lnTo>
                        <a:pt x="82" y="283"/>
                      </a:lnTo>
                      <a:close/>
                      <a:moveTo>
                        <a:pt x="82" y="327"/>
                      </a:moveTo>
                      <a:lnTo>
                        <a:pt x="61" y="348"/>
                      </a:lnTo>
                      <a:lnTo>
                        <a:pt x="40" y="327"/>
                      </a:lnTo>
                      <a:lnTo>
                        <a:pt x="61" y="306"/>
                      </a:lnTo>
                      <a:lnTo>
                        <a:pt x="82" y="327"/>
                      </a:lnTo>
                      <a:close/>
                      <a:moveTo>
                        <a:pt x="82" y="374"/>
                      </a:moveTo>
                      <a:lnTo>
                        <a:pt x="61" y="393"/>
                      </a:lnTo>
                      <a:lnTo>
                        <a:pt x="40" y="374"/>
                      </a:lnTo>
                      <a:lnTo>
                        <a:pt x="61" y="353"/>
                      </a:lnTo>
                      <a:lnTo>
                        <a:pt x="82" y="374"/>
                      </a:lnTo>
                      <a:close/>
                      <a:moveTo>
                        <a:pt x="82" y="418"/>
                      </a:moveTo>
                      <a:lnTo>
                        <a:pt x="61" y="439"/>
                      </a:lnTo>
                      <a:lnTo>
                        <a:pt x="40" y="418"/>
                      </a:lnTo>
                      <a:lnTo>
                        <a:pt x="61" y="399"/>
                      </a:lnTo>
                      <a:lnTo>
                        <a:pt x="82" y="418"/>
                      </a:lnTo>
                      <a:close/>
                      <a:moveTo>
                        <a:pt x="83" y="421"/>
                      </a:moveTo>
                      <a:lnTo>
                        <a:pt x="104" y="442"/>
                      </a:lnTo>
                      <a:lnTo>
                        <a:pt x="83" y="462"/>
                      </a:lnTo>
                      <a:lnTo>
                        <a:pt x="63" y="442"/>
                      </a:lnTo>
                      <a:lnTo>
                        <a:pt x="83" y="421"/>
                      </a:lnTo>
                      <a:close/>
                      <a:moveTo>
                        <a:pt x="107" y="444"/>
                      </a:moveTo>
                      <a:lnTo>
                        <a:pt x="126" y="465"/>
                      </a:lnTo>
                      <a:lnTo>
                        <a:pt x="107" y="486"/>
                      </a:lnTo>
                      <a:lnTo>
                        <a:pt x="86" y="465"/>
                      </a:lnTo>
                      <a:lnTo>
                        <a:pt x="107" y="444"/>
                      </a:lnTo>
                      <a:close/>
                      <a:moveTo>
                        <a:pt x="108" y="442"/>
                      </a:moveTo>
                      <a:lnTo>
                        <a:pt x="129" y="421"/>
                      </a:lnTo>
                      <a:lnTo>
                        <a:pt x="150" y="442"/>
                      </a:lnTo>
                      <a:lnTo>
                        <a:pt x="129" y="462"/>
                      </a:lnTo>
                      <a:lnTo>
                        <a:pt x="108" y="442"/>
                      </a:lnTo>
                      <a:close/>
                      <a:moveTo>
                        <a:pt x="152" y="444"/>
                      </a:moveTo>
                      <a:lnTo>
                        <a:pt x="173" y="465"/>
                      </a:lnTo>
                      <a:lnTo>
                        <a:pt x="152" y="486"/>
                      </a:lnTo>
                      <a:lnTo>
                        <a:pt x="132" y="465"/>
                      </a:lnTo>
                      <a:lnTo>
                        <a:pt x="152" y="444"/>
                      </a:lnTo>
                      <a:close/>
                      <a:moveTo>
                        <a:pt x="154" y="442"/>
                      </a:moveTo>
                      <a:lnTo>
                        <a:pt x="175" y="421"/>
                      </a:lnTo>
                      <a:lnTo>
                        <a:pt x="195" y="442"/>
                      </a:lnTo>
                      <a:lnTo>
                        <a:pt x="175" y="462"/>
                      </a:lnTo>
                      <a:lnTo>
                        <a:pt x="154" y="442"/>
                      </a:lnTo>
                      <a:close/>
                      <a:moveTo>
                        <a:pt x="198" y="444"/>
                      </a:moveTo>
                      <a:lnTo>
                        <a:pt x="219" y="465"/>
                      </a:lnTo>
                      <a:lnTo>
                        <a:pt x="198" y="486"/>
                      </a:lnTo>
                      <a:lnTo>
                        <a:pt x="177" y="465"/>
                      </a:lnTo>
                      <a:lnTo>
                        <a:pt x="198" y="444"/>
                      </a:lnTo>
                      <a:close/>
                      <a:moveTo>
                        <a:pt x="201" y="442"/>
                      </a:moveTo>
                      <a:lnTo>
                        <a:pt x="220" y="421"/>
                      </a:lnTo>
                      <a:lnTo>
                        <a:pt x="241" y="442"/>
                      </a:lnTo>
                      <a:lnTo>
                        <a:pt x="220" y="462"/>
                      </a:lnTo>
                      <a:lnTo>
                        <a:pt x="201" y="442"/>
                      </a:lnTo>
                      <a:close/>
                      <a:moveTo>
                        <a:pt x="244" y="444"/>
                      </a:moveTo>
                      <a:lnTo>
                        <a:pt x="264" y="465"/>
                      </a:lnTo>
                      <a:lnTo>
                        <a:pt x="244" y="486"/>
                      </a:lnTo>
                      <a:lnTo>
                        <a:pt x="223" y="465"/>
                      </a:lnTo>
                      <a:lnTo>
                        <a:pt x="244" y="444"/>
                      </a:lnTo>
                      <a:close/>
                      <a:moveTo>
                        <a:pt x="245" y="442"/>
                      </a:moveTo>
                      <a:lnTo>
                        <a:pt x="266" y="421"/>
                      </a:lnTo>
                      <a:lnTo>
                        <a:pt x="287" y="442"/>
                      </a:lnTo>
                      <a:lnTo>
                        <a:pt x="266" y="462"/>
                      </a:lnTo>
                      <a:lnTo>
                        <a:pt x="245" y="442"/>
                      </a:lnTo>
                      <a:close/>
                      <a:moveTo>
                        <a:pt x="289" y="444"/>
                      </a:moveTo>
                      <a:lnTo>
                        <a:pt x="310" y="465"/>
                      </a:lnTo>
                      <a:lnTo>
                        <a:pt x="289" y="486"/>
                      </a:lnTo>
                      <a:lnTo>
                        <a:pt x="268" y="465"/>
                      </a:lnTo>
                      <a:lnTo>
                        <a:pt x="289" y="444"/>
                      </a:lnTo>
                      <a:close/>
                      <a:moveTo>
                        <a:pt x="292" y="442"/>
                      </a:moveTo>
                      <a:lnTo>
                        <a:pt x="311" y="421"/>
                      </a:lnTo>
                      <a:lnTo>
                        <a:pt x="332" y="442"/>
                      </a:lnTo>
                      <a:lnTo>
                        <a:pt x="311" y="462"/>
                      </a:lnTo>
                      <a:lnTo>
                        <a:pt x="292" y="442"/>
                      </a:lnTo>
                      <a:close/>
                      <a:moveTo>
                        <a:pt x="335" y="444"/>
                      </a:moveTo>
                      <a:lnTo>
                        <a:pt x="355" y="465"/>
                      </a:lnTo>
                      <a:lnTo>
                        <a:pt x="335" y="486"/>
                      </a:lnTo>
                      <a:lnTo>
                        <a:pt x="314" y="465"/>
                      </a:lnTo>
                      <a:lnTo>
                        <a:pt x="335" y="444"/>
                      </a:lnTo>
                      <a:close/>
                      <a:moveTo>
                        <a:pt x="336" y="442"/>
                      </a:moveTo>
                      <a:lnTo>
                        <a:pt x="357" y="421"/>
                      </a:lnTo>
                      <a:lnTo>
                        <a:pt x="378" y="442"/>
                      </a:lnTo>
                      <a:lnTo>
                        <a:pt x="357" y="462"/>
                      </a:lnTo>
                      <a:lnTo>
                        <a:pt x="336" y="442"/>
                      </a:lnTo>
                      <a:close/>
                      <a:moveTo>
                        <a:pt x="380" y="444"/>
                      </a:moveTo>
                      <a:lnTo>
                        <a:pt x="401" y="465"/>
                      </a:lnTo>
                      <a:lnTo>
                        <a:pt x="380" y="486"/>
                      </a:lnTo>
                      <a:lnTo>
                        <a:pt x="360" y="465"/>
                      </a:lnTo>
                      <a:lnTo>
                        <a:pt x="380" y="444"/>
                      </a:lnTo>
                      <a:close/>
                      <a:moveTo>
                        <a:pt x="383" y="442"/>
                      </a:moveTo>
                      <a:lnTo>
                        <a:pt x="404" y="421"/>
                      </a:lnTo>
                      <a:lnTo>
                        <a:pt x="423" y="442"/>
                      </a:lnTo>
                      <a:lnTo>
                        <a:pt x="404" y="462"/>
                      </a:lnTo>
                      <a:lnTo>
                        <a:pt x="383" y="442"/>
                      </a:lnTo>
                      <a:close/>
                      <a:moveTo>
                        <a:pt x="426" y="439"/>
                      </a:moveTo>
                      <a:lnTo>
                        <a:pt x="405" y="418"/>
                      </a:lnTo>
                      <a:lnTo>
                        <a:pt x="426" y="399"/>
                      </a:lnTo>
                      <a:lnTo>
                        <a:pt x="447" y="418"/>
                      </a:lnTo>
                      <a:lnTo>
                        <a:pt x="426" y="439"/>
                      </a:lnTo>
                      <a:close/>
                      <a:moveTo>
                        <a:pt x="469" y="396"/>
                      </a:moveTo>
                      <a:lnTo>
                        <a:pt x="448" y="417"/>
                      </a:lnTo>
                      <a:lnTo>
                        <a:pt x="429" y="396"/>
                      </a:lnTo>
                      <a:lnTo>
                        <a:pt x="448" y="375"/>
                      </a:lnTo>
                      <a:lnTo>
                        <a:pt x="469" y="396"/>
                      </a:lnTo>
                      <a:close/>
                      <a:moveTo>
                        <a:pt x="469" y="350"/>
                      </a:moveTo>
                      <a:lnTo>
                        <a:pt x="448" y="371"/>
                      </a:lnTo>
                      <a:lnTo>
                        <a:pt x="429" y="350"/>
                      </a:lnTo>
                      <a:lnTo>
                        <a:pt x="448" y="330"/>
                      </a:lnTo>
                      <a:lnTo>
                        <a:pt x="469" y="350"/>
                      </a:lnTo>
                      <a:close/>
                      <a:moveTo>
                        <a:pt x="469" y="305"/>
                      </a:moveTo>
                      <a:lnTo>
                        <a:pt x="448" y="326"/>
                      </a:lnTo>
                      <a:lnTo>
                        <a:pt x="429" y="305"/>
                      </a:lnTo>
                      <a:lnTo>
                        <a:pt x="448" y="284"/>
                      </a:lnTo>
                      <a:lnTo>
                        <a:pt x="469" y="305"/>
                      </a:lnTo>
                      <a:close/>
                      <a:moveTo>
                        <a:pt x="469" y="259"/>
                      </a:moveTo>
                      <a:lnTo>
                        <a:pt x="448" y="280"/>
                      </a:lnTo>
                      <a:lnTo>
                        <a:pt x="429" y="259"/>
                      </a:lnTo>
                      <a:lnTo>
                        <a:pt x="448" y="239"/>
                      </a:lnTo>
                      <a:lnTo>
                        <a:pt x="469" y="259"/>
                      </a:lnTo>
                      <a:close/>
                      <a:moveTo>
                        <a:pt x="469" y="214"/>
                      </a:moveTo>
                      <a:lnTo>
                        <a:pt x="448" y="234"/>
                      </a:lnTo>
                      <a:lnTo>
                        <a:pt x="429" y="214"/>
                      </a:lnTo>
                      <a:lnTo>
                        <a:pt x="448" y="193"/>
                      </a:lnTo>
                      <a:lnTo>
                        <a:pt x="469" y="214"/>
                      </a:lnTo>
                      <a:close/>
                      <a:moveTo>
                        <a:pt x="469" y="168"/>
                      </a:moveTo>
                      <a:lnTo>
                        <a:pt x="448" y="189"/>
                      </a:lnTo>
                      <a:lnTo>
                        <a:pt x="429" y="168"/>
                      </a:lnTo>
                      <a:lnTo>
                        <a:pt x="448" y="147"/>
                      </a:lnTo>
                      <a:lnTo>
                        <a:pt x="469" y="168"/>
                      </a:lnTo>
                      <a:close/>
                      <a:moveTo>
                        <a:pt x="469" y="122"/>
                      </a:moveTo>
                      <a:lnTo>
                        <a:pt x="448" y="143"/>
                      </a:lnTo>
                      <a:lnTo>
                        <a:pt x="429" y="122"/>
                      </a:lnTo>
                      <a:lnTo>
                        <a:pt x="448" y="102"/>
                      </a:lnTo>
                      <a:lnTo>
                        <a:pt x="469" y="122"/>
                      </a:lnTo>
                      <a:close/>
                      <a:moveTo>
                        <a:pt x="469" y="77"/>
                      </a:moveTo>
                      <a:lnTo>
                        <a:pt x="448" y="98"/>
                      </a:lnTo>
                      <a:lnTo>
                        <a:pt x="429" y="77"/>
                      </a:lnTo>
                      <a:lnTo>
                        <a:pt x="448" y="56"/>
                      </a:lnTo>
                      <a:lnTo>
                        <a:pt x="469" y="77"/>
                      </a:lnTo>
                      <a:close/>
                      <a:moveTo>
                        <a:pt x="448" y="11"/>
                      </a:moveTo>
                      <a:lnTo>
                        <a:pt x="469" y="31"/>
                      </a:lnTo>
                      <a:lnTo>
                        <a:pt x="448" y="52"/>
                      </a:lnTo>
                      <a:lnTo>
                        <a:pt x="429" y="31"/>
                      </a:lnTo>
                      <a:lnTo>
                        <a:pt x="448" y="11"/>
                      </a:lnTo>
                      <a:close/>
                      <a:moveTo>
                        <a:pt x="447" y="55"/>
                      </a:moveTo>
                      <a:lnTo>
                        <a:pt x="426" y="74"/>
                      </a:lnTo>
                      <a:lnTo>
                        <a:pt x="405" y="55"/>
                      </a:lnTo>
                      <a:lnTo>
                        <a:pt x="426" y="34"/>
                      </a:lnTo>
                      <a:lnTo>
                        <a:pt x="447" y="55"/>
                      </a:lnTo>
                      <a:close/>
                      <a:moveTo>
                        <a:pt x="404" y="11"/>
                      </a:moveTo>
                      <a:lnTo>
                        <a:pt x="423" y="31"/>
                      </a:lnTo>
                      <a:lnTo>
                        <a:pt x="404" y="52"/>
                      </a:lnTo>
                      <a:lnTo>
                        <a:pt x="383" y="31"/>
                      </a:lnTo>
                      <a:lnTo>
                        <a:pt x="404" y="11"/>
                      </a:lnTo>
                      <a:close/>
                      <a:moveTo>
                        <a:pt x="401" y="55"/>
                      </a:moveTo>
                      <a:lnTo>
                        <a:pt x="380" y="74"/>
                      </a:lnTo>
                      <a:lnTo>
                        <a:pt x="360" y="55"/>
                      </a:lnTo>
                      <a:lnTo>
                        <a:pt x="380" y="34"/>
                      </a:lnTo>
                      <a:lnTo>
                        <a:pt x="401" y="55"/>
                      </a:lnTo>
                      <a:close/>
                      <a:moveTo>
                        <a:pt x="357" y="11"/>
                      </a:moveTo>
                      <a:lnTo>
                        <a:pt x="378" y="31"/>
                      </a:lnTo>
                      <a:lnTo>
                        <a:pt x="357" y="52"/>
                      </a:lnTo>
                      <a:lnTo>
                        <a:pt x="336" y="31"/>
                      </a:lnTo>
                      <a:lnTo>
                        <a:pt x="357" y="11"/>
                      </a:lnTo>
                      <a:close/>
                      <a:moveTo>
                        <a:pt x="355" y="55"/>
                      </a:moveTo>
                      <a:lnTo>
                        <a:pt x="335" y="74"/>
                      </a:lnTo>
                      <a:lnTo>
                        <a:pt x="314" y="55"/>
                      </a:lnTo>
                      <a:lnTo>
                        <a:pt x="335" y="34"/>
                      </a:lnTo>
                      <a:lnTo>
                        <a:pt x="355" y="55"/>
                      </a:lnTo>
                      <a:close/>
                      <a:moveTo>
                        <a:pt x="311" y="11"/>
                      </a:moveTo>
                      <a:lnTo>
                        <a:pt x="332" y="31"/>
                      </a:lnTo>
                      <a:lnTo>
                        <a:pt x="311" y="52"/>
                      </a:lnTo>
                      <a:lnTo>
                        <a:pt x="292" y="31"/>
                      </a:lnTo>
                      <a:lnTo>
                        <a:pt x="311" y="11"/>
                      </a:lnTo>
                      <a:close/>
                      <a:moveTo>
                        <a:pt x="310" y="55"/>
                      </a:moveTo>
                      <a:lnTo>
                        <a:pt x="289" y="74"/>
                      </a:lnTo>
                      <a:lnTo>
                        <a:pt x="268" y="55"/>
                      </a:lnTo>
                      <a:lnTo>
                        <a:pt x="289" y="34"/>
                      </a:lnTo>
                      <a:lnTo>
                        <a:pt x="310" y="55"/>
                      </a:lnTo>
                      <a:close/>
                      <a:moveTo>
                        <a:pt x="266" y="11"/>
                      </a:moveTo>
                      <a:lnTo>
                        <a:pt x="287" y="31"/>
                      </a:lnTo>
                      <a:lnTo>
                        <a:pt x="266" y="52"/>
                      </a:lnTo>
                      <a:lnTo>
                        <a:pt x="245" y="31"/>
                      </a:lnTo>
                      <a:lnTo>
                        <a:pt x="266" y="11"/>
                      </a:lnTo>
                      <a:close/>
                      <a:moveTo>
                        <a:pt x="264" y="55"/>
                      </a:moveTo>
                      <a:lnTo>
                        <a:pt x="244" y="74"/>
                      </a:lnTo>
                      <a:lnTo>
                        <a:pt x="223" y="55"/>
                      </a:lnTo>
                      <a:lnTo>
                        <a:pt x="244" y="34"/>
                      </a:lnTo>
                      <a:lnTo>
                        <a:pt x="264" y="55"/>
                      </a:lnTo>
                      <a:close/>
                      <a:moveTo>
                        <a:pt x="220" y="11"/>
                      </a:moveTo>
                      <a:lnTo>
                        <a:pt x="241" y="31"/>
                      </a:lnTo>
                      <a:lnTo>
                        <a:pt x="220" y="52"/>
                      </a:lnTo>
                      <a:lnTo>
                        <a:pt x="201" y="31"/>
                      </a:lnTo>
                      <a:lnTo>
                        <a:pt x="220" y="11"/>
                      </a:lnTo>
                      <a:close/>
                      <a:moveTo>
                        <a:pt x="219" y="55"/>
                      </a:moveTo>
                      <a:lnTo>
                        <a:pt x="198" y="74"/>
                      </a:lnTo>
                      <a:lnTo>
                        <a:pt x="177" y="55"/>
                      </a:lnTo>
                      <a:lnTo>
                        <a:pt x="198" y="34"/>
                      </a:lnTo>
                      <a:lnTo>
                        <a:pt x="219" y="55"/>
                      </a:lnTo>
                      <a:close/>
                      <a:moveTo>
                        <a:pt x="175" y="11"/>
                      </a:moveTo>
                      <a:lnTo>
                        <a:pt x="195" y="31"/>
                      </a:lnTo>
                      <a:lnTo>
                        <a:pt x="175" y="52"/>
                      </a:lnTo>
                      <a:lnTo>
                        <a:pt x="154" y="31"/>
                      </a:lnTo>
                      <a:lnTo>
                        <a:pt x="175" y="11"/>
                      </a:lnTo>
                      <a:close/>
                      <a:moveTo>
                        <a:pt x="173" y="55"/>
                      </a:moveTo>
                      <a:lnTo>
                        <a:pt x="152" y="74"/>
                      </a:lnTo>
                      <a:lnTo>
                        <a:pt x="132" y="55"/>
                      </a:lnTo>
                      <a:lnTo>
                        <a:pt x="152" y="34"/>
                      </a:lnTo>
                      <a:lnTo>
                        <a:pt x="173" y="55"/>
                      </a:lnTo>
                      <a:close/>
                      <a:moveTo>
                        <a:pt x="129" y="11"/>
                      </a:moveTo>
                      <a:lnTo>
                        <a:pt x="150" y="31"/>
                      </a:lnTo>
                      <a:lnTo>
                        <a:pt x="129" y="52"/>
                      </a:lnTo>
                      <a:lnTo>
                        <a:pt x="108" y="31"/>
                      </a:lnTo>
                      <a:lnTo>
                        <a:pt x="129" y="11"/>
                      </a:lnTo>
                      <a:close/>
                      <a:moveTo>
                        <a:pt x="126" y="55"/>
                      </a:moveTo>
                      <a:lnTo>
                        <a:pt x="107" y="74"/>
                      </a:lnTo>
                      <a:lnTo>
                        <a:pt x="86" y="55"/>
                      </a:lnTo>
                      <a:lnTo>
                        <a:pt x="107" y="34"/>
                      </a:lnTo>
                      <a:lnTo>
                        <a:pt x="126" y="55"/>
                      </a:lnTo>
                      <a:close/>
                      <a:moveTo>
                        <a:pt x="83" y="11"/>
                      </a:moveTo>
                      <a:lnTo>
                        <a:pt x="104" y="31"/>
                      </a:lnTo>
                      <a:lnTo>
                        <a:pt x="83" y="52"/>
                      </a:lnTo>
                      <a:lnTo>
                        <a:pt x="63" y="31"/>
                      </a:lnTo>
                      <a:lnTo>
                        <a:pt x="83" y="11"/>
                      </a:lnTo>
                      <a:close/>
                      <a:moveTo>
                        <a:pt x="82" y="55"/>
                      </a:moveTo>
                      <a:lnTo>
                        <a:pt x="61" y="74"/>
                      </a:lnTo>
                      <a:lnTo>
                        <a:pt x="40" y="55"/>
                      </a:lnTo>
                      <a:lnTo>
                        <a:pt x="61" y="34"/>
                      </a:lnTo>
                      <a:lnTo>
                        <a:pt x="82" y="55"/>
                      </a:lnTo>
                      <a:close/>
                      <a:moveTo>
                        <a:pt x="17" y="31"/>
                      </a:moveTo>
                      <a:lnTo>
                        <a:pt x="38" y="11"/>
                      </a:lnTo>
                      <a:lnTo>
                        <a:pt x="59" y="31"/>
                      </a:lnTo>
                      <a:lnTo>
                        <a:pt x="38" y="52"/>
                      </a:lnTo>
                      <a:lnTo>
                        <a:pt x="17" y="31"/>
                      </a:lnTo>
                      <a:close/>
                      <a:moveTo>
                        <a:pt x="17" y="77"/>
                      </a:moveTo>
                      <a:lnTo>
                        <a:pt x="38" y="56"/>
                      </a:lnTo>
                      <a:lnTo>
                        <a:pt x="59" y="77"/>
                      </a:lnTo>
                      <a:lnTo>
                        <a:pt x="38" y="98"/>
                      </a:lnTo>
                      <a:lnTo>
                        <a:pt x="17" y="77"/>
                      </a:lnTo>
                      <a:close/>
                      <a:moveTo>
                        <a:pt x="17" y="122"/>
                      </a:moveTo>
                      <a:lnTo>
                        <a:pt x="38" y="102"/>
                      </a:lnTo>
                      <a:lnTo>
                        <a:pt x="59" y="122"/>
                      </a:lnTo>
                      <a:lnTo>
                        <a:pt x="38" y="143"/>
                      </a:lnTo>
                      <a:lnTo>
                        <a:pt x="17" y="122"/>
                      </a:lnTo>
                      <a:close/>
                      <a:moveTo>
                        <a:pt x="17" y="168"/>
                      </a:moveTo>
                      <a:lnTo>
                        <a:pt x="38" y="147"/>
                      </a:lnTo>
                      <a:lnTo>
                        <a:pt x="59" y="168"/>
                      </a:lnTo>
                      <a:lnTo>
                        <a:pt x="38" y="189"/>
                      </a:lnTo>
                      <a:lnTo>
                        <a:pt x="17" y="168"/>
                      </a:lnTo>
                      <a:close/>
                      <a:moveTo>
                        <a:pt x="17" y="214"/>
                      </a:moveTo>
                      <a:lnTo>
                        <a:pt x="38" y="193"/>
                      </a:lnTo>
                      <a:lnTo>
                        <a:pt x="59" y="214"/>
                      </a:lnTo>
                      <a:lnTo>
                        <a:pt x="38" y="234"/>
                      </a:lnTo>
                      <a:lnTo>
                        <a:pt x="17" y="214"/>
                      </a:lnTo>
                      <a:close/>
                      <a:moveTo>
                        <a:pt x="17" y="259"/>
                      </a:moveTo>
                      <a:lnTo>
                        <a:pt x="38" y="239"/>
                      </a:lnTo>
                      <a:lnTo>
                        <a:pt x="59" y="259"/>
                      </a:lnTo>
                      <a:lnTo>
                        <a:pt x="38" y="280"/>
                      </a:lnTo>
                      <a:lnTo>
                        <a:pt x="17" y="259"/>
                      </a:lnTo>
                      <a:close/>
                      <a:moveTo>
                        <a:pt x="17" y="305"/>
                      </a:moveTo>
                      <a:lnTo>
                        <a:pt x="38" y="284"/>
                      </a:lnTo>
                      <a:lnTo>
                        <a:pt x="59" y="305"/>
                      </a:lnTo>
                      <a:lnTo>
                        <a:pt x="38" y="326"/>
                      </a:lnTo>
                      <a:lnTo>
                        <a:pt x="17" y="305"/>
                      </a:lnTo>
                      <a:close/>
                      <a:moveTo>
                        <a:pt x="17" y="350"/>
                      </a:moveTo>
                      <a:lnTo>
                        <a:pt x="38" y="330"/>
                      </a:lnTo>
                      <a:lnTo>
                        <a:pt x="59" y="350"/>
                      </a:lnTo>
                      <a:lnTo>
                        <a:pt x="38" y="371"/>
                      </a:lnTo>
                      <a:lnTo>
                        <a:pt x="17" y="350"/>
                      </a:lnTo>
                      <a:close/>
                      <a:moveTo>
                        <a:pt x="17" y="396"/>
                      </a:moveTo>
                      <a:lnTo>
                        <a:pt x="38" y="375"/>
                      </a:lnTo>
                      <a:lnTo>
                        <a:pt x="59" y="396"/>
                      </a:lnTo>
                      <a:lnTo>
                        <a:pt x="38" y="417"/>
                      </a:lnTo>
                      <a:lnTo>
                        <a:pt x="17" y="396"/>
                      </a:lnTo>
                      <a:close/>
                      <a:moveTo>
                        <a:pt x="17" y="442"/>
                      </a:moveTo>
                      <a:lnTo>
                        <a:pt x="38" y="421"/>
                      </a:lnTo>
                      <a:lnTo>
                        <a:pt x="59" y="442"/>
                      </a:lnTo>
                      <a:lnTo>
                        <a:pt x="38" y="462"/>
                      </a:lnTo>
                      <a:lnTo>
                        <a:pt x="17" y="442"/>
                      </a:lnTo>
                      <a:close/>
                      <a:moveTo>
                        <a:pt x="40" y="465"/>
                      </a:moveTo>
                      <a:lnTo>
                        <a:pt x="61" y="444"/>
                      </a:lnTo>
                      <a:lnTo>
                        <a:pt x="82" y="465"/>
                      </a:lnTo>
                      <a:lnTo>
                        <a:pt x="61" y="486"/>
                      </a:lnTo>
                      <a:lnTo>
                        <a:pt x="40" y="465"/>
                      </a:lnTo>
                      <a:close/>
                      <a:moveTo>
                        <a:pt x="61" y="530"/>
                      </a:moveTo>
                      <a:lnTo>
                        <a:pt x="40" y="511"/>
                      </a:lnTo>
                      <a:lnTo>
                        <a:pt x="61" y="490"/>
                      </a:lnTo>
                      <a:lnTo>
                        <a:pt x="82" y="511"/>
                      </a:lnTo>
                      <a:lnTo>
                        <a:pt x="61" y="530"/>
                      </a:lnTo>
                      <a:close/>
                      <a:moveTo>
                        <a:pt x="63" y="487"/>
                      </a:moveTo>
                      <a:lnTo>
                        <a:pt x="83" y="467"/>
                      </a:lnTo>
                      <a:lnTo>
                        <a:pt x="104" y="487"/>
                      </a:lnTo>
                      <a:lnTo>
                        <a:pt x="83" y="508"/>
                      </a:lnTo>
                      <a:lnTo>
                        <a:pt x="63" y="487"/>
                      </a:lnTo>
                      <a:close/>
                      <a:moveTo>
                        <a:pt x="107" y="530"/>
                      </a:moveTo>
                      <a:lnTo>
                        <a:pt x="86" y="511"/>
                      </a:lnTo>
                      <a:lnTo>
                        <a:pt x="107" y="490"/>
                      </a:lnTo>
                      <a:lnTo>
                        <a:pt x="126" y="511"/>
                      </a:lnTo>
                      <a:lnTo>
                        <a:pt x="107" y="530"/>
                      </a:lnTo>
                      <a:close/>
                      <a:moveTo>
                        <a:pt x="108" y="487"/>
                      </a:moveTo>
                      <a:lnTo>
                        <a:pt x="129" y="467"/>
                      </a:lnTo>
                      <a:lnTo>
                        <a:pt x="150" y="487"/>
                      </a:lnTo>
                      <a:lnTo>
                        <a:pt x="129" y="508"/>
                      </a:lnTo>
                      <a:lnTo>
                        <a:pt x="108" y="487"/>
                      </a:lnTo>
                      <a:close/>
                      <a:moveTo>
                        <a:pt x="152" y="530"/>
                      </a:moveTo>
                      <a:lnTo>
                        <a:pt x="132" y="511"/>
                      </a:lnTo>
                      <a:lnTo>
                        <a:pt x="152" y="490"/>
                      </a:lnTo>
                      <a:lnTo>
                        <a:pt x="173" y="511"/>
                      </a:lnTo>
                      <a:lnTo>
                        <a:pt x="152" y="530"/>
                      </a:lnTo>
                      <a:close/>
                      <a:moveTo>
                        <a:pt x="154" y="487"/>
                      </a:moveTo>
                      <a:lnTo>
                        <a:pt x="175" y="467"/>
                      </a:lnTo>
                      <a:lnTo>
                        <a:pt x="195" y="487"/>
                      </a:lnTo>
                      <a:lnTo>
                        <a:pt x="175" y="508"/>
                      </a:lnTo>
                      <a:lnTo>
                        <a:pt x="154" y="487"/>
                      </a:lnTo>
                      <a:close/>
                      <a:moveTo>
                        <a:pt x="198" y="530"/>
                      </a:moveTo>
                      <a:lnTo>
                        <a:pt x="177" y="511"/>
                      </a:lnTo>
                      <a:lnTo>
                        <a:pt x="198" y="490"/>
                      </a:lnTo>
                      <a:lnTo>
                        <a:pt x="219" y="511"/>
                      </a:lnTo>
                      <a:lnTo>
                        <a:pt x="198" y="530"/>
                      </a:lnTo>
                      <a:close/>
                      <a:moveTo>
                        <a:pt x="201" y="487"/>
                      </a:moveTo>
                      <a:lnTo>
                        <a:pt x="220" y="467"/>
                      </a:lnTo>
                      <a:lnTo>
                        <a:pt x="241" y="487"/>
                      </a:lnTo>
                      <a:lnTo>
                        <a:pt x="220" y="508"/>
                      </a:lnTo>
                      <a:lnTo>
                        <a:pt x="201" y="487"/>
                      </a:lnTo>
                      <a:close/>
                      <a:moveTo>
                        <a:pt x="244" y="530"/>
                      </a:moveTo>
                      <a:lnTo>
                        <a:pt x="223" y="511"/>
                      </a:lnTo>
                      <a:lnTo>
                        <a:pt x="244" y="490"/>
                      </a:lnTo>
                      <a:lnTo>
                        <a:pt x="264" y="511"/>
                      </a:lnTo>
                      <a:lnTo>
                        <a:pt x="244" y="530"/>
                      </a:lnTo>
                      <a:close/>
                      <a:moveTo>
                        <a:pt x="245" y="487"/>
                      </a:moveTo>
                      <a:lnTo>
                        <a:pt x="266" y="467"/>
                      </a:lnTo>
                      <a:lnTo>
                        <a:pt x="287" y="487"/>
                      </a:lnTo>
                      <a:lnTo>
                        <a:pt x="266" y="508"/>
                      </a:lnTo>
                      <a:lnTo>
                        <a:pt x="245" y="487"/>
                      </a:lnTo>
                      <a:close/>
                      <a:moveTo>
                        <a:pt x="289" y="530"/>
                      </a:moveTo>
                      <a:lnTo>
                        <a:pt x="268" y="511"/>
                      </a:lnTo>
                      <a:lnTo>
                        <a:pt x="289" y="490"/>
                      </a:lnTo>
                      <a:lnTo>
                        <a:pt x="310" y="511"/>
                      </a:lnTo>
                      <a:lnTo>
                        <a:pt x="289" y="530"/>
                      </a:lnTo>
                      <a:close/>
                      <a:moveTo>
                        <a:pt x="292" y="487"/>
                      </a:moveTo>
                      <a:lnTo>
                        <a:pt x="311" y="467"/>
                      </a:lnTo>
                      <a:lnTo>
                        <a:pt x="332" y="487"/>
                      </a:lnTo>
                      <a:lnTo>
                        <a:pt x="311" y="508"/>
                      </a:lnTo>
                      <a:lnTo>
                        <a:pt x="292" y="487"/>
                      </a:lnTo>
                      <a:close/>
                      <a:moveTo>
                        <a:pt x="335" y="530"/>
                      </a:moveTo>
                      <a:lnTo>
                        <a:pt x="314" y="511"/>
                      </a:lnTo>
                      <a:lnTo>
                        <a:pt x="335" y="490"/>
                      </a:lnTo>
                      <a:lnTo>
                        <a:pt x="355" y="511"/>
                      </a:lnTo>
                      <a:lnTo>
                        <a:pt x="335" y="530"/>
                      </a:lnTo>
                      <a:close/>
                      <a:moveTo>
                        <a:pt x="336" y="487"/>
                      </a:moveTo>
                      <a:lnTo>
                        <a:pt x="357" y="467"/>
                      </a:lnTo>
                      <a:lnTo>
                        <a:pt x="378" y="487"/>
                      </a:lnTo>
                      <a:lnTo>
                        <a:pt x="357" y="508"/>
                      </a:lnTo>
                      <a:lnTo>
                        <a:pt x="336" y="487"/>
                      </a:lnTo>
                      <a:close/>
                      <a:moveTo>
                        <a:pt x="380" y="530"/>
                      </a:moveTo>
                      <a:lnTo>
                        <a:pt x="360" y="511"/>
                      </a:lnTo>
                      <a:lnTo>
                        <a:pt x="380" y="490"/>
                      </a:lnTo>
                      <a:lnTo>
                        <a:pt x="401" y="511"/>
                      </a:lnTo>
                      <a:lnTo>
                        <a:pt x="380" y="530"/>
                      </a:lnTo>
                      <a:close/>
                      <a:moveTo>
                        <a:pt x="383" y="487"/>
                      </a:moveTo>
                      <a:lnTo>
                        <a:pt x="404" y="467"/>
                      </a:lnTo>
                      <a:lnTo>
                        <a:pt x="423" y="487"/>
                      </a:lnTo>
                      <a:lnTo>
                        <a:pt x="404" y="508"/>
                      </a:lnTo>
                      <a:lnTo>
                        <a:pt x="383" y="487"/>
                      </a:lnTo>
                      <a:close/>
                      <a:moveTo>
                        <a:pt x="426" y="530"/>
                      </a:moveTo>
                      <a:lnTo>
                        <a:pt x="405" y="511"/>
                      </a:lnTo>
                      <a:lnTo>
                        <a:pt x="426" y="490"/>
                      </a:lnTo>
                      <a:lnTo>
                        <a:pt x="447" y="511"/>
                      </a:lnTo>
                      <a:lnTo>
                        <a:pt x="426" y="530"/>
                      </a:lnTo>
                      <a:close/>
                    </a:path>
                  </a:pathLst>
                </a:custGeom>
                <a:solidFill>
                  <a:srgbClr val="D2D2D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38" name="Freeform 14"/>
                <p:cNvSpPr>
                  <a:spLocks/>
                </p:cNvSpPr>
                <p:nvPr/>
              </p:nvSpPr>
              <p:spPr bwMode="auto">
                <a:xfrm>
                  <a:off x="8067675" y="5065713"/>
                  <a:ext cx="4763" cy="4763"/>
                </a:xfrm>
                <a:custGeom>
                  <a:avLst/>
                  <a:gdLst>
                    <a:gd name="T0" fmla="*/ 3 w 3"/>
                    <a:gd name="T1" fmla="*/ 3 h 3"/>
                    <a:gd name="T2" fmla="*/ 3 w 3"/>
                    <a:gd name="T3" fmla="*/ 0 h 3"/>
                    <a:gd name="T4" fmla="*/ 0 w 3"/>
                    <a:gd name="T5" fmla="*/ 0 h 3"/>
                    <a:gd name="T6" fmla="*/ 3 w 3"/>
                    <a:gd name="T7" fmla="*/ 3 h 3"/>
                  </a:gdLst>
                  <a:ahLst/>
                  <a:cxnLst>
                    <a:cxn ang="0">
                      <a:pos x="T0" y="T1"/>
                    </a:cxn>
                    <a:cxn ang="0">
                      <a:pos x="T2" y="T3"/>
                    </a:cxn>
                    <a:cxn ang="0">
                      <a:pos x="T4" y="T5"/>
                    </a:cxn>
                    <a:cxn ang="0">
                      <a:pos x="T6" y="T7"/>
                    </a:cxn>
                  </a:cxnLst>
                  <a:rect l="0" t="0" r="r" b="b"/>
                  <a:pathLst>
                    <a:path w="3" h="3">
                      <a:moveTo>
                        <a:pt x="3" y="3"/>
                      </a:moveTo>
                      <a:lnTo>
                        <a:pt x="3" y="0"/>
                      </a:lnTo>
                      <a:lnTo>
                        <a:pt x="0" y="0"/>
                      </a:lnTo>
                      <a:lnTo>
                        <a:pt x="3" y="3"/>
                      </a:lnTo>
                      <a:close/>
                    </a:path>
                  </a:pathLst>
                </a:custGeom>
                <a:solidFill>
                  <a:srgbClr val="D2D2D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39" name="Freeform 15"/>
                <p:cNvSpPr>
                  <a:spLocks/>
                </p:cNvSpPr>
                <p:nvPr/>
              </p:nvSpPr>
              <p:spPr bwMode="auto">
                <a:xfrm>
                  <a:off x="7945438" y="5076826"/>
                  <a:ext cx="31750" cy="131763"/>
                </a:xfrm>
                <a:custGeom>
                  <a:avLst/>
                  <a:gdLst>
                    <a:gd name="T0" fmla="*/ 4 w 14"/>
                    <a:gd name="T1" fmla="*/ 54 h 59"/>
                    <a:gd name="T2" fmla="*/ 14 w 14"/>
                    <a:gd name="T3" fmla="*/ 59 h 59"/>
                    <a:gd name="T4" fmla="*/ 14 w 14"/>
                    <a:gd name="T5" fmla="*/ 4 h 59"/>
                    <a:gd name="T6" fmla="*/ 0 w 14"/>
                    <a:gd name="T7" fmla="*/ 0 h 59"/>
                    <a:gd name="T8" fmla="*/ 0 w 14"/>
                    <a:gd name="T9" fmla="*/ 52 h 59"/>
                    <a:gd name="T10" fmla="*/ 4 w 14"/>
                    <a:gd name="T11" fmla="*/ 54 h 59"/>
                  </a:gdLst>
                  <a:ahLst/>
                  <a:cxnLst>
                    <a:cxn ang="0">
                      <a:pos x="T0" y="T1"/>
                    </a:cxn>
                    <a:cxn ang="0">
                      <a:pos x="T2" y="T3"/>
                    </a:cxn>
                    <a:cxn ang="0">
                      <a:pos x="T4" y="T5"/>
                    </a:cxn>
                    <a:cxn ang="0">
                      <a:pos x="T6" y="T7"/>
                    </a:cxn>
                    <a:cxn ang="0">
                      <a:pos x="T8" y="T9"/>
                    </a:cxn>
                    <a:cxn ang="0">
                      <a:pos x="T10" y="T11"/>
                    </a:cxn>
                  </a:cxnLst>
                  <a:rect l="0" t="0" r="r" b="b"/>
                  <a:pathLst>
                    <a:path w="14" h="59">
                      <a:moveTo>
                        <a:pt x="4" y="54"/>
                      </a:moveTo>
                      <a:cubicBezTo>
                        <a:pt x="8" y="55"/>
                        <a:pt x="11" y="57"/>
                        <a:pt x="14" y="59"/>
                      </a:cubicBezTo>
                      <a:cubicBezTo>
                        <a:pt x="14" y="4"/>
                        <a:pt x="14" y="4"/>
                        <a:pt x="14" y="4"/>
                      </a:cubicBezTo>
                      <a:cubicBezTo>
                        <a:pt x="10" y="3"/>
                        <a:pt x="5" y="2"/>
                        <a:pt x="0" y="0"/>
                      </a:cubicBezTo>
                      <a:cubicBezTo>
                        <a:pt x="0" y="52"/>
                        <a:pt x="0" y="52"/>
                        <a:pt x="0" y="52"/>
                      </a:cubicBezTo>
                      <a:cubicBezTo>
                        <a:pt x="1" y="52"/>
                        <a:pt x="2" y="53"/>
                        <a:pt x="4" y="54"/>
                      </a:cubicBezTo>
                      <a:close/>
                    </a:path>
                  </a:pathLst>
                </a:custGeom>
                <a:solidFill>
                  <a:srgbClr val="00B29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40" name="Freeform 16"/>
                <p:cNvSpPr>
                  <a:spLocks/>
                </p:cNvSpPr>
                <p:nvPr/>
              </p:nvSpPr>
              <p:spPr bwMode="auto">
                <a:xfrm>
                  <a:off x="7627938" y="5392738"/>
                  <a:ext cx="50800" cy="144463"/>
                </a:xfrm>
                <a:custGeom>
                  <a:avLst/>
                  <a:gdLst>
                    <a:gd name="T0" fmla="*/ 0 w 23"/>
                    <a:gd name="T1" fmla="*/ 0 h 65"/>
                    <a:gd name="T2" fmla="*/ 0 w 23"/>
                    <a:gd name="T3" fmla="*/ 56 h 65"/>
                    <a:gd name="T4" fmla="*/ 9 w 23"/>
                    <a:gd name="T5" fmla="*/ 61 h 65"/>
                    <a:gd name="T6" fmla="*/ 23 w 23"/>
                    <a:gd name="T7" fmla="*/ 65 h 65"/>
                    <a:gd name="T8" fmla="*/ 23 w 23"/>
                    <a:gd name="T9" fmla="*/ 13 h 65"/>
                    <a:gd name="T10" fmla="*/ 0 w 23"/>
                    <a:gd name="T11" fmla="*/ 0 h 65"/>
                  </a:gdLst>
                  <a:ahLst/>
                  <a:cxnLst>
                    <a:cxn ang="0">
                      <a:pos x="T0" y="T1"/>
                    </a:cxn>
                    <a:cxn ang="0">
                      <a:pos x="T2" y="T3"/>
                    </a:cxn>
                    <a:cxn ang="0">
                      <a:pos x="T4" y="T5"/>
                    </a:cxn>
                    <a:cxn ang="0">
                      <a:pos x="T6" y="T7"/>
                    </a:cxn>
                    <a:cxn ang="0">
                      <a:pos x="T8" y="T9"/>
                    </a:cxn>
                    <a:cxn ang="0">
                      <a:pos x="T10" y="T11"/>
                    </a:cxn>
                  </a:cxnLst>
                  <a:rect l="0" t="0" r="r" b="b"/>
                  <a:pathLst>
                    <a:path w="23" h="65">
                      <a:moveTo>
                        <a:pt x="0" y="0"/>
                      </a:moveTo>
                      <a:cubicBezTo>
                        <a:pt x="0" y="56"/>
                        <a:pt x="0" y="56"/>
                        <a:pt x="0" y="56"/>
                      </a:cubicBezTo>
                      <a:cubicBezTo>
                        <a:pt x="2" y="58"/>
                        <a:pt x="5" y="60"/>
                        <a:pt x="9" y="61"/>
                      </a:cubicBezTo>
                      <a:cubicBezTo>
                        <a:pt x="13" y="62"/>
                        <a:pt x="18" y="64"/>
                        <a:pt x="23" y="65"/>
                      </a:cubicBezTo>
                      <a:cubicBezTo>
                        <a:pt x="23" y="13"/>
                        <a:pt x="23" y="13"/>
                        <a:pt x="23" y="13"/>
                      </a:cubicBezTo>
                      <a:cubicBezTo>
                        <a:pt x="15" y="10"/>
                        <a:pt x="8" y="5"/>
                        <a:pt x="0" y="0"/>
                      </a:cubicBezTo>
                      <a:close/>
                    </a:path>
                  </a:pathLst>
                </a:custGeom>
                <a:solidFill>
                  <a:srgbClr val="00B29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41" name="Freeform 17"/>
                <p:cNvSpPr>
                  <a:spLocks/>
                </p:cNvSpPr>
                <p:nvPr/>
              </p:nvSpPr>
              <p:spPr bwMode="auto">
                <a:xfrm>
                  <a:off x="7621588" y="5103813"/>
                  <a:ext cx="57150" cy="222250"/>
                </a:xfrm>
                <a:custGeom>
                  <a:avLst/>
                  <a:gdLst>
                    <a:gd name="T0" fmla="*/ 17 w 26"/>
                    <a:gd name="T1" fmla="*/ 8 h 100"/>
                    <a:gd name="T2" fmla="*/ 5 w 26"/>
                    <a:gd name="T3" fmla="*/ 27 h 100"/>
                    <a:gd name="T4" fmla="*/ 0 w 26"/>
                    <a:gd name="T5" fmla="*/ 51 h 100"/>
                    <a:gd name="T6" fmla="*/ 3 w 26"/>
                    <a:gd name="T7" fmla="*/ 69 h 100"/>
                    <a:gd name="T8" fmla="*/ 12 w 26"/>
                    <a:gd name="T9" fmla="*/ 86 h 100"/>
                    <a:gd name="T10" fmla="*/ 26 w 26"/>
                    <a:gd name="T11" fmla="*/ 100 h 100"/>
                    <a:gd name="T12" fmla="*/ 26 w 26"/>
                    <a:gd name="T13" fmla="*/ 0 h 100"/>
                    <a:gd name="T14" fmla="*/ 17 w 26"/>
                    <a:gd name="T15" fmla="*/ 8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00">
                      <a:moveTo>
                        <a:pt x="17" y="8"/>
                      </a:moveTo>
                      <a:cubicBezTo>
                        <a:pt x="11" y="14"/>
                        <a:pt x="7" y="20"/>
                        <a:pt x="5" y="27"/>
                      </a:cubicBezTo>
                      <a:cubicBezTo>
                        <a:pt x="2" y="34"/>
                        <a:pt x="0" y="42"/>
                        <a:pt x="0" y="51"/>
                      </a:cubicBezTo>
                      <a:cubicBezTo>
                        <a:pt x="0" y="57"/>
                        <a:pt x="1" y="63"/>
                        <a:pt x="3" y="69"/>
                      </a:cubicBezTo>
                      <a:cubicBezTo>
                        <a:pt x="5" y="75"/>
                        <a:pt x="8" y="81"/>
                        <a:pt x="12" y="86"/>
                      </a:cubicBezTo>
                      <a:cubicBezTo>
                        <a:pt x="15" y="91"/>
                        <a:pt x="20" y="96"/>
                        <a:pt x="26" y="100"/>
                      </a:cubicBezTo>
                      <a:cubicBezTo>
                        <a:pt x="26" y="0"/>
                        <a:pt x="26" y="0"/>
                        <a:pt x="26" y="0"/>
                      </a:cubicBezTo>
                      <a:cubicBezTo>
                        <a:pt x="22" y="3"/>
                        <a:pt x="19" y="5"/>
                        <a:pt x="17" y="8"/>
                      </a:cubicBezTo>
                      <a:close/>
                    </a:path>
                  </a:pathLst>
                </a:custGeom>
                <a:solidFill>
                  <a:srgbClr val="00B29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42" name="Freeform 18"/>
                <p:cNvSpPr>
                  <a:spLocks/>
                </p:cNvSpPr>
                <p:nvPr/>
              </p:nvSpPr>
              <p:spPr bwMode="auto">
                <a:xfrm>
                  <a:off x="7859713" y="5194301"/>
                  <a:ext cx="73025" cy="360363"/>
                </a:xfrm>
                <a:custGeom>
                  <a:avLst/>
                  <a:gdLst>
                    <a:gd name="T0" fmla="*/ 28 w 33"/>
                    <a:gd name="T1" fmla="*/ 14 h 162"/>
                    <a:gd name="T2" fmla="*/ 1 w 33"/>
                    <a:gd name="T3" fmla="*/ 0 h 162"/>
                    <a:gd name="T4" fmla="*/ 0 w 33"/>
                    <a:gd name="T5" fmla="*/ 0 h 162"/>
                    <a:gd name="T6" fmla="*/ 0 w 33"/>
                    <a:gd name="T7" fmla="*/ 162 h 162"/>
                    <a:gd name="T8" fmla="*/ 5 w 33"/>
                    <a:gd name="T9" fmla="*/ 162 h 162"/>
                    <a:gd name="T10" fmla="*/ 5 w 33"/>
                    <a:gd name="T11" fmla="*/ 127 h 162"/>
                    <a:gd name="T12" fmla="*/ 31 w 33"/>
                    <a:gd name="T13" fmla="*/ 116 h 162"/>
                    <a:gd name="T14" fmla="*/ 33 w 33"/>
                    <a:gd name="T15" fmla="*/ 114 h 162"/>
                    <a:gd name="T16" fmla="*/ 33 w 33"/>
                    <a:gd name="T17" fmla="*/ 18 h 162"/>
                    <a:gd name="T18" fmla="*/ 28 w 33"/>
                    <a:gd name="T19" fmla="*/ 1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162">
                      <a:moveTo>
                        <a:pt x="28" y="14"/>
                      </a:moveTo>
                      <a:cubicBezTo>
                        <a:pt x="21" y="9"/>
                        <a:pt x="12" y="5"/>
                        <a:pt x="1" y="0"/>
                      </a:cubicBezTo>
                      <a:cubicBezTo>
                        <a:pt x="1" y="0"/>
                        <a:pt x="1" y="0"/>
                        <a:pt x="0" y="0"/>
                      </a:cubicBezTo>
                      <a:cubicBezTo>
                        <a:pt x="0" y="162"/>
                        <a:pt x="0" y="162"/>
                        <a:pt x="0" y="162"/>
                      </a:cubicBezTo>
                      <a:cubicBezTo>
                        <a:pt x="5" y="162"/>
                        <a:pt x="5" y="162"/>
                        <a:pt x="5" y="162"/>
                      </a:cubicBezTo>
                      <a:cubicBezTo>
                        <a:pt x="5" y="127"/>
                        <a:pt x="5" y="127"/>
                        <a:pt x="5" y="127"/>
                      </a:cubicBezTo>
                      <a:cubicBezTo>
                        <a:pt x="15" y="125"/>
                        <a:pt x="24" y="121"/>
                        <a:pt x="31" y="116"/>
                      </a:cubicBezTo>
                      <a:cubicBezTo>
                        <a:pt x="32" y="115"/>
                        <a:pt x="33" y="115"/>
                        <a:pt x="33" y="114"/>
                      </a:cubicBezTo>
                      <a:cubicBezTo>
                        <a:pt x="33" y="18"/>
                        <a:pt x="33" y="18"/>
                        <a:pt x="33" y="18"/>
                      </a:cubicBezTo>
                      <a:cubicBezTo>
                        <a:pt x="32" y="17"/>
                        <a:pt x="30" y="15"/>
                        <a:pt x="28" y="14"/>
                      </a:cubicBezTo>
                      <a:close/>
                    </a:path>
                  </a:pathLst>
                </a:custGeom>
                <a:solidFill>
                  <a:srgbClr val="00B29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43" name="Freeform 19"/>
                <p:cNvSpPr>
                  <a:spLocks/>
                </p:cNvSpPr>
                <p:nvPr/>
              </p:nvSpPr>
              <p:spPr bwMode="auto">
                <a:xfrm>
                  <a:off x="7859713" y="4948238"/>
                  <a:ext cx="73025" cy="184150"/>
                </a:xfrm>
                <a:custGeom>
                  <a:avLst/>
                  <a:gdLst>
                    <a:gd name="T0" fmla="*/ 9 w 33"/>
                    <a:gd name="T1" fmla="*/ 76 h 83"/>
                    <a:gd name="T2" fmla="*/ 24 w 33"/>
                    <a:gd name="T3" fmla="*/ 80 h 83"/>
                    <a:gd name="T4" fmla="*/ 33 w 33"/>
                    <a:gd name="T5" fmla="*/ 83 h 83"/>
                    <a:gd name="T6" fmla="*/ 33 w 33"/>
                    <a:gd name="T7" fmla="*/ 32 h 83"/>
                    <a:gd name="T8" fmla="*/ 29 w 33"/>
                    <a:gd name="T9" fmla="*/ 31 h 83"/>
                    <a:gd name="T10" fmla="*/ 5 w 33"/>
                    <a:gd name="T11" fmla="*/ 29 h 83"/>
                    <a:gd name="T12" fmla="*/ 5 w 33"/>
                    <a:gd name="T13" fmla="*/ 0 h 83"/>
                    <a:gd name="T14" fmla="*/ 0 w 33"/>
                    <a:gd name="T15" fmla="*/ 0 h 83"/>
                    <a:gd name="T16" fmla="*/ 0 w 33"/>
                    <a:gd name="T17" fmla="*/ 75 h 83"/>
                    <a:gd name="T18" fmla="*/ 9 w 33"/>
                    <a:gd name="T19" fmla="*/ 7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83">
                      <a:moveTo>
                        <a:pt x="9" y="76"/>
                      </a:moveTo>
                      <a:cubicBezTo>
                        <a:pt x="15" y="77"/>
                        <a:pt x="20" y="78"/>
                        <a:pt x="24" y="80"/>
                      </a:cubicBezTo>
                      <a:cubicBezTo>
                        <a:pt x="27" y="81"/>
                        <a:pt x="30" y="82"/>
                        <a:pt x="33" y="83"/>
                      </a:cubicBezTo>
                      <a:cubicBezTo>
                        <a:pt x="33" y="32"/>
                        <a:pt x="33" y="32"/>
                        <a:pt x="33" y="32"/>
                      </a:cubicBezTo>
                      <a:cubicBezTo>
                        <a:pt x="32" y="32"/>
                        <a:pt x="31" y="32"/>
                        <a:pt x="29" y="31"/>
                      </a:cubicBezTo>
                      <a:cubicBezTo>
                        <a:pt x="22" y="30"/>
                        <a:pt x="14" y="29"/>
                        <a:pt x="5" y="29"/>
                      </a:cubicBezTo>
                      <a:cubicBezTo>
                        <a:pt x="5" y="0"/>
                        <a:pt x="5" y="0"/>
                        <a:pt x="5" y="0"/>
                      </a:cubicBezTo>
                      <a:cubicBezTo>
                        <a:pt x="0" y="0"/>
                        <a:pt x="0" y="0"/>
                        <a:pt x="0" y="0"/>
                      </a:cubicBezTo>
                      <a:cubicBezTo>
                        <a:pt x="0" y="75"/>
                        <a:pt x="0" y="75"/>
                        <a:pt x="0" y="75"/>
                      </a:cubicBezTo>
                      <a:cubicBezTo>
                        <a:pt x="3" y="75"/>
                        <a:pt x="6" y="76"/>
                        <a:pt x="9" y="76"/>
                      </a:cubicBezTo>
                      <a:close/>
                    </a:path>
                  </a:pathLst>
                </a:custGeom>
                <a:solidFill>
                  <a:srgbClr val="00B29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44" name="Freeform 20"/>
                <p:cNvSpPr>
                  <a:spLocks/>
                </p:cNvSpPr>
                <p:nvPr/>
              </p:nvSpPr>
              <p:spPr bwMode="auto">
                <a:xfrm>
                  <a:off x="7775575" y="5008563"/>
                  <a:ext cx="73025" cy="606425"/>
                </a:xfrm>
                <a:custGeom>
                  <a:avLst/>
                  <a:gdLst>
                    <a:gd name="T0" fmla="*/ 19 w 33"/>
                    <a:gd name="T1" fmla="*/ 104 h 273"/>
                    <a:gd name="T2" fmla="*/ 11 w 33"/>
                    <a:gd name="T3" fmla="*/ 98 h 273"/>
                    <a:gd name="T4" fmla="*/ 8 w 33"/>
                    <a:gd name="T5" fmla="*/ 93 h 273"/>
                    <a:gd name="T6" fmla="*/ 8 w 33"/>
                    <a:gd name="T7" fmla="*/ 88 h 273"/>
                    <a:gd name="T8" fmla="*/ 9 w 33"/>
                    <a:gd name="T9" fmla="*/ 83 h 273"/>
                    <a:gd name="T10" fmla="*/ 12 w 33"/>
                    <a:gd name="T11" fmla="*/ 78 h 273"/>
                    <a:gd name="T12" fmla="*/ 18 w 33"/>
                    <a:gd name="T13" fmla="*/ 75 h 273"/>
                    <a:gd name="T14" fmla="*/ 26 w 33"/>
                    <a:gd name="T15" fmla="*/ 74 h 273"/>
                    <a:gd name="T16" fmla="*/ 33 w 33"/>
                    <a:gd name="T17" fmla="*/ 74 h 273"/>
                    <a:gd name="T18" fmla="*/ 33 w 33"/>
                    <a:gd name="T19" fmla="*/ 0 h 273"/>
                    <a:gd name="T20" fmla="*/ 2 w 33"/>
                    <a:gd name="T21" fmla="*/ 0 h 273"/>
                    <a:gd name="T22" fmla="*/ 2 w 33"/>
                    <a:gd name="T23" fmla="*/ 30 h 273"/>
                    <a:gd name="T24" fmla="*/ 0 w 33"/>
                    <a:gd name="T25" fmla="*/ 30 h 273"/>
                    <a:gd name="T26" fmla="*/ 0 w 33"/>
                    <a:gd name="T27" fmla="*/ 160 h 273"/>
                    <a:gd name="T28" fmla="*/ 8 w 33"/>
                    <a:gd name="T29" fmla="*/ 164 h 273"/>
                    <a:gd name="T30" fmla="*/ 18 w 33"/>
                    <a:gd name="T31" fmla="*/ 170 h 273"/>
                    <a:gd name="T32" fmla="*/ 22 w 33"/>
                    <a:gd name="T33" fmla="*/ 175 h 273"/>
                    <a:gd name="T34" fmla="*/ 23 w 33"/>
                    <a:gd name="T35" fmla="*/ 181 h 273"/>
                    <a:gd name="T36" fmla="*/ 22 w 33"/>
                    <a:gd name="T37" fmla="*/ 186 h 273"/>
                    <a:gd name="T38" fmla="*/ 19 w 33"/>
                    <a:gd name="T39" fmla="*/ 191 h 273"/>
                    <a:gd name="T40" fmla="*/ 14 w 33"/>
                    <a:gd name="T41" fmla="*/ 194 h 273"/>
                    <a:gd name="T42" fmla="*/ 6 w 33"/>
                    <a:gd name="T43" fmla="*/ 196 h 273"/>
                    <a:gd name="T44" fmla="*/ 0 w 33"/>
                    <a:gd name="T45" fmla="*/ 196 h 273"/>
                    <a:gd name="T46" fmla="*/ 0 w 33"/>
                    <a:gd name="T47" fmla="*/ 242 h 273"/>
                    <a:gd name="T48" fmla="*/ 2 w 33"/>
                    <a:gd name="T49" fmla="*/ 242 h 273"/>
                    <a:gd name="T50" fmla="*/ 2 w 33"/>
                    <a:gd name="T51" fmla="*/ 273 h 273"/>
                    <a:gd name="T52" fmla="*/ 33 w 33"/>
                    <a:gd name="T53" fmla="*/ 273 h 273"/>
                    <a:gd name="T54" fmla="*/ 33 w 33"/>
                    <a:gd name="T55" fmla="*/ 111 h 273"/>
                    <a:gd name="T56" fmla="*/ 19 w 33"/>
                    <a:gd name="T57" fmla="*/ 104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 h="273">
                      <a:moveTo>
                        <a:pt x="19" y="104"/>
                      </a:moveTo>
                      <a:cubicBezTo>
                        <a:pt x="16" y="102"/>
                        <a:pt x="13" y="100"/>
                        <a:pt x="11" y="98"/>
                      </a:cubicBezTo>
                      <a:cubicBezTo>
                        <a:pt x="10" y="96"/>
                        <a:pt x="9" y="94"/>
                        <a:pt x="8" y="93"/>
                      </a:cubicBezTo>
                      <a:cubicBezTo>
                        <a:pt x="8" y="91"/>
                        <a:pt x="8" y="89"/>
                        <a:pt x="8" y="88"/>
                      </a:cubicBezTo>
                      <a:cubicBezTo>
                        <a:pt x="8" y="86"/>
                        <a:pt x="8" y="84"/>
                        <a:pt x="9" y="83"/>
                      </a:cubicBezTo>
                      <a:cubicBezTo>
                        <a:pt x="10" y="81"/>
                        <a:pt x="11" y="80"/>
                        <a:pt x="12" y="78"/>
                      </a:cubicBezTo>
                      <a:cubicBezTo>
                        <a:pt x="14" y="77"/>
                        <a:pt x="16" y="76"/>
                        <a:pt x="18" y="75"/>
                      </a:cubicBezTo>
                      <a:cubicBezTo>
                        <a:pt x="20" y="74"/>
                        <a:pt x="23" y="74"/>
                        <a:pt x="26" y="74"/>
                      </a:cubicBezTo>
                      <a:cubicBezTo>
                        <a:pt x="28" y="74"/>
                        <a:pt x="31" y="74"/>
                        <a:pt x="33" y="74"/>
                      </a:cubicBezTo>
                      <a:cubicBezTo>
                        <a:pt x="33" y="0"/>
                        <a:pt x="33" y="0"/>
                        <a:pt x="33" y="0"/>
                      </a:cubicBezTo>
                      <a:cubicBezTo>
                        <a:pt x="2" y="0"/>
                        <a:pt x="2" y="0"/>
                        <a:pt x="2" y="0"/>
                      </a:cubicBezTo>
                      <a:cubicBezTo>
                        <a:pt x="2" y="30"/>
                        <a:pt x="2" y="30"/>
                        <a:pt x="2" y="30"/>
                      </a:cubicBezTo>
                      <a:cubicBezTo>
                        <a:pt x="1" y="30"/>
                        <a:pt x="1" y="30"/>
                        <a:pt x="0" y="30"/>
                      </a:cubicBezTo>
                      <a:cubicBezTo>
                        <a:pt x="0" y="160"/>
                        <a:pt x="0" y="160"/>
                        <a:pt x="0" y="160"/>
                      </a:cubicBezTo>
                      <a:cubicBezTo>
                        <a:pt x="3" y="161"/>
                        <a:pt x="6" y="162"/>
                        <a:pt x="8" y="164"/>
                      </a:cubicBezTo>
                      <a:cubicBezTo>
                        <a:pt x="13" y="166"/>
                        <a:pt x="16" y="168"/>
                        <a:pt x="18" y="170"/>
                      </a:cubicBezTo>
                      <a:cubicBezTo>
                        <a:pt x="20" y="172"/>
                        <a:pt x="22" y="174"/>
                        <a:pt x="22" y="175"/>
                      </a:cubicBezTo>
                      <a:cubicBezTo>
                        <a:pt x="23" y="177"/>
                        <a:pt x="23" y="179"/>
                        <a:pt x="23" y="181"/>
                      </a:cubicBezTo>
                      <a:cubicBezTo>
                        <a:pt x="23" y="183"/>
                        <a:pt x="23" y="185"/>
                        <a:pt x="22" y="186"/>
                      </a:cubicBezTo>
                      <a:cubicBezTo>
                        <a:pt x="21" y="188"/>
                        <a:pt x="20" y="190"/>
                        <a:pt x="19" y="191"/>
                      </a:cubicBezTo>
                      <a:cubicBezTo>
                        <a:pt x="18" y="192"/>
                        <a:pt x="16" y="194"/>
                        <a:pt x="14" y="194"/>
                      </a:cubicBezTo>
                      <a:cubicBezTo>
                        <a:pt x="12" y="195"/>
                        <a:pt x="9" y="196"/>
                        <a:pt x="6" y="196"/>
                      </a:cubicBezTo>
                      <a:cubicBezTo>
                        <a:pt x="4" y="196"/>
                        <a:pt x="2" y="196"/>
                        <a:pt x="0" y="196"/>
                      </a:cubicBezTo>
                      <a:cubicBezTo>
                        <a:pt x="0" y="242"/>
                        <a:pt x="0" y="242"/>
                        <a:pt x="0" y="242"/>
                      </a:cubicBezTo>
                      <a:cubicBezTo>
                        <a:pt x="1" y="242"/>
                        <a:pt x="1" y="242"/>
                        <a:pt x="2" y="242"/>
                      </a:cubicBezTo>
                      <a:cubicBezTo>
                        <a:pt x="2" y="273"/>
                        <a:pt x="2" y="273"/>
                        <a:pt x="2" y="273"/>
                      </a:cubicBezTo>
                      <a:cubicBezTo>
                        <a:pt x="33" y="273"/>
                        <a:pt x="33" y="273"/>
                        <a:pt x="33" y="273"/>
                      </a:cubicBezTo>
                      <a:cubicBezTo>
                        <a:pt x="33" y="111"/>
                        <a:pt x="33" y="111"/>
                        <a:pt x="33" y="111"/>
                      </a:cubicBezTo>
                      <a:cubicBezTo>
                        <a:pt x="27" y="108"/>
                        <a:pt x="23" y="106"/>
                        <a:pt x="19" y="104"/>
                      </a:cubicBezTo>
                      <a:close/>
                    </a:path>
                  </a:pathLst>
                </a:custGeom>
                <a:solidFill>
                  <a:srgbClr val="00B29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45" name="Freeform 21"/>
                <p:cNvSpPr>
                  <a:spLocks/>
                </p:cNvSpPr>
                <p:nvPr/>
              </p:nvSpPr>
              <p:spPr bwMode="auto">
                <a:xfrm>
                  <a:off x="7945438" y="5292726"/>
                  <a:ext cx="55563" cy="214313"/>
                </a:xfrm>
                <a:custGeom>
                  <a:avLst/>
                  <a:gdLst>
                    <a:gd name="T0" fmla="*/ 12 w 25"/>
                    <a:gd name="T1" fmla="*/ 12 h 97"/>
                    <a:gd name="T2" fmla="*/ 0 w 25"/>
                    <a:gd name="T3" fmla="*/ 0 h 97"/>
                    <a:gd name="T4" fmla="*/ 0 w 25"/>
                    <a:gd name="T5" fmla="*/ 97 h 97"/>
                    <a:gd name="T6" fmla="*/ 14 w 25"/>
                    <a:gd name="T7" fmla="*/ 83 h 97"/>
                    <a:gd name="T8" fmla="*/ 22 w 25"/>
                    <a:gd name="T9" fmla="*/ 65 h 97"/>
                    <a:gd name="T10" fmla="*/ 25 w 25"/>
                    <a:gd name="T11" fmla="*/ 48 h 97"/>
                    <a:gd name="T12" fmla="*/ 22 w 25"/>
                    <a:gd name="T13" fmla="*/ 29 h 97"/>
                    <a:gd name="T14" fmla="*/ 12 w 25"/>
                    <a:gd name="T15" fmla="*/ 12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97">
                      <a:moveTo>
                        <a:pt x="12" y="12"/>
                      </a:moveTo>
                      <a:cubicBezTo>
                        <a:pt x="9" y="8"/>
                        <a:pt x="5" y="4"/>
                        <a:pt x="0" y="0"/>
                      </a:cubicBezTo>
                      <a:cubicBezTo>
                        <a:pt x="0" y="97"/>
                        <a:pt x="0" y="97"/>
                        <a:pt x="0" y="97"/>
                      </a:cubicBezTo>
                      <a:cubicBezTo>
                        <a:pt x="5" y="92"/>
                        <a:pt x="10" y="88"/>
                        <a:pt x="14" y="83"/>
                      </a:cubicBezTo>
                      <a:cubicBezTo>
                        <a:pt x="18" y="77"/>
                        <a:pt x="21" y="71"/>
                        <a:pt x="22" y="65"/>
                      </a:cubicBezTo>
                      <a:cubicBezTo>
                        <a:pt x="24" y="59"/>
                        <a:pt x="25" y="53"/>
                        <a:pt x="25" y="48"/>
                      </a:cubicBezTo>
                      <a:cubicBezTo>
                        <a:pt x="25" y="42"/>
                        <a:pt x="24" y="35"/>
                        <a:pt x="22" y="29"/>
                      </a:cubicBezTo>
                      <a:cubicBezTo>
                        <a:pt x="20" y="23"/>
                        <a:pt x="17" y="18"/>
                        <a:pt x="12" y="12"/>
                      </a:cubicBezTo>
                      <a:close/>
                    </a:path>
                  </a:pathLst>
                </a:custGeom>
                <a:solidFill>
                  <a:srgbClr val="00B29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46" name="Freeform 22"/>
                <p:cNvSpPr>
                  <a:spLocks/>
                </p:cNvSpPr>
                <p:nvPr/>
              </p:nvSpPr>
              <p:spPr bwMode="auto">
                <a:xfrm>
                  <a:off x="7689850" y="5362576"/>
                  <a:ext cx="74613" cy="122238"/>
                </a:xfrm>
                <a:custGeom>
                  <a:avLst/>
                  <a:gdLst>
                    <a:gd name="T0" fmla="*/ 7 w 33"/>
                    <a:gd name="T1" fmla="*/ 3 h 55"/>
                    <a:gd name="T2" fmla="*/ 0 w 33"/>
                    <a:gd name="T3" fmla="*/ 0 h 55"/>
                    <a:gd name="T4" fmla="*/ 0 w 33"/>
                    <a:gd name="T5" fmla="*/ 51 h 55"/>
                    <a:gd name="T6" fmla="*/ 1 w 33"/>
                    <a:gd name="T7" fmla="*/ 51 h 55"/>
                    <a:gd name="T8" fmla="*/ 18 w 33"/>
                    <a:gd name="T9" fmla="*/ 54 h 55"/>
                    <a:gd name="T10" fmla="*/ 33 w 33"/>
                    <a:gd name="T11" fmla="*/ 55 h 55"/>
                    <a:gd name="T12" fmla="*/ 33 w 33"/>
                    <a:gd name="T13" fmla="*/ 9 h 55"/>
                    <a:gd name="T14" fmla="*/ 7 w 33"/>
                    <a:gd name="T15" fmla="*/ 3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55">
                      <a:moveTo>
                        <a:pt x="7" y="3"/>
                      </a:moveTo>
                      <a:cubicBezTo>
                        <a:pt x="5" y="2"/>
                        <a:pt x="2" y="1"/>
                        <a:pt x="0" y="0"/>
                      </a:cubicBezTo>
                      <a:cubicBezTo>
                        <a:pt x="0" y="51"/>
                        <a:pt x="0" y="51"/>
                        <a:pt x="0" y="51"/>
                      </a:cubicBezTo>
                      <a:cubicBezTo>
                        <a:pt x="0" y="51"/>
                        <a:pt x="1" y="51"/>
                        <a:pt x="1" y="51"/>
                      </a:cubicBezTo>
                      <a:cubicBezTo>
                        <a:pt x="6" y="53"/>
                        <a:pt x="12" y="54"/>
                        <a:pt x="18" y="54"/>
                      </a:cubicBezTo>
                      <a:cubicBezTo>
                        <a:pt x="23" y="55"/>
                        <a:pt x="28" y="55"/>
                        <a:pt x="33" y="55"/>
                      </a:cubicBezTo>
                      <a:cubicBezTo>
                        <a:pt x="33" y="9"/>
                        <a:pt x="33" y="9"/>
                        <a:pt x="33" y="9"/>
                      </a:cubicBezTo>
                      <a:cubicBezTo>
                        <a:pt x="24" y="8"/>
                        <a:pt x="16" y="6"/>
                        <a:pt x="7" y="3"/>
                      </a:cubicBezTo>
                      <a:close/>
                    </a:path>
                  </a:pathLst>
                </a:custGeom>
                <a:solidFill>
                  <a:srgbClr val="00B29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47" name="Freeform 23"/>
                <p:cNvSpPr>
                  <a:spLocks/>
                </p:cNvSpPr>
                <p:nvPr/>
              </p:nvSpPr>
              <p:spPr bwMode="auto">
                <a:xfrm>
                  <a:off x="7689850" y="5016501"/>
                  <a:ext cx="74613" cy="287338"/>
                </a:xfrm>
                <a:custGeom>
                  <a:avLst/>
                  <a:gdLst>
                    <a:gd name="T0" fmla="*/ 24 w 33"/>
                    <a:gd name="T1" fmla="*/ 126 h 129"/>
                    <a:gd name="T2" fmla="*/ 33 w 33"/>
                    <a:gd name="T3" fmla="*/ 129 h 129"/>
                    <a:gd name="T4" fmla="*/ 33 w 33"/>
                    <a:gd name="T5" fmla="*/ 0 h 129"/>
                    <a:gd name="T6" fmla="*/ 10 w 33"/>
                    <a:gd name="T7" fmla="*/ 7 h 129"/>
                    <a:gd name="T8" fmla="*/ 0 w 33"/>
                    <a:gd name="T9" fmla="*/ 13 h 129"/>
                    <a:gd name="T10" fmla="*/ 0 w 33"/>
                    <a:gd name="T11" fmla="*/ 113 h 129"/>
                    <a:gd name="T12" fmla="*/ 1 w 33"/>
                    <a:gd name="T13" fmla="*/ 113 h 129"/>
                    <a:gd name="T14" fmla="*/ 24 w 33"/>
                    <a:gd name="T15" fmla="*/ 126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29">
                      <a:moveTo>
                        <a:pt x="24" y="126"/>
                      </a:moveTo>
                      <a:cubicBezTo>
                        <a:pt x="27" y="127"/>
                        <a:pt x="30" y="128"/>
                        <a:pt x="33" y="129"/>
                      </a:cubicBezTo>
                      <a:cubicBezTo>
                        <a:pt x="33" y="0"/>
                        <a:pt x="33" y="0"/>
                        <a:pt x="33" y="0"/>
                      </a:cubicBezTo>
                      <a:cubicBezTo>
                        <a:pt x="24" y="1"/>
                        <a:pt x="17" y="4"/>
                        <a:pt x="10" y="7"/>
                      </a:cubicBezTo>
                      <a:cubicBezTo>
                        <a:pt x="6" y="9"/>
                        <a:pt x="3" y="11"/>
                        <a:pt x="0" y="13"/>
                      </a:cubicBezTo>
                      <a:cubicBezTo>
                        <a:pt x="0" y="113"/>
                        <a:pt x="0" y="113"/>
                        <a:pt x="0" y="113"/>
                      </a:cubicBezTo>
                      <a:cubicBezTo>
                        <a:pt x="0" y="113"/>
                        <a:pt x="1" y="113"/>
                        <a:pt x="1" y="113"/>
                      </a:cubicBezTo>
                      <a:cubicBezTo>
                        <a:pt x="7" y="118"/>
                        <a:pt x="15" y="122"/>
                        <a:pt x="24" y="126"/>
                      </a:cubicBezTo>
                      <a:close/>
                    </a:path>
                  </a:pathLst>
                </a:custGeom>
                <a:solidFill>
                  <a:srgbClr val="00B29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48" name="Freeform 24"/>
                <p:cNvSpPr>
                  <a:spLocks/>
                </p:cNvSpPr>
                <p:nvPr/>
              </p:nvSpPr>
              <p:spPr bwMode="auto">
                <a:xfrm>
                  <a:off x="7259638" y="4800601"/>
                  <a:ext cx="857250" cy="53975"/>
                </a:xfrm>
                <a:custGeom>
                  <a:avLst/>
                  <a:gdLst>
                    <a:gd name="T0" fmla="*/ 362 w 386"/>
                    <a:gd name="T1" fmla="*/ 0 h 24"/>
                    <a:gd name="T2" fmla="*/ 359 w 386"/>
                    <a:gd name="T3" fmla="*/ 0 h 24"/>
                    <a:gd name="T4" fmla="*/ 26 w 386"/>
                    <a:gd name="T5" fmla="*/ 0 h 24"/>
                    <a:gd name="T6" fmla="*/ 24 w 386"/>
                    <a:gd name="T7" fmla="*/ 0 h 24"/>
                    <a:gd name="T8" fmla="*/ 0 w 386"/>
                    <a:gd name="T9" fmla="*/ 24 h 24"/>
                    <a:gd name="T10" fmla="*/ 24 w 386"/>
                    <a:gd name="T11" fmla="*/ 24 h 24"/>
                    <a:gd name="T12" fmla="*/ 48 w 386"/>
                    <a:gd name="T13" fmla="*/ 24 h 24"/>
                    <a:gd name="T14" fmla="*/ 338 w 386"/>
                    <a:gd name="T15" fmla="*/ 24 h 24"/>
                    <a:gd name="T16" fmla="*/ 362 w 386"/>
                    <a:gd name="T17" fmla="*/ 24 h 24"/>
                    <a:gd name="T18" fmla="*/ 386 w 386"/>
                    <a:gd name="T19" fmla="*/ 24 h 24"/>
                    <a:gd name="T20" fmla="*/ 362 w 386"/>
                    <a:gd name="T2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6" h="24">
                      <a:moveTo>
                        <a:pt x="362" y="0"/>
                      </a:moveTo>
                      <a:cubicBezTo>
                        <a:pt x="361" y="0"/>
                        <a:pt x="360" y="0"/>
                        <a:pt x="359" y="0"/>
                      </a:cubicBezTo>
                      <a:cubicBezTo>
                        <a:pt x="26" y="0"/>
                        <a:pt x="26" y="0"/>
                        <a:pt x="26" y="0"/>
                      </a:cubicBezTo>
                      <a:cubicBezTo>
                        <a:pt x="26" y="0"/>
                        <a:pt x="25" y="0"/>
                        <a:pt x="24" y="0"/>
                      </a:cubicBezTo>
                      <a:cubicBezTo>
                        <a:pt x="10" y="0"/>
                        <a:pt x="0" y="11"/>
                        <a:pt x="0" y="24"/>
                      </a:cubicBezTo>
                      <a:cubicBezTo>
                        <a:pt x="24" y="24"/>
                        <a:pt x="24" y="24"/>
                        <a:pt x="24" y="24"/>
                      </a:cubicBezTo>
                      <a:cubicBezTo>
                        <a:pt x="48" y="24"/>
                        <a:pt x="48" y="24"/>
                        <a:pt x="48" y="24"/>
                      </a:cubicBezTo>
                      <a:cubicBezTo>
                        <a:pt x="338" y="24"/>
                        <a:pt x="338" y="24"/>
                        <a:pt x="338" y="24"/>
                      </a:cubicBezTo>
                      <a:cubicBezTo>
                        <a:pt x="362" y="24"/>
                        <a:pt x="362" y="24"/>
                        <a:pt x="362" y="24"/>
                      </a:cubicBezTo>
                      <a:cubicBezTo>
                        <a:pt x="386" y="24"/>
                        <a:pt x="386" y="24"/>
                        <a:pt x="386" y="24"/>
                      </a:cubicBezTo>
                      <a:cubicBezTo>
                        <a:pt x="386" y="11"/>
                        <a:pt x="375" y="0"/>
                        <a:pt x="362" y="0"/>
                      </a:cubicBezTo>
                      <a:close/>
                    </a:path>
                  </a:pathLst>
                </a:custGeom>
                <a:solidFill>
                  <a:srgbClr val="823B8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49" name="Rectangle 25"/>
                <p:cNvSpPr>
                  <a:spLocks noChangeArrowheads="1"/>
                </p:cNvSpPr>
                <p:nvPr/>
              </p:nvSpPr>
              <p:spPr bwMode="auto">
                <a:xfrm>
                  <a:off x="7286625" y="5037138"/>
                  <a:ext cx="803275" cy="26988"/>
                </a:xfrm>
                <a:prstGeom prst="rect">
                  <a:avLst/>
                </a:prstGeom>
                <a:solidFill>
                  <a:srgbClr val="823B84"/>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50" name="Rectangle 26"/>
                <p:cNvSpPr>
                  <a:spLocks noChangeArrowheads="1"/>
                </p:cNvSpPr>
                <p:nvPr/>
              </p:nvSpPr>
              <p:spPr bwMode="auto">
                <a:xfrm>
                  <a:off x="7259638" y="4854576"/>
                  <a:ext cx="857250" cy="184150"/>
                </a:xfrm>
                <a:prstGeom prst="rect">
                  <a:avLst/>
                </a:prstGeom>
                <a:solidFill>
                  <a:srgbClr val="44235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551" name="Freeform 27"/>
                <p:cNvSpPr>
                  <a:spLocks/>
                </p:cNvSpPr>
                <p:nvPr/>
              </p:nvSpPr>
              <p:spPr bwMode="auto">
                <a:xfrm>
                  <a:off x="7345363" y="5767388"/>
                  <a:ext cx="676275" cy="147638"/>
                </a:xfrm>
                <a:custGeom>
                  <a:avLst/>
                  <a:gdLst>
                    <a:gd name="T0" fmla="*/ 0 w 426"/>
                    <a:gd name="T1" fmla="*/ 53 h 93"/>
                    <a:gd name="T2" fmla="*/ 41 w 426"/>
                    <a:gd name="T3" fmla="*/ 14 h 93"/>
                    <a:gd name="T4" fmla="*/ 70 w 426"/>
                    <a:gd name="T5" fmla="*/ 44 h 93"/>
                    <a:gd name="T6" fmla="*/ 97 w 426"/>
                    <a:gd name="T7" fmla="*/ 44 h 93"/>
                    <a:gd name="T8" fmla="*/ 140 w 426"/>
                    <a:gd name="T9" fmla="*/ 0 h 93"/>
                    <a:gd name="T10" fmla="*/ 174 w 426"/>
                    <a:gd name="T11" fmla="*/ 0 h 93"/>
                    <a:gd name="T12" fmla="*/ 216 w 426"/>
                    <a:gd name="T13" fmla="*/ 0 h 93"/>
                    <a:gd name="T14" fmla="*/ 254 w 426"/>
                    <a:gd name="T15" fmla="*/ 38 h 93"/>
                    <a:gd name="T16" fmla="*/ 280 w 426"/>
                    <a:gd name="T17" fmla="*/ 11 h 93"/>
                    <a:gd name="T18" fmla="*/ 335 w 426"/>
                    <a:gd name="T19" fmla="*/ 11 h 93"/>
                    <a:gd name="T20" fmla="*/ 399 w 426"/>
                    <a:gd name="T21" fmla="*/ 11 h 93"/>
                    <a:gd name="T22" fmla="*/ 426 w 426"/>
                    <a:gd name="T23" fmla="*/ 38 h 93"/>
                    <a:gd name="T24" fmla="*/ 426 w 426"/>
                    <a:gd name="T25" fmla="*/ 93 h 93"/>
                    <a:gd name="T26" fmla="*/ 0 w 426"/>
                    <a:gd name="T27" fmla="*/ 93 h 93"/>
                    <a:gd name="T28" fmla="*/ 0 w 426"/>
                    <a:gd name="T29" fmla="*/ 5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6" h="93">
                      <a:moveTo>
                        <a:pt x="0" y="53"/>
                      </a:moveTo>
                      <a:lnTo>
                        <a:pt x="41" y="14"/>
                      </a:lnTo>
                      <a:lnTo>
                        <a:pt x="70" y="44"/>
                      </a:lnTo>
                      <a:lnTo>
                        <a:pt x="97" y="44"/>
                      </a:lnTo>
                      <a:lnTo>
                        <a:pt x="140" y="0"/>
                      </a:lnTo>
                      <a:lnTo>
                        <a:pt x="174" y="0"/>
                      </a:lnTo>
                      <a:lnTo>
                        <a:pt x="216" y="0"/>
                      </a:lnTo>
                      <a:lnTo>
                        <a:pt x="254" y="38"/>
                      </a:lnTo>
                      <a:lnTo>
                        <a:pt x="280" y="11"/>
                      </a:lnTo>
                      <a:lnTo>
                        <a:pt x="335" y="11"/>
                      </a:lnTo>
                      <a:lnTo>
                        <a:pt x="399" y="11"/>
                      </a:lnTo>
                      <a:lnTo>
                        <a:pt x="426" y="38"/>
                      </a:lnTo>
                      <a:lnTo>
                        <a:pt x="426" y="93"/>
                      </a:lnTo>
                      <a:lnTo>
                        <a:pt x="0" y="93"/>
                      </a:lnTo>
                      <a:lnTo>
                        <a:pt x="0" y="53"/>
                      </a:lnTo>
                      <a:close/>
                    </a:path>
                  </a:pathLst>
                </a:custGeom>
                <a:solidFill>
                  <a:srgbClr val="00B29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grpSp>
        </p:grpSp>
        <p:grpSp>
          <p:nvGrpSpPr>
            <p:cNvPr id="61" name="Group 60"/>
            <p:cNvGrpSpPr/>
            <p:nvPr/>
          </p:nvGrpSpPr>
          <p:grpSpPr>
            <a:xfrm>
              <a:off x="10485437" y="4564062"/>
              <a:ext cx="1649413" cy="668338"/>
              <a:chOff x="10561637" y="4564062"/>
              <a:chExt cx="1649413" cy="668338"/>
            </a:xfrm>
          </p:grpSpPr>
          <p:sp>
            <p:nvSpPr>
              <p:cNvPr id="586" name="Freeform 3614"/>
              <p:cNvSpPr>
                <a:spLocks/>
              </p:cNvSpPr>
              <p:nvPr/>
            </p:nvSpPr>
            <p:spPr bwMode="auto">
              <a:xfrm flipH="1">
                <a:off x="10561637" y="4564062"/>
                <a:ext cx="1649413" cy="668338"/>
              </a:xfrm>
              <a:custGeom>
                <a:avLst/>
                <a:gdLst>
                  <a:gd name="T0" fmla="*/ 431 w 602"/>
                  <a:gd name="T1" fmla="*/ 421 h 421"/>
                  <a:gd name="T2" fmla="*/ 517 w 602"/>
                  <a:gd name="T3" fmla="*/ 317 h 421"/>
                  <a:gd name="T4" fmla="*/ 602 w 602"/>
                  <a:gd name="T5" fmla="*/ 211 h 421"/>
                  <a:gd name="T6" fmla="*/ 517 w 602"/>
                  <a:gd name="T7" fmla="*/ 106 h 421"/>
                  <a:gd name="T8" fmla="*/ 431 w 602"/>
                  <a:gd name="T9" fmla="*/ 0 h 421"/>
                  <a:gd name="T10" fmla="*/ 431 w 602"/>
                  <a:gd name="T11" fmla="*/ 0 h 421"/>
                  <a:gd name="T12" fmla="*/ 0 w 602"/>
                  <a:gd name="T13" fmla="*/ 0 h 421"/>
                  <a:gd name="T14" fmla="*/ 0 w 602"/>
                  <a:gd name="T15" fmla="*/ 421 h 421"/>
                  <a:gd name="T16" fmla="*/ 431 w 602"/>
                  <a:gd name="T17" fmla="*/ 421 h 421"/>
                  <a:gd name="T18" fmla="*/ 431 w 602"/>
                  <a:gd name="T19" fmla="*/ 421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2" h="421">
                    <a:moveTo>
                      <a:pt x="431" y="421"/>
                    </a:moveTo>
                    <a:lnTo>
                      <a:pt x="517" y="317"/>
                    </a:lnTo>
                    <a:lnTo>
                      <a:pt x="602" y="211"/>
                    </a:lnTo>
                    <a:lnTo>
                      <a:pt x="517" y="106"/>
                    </a:lnTo>
                    <a:lnTo>
                      <a:pt x="431" y="0"/>
                    </a:lnTo>
                    <a:lnTo>
                      <a:pt x="431" y="0"/>
                    </a:lnTo>
                    <a:lnTo>
                      <a:pt x="0" y="0"/>
                    </a:lnTo>
                    <a:lnTo>
                      <a:pt x="0" y="421"/>
                    </a:lnTo>
                    <a:lnTo>
                      <a:pt x="431" y="421"/>
                    </a:lnTo>
                    <a:lnTo>
                      <a:pt x="431" y="421"/>
                    </a:lnTo>
                    <a:close/>
                  </a:path>
                </a:pathLst>
              </a:custGeom>
              <a:solidFill>
                <a:srgbClr val="FF0000"/>
              </a:solidFill>
              <a:ln>
                <a:noFill/>
              </a:ln>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587" name="Rectangle 3620"/>
              <p:cNvSpPr>
                <a:spLocks noChangeArrowheads="1"/>
              </p:cNvSpPr>
              <p:nvPr/>
            </p:nvSpPr>
            <p:spPr bwMode="auto">
              <a:xfrm>
                <a:off x="10991850" y="4621232"/>
                <a:ext cx="1059217"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algn="r" defTabSz="896386"/>
                <a:r>
                  <a:rPr lang="en-US" altLang="en-US" sz="882" spc="-10" dirty="0">
                    <a:solidFill>
                      <a:srgbClr val="FFFFFF"/>
                    </a:solidFill>
                    <a:latin typeface="Segoe UI" panose="020B0502040204020203" pitchFamily="34" charset="0"/>
                  </a:rPr>
                  <a:t>It takes on average </a:t>
                </a:r>
                <a:r>
                  <a:rPr lang="en-US" altLang="en-US" sz="882" b="1" spc="49" dirty="0">
                    <a:solidFill>
                      <a:srgbClr val="FFFFFF"/>
                    </a:solidFill>
                    <a:latin typeface="Segoe UI" panose="020B0502040204020203" pitchFamily="34" charset="0"/>
                  </a:rPr>
                  <a:t>200 minutes</a:t>
                </a:r>
                <a:r>
                  <a:rPr lang="en-US" altLang="en-US" sz="882" spc="-10" dirty="0">
                    <a:solidFill>
                      <a:srgbClr val="FFFFFF"/>
                    </a:solidFill>
                    <a:latin typeface="Segoe UI" panose="020B0502040204020203" pitchFamily="34" charset="0"/>
                  </a:rPr>
                  <a:t> to diagnose and repair a production issue</a:t>
                </a:r>
              </a:p>
            </p:txBody>
          </p:sp>
        </p:grpSp>
      </p:grpSp>
      <p:grpSp>
        <p:nvGrpSpPr>
          <p:cNvPr id="58" name="Group 57"/>
          <p:cNvGrpSpPr/>
          <p:nvPr/>
        </p:nvGrpSpPr>
        <p:grpSpPr>
          <a:xfrm>
            <a:off x="3749111" y="4319200"/>
            <a:ext cx="1927132" cy="922843"/>
            <a:chOff x="3824287" y="4405312"/>
            <a:chExt cx="1965775" cy="941348"/>
          </a:xfrm>
        </p:grpSpPr>
        <p:sp>
          <p:nvSpPr>
            <p:cNvPr id="422" name="Rectangle 3290"/>
            <p:cNvSpPr>
              <a:spLocks noChangeArrowheads="1"/>
            </p:cNvSpPr>
            <p:nvPr/>
          </p:nvSpPr>
          <p:spPr bwMode="auto">
            <a:xfrm>
              <a:off x="4922837" y="4792662"/>
              <a:ext cx="867225"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882" b="1" dirty="0">
                  <a:solidFill>
                    <a:srgbClr val="FFFFFF"/>
                  </a:solidFill>
                  <a:latin typeface="Segoe UI" panose="020B0502040204020203" pitchFamily="34" charset="0"/>
                </a:rPr>
                <a:t>IT decision</a:t>
              </a:r>
              <a:br>
                <a:rPr lang="en-US" altLang="en-US" sz="882" b="1" dirty="0">
                  <a:solidFill>
                    <a:srgbClr val="FFFFFF"/>
                  </a:solidFill>
                  <a:latin typeface="Segoe UI" panose="020B0502040204020203" pitchFamily="34" charset="0"/>
                </a:rPr>
              </a:br>
              <a:r>
                <a:rPr lang="en-US" altLang="en-US" sz="882" b="1" dirty="0">
                  <a:solidFill>
                    <a:srgbClr val="FFFFFF"/>
                  </a:solidFill>
                  <a:latin typeface="Segoe UI" panose="020B0502040204020203" pitchFamily="34" charset="0"/>
                </a:rPr>
                <a:t>makers</a:t>
              </a:r>
              <a:r>
                <a:rPr lang="en-US" altLang="en-US" sz="882" dirty="0">
                  <a:solidFill>
                    <a:srgbClr val="FFFFFF"/>
                  </a:solidFill>
                  <a:latin typeface="Segoe UI" panose="020B0502040204020203" pitchFamily="34" charset="0"/>
                </a:rPr>
                <a:t> is still</a:t>
              </a:r>
              <a:br>
                <a:rPr lang="en-US" altLang="en-US" sz="882" dirty="0">
                  <a:solidFill>
                    <a:srgbClr val="FFFFFF"/>
                  </a:solidFill>
                  <a:latin typeface="Segoe UI" panose="020B0502040204020203" pitchFamily="34" charset="0"/>
                </a:rPr>
              </a:br>
              <a:r>
                <a:rPr lang="en-US" altLang="en-US" sz="882" dirty="0">
                  <a:solidFill>
                    <a:srgbClr val="FFFFFF"/>
                  </a:solidFill>
                  <a:latin typeface="Segoe UI" panose="020B0502040204020203" pitchFamily="34" charset="0"/>
                </a:rPr>
                <a:t>unfamiliar with</a:t>
              </a:r>
              <a:br>
                <a:rPr lang="en-US" altLang="en-US" sz="882" dirty="0">
                  <a:solidFill>
                    <a:srgbClr val="FFFFFF"/>
                  </a:solidFill>
                  <a:latin typeface="Segoe UI" panose="020B0502040204020203" pitchFamily="34" charset="0"/>
                </a:rPr>
              </a:br>
              <a:r>
                <a:rPr lang="en-US" altLang="en-US" sz="882" dirty="0">
                  <a:solidFill>
                    <a:srgbClr val="FFFFFF"/>
                  </a:solidFill>
                  <a:latin typeface="Segoe UI" panose="020B0502040204020203" pitchFamily="34" charset="0"/>
                </a:rPr>
                <a:t>the term DevOps</a:t>
              </a:r>
              <a:endParaRPr lang="en-US" altLang="en-US" sz="1765" dirty="0">
                <a:solidFill>
                  <a:srgbClr val="FFFFFF"/>
                </a:solidFill>
                <a:latin typeface="Segoe UI" panose="020B0502040204020203" pitchFamily="34" charset="0"/>
              </a:endParaRPr>
            </a:p>
          </p:txBody>
        </p:sp>
        <p:grpSp>
          <p:nvGrpSpPr>
            <p:cNvPr id="53" name="Group 52"/>
            <p:cNvGrpSpPr/>
            <p:nvPr/>
          </p:nvGrpSpPr>
          <p:grpSpPr>
            <a:xfrm>
              <a:off x="3824287" y="4405312"/>
              <a:ext cx="1022350" cy="692150"/>
              <a:chOff x="3824287" y="4405312"/>
              <a:chExt cx="1022350" cy="692150"/>
            </a:xfrm>
          </p:grpSpPr>
          <p:sp>
            <p:nvSpPr>
              <p:cNvPr id="423" name="Freeform 3296"/>
              <p:cNvSpPr>
                <a:spLocks/>
              </p:cNvSpPr>
              <p:nvPr/>
            </p:nvSpPr>
            <p:spPr bwMode="auto">
              <a:xfrm>
                <a:off x="3824287" y="4405312"/>
                <a:ext cx="719138" cy="457200"/>
              </a:xfrm>
              <a:custGeom>
                <a:avLst/>
                <a:gdLst>
                  <a:gd name="T0" fmla="*/ 288 w 348"/>
                  <a:gd name="T1" fmla="*/ 221 h 221"/>
                  <a:gd name="T2" fmla="*/ 61 w 348"/>
                  <a:gd name="T3" fmla="*/ 221 h 221"/>
                  <a:gd name="T4" fmla="*/ 0 w 348"/>
                  <a:gd name="T5" fmla="*/ 161 h 221"/>
                  <a:gd name="T6" fmla="*/ 0 w 348"/>
                  <a:gd name="T7" fmla="*/ 111 h 221"/>
                  <a:gd name="T8" fmla="*/ 61 w 348"/>
                  <a:gd name="T9" fmla="*/ 51 h 221"/>
                  <a:gd name="T10" fmla="*/ 93 w 348"/>
                  <a:gd name="T11" fmla="*/ 51 h 221"/>
                  <a:gd name="T12" fmla="*/ 93 w 348"/>
                  <a:gd name="T13" fmla="*/ 0 h 221"/>
                  <a:gd name="T14" fmla="*/ 137 w 348"/>
                  <a:gd name="T15" fmla="*/ 51 h 221"/>
                  <a:gd name="T16" fmla="*/ 288 w 348"/>
                  <a:gd name="T17" fmla="*/ 51 h 221"/>
                  <a:gd name="T18" fmla="*/ 348 w 348"/>
                  <a:gd name="T19" fmla="*/ 111 h 221"/>
                  <a:gd name="T20" fmla="*/ 348 w 348"/>
                  <a:gd name="T21" fmla="*/ 161 h 221"/>
                  <a:gd name="T22" fmla="*/ 288 w 348"/>
                  <a:gd name="T23"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8" h="221">
                    <a:moveTo>
                      <a:pt x="288" y="221"/>
                    </a:moveTo>
                    <a:cubicBezTo>
                      <a:pt x="61" y="221"/>
                      <a:pt x="61" y="221"/>
                      <a:pt x="61" y="221"/>
                    </a:cubicBezTo>
                    <a:cubicBezTo>
                      <a:pt x="28" y="221"/>
                      <a:pt x="0" y="195"/>
                      <a:pt x="0" y="161"/>
                    </a:cubicBezTo>
                    <a:cubicBezTo>
                      <a:pt x="0" y="111"/>
                      <a:pt x="0" y="111"/>
                      <a:pt x="0" y="111"/>
                    </a:cubicBezTo>
                    <a:cubicBezTo>
                      <a:pt x="0" y="77"/>
                      <a:pt x="28" y="51"/>
                      <a:pt x="61" y="51"/>
                    </a:cubicBezTo>
                    <a:cubicBezTo>
                      <a:pt x="93" y="51"/>
                      <a:pt x="93" y="51"/>
                      <a:pt x="93" y="51"/>
                    </a:cubicBezTo>
                    <a:cubicBezTo>
                      <a:pt x="93" y="0"/>
                      <a:pt x="93" y="0"/>
                      <a:pt x="93" y="0"/>
                    </a:cubicBezTo>
                    <a:cubicBezTo>
                      <a:pt x="137" y="51"/>
                      <a:pt x="137" y="51"/>
                      <a:pt x="137" y="51"/>
                    </a:cubicBezTo>
                    <a:cubicBezTo>
                      <a:pt x="288" y="51"/>
                      <a:pt x="288" y="51"/>
                      <a:pt x="288" y="51"/>
                    </a:cubicBezTo>
                    <a:cubicBezTo>
                      <a:pt x="321" y="51"/>
                      <a:pt x="348" y="77"/>
                      <a:pt x="348" y="111"/>
                    </a:cubicBezTo>
                    <a:cubicBezTo>
                      <a:pt x="348" y="161"/>
                      <a:pt x="348" y="161"/>
                      <a:pt x="348" y="161"/>
                    </a:cubicBezTo>
                    <a:cubicBezTo>
                      <a:pt x="348" y="195"/>
                      <a:pt x="321" y="221"/>
                      <a:pt x="288" y="221"/>
                    </a:cubicBezTo>
                    <a:close/>
                  </a:path>
                </a:pathLst>
              </a:custGeom>
              <a:solidFill>
                <a:srgbClr val="0072C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24" name="Freeform 3297"/>
              <p:cNvSpPr>
                <a:spLocks/>
              </p:cNvSpPr>
              <p:nvPr/>
            </p:nvSpPr>
            <p:spPr bwMode="auto">
              <a:xfrm>
                <a:off x="4344987" y="4440237"/>
                <a:ext cx="501650" cy="657225"/>
              </a:xfrm>
              <a:custGeom>
                <a:avLst/>
                <a:gdLst>
                  <a:gd name="T0" fmla="*/ 243 w 243"/>
                  <a:gd name="T1" fmla="*/ 121 h 318"/>
                  <a:gd name="T2" fmla="*/ 122 w 243"/>
                  <a:gd name="T3" fmla="*/ 0 h 318"/>
                  <a:gd name="T4" fmla="*/ 0 w 243"/>
                  <a:gd name="T5" fmla="*/ 121 h 318"/>
                  <a:gd name="T6" fmla="*/ 122 w 243"/>
                  <a:gd name="T7" fmla="*/ 241 h 318"/>
                  <a:gd name="T8" fmla="*/ 168 w 243"/>
                  <a:gd name="T9" fmla="*/ 232 h 318"/>
                  <a:gd name="T10" fmla="*/ 243 w 243"/>
                  <a:gd name="T11" fmla="*/ 318 h 318"/>
                  <a:gd name="T12" fmla="*/ 243 w 243"/>
                  <a:gd name="T13" fmla="*/ 121 h 318"/>
                  <a:gd name="T14" fmla="*/ 243 w 243"/>
                  <a:gd name="T15" fmla="*/ 121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318">
                    <a:moveTo>
                      <a:pt x="243" y="121"/>
                    </a:moveTo>
                    <a:cubicBezTo>
                      <a:pt x="243" y="54"/>
                      <a:pt x="188" y="0"/>
                      <a:pt x="122" y="0"/>
                    </a:cubicBezTo>
                    <a:cubicBezTo>
                      <a:pt x="54" y="0"/>
                      <a:pt x="0" y="54"/>
                      <a:pt x="0" y="121"/>
                    </a:cubicBezTo>
                    <a:cubicBezTo>
                      <a:pt x="0" y="187"/>
                      <a:pt x="54" y="241"/>
                      <a:pt x="122" y="241"/>
                    </a:cubicBezTo>
                    <a:cubicBezTo>
                      <a:pt x="138" y="241"/>
                      <a:pt x="153" y="238"/>
                      <a:pt x="168" y="232"/>
                    </a:cubicBezTo>
                    <a:cubicBezTo>
                      <a:pt x="243" y="318"/>
                      <a:pt x="243" y="318"/>
                      <a:pt x="243" y="318"/>
                    </a:cubicBezTo>
                    <a:cubicBezTo>
                      <a:pt x="243" y="121"/>
                      <a:pt x="243" y="121"/>
                      <a:pt x="243" y="121"/>
                    </a:cubicBezTo>
                    <a:cubicBezTo>
                      <a:pt x="243" y="121"/>
                      <a:pt x="243" y="121"/>
                      <a:pt x="243" y="121"/>
                    </a:cubicBezTo>
                    <a:close/>
                  </a:path>
                </a:pathLst>
              </a:custGeom>
              <a:solidFill>
                <a:srgbClr val="00BCF2"/>
              </a:solidFill>
              <a:ln>
                <a:noFill/>
              </a:ln>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27" name="Rectangle 3300"/>
              <p:cNvSpPr>
                <a:spLocks noChangeArrowheads="1"/>
              </p:cNvSpPr>
              <p:nvPr/>
            </p:nvSpPr>
            <p:spPr bwMode="auto">
              <a:xfrm>
                <a:off x="4488092" y="4511955"/>
                <a:ext cx="149080"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2157" dirty="0">
                    <a:solidFill>
                      <a:srgbClr val="FFFFFF"/>
                    </a:solidFill>
                    <a:latin typeface="Segoe UI Semilight" panose="020B0402040204020203" pitchFamily="34" charset="0"/>
                  </a:rPr>
                  <a:t>6</a:t>
                </a:r>
                <a:endParaRPr lang="en-US" altLang="en-US" sz="1765" dirty="0">
                  <a:solidFill>
                    <a:srgbClr val="505050"/>
                  </a:solidFill>
                  <a:latin typeface="Segoe UI" panose="020B0502040204020203" pitchFamily="34" charset="0"/>
                </a:endParaRPr>
              </a:p>
            </p:txBody>
          </p:sp>
          <p:sp>
            <p:nvSpPr>
              <p:cNvPr id="330" name="Rectangle 3299"/>
              <p:cNvSpPr>
                <a:spLocks noChangeArrowheads="1"/>
              </p:cNvSpPr>
              <p:nvPr/>
            </p:nvSpPr>
            <p:spPr bwMode="auto">
              <a:xfrm>
                <a:off x="3845239" y="4511955"/>
                <a:ext cx="463268"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2157" dirty="0">
                    <a:solidFill>
                      <a:srgbClr val="FFFFFF"/>
                    </a:solidFill>
                    <a:latin typeface="Segoe UI Light" panose="020B0502040204020203" pitchFamily="34" charset="0"/>
                  </a:rPr>
                  <a:t> 1 in</a:t>
                </a:r>
                <a:endParaRPr lang="en-US" altLang="en-US" sz="1765" dirty="0">
                  <a:solidFill>
                    <a:srgbClr val="505050"/>
                  </a:solidFill>
                  <a:latin typeface="Segoe UI" panose="020B0502040204020203" pitchFamily="34" charset="0"/>
                </a:endParaRPr>
              </a:p>
            </p:txBody>
          </p:sp>
        </p:grpSp>
      </p:grpSp>
      <p:pic>
        <p:nvPicPr>
          <p:cNvPr id="579" name="Picture 578"/>
          <p:cNvPicPr>
            <a:picLocks noChangeAspect="1"/>
          </p:cNvPicPr>
          <p:nvPr/>
        </p:nvPicPr>
        <p:blipFill>
          <a:blip r:embed="rId5"/>
          <a:stretch>
            <a:fillRect/>
          </a:stretch>
        </p:blipFill>
        <p:spPr>
          <a:xfrm>
            <a:off x="7537131" y="1785555"/>
            <a:ext cx="1092513" cy="592637"/>
          </a:xfrm>
          <a:prstGeom prst="rect">
            <a:avLst/>
          </a:prstGeom>
        </p:spPr>
      </p:pic>
      <p:grpSp>
        <p:nvGrpSpPr>
          <p:cNvPr id="59" name="Group 58"/>
          <p:cNvGrpSpPr/>
          <p:nvPr/>
        </p:nvGrpSpPr>
        <p:grpSpPr>
          <a:xfrm>
            <a:off x="6843021" y="1038534"/>
            <a:ext cx="2610681" cy="596778"/>
            <a:chOff x="6600092" y="1058862"/>
            <a:chExt cx="2663031" cy="608745"/>
          </a:xfrm>
        </p:grpSpPr>
        <p:grpSp>
          <p:nvGrpSpPr>
            <p:cNvPr id="7" name="Group 6"/>
            <p:cNvGrpSpPr/>
            <p:nvPr/>
          </p:nvGrpSpPr>
          <p:grpSpPr>
            <a:xfrm>
              <a:off x="6600092" y="1058862"/>
              <a:ext cx="608745" cy="608745"/>
              <a:chOff x="7777955" y="466725"/>
              <a:chExt cx="608745" cy="608745"/>
            </a:xfrm>
          </p:grpSpPr>
          <p:sp>
            <p:nvSpPr>
              <p:cNvPr id="2" name="Oval 1"/>
              <p:cNvSpPr/>
              <p:nvPr/>
            </p:nvSpPr>
            <p:spPr bwMode="auto">
              <a:xfrm>
                <a:off x="7777955" y="466725"/>
                <a:ext cx="608745" cy="608745"/>
              </a:xfrm>
              <a:prstGeom prst="ellipse">
                <a:avLst/>
              </a:prstGeom>
              <a:solidFill>
                <a:srgbClr val="0070C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89642" tIns="89642" rIns="33620" bIns="33620" rtlCol="0" anchor="b" anchorCtr="0"/>
              <a:lstStyle/>
              <a:p>
                <a:pPr algn="ctr" defTabSz="914038"/>
                <a:endParaRPr lang="en-US" sz="784" dirty="0">
                  <a:gradFill>
                    <a:gsLst>
                      <a:gs pos="0">
                        <a:srgbClr val="FFFFFF"/>
                      </a:gs>
                      <a:gs pos="100000">
                        <a:srgbClr val="FFFFFF"/>
                      </a:gs>
                    </a:gsLst>
                    <a:lin ang="5400000" scaled="0"/>
                  </a:gradFill>
                  <a:ea typeface="Segoe UI" pitchFamily="34" charset="0"/>
                  <a:cs typeface="Segoe UI" pitchFamily="34" charset="0"/>
                </a:endParaRPr>
              </a:p>
            </p:txBody>
          </p:sp>
          <p:grpSp>
            <p:nvGrpSpPr>
              <p:cNvPr id="6" name="Group 5"/>
              <p:cNvGrpSpPr/>
              <p:nvPr/>
            </p:nvGrpSpPr>
            <p:grpSpPr>
              <a:xfrm>
                <a:off x="7840660" y="586431"/>
                <a:ext cx="483334" cy="369332"/>
                <a:chOff x="7858948" y="601662"/>
                <a:chExt cx="483334" cy="369332"/>
              </a:xfrm>
            </p:grpSpPr>
            <p:sp>
              <p:nvSpPr>
                <p:cNvPr id="321" name="Rectangle 3458"/>
                <p:cNvSpPr>
                  <a:spLocks noChangeArrowheads="1"/>
                </p:cNvSpPr>
                <p:nvPr/>
              </p:nvSpPr>
              <p:spPr bwMode="auto">
                <a:xfrm>
                  <a:off x="7858948" y="601662"/>
                  <a:ext cx="322204"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2353" dirty="0">
                      <a:solidFill>
                        <a:srgbClr val="FFFFFF"/>
                      </a:solidFill>
                      <a:latin typeface="Segoe UI Light" panose="020B0502040204020203" pitchFamily="34" charset="0"/>
                    </a:rPr>
                    <a:t>40</a:t>
                  </a:r>
                  <a:endParaRPr lang="en-US" altLang="en-US" sz="2353" dirty="0">
                    <a:solidFill>
                      <a:srgbClr val="FFFFFF"/>
                    </a:solidFill>
                    <a:latin typeface="Segoe UI" panose="020B0502040204020203" pitchFamily="34" charset="0"/>
                  </a:endParaRPr>
                </a:p>
              </p:txBody>
            </p:sp>
            <p:sp>
              <p:nvSpPr>
                <p:cNvPr id="322" name="Rectangle 3459"/>
                <p:cNvSpPr>
                  <a:spLocks noChangeArrowheads="1"/>
                </p:cNvSpPr>
                <p:nvPr/>
              </p:nvSpPr>
              <p:spPr bwMode="auto">
                <a:xfrm>
                  <a:off x="8181982" y="609917"/>
                  <a:ext cx="160300"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1568" dirty="0">
                      <a:solidFill>
                        <a:srgbClr val="FFFFFF"/>
                      </a:solidFill>
                      <a:latin typeface="Segoe UI Light" panose="020B0502040204020203" pitchFamily="34" charset="0"/>
                    </a:rPr>
                    <a:t>%</a:t>
                  </a:r>
                  <a:endParaRPr lang="en-US" altLang="en-US" sz="1568" dirty="0">
                    <a:solidFill>
                      <a:srgbClr val="FFFFFF"/>
                    </a:solidFill>
                    <a:latin typeface="Segoe UI" panose="020B0502040204020203" pitchFamily="34" charset="0"/>
                  </a:endParaRPr>
                </a:p>
              </p:txBody>
            </p:sp>
          </p:grpSp>
        </p:grpSp>
        <p:sp>
          <p:nvSpPr>
            <p:cNvPr id="323" name="Rectangle 3460"/>
            <p:cNvSpPr>
              <a:spLocks noChangeArrowheads="1"/>
            </p:cNvSpPr>
            <p:nvPr/>
          </p:nvSpPr>
          <p:spPr bwMode="auto">
            <a:xfrm>
              <a:off x="7285037" y="1135062"/>
              <a:ext cx="1978086" cy="4985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lnSpc>
                  <a:spcPct val="120000"/>
                </a:lnSpc>
              </a:pPr>
              <a:r>
                <a:rPr lang="en-US" altLang="en-US" sz="882" dirty="0">
                  <a:solidFill>
                    <a:srgbClr val="FFFFFF"/>
                  </a:solidFill>
                  <a:latin typeface="Segoe UI" panose="020B0502040204020203" pitchFamily="34" charset="0"/>
                </a:rPr>
                <a:t>… of implementations end up </a:t>
              </a:r>
              <a:r>
                <a:rPr lang="en-US" altLang="en-US" sz="882" b="1" dirty="0">
                  <a:solidFill>
                    <a:srgbClr val="FFFFFF"/>
                  </a:solidFill>
                  <a:latin typeface="Segoe UI" panose="020B0502040204020203" pitchFamily="34" charset="0"/>
                </a:rPr>
                <a:t>getting reworked</a:t>
              </a:r>
              <a:r>
                <a:rPr lang="en-US" altLang="en-US" sz="882" dirty="0">
                  <a:solidFill>
                    <a:srgbClr val="FFFFFF"/>
                  </a:solidFill>
                  <a:latin typeface="Segoe UI" panose="020B0502040204020203" pitchFamily="34" charset="0"/>
                </a:rPr>
                <a:t> because they don’t meet the users’ original requirements</a:t>
              </a:r>
            </a:p>
          </p:txBody>
        </p:sp>
      </p:grpSp>
      <p:grpSp>
        <p:nvGrpSpPr>
          <p:cNvPr id="60" name="Group 59"/>
          <p:cNvGrpSpPr/>
          <p:nvPr/>
        </p:nvGrpSpPr>
        <p:grpSpPr>
          <a:xfrm>
            <a:off x="4228449" y="1636151"/>
            <a:ext cx="2855798" cy="596778"/>
            <a:chOff x="4084637" y="1423316"/>
            <a:chExt cx="2913063" cy="608745"/>
          </a:xfrm>
        </p:grpSpPr>
        <p:sp>
          <p:nvSpPr>
            <p:cNvPr id="590" name="Rectangle 3696"/>
            <p:cNvSpPr>
              <a:spLocks noChangeArrowheads="1"/>
            </p:cNvSpPr>
            <p:nvPr/>
          </p:nvSpPr>
          <p:spPr bwMode="auto">
            <a:xfrm>
              <a:off x="4768850" y="1478388"/>
              <a:ext cx="2228850" cy="4939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lnSpc>
                  <a:spcPct val="120000"/>
                </a:lnSpc>
              </a:pPr>
              <a:r>
                <a:rPr lang="en-US" altLang="en-US" sz="882" dirty="0">
                  <a:solidFill>
                    <a:srgbClr val="FFFFFF"/>
                  </a:solidFill>
                  <a:latin typeface="Segoe UI" panose="020B0502040204020203" pitchFamily="34" charset="0"/>
                </a:rPr>
                <a:t>… of development budgets for software, IT staff and external professional services will be consumed by </a:t>
              </a:r>
              <a:r>
                <a:rPr lang="en-US" altLang="en-US" sz="882" b="1" dirty="0">
                  <a:solidFill>
                    <a:srgbClr val="FFFFFF"/>
                  </a:solidFill>
                  <a:latin typeface="Segoe UI" panose="020B0502040204020203" pitchFamily="34" charset="0"/>
                </a:rPr>
                <a:t>poor requirements</a:t>
              </a:r>
            </a:p>
          </p:txBody>
        </p:sp>
        <p:grpSp>
          <p:nvGrpSpPr>
            <p:cNvPr id="688" name="Group 687"/>
            <p:cNvGrpSpPr/>
            <p:nvPr/>
          </p:nvGrpSpPr>
          <p:grpSpPr>
            <a:xfrm>
              <a:off x="4084637" y="1423316"/>
              <a:ext cx="608745" cy="608745"/>
              <a:chOff x="7777955" y="466725"/>
              <a:chExt cx="608745" cy="608745"/>
            </a:xfrm>
          </p:grpSpPr>
          <p:sp>
            <p:nvSpPr>
              <p:cNvPr id="689" name="Oval 688"/>
              <p:cNvSpPr/>
              <p:nvPr/>
            </p:nvSpPr>
            <p:spPr bwMode="auto">
              <a:xfrm>
                <a:off x="7777955" y="466725"/>
                <a:ext cx="608745" cy="608745"/>
              </a:xfrm>
              <a:prstGeom prst="ellipse">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89642" tIns="89642" rIns="33620" bIns="33620" rtlCol="0" anchor="b" anchorCtr="0"/>
              <a:lstStyle/>
              <a:p>
                <a:pPr algn="ctr" defTabSz="914038"/>
                <a:endParaRPr lang="en-US" sz="784" dirty="0">
                  <a:gradFill>
                    <a:gsLst>
                      <a:gs pos="0">
                        <a:srgbClr val="FFFFFF"/>
                      </a:gs>
                      <a:gs pos="100000">
                        <a:srgbClr val="FFFFFF"/>
                      </a:gs>
                    </a:gsLst>
                    <a:lin ang="5400000" scaled="0"/>
                  </a:gradFill>
                  <a:ea typeface="Segoe UI" pitchFamily="34" charset="0"/>
                  <a:cs typeface="Segoe UI" pitchFamily="34" charset="0"/>
                </a:endParaRPr>
              </a:p>
            </p:txBody>
          </p:sp>
          <p:grpSp>
            <p:nvGrpSpPr>
              <p:cNvPr id="690" name="Group 689"/>
              <p:cNvGrpSpPr/>
              <p:nvPr/>
            </p:nvGrpSpPr>
            <p:grpSpPr>
              <a:xfrm>
                <a:off x="7885590" y="586431"/>
                <a:ext cx="438404" cy="369332"/>
                <a:chOff x="7903878" y="601662"/>
                <a:chExt cx="438404" cy="369332"/>
              </a:xfrm>
            </p:grpSpPr>
            <p:sp>
              <p:nvSpPr>
                <p:cNvPr id="691" name="Rectangle 3458"/>
                <p:cNvSpPr>
                  <a:spLocks noChangeArrowheads="1"/>
                </p:cNvSpPr>
                <p:nvPr/>
              </p:nvSpPr>
              <p:spPr bwMode="auto">
                <a:xfrm>
                  <a:off x="7903878" y="601662"/>
                  <a:ext cx="27251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2353" dirty="0">
                      <a:solidFill>
                        <a:srgbClr val="FFFFFF"/>
                      </a:solidFill>
                      <a:latin typeface="Segoe UI Light" panose="020B0502040204020203" pitchFamily="34" charset="0"/>
                    </a:rPr>
                    <a:t>41</a:t>
                  </a:r>
                  <a:endParaRPr lang="en-US" altLang="en-US" sz="2353" dirty="0">
                    <a:solidFill>
                      <a:srgbClr val="FFFFFF"/>
                    </a:solidFill>
                    <a:latin typeface="Segoe UI" panose="020B0502040204020203" pitchFamily="34" charset="0"/>
                  </a:endParaRPr>
                </a:p>
              </p:txBody>
            </p:sp>
            <p:sp>
              <p:nvSpPr>
                <p:cNvPr id="692" name="Rectangle 3459"/>
                <p:cNvSpPr>
                  <a:spLocks noChangeArrowheads="1"/>
                </p:cNvSpPr>
                <p:nvPr/>
              </p:nvSpPr>
              <p:spPr bwMode="auto">
                <a:xfrm>
                  <a:off x="8181982" y="609917"/>
                  <a:ext cx="160300"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1568" dirty="0">
                      <a:solidFill>
                        <a:srgbClr val="FFFFFF"/>
                      </a:solidFill>
                      <a:latin typeface="Segoe UI Light" panose="020B0502040204020203" pitchFamily="34" charset="0"/>
                    </a:rPr>
                    <a:t>%</a:t>
                  </a:r>
                  <a:endParaRPr lang="en-US" altLang="en-US" sz="1568" dirty="0">
                    <a:solidFill>
                      <a:srgbClr val="FFFFFF"/>
                    </a:solidFill>
                    <a:latin typeface="Segoe UI" panose="020B0502040204020203" pitchFamily="34" charset="0"/>
                  </a:endParaRPr>
                </a:p>
              </p:txBody>
            </p:sp>
          </p:grpSp>
        </p:grpSp>
      </p:grpSp>
      <p:sp>
        <p:nvSpPr>
          <p:cNvPr id="128" name="Freeform 3342"/>
          <p:cNvSpPr>
            <a:spLocks/>
          </p:cNvSpPr>
          <p:nvPr/>
        </p:nvSpPr>
        <p:spPr bwMode="auto">
          <a:xfrm>
            <a:off x="5624444" y="2734894"/>
            <a:ext cx="3113" cy="1556"/>
          </a:xfrm>
          <a:custGeom>
            <a:avLst/>
            <a:gdLst>
              <a:gd name="T0" fmla="*/ 0 w 2"/>
              <a:gd name="T1" fmla="*/ 0 h 1"/>
              <a:gd name="T2" fmla="*/ 2 w 2"/>
              <a:gd name="T3" fmla="*/ 0 h 1"/>
              <a:gd name="T4" fmla="*/ 2 w 2"/>
              <a:gd name="T5" fmla="*/ 1 h 1"/>
              <a:gd name="T6" fmla="*/ 0 w 2"/>
              <a:gd name="T7" fmla="*/ 1 h 1"/>
              <a:gd name="T8" fmla="*/ 0 w 2"/>
              <a:gd name="T9" fmla="*/ 0 h 1"/>
              <a:gd name="T10" fmla="*/ 0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0" y="0"/>
                </a:moveTo>
                <a:lnTo>
                  <a:pt x="2" y="0"/>
                </a:lnTo>
                <a:lnTo>
                  <a:pt x="2" y="1"/>
                </a:lnTo>
                <a:lnTo>
                  <a:pt x="0" y="1"/>
                </a:lnTo>
                <a:lnTo>
                  <a:pt x="0" y="0"/>
                </a:lnTo>
                <a:lnTo>
                  <a:pt x="0" y="0"/>
                </a:ln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nvGrpSpPr>
          <p:cNvPr id="28" name="Group 27"/>
          <p:cNvGrpSpPr/>
          <p:nvPr/>
        </p:nvGrpSpPr>
        <p:grpSpPr>
          <a:xfrm>
            <a:off x="8763489" y="716382"/>
            <a:ext cx="3321127" cy="1218577"/>
            <a:chOff x="8939214" y="730250"/>
            <a:chExt cx="3387723" cy="1243012"/>
          </a:xfrm>
        </p:grpSpPr>
        <p:grpSp>
          <p:nvGrpSpPr>
            <p:cNvPr id="14" name="Group 13"/>
            <p:cNvGrpSpPr/>
            <p:nvPr/>
          </p:nvGrpSpPr>
          <p:grpSpPr>
            <a:xfrm>
              <a:off x="9928226" y="730250"/>
              <a:ext cx="2398711" cy="1243012"/>
              <a:chOff x="9928226" y="730250"/>
              <a:chExt cx="2398711" cy="1243012"/>
            </a:xfrm>
          </p:grpSpPr>
          <p:sp>
            <p:nvSpPr>
              <p:cNvPr id="159" name="Freeform 3374"/>
              <p:cNvSpPr>
                <a:spLocks/>
              </p:cNvSpPr>
              <p:nvPr/>
            </p:nvSpPr>
            <p:spPr bwMode="auto">
              <a:xfrm>
                <a:off x="10482264" y="1819275"/>
                <a:ext cx="65088" cy="33337"/>
              </a:xfrm>
              <a:custGeom>
                <a:avLst/>
                <a:gdLst>
                  <a:gd name="T0" fmla="*/ 16 w 32"/>
                  <a:gd name="T1" fmla="*/ 0 h 16"/>
                  <a:gd name="T2" fmla="*/ 0 w 32"/>
                  <a:gd name="T3" fmla="*/ 16 h 16"/>
                  <a:gd name="T4" fmla="*/ 32 w 32"/>
                  <a:gd name="T5" fmla="*/ 16 h 16"/>
                  <a:gd name="T6" fmla="*/ 16 w 32"/>
                  <a:gd name="T7" fmla="*/ 0 h 16"/>
                </a:gdLst>
                <a:ahLst/>
                <a:cxnLst>
                  <a:cxn ang="0">
                    <a:pos x="T0" y="T1"/>
                  </a:cxn>
                  <a:cxn ang="0">
                    <a:pos x="T2" y="T3"/>
                  </a:cxn>
                  <a:cxn ang="0">
                    <a:pos x="T4" y="T5"/>
                  </a:cxn>
                  <a:cxn ang="0">
                    <a:pos x="T6" y="T7"/>
                  </a:cxn>
                </a:cxnLst>
                <a:rect l="0" t="0" r="r" b="b"/>
                <a:pathLst>
                  <a:path w="32" h="16">
                    <a:moveTo>
                      <a:pt x="16" y="0"/>
                    </a:moveTo>
                    <a:cubicBezTo>
                      <a:pt x="6" y="0"/>
                      <a:pt x="0" y="8"/>
                      <a:pt x="0" y="16"/>
                    </a:cubicBezTo>
                    <a:cubicBezTo>
                      <a:pt x="32" y="16"/>
                      <a:pt x="32" y="16"/>
                      <a:pt x="32" y="16"/>
                    </a:cubicBezTo>
                    <a:cubicBezTo>
                      <a:pt x="32" y="8"/>
                      <a:pt x="24" y="0"/>
                      <a:pt x="16" y="0"/>
                    </a:cubicBezTo>
                    <a:close/>
                  </a:path>
                </a:pathLst>
              </a:custGeom>
              <a:solidFill>
                <a:srgbClr val="B4009E"/>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60" name="Freeform 3375"/>
              <p:cNvSpPr>
                <a:spLocks/>
              </p:cNvSpPr>
              <p:nvPr/>
            </p:nvSpPr>
            <p:spPr bwMode="auto">
              <a:xfrm>
                <a:off x="10596564" y="1819275"/>
                <a:ext cx="66675" cy="33337"/>
              </a:xfrm>
              <a:custGeom>
                <a:avLst/>
                <a:gdLst>
                  <a:gd name="T0" fmla="*/ 16 w 32"/>
                  <a:gd name="T1" fmla="*/ 0 h 16"/>
                  <a:gd name="T2" fmla="*/ 32 w 32"/>
                  <a:gd name="T3" fmla="*/ 16 h 16"/>
                  <a:gd name="T4" fmla="*/ 0 w 32"/>
                  <a:gd name="T5" fmla="*/ 16 h 16"/>
                  <a:gd name="T6" fmla="*/ 16 w 32"/>
                  <a:gd name="T7" fmla="*/ 0 h 16"/>
                </a:gdLst>
                <a:ahLst/>
                <a:cxnLst>
                  <a:cxn ang="0">
                    <a:pos x="T0" y="T1"/>
                  </a:cxn>
                  <a:cxn ang="0">
                    <a:pos x="T2" y="T3"/>
                  </a:cxn>
                  <a:cxn ang="0">
                    <a:pos x="T4" y="T5"/>
                  </a:cxn>
                  <a:cxn ang="0">
                    <a:pos x="T6" y="T7"/>
                  </a:cxn>
                </a:cxnLst>
                <a:rect l="0" t="0" r="r" b="b"/>
                <a:pathLst>
                  <a:path w="32" h="16">
                    <a:moveTo>
                      <a:pt x="16" y="0"/>
                    </a:moveTo>
                    <a:cubicBezTo>
                      <a:pt x="26" y="0"/>
                      <a:pt x="32" y="8"/>
                      <a:pt x="32" y="16"/>
                    </a:cubicBezTo>
                    <a:cubicBezTo>
                      <a:pt x="0" y="16"/>
                      <a:pt x="0" y="16"/>
                      <a:pt x="0" y="16"/>
                    </a:cubicBezTo>
                    <a:cubicBezTo>
                      <a:pt x="0" y="8"/>
                      <a:pt x="8" y="0"/>
                      <a:pt x="16" y="0"/>
                    </a:cubicBezTo>
                    <a:close/>
                  </a:path>
                </a:pathLst>
              </a:custGeom>
              <a:solidFill>
                <a:srgbClr val="B4009E"/>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61" name="Freeform 3376"/>
              <p:cNvSpPr>
                <a:spLocks/>
              </p:cNvSpPr>
              <p:nvPr/>
            </p:nvSpPr>
            <p:spPr bwMode="auto">
              <a:xfrm>
                <a:off x="10334626" y="893762"/>
                <a:ext cx="465138" cy="1050925"/>
              </a:xfrm>
              <a:custGeom>
                <a:avLst/>
                <a:gdLst>
                  <a:gd name="T0" fmla="*/ 177 w 225"/>
                  <a:gd name="T1" fmla="*/ 92 h 508"/>
                  <a:gd name="T2" fmla="*/ 177 w 225"/>
                  <a:gd name="T3" fmla="*/ 92 h 508"/>
                  <a:gd name="T4" fmla="*/ 177 w 225"/>
                  <a:gd name="T5" fmla="*/ 92 h 508"/>
                  <a:gd name="T6" fmla="*/ 128 w 225"/>
                  <a:gd name="T7" fmla="*/ 88 h 508"/>
                  <a:gd name="T8" fmla="*/ 128 w 225"/>
                  <a:gd name="T9" fmla="*/ 80 h 508"/>
                  <a:gd name="T10" fmla="*/ 139 w 225"/>
                  <a:gd name="T11" fmla="*/ 68 h 508"/>
                  <a:gd name="T12" fmla="*/ 139 w 225"/>
                  <a:gd name="T13" fmla="*/ 57 h 508"/>
                  <a:gd name="T14" fmla="*/ 143 w 225"/>
                  <a:gd name="T15" fmla="*/ 52 h 508"/>
                  <a:gd name="T16" fmla="*/ 143 w 225"/>
                  <a:gd name="T17" fmla="*/ 43 h 508"/>
                  <a:gd name="T18" fmla="*/ 141 w 225"/>
                  <a:gd name="T19" fmla="*/ 38 h 508"/>
                  <a:gd name="T20" fmla="*/ 146 w 225"/>
                  <a:gd name="T21" fmla="*/ 25 h 508"/>
                  <a:gd name="T22" fmla="*/ 127 w 225"/>
                  <a:gd name="T23" fmla="*/ 7 h 508"/>
                  <a:gd name="T24" fmla="*/ 127 w 225"/>
                  <a:gd name="T25" fmla="*/ 7 h 508"/>
                  <a:gd name="T26" fmla="*/ 107 w 225"/>
                  <a:gd name="T27" fmla="*/ 0 h 508"/>
                  <a:gd name="T28" fmla="*/ 79 w 225"/>
                  <a:gd name="T29" fmla="*/ 23 h 508"/>
                  <a:gd name="T30" fmla="*/ 84 w 225"/>
                  <a:gd name="T31" fmla="*/ 38 h 508"/>
                  <a:gd name="T32" fmla="*/ 81 w 225"/>
                  <a:gd name="T33" fmla="*/ 43 h 508"/>
                  <a:gd name="T34" fmla="*/ 81 w 225"/>
                  <a:gd name="T35" fmla="*/ 52 h 508"/>
                  <a:gd name="T36" fmla="*/ 85 w 225"/>
                  <a:gd name="T37" fmla="*/ 57 h 508"/>
                  <a:gd name="T38" fmla="*/ 85 w 225"/>
                  <a:gd name="T39" fmla="*/ 68 h 508"/>
                  <a:gd name="T40" fmla="*/ 97 w 225"/>
                  <a:gd name="T41" fmla="*/ 80 h 508"/>
                  <a:gd name="T42" fmla="*/ 97 w 225"/>
                  <a:gd name="T43" fmla="*/ 88 h 508"/>
                  <a:gd name="T44" fmla="*/ 48 w 225"/>
                  <a:gd name="T45" fmla="*/ 92 h 508"/>
                  <a:gd name="T46" fmla="*/ 48 w 225"/>
                  <a:gd name="T47" fmla="*/ 93 h 508"/>
                  <a:gd name="T48" fmla="*/ 0 w 225"/>
                  <a:gd name="T49" fmla="*/ 267 h 508"/>
                  <a:gd name="T50" fmla="*/ 4 w 225"/>
                  <a:gd name="T51" fmla="*/ 267 h 508"/>
                  <a:gd name="T52" fmla="*/ 4 w 225"/>
                  <a:gd name="T53" fmla="*/ 279 h 508"/>
                  <a:gd name="T54" fmla="*/ 14 w 225"/>
                  <a:gd name="T55" fmla="*/ 289 h 508"/>
                  <a:gd name="T56" fmla="*/ 25 w 225"/>
                  <a:gd name="T57" fmla="*/ 279 h 508"/>
                  <a:gd name="T58" fmla="*/ 25 w 225"/>
                  <a:gd name="T59" fmla="*/ 267 h 508"/>
                  <a:gd name="T60" fmla="*/ 28 w 225"/>
                  <a:gd name="T61" fmla="*/ 267 h 508"/>
                  <a:gd name="T62" fmla="*/ 48 w 225"/>
                  <a:gd name="T63" fmla="*/ 170 h 508"/>
                  <a:gd name="T64" fmla="*/ 48 w 225"/>
                  <a:gd name="T65" fmla="*/ 308 h 508"/>
                  <a:gd name="T66" fmla="*/ 65 w 225"/>
                  <a:gd name="T67" fmla="*/ 308 h 508"/>
                  <a:gd name="T68" fmla="*/ 71 w 225"/>
                  <a:gd name="T69" fmla="*/ 493 h 508"/>
                  <a:gd name="T70" fmla="*/ 77 w 225"/>
                  <a:gd name="T71" fmla="*/ 493 h 508"/>
                  <a:gd name="T72" fmla="*/ 69 w 225"/>
                  <a:gd name="T73" fmla="*/ 508 h 508"/>
                  <a:gd name="T74" fmla="*/ 108 w 225"/>
                  <a:gd name="T75" fmla="*/ 508 h 508"/>
                  <a:gd name="T76" fmla="*/ 99 w 225"/>
                  <a:gd name="T77" fmla="*/ 493 h 508"/>
                  <a:gd name="T78" fmla="*/ 105 w 225"/>
                  <a:gd name="T79" fmla="*/ 493 h 508"/>
                  <a:gd name="T80" fmla="*/ 112 w 225"/>
                  <a:gd name="T81" fmla="*/ 308 h 508"/>
                  <a:gd name="T82" fmla="*/ 113 w 225"/>
                  <a:gd name="T83" fmla="*/ 308 h 508"/>
                  <a:gd name="T84" fmla="*/ 120 w 225"/>
                  <a:gd name="T85" fmla="*/ 493 h 508"/>
                  <a:gd name="T86" fmla="*/ 126 w 225"/>
                  <a:gd name="T87" fmla="*/ 493 h 508"/>
                  <a:gd name="T88" fmla="*/ 117 w 225"/>
                  <a:gd name="T89" fmla="*/ 508 h 508"/>
                  <a:gd name="T90" fmla="*/ 156 w 225"/>
                  <a:gd name="T91" fmla="*/ 508 h 508"/>
                  <a:gd name="T92" fmla="*/ 148 w 225"/>
                  <a:gd name="T93" fmla="*/ 493 h 508"/>
                  <a:gd name="T94" fmla="*/ 154 w 225"/>
                  <a:gd name="T95" fmla="*/ 493 h 508"/>
                  <a:gd name="T96" fmla="*/ 160 w 225"/>
                  <a:gd name="T97" fmla="*/ 308 h 508"/>
                  <a:gd name="T98" fmla="*/ 177 w 225"/>
                  <a:gd name="T99" fmla="*/ 308 h 508"/>
                  <a:gd name="T100" fmla="*/ 177 w 225"/>
                  <a:gd name="T101" fmla="*/ 167 h 508"/>
                  <a:gd name="T102" fmla="*/ 198 w 225"/>
                  <a:gd name="T103" fmla="*/ 267 h 508"/>
                  <a:gd name="T104" fmla="*/ 201 w 225"/>
                  <a:gd name="T105" fmla="*/ 267 h 508"/>
                  <a:gd name="T106" fmla="*/ 201 w 225"/>
                  <a:gd name="T107" fmla="*/ 279 h 508"/>
                  <a:gd name="T108" fmla="*/ 211 w 225"/>
                  <a:gd name="T109" fmla="*/ 289 h 508"/>
                  <a:gd name="T110" fmla="*/ 222 w 225"/>
                  <a:gd name="T111" fmla="*/ 279 h 508"/>
                  <a:gd name="T112" fmla="*/ 222 w 225"/>
                  <a:gd name="T113" fmla="*/ 267 h 508"/>
                  <a:gd name="T114" fmla="*/ 225 w 225"/>
                  <a:gd name="T115" fmla="*/ 267 h 508"/>
                  <a:gd name="T116" fmla="*/ 177 w 225"/>
                  <a:gd name="T117" fmla="*/ 92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5" h="508">
                    <a:moveTo>
                      <a:pt x="177" y="92"/>
                    </a:moveTo>
                    <a:cubicBezTo>
                      <a:pt x="177" y="92"/>
                      <a:pt x="177" y="92"/>
                      <a:pt x="177" y="92"/>
                    </a:cubicBezTo>
                    <a:cubicBezTo>
                      <a:pt x="177" y="92"/>
                      <a:pt x="177" y="92"/>
                      <a:pt x="177" y="92"/>
                    </a:cubicBezTo>
                    <a:cubicBezTo>
                      <a:pt x="128" y="88"/>
                      <a:pt x="128" y="88"/>
                      <a:pt x="128" y="88"/>
                    </a:cubicBezTo>
                    <a:cubicBezTo>
                      <a:pt x="128" y="80"/>
                      <a:pt x="128" y="80"/>
                      <a:pt x="128" y="80"/>
                    </a:cubicBezTo>
                    <a:cubicBezTo>
                      <a:pt x="134" y="79"/>
                      <a:pt x="139" y="74"/>
                      <a:pt x="139" y="68"/>
                    </a:cubicBezTo>
                    <a:cubicBezTo>
                      <a:pt x="139" y="57"/>
                      <a:pt x="139" y="57"/>
                      <a:pt x="139" y="57"/>
                    </a:cubicBezTo>
                    <a:cubicBezTo>
                      <a:pt x="141" y="57"/>
                      <a:pt x="143" y="55"/>
                      <a:pt x="143" y="52"/>
                    </a:cubicBezTo>
                    <a:cubicBezTo>
                      <a:pt x="143" y="43"/>
                      <a:pt x="143" y="43"/>
                      <a:pt x="143" y="43"/>
                    </a:cubicBezTo>
                    <a:cubicBezTo>
                      <a:pt x="143" y="41"/>
                      <a:pt x="142" y="39"/>
                      <a:pt x="141" y="38"/>
                    </a:cubicBezTo>
                    <a:cubicBezTo>
                      <a:pt x="144" y="36"/>
                      <a:pt x="146" y="31"/>
                      <a:pt x="146" y="25"/>
                    </a:cubicBezTo>
                    <a:cubicBezTo>
                      <a:pt x="146" y="15"/>
                      <a:pt x="138" y="7"/>
                      <a:pt x="127" y="7"/>
                    </a:cubicBezTo>
                    <a:cubicBezTo>
                      <a:pt x="127" y="7"/>
                      <a:pt x="127" y="7"/>
                      <a:pt x="127" y="7"/>
                    </a:cubicBezTo>
                    <a:cubicBezTo>
                      <a:pt x="122" y="3"/>
                      <a:pt x="115" y="0"/>
                      <a:pt x="107" y="0"/>
                    </a:cubicBezTo>
                    <a:cubicBezTo>
                      <a:pt x="91" y="0"/>
                      <a:pt x="79" y="10"/>
                      <a:pt x="79" y="23"/>
                    </a:cubicBezTo>
                    <a:cubicBezTo>
                      <a:pt x="79" y="29"/>
                      <a:pt x="81" y="35"/>
                      <a:pt x="84" y="38"/>
                    </a:cubicBezTo>
                    <a:cubicBezTo>
                      <a:pt x="83" y="38"/>
                      <a:pt x="81" y="40"/>
                      <a:pt x="81" y="43"/>
                    </a:cubicBezTo>
                    <a:cubicBezTo>
                      <a:pt x="81" y="52"/>
                      <a:pt x="81" y="52"/>
                      <a:pt x="81" y="52"/>
                    </a:cubicBezTo>
                    <a:cubicBezTo>
                      <a:pt x="81" y="55"/>
                      <a:pt x="83" y="57"/>
                      <a:pt x="85" y="57"/>
                    </a:cubicBezTo>
                    <a:cubicBezTo>
                      <a:pt x="85" y="68"/>
                      <a:pt x="85" y="68"/>
                      <a:pt x="85" y="68"/>
                    </a:cubicBezTo>
                    <a:cubicBezTo>
                      <a:pt x="85" y="75"/>
                      <a:pt x="90" y="80"/>
                      <a:pt x="97" y="80"/>
                    </a:cubicBezTo>
                    <a:cubicBezTo>
                      <a:pt x="97" y="88"/>
                      <a:pt x="97" y="88"/>
                      <a:pt x="97" y="88"/>
                    </a:cubicBezTo>
                    <a:cubicBezTo>
                      <a:pt x="48" y="92"/>
                      <a:pt x="48" y="92"/>
                      <a:pt x="48" y="92"/>
                    </a:cubicBezTo>
                    <a:cubicBezTo>
                      <a:pt x="48" y="93"/>
                      <a:pt x="48" y="93"/>
                      <a:pt x="48" y="93"/>
                    </a:cubicBezTo>
                    <a:cubicBezTo>
                      <a:pt x="22" y="149"/>
                      <a:pt x="6" y="205"/>
                      <a:pt x="0" y="267"/>
                    </a:cubicBezTo>
                    <a:cubicBezTo>
                      <a:pt x="4" y="267"/>
                      <a:pt x="4" y="267"/>
                      <a:pt x="4" y="267"/>
                    </a:cubicBezTo>
                    <a:cubicBezTo>
                      <a:pt x="4" y="279"/>
                      <a:pt x="4" y="279"/>
                      <a:pt x="4" y="279"/>
                    </a:cubicBezTo>
                    <a:cubicBezTo>
                      <a:pt x="4" y="285"/>
                      <a:pt x="9" y="289"/>
                      <a:pt x="14" y="289"/>
                    </a:cubicBezTo>
                    <a:cubicBezTo>
                      <a:pt x="20" y="289"/>
                      <a:pt x="25" y="285"/>
                      <a:pt x="25" y="279"/>
                    </a:cubicBezTo>
                    <a:cubicBezTo>
                      <a:pt x="25" y="267"/>
                      <a:pt x="25" y="267"/>
                      <a:pt x="25" y="267"/>
                    </a:cubicBezTo>
                    <a:cubicBezTo>
                      <a:pt x="28" y="267"/>
                      <a:pt x="28" y="267"/>
                      <a:pt x="28" y="267"/>
                    </a:cubicBezTo>
                    <a:cubicBezTo>
                      <a:pt x="31" y="233"/>
                      <a:pt x="39" y="202"/>
                      <a:pt x="48" y="170"/>
                    </a:cubicBezTo>
                    <a:cubicBezTo>
                      <a:pt x="48" y="308"/>
                      <a:pt x="48" y="308"/>
                      <a:pt x="48" y="308"/>
                    </a:cubicBezTo>
                    <a:cubicBezTo>
                      <a:pt x="65" y="308"/>
                      <a:pt x="65" y="308"/>
                      <a:pt x="65" y="308"/>
                    </a:cubicBezTo>
                    <a:cubicBezTo>
                      <a:pt x="71" y="493"/>
                      <a:pt x="71" y="493"/>
                      <a:pt x="71" y="493"/>
                    </a:cubicBezTo>
                    <a:cubicBezTo>
                      <a:pt x="77" y="493"/>
                      <a:pt x="77" y="493"/>
                      <a:pt x="77" y="493"/>
                    </a:cubicBezTo>
                    <a:cubicBezTo>
                      <a:pt x="71" y="495"/>
                      <a:pt x="69" y="502"/>
                      <a:pt x="69" y="508"/>
                    </a:cubicBezTo>
                    <a:cubicBezTo>
                      <a:pt x="108" y="508"/>
                      <a:pt x="108" y="508"/>
                      <a:pt x="108" y="508"/>
                    </a:cubicBezTo>
                    <a:cubicBezTo>
                      <a:pt x="108" y="502"/>
                      <a:pt x="105" y="495"/>
                      <a:pt x="99" y="493"/>
                    </a:cubicBezTo>
                    <a:cubicBezTo>
                      <a:pt x="105" y="493"/>
                      <a:pt x="105" y="493"/>
                      <a:pt x="105" y="493"/>
                    </a:cubicBezTo>
                    <a:cubicBezTo>
                      <a:pt x="112" y="308"/>
                      <a:pt x="112" y="308"/>
                      <a:pt x="112" y="308"/>
                    </a:cubicBezTo>
                    <a:cubicBezTo>
                      <a:pt x="113" y="308"/>
                      <a:pt x="113" y="308"/>
                      <a:pt x="113" y="308"/>
                    </a:cubicBezTo>
                    <a:cubicBezTo>
                      <a:pt x="120" y="493"/>
                      <a:pt x="120" y="493"/>
                      <a:pt x="120" y="493"/>
                    </a:cubicBezTo>
                    <a:cubicBezTo>
                      <a:pt x="126" y="493"/>
                      <a:pt x="126" y="493"/>
                      <a:pt x="126" y="493"/>
                    </a:cubicBezTo>
                    <a:cubicBezTo>
                      <a:pt x="120" y="495"/>
                      <a:pt x="117" y="502"/>
                      <a:pt x="117" y="508"/>
                    </a:cubicBezTo>
                    <a:cubicBezTo>
                      <a:pt x="156" y="508"/>
                      <a:pt x="156" y="508"/>
                      <a:pt x="156" y="508"/>
                    </a:cubicBezTo>
                    <a:cubicBezTo>
                      <a:pt x="156" y="502"/>
                      <a:pt x="154" y="495"/>
                      <a:pt x="148" y="493"/>
                    </a:cubicBezTo>
                    <a:cubicBezTo>
                      <a:pt x="154" y="493"/>
                      <a:pt x="154" y="493"/>
                      <a:pt x="154" y="493"/>
                    </a:cubicBezTo>
                    <a:cubicBezTo>
                      <a:pt x="160" y="308"/>
                      <a:pt x="160" y="308"/>
                      <a:pt x="160" y="308"/>
                    </a:cubicBezTo>
                    <a:cubicBezTo>
                      <a:pt x="177" y="308"/>
                      <a:pt x="177" y="308"/>
                      <a:pt x="177" y="308"/>
                    </a:cubicBezTo>
                    <a:cubicBezTo>
                      <a:pt x="177" y="167"/>
                      <a:pt x="177" y="167"/>
                      <a:pt x="177" y="167"/>
                    </a:cubicBezTo>
                    <a:cubicBezTo>
                      <a:pt x="187" y="200"/>
                      <a:pt x="195" y="232"/>
                      <a:pt x="198" y="267"/>
                    </a:cubicBezTo>
                    <a:cubicBezTo>
                      <a:pt x="201" y="267"/>
                      <a:pt x="201" y="267"/>
                      <a:pt x="201" y="267"/>
                    </a:cubicBezTo>
                    <a:cubicBezTo>
                      <a:pt x="201" y="279"/>
                      <a:pt x="201" y="279"/>
                      <a:pt x="201" y="279"/>
                    </a:cubicBezTo>
                    <a:cubicBezTo>
                      <a:pt x="201" y="285"/>
                      <a:pt x="206" y="289"/>
                      <a:pt x="211" y="289"/>
                    </a:cubicBezTo>
                    <a:cubicBezTo>
                      <a:pt x="217" y="289"/>
                      <a:pt x="222" y="285"/>
                      <a:pt x="222" y="279"/>
                    </a:cubicBezTo>
                    <a:cubicBezTo>
                      <a:pt x="222" y="267"/>
                      <a:pt x="222" y="267"/>
                      <a:pt x="222" y="267"/>
                    </a:cubicBezTo>
                    <a:cubicBezTo>
                      <a:pt x="225" y="267"/>
                      <a:pt x="225" y="267"/>
                      <a:pt x="225" y="267"/>
                    </a:cubicBezTo>
                    <a:cubicBezTo>
                      <a:pt x="220" y="205"/>
                      <a:pt x="203" y="148"/>
                      <a:pt x="177" y="92"/>
                    </a:cubicBezTo>
                    <a:close/>
                  </a:path>
                </a:pathLst>
              </a:custGeom>
              <a:solidFill>
                <a:schemeClr val="tx1">
                  <a:lumMod val="60000"/>
                  <a:lumOff val="4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62" name="Freeform 3377"/>
              <p:cNvSpPr>
                <a:spLocks/>
              </p:cNvSpPr>
              <p:nvPr/>
            </p:nvSpPr>
            <p:spPr bwMode="auto">
              <a:xfrm>
                <a:off x="10199689" y="949325"/>
                <a:ext cx="333375" cy="995362"/>
              </a:xfrm>
              <a:custGeom>
                <a:avLst/>
                <a:gdLst>
                  <a:gd name="T0" fmla="*/ 133 w 161"/>
                  <a:gd name="T1" fmla="*/ 97 h 481"/>
                  <a:gd name="T2" fmla="*/ 95 w 161"/>
                  <a:gd name="T3" fmla="*/ 93 h 481"/>
                  <a:gd name="T4" fmla="*/ 93 w 161"/>
                  <a:gd name="T5" fmla="*/ 89 h 481"/>
                  <a:gd name="T6" fmla="*/ 121 w 161"/>
                  <a:gd name="T7" fmla="*/ 76 h 481"/>
                  <a:gd name="T8" fmla="*/ 109 w 161"/>
                  <a:gd name="T9" fmla="*/ 71 h 481"/>
                  <a:gd name="T10" fmla="*/ 114 w 161"/>
                  <a:gd name="T11" fmla="*/ 56 h 481"/>
                  <a:gd name="T12" fmla="*/ 114 w 161"/>
                  <a:gd name="T13" fmla="*/ 55 h 481"/>
                  <a:gd name="T14" fmla="*/ 99 w 161"/>
                  <a:gd name="T15" fmla="*/ 14 h 481"/>
                  <a:gd name="T16" fmla="*/ 47 w 161"/>
                  <a:gd name="T17" fmla="*/ 36 h 481"/>
                  <a:gd name="T18" fmla="*/ 51 w 161"/>
                  <a:gd name="T19" fmla="*/ 55 h 481"/>
                  <a:gd name="T20" fmla="*/ 48 w 161"/>
                  <a:gd name="T21" fmla="*/ 71 h 481"/>
                  <a:gd name="T22" fmla="*/ 56 w 161"/>
                  <a:gd name="T23" fmla="*/ 89 h 481"/>
                  <a:gd name="T24" fmla="*/ 70 w 161"/>
                  <a:gd name="T25" fmla="*/ 93 h 481"/>
                  <a:gd name="T26" fmla="*/ 29 w 161"/>
                  <a:gd name="T27" fmla="*/ 97 h 481"/>
                  <a:gd name="T28" fmla="*/ 29 w 161"/>
                  <a:gd name="T29" fmla="*/ 97 h 481"/>
                  <a:gd name="T30" fmla="*/ 3 w 161"/>
                  <a:gd name="T31" fmla="*/ 221 h 481"/>
                  <a:gd name="T32" fmla="*/ 10 w 161"/>
                  <a:gd name="T33" fmla="*/ 237 h 481"/>
                  <a:gd name="T34" fmla="*/ 18 w 161"/>
                  <a:gd name="T35" fmla="*/ 221 h 481"/>
                  <a:gd name="T36" fmla="*/ 32 w 161"/>
                  <a:gd name="T37" fmla="*/ 149 h 481"/>
                  <a:gd name="T38" fmla="*/ 38 w 161"/>
                  <a:gd name="T39" fmla="*/ 364 h 481"/>
                  <a:gd name="T40" fmla="*/ 55 w 161"/>
                  <a:gd name="T41" fmla="*/ 474 h 481"/>
                  <a:gd name="T42" fmla="*/ 55 w 161"/>
                  <a:gd name="T43" fmla="*/ 481 h 481"/>
                  <a:gd name="T44" fmla="*/ 80 w 161"/>
                  <a:gd name="T45" fmla="*/ 481 h 481"/>
                  <a:gd name="T46" fmla="*/ 80 w 161"/>
                  <a:gd name="T47" fmla="*/ 364 h 481"/>
                  <a:gd name="T48" fmla="*/ 89 w 161"/>
                  <a:gd name="T49" fmla="*/ 474 h 481"/>
                  <a:gd name="T50" fmla="*/ 89 w 161"/>
                  <a:gd name="T51" fmla="*/ 481 h 481"/>
                  <a:gd name="T52" fmla="*/ 112 w 161"/>
                  <a:gd name="T53" fmla="*/ 481 h 481"/>
                  <a:gd name="T54" fmla="*/ 112 w 161"/>
                  <a:gd name="T55" fmla="*/ 364 h 481"/>
                  <a:gd name="T56" fmla="*/ 124 w 161"/>
                  <a:gd name="T57" fmla="*/ 253 h 481"/>
                  <a:gd name="T58" fmla="*/ 141 w 161"/>
                  <a:gd name="T59" fmla="*/ 221 h 481"/>
                  <a:gd name="T60" fmla="*/ 144 w 161"/>
                  <a:gd name="T61" fmla="*/ 230 h 481"/>
                  <a:gd name="T62" fmla="*/ 159 w 161"/>
                  <a:gd name="T63" fmla="*/ 230 h 481"/>
                  <a:gd name="T64" fmla="*/ 161 w 161"/>
                  <a:gd name="T65" fmla="*/ 221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1" h="481">
                    <a:moveTo>
                      <a:pt x="133" y="97"/>
                    </a:moveTo>
                    <a:cubicBezTo>
                      <a:pt x="133" y="97"/>
                      <a:pt x="133" y="97"/>
                      <a:pt x="133" y="97"/>
                    </a:cubicBezTo>
                    <a:cubicBezTo>
                      <a:pt x="95" y="93"/>
                      <a:pt x="95" y="93"/>
                      <a:pt x="95" y="93"/>
                    </a:cubicBezTo>
                    <a:cubicBezTo>
                      <a:pt x="95" y="93"/>
                      <a:pt x="95" y="93"/>
                      <a:pt x="95" y="93"/>
                    </a:cubicBezTo>
                    <a:cubicBezTo>
                      <a:pt x="92" y="93"/>
                      <a:pt x="92" y="93"/>
                      <a:pt x="92" y="93"/>
                    </a:cubicBezTo>
                    <a:cubicBezTo>
                      <a:pt x="93" y="89"/>
                      <a:pt x="93" y="89"/>
                      <a:pt x="93" y="89"/>
                    </a:cubicBezTo>
                    <a:cubicBezTo>
                      <a:pt x="97" y="89"/>
                      <a:pt x="101" y="89"/>
                      <a:pt x="108" y="89"/>
                    </a:cubicBezTo>
                    <a:cubicBezTo>
                      <a:pt x="119" y="87"/>
                      <a:pt x="121" y="80"/>
                      <a:pt x="121" y="76"/>
                    </a:cubicBezTo>
                    <a:cubicBezTo>
                      <a:pt x="121" y="72"/>
                      <a:pt x="118" y="65"/>
                      <a:pt x="117" y="71"/>
                    </a:cubicBezTo>
                    <a:cubicBezTo>
                      <a:pt x="115" y="76"/>
                      <a:pt x="110" y="75"/>
                      <a:pt x="109" y="71"/>
                    </a:cubicBezTo>
                    <a:cubicBezTo>
                      <a:pt x="108" y="69"/>
                      <a:pt x="110" y="63"/>
                      <a:pt x="112" y="60"/>
                    </a:cubicBezTo>
                    <a:cubicBezTo>
                      <a:pt x="112" y="58"/>
                      <a:pt x="113" y="57"/>
                      <a:pt x="114" y="56"/>
                    </a:cubicBezTo>
                    <a:cubicBezTo>
                      <a:pt x="114" y="55"/>
                      <a:pt x="114" y="55"/>
                      <a:pt x="114" y="55"/>
                    </a:cubicBezTo>
                    <a:cubicBezTo>
                      <a:pt x="114" y="55"/>
                      <a:pt x="114" y="55"/>
                      <a:pt x="114" y="55"/>
                    </a:cubicBezTo>
                    <a:cubicBezTo>
                      <a:pt x="115" y="51"/>
                      <a:pt x="116" y="47"/>
                      <a:pt x="116" y="42"/>
                    </a:cubicBezTo>
                    <a:cubicBezTo>
                      <a:pt x="116" y="29"/>
                      <a:pt x="109" y="18"/>
                      <a:pt x="99" y="14"/>
                    </a:cubicBezTo>
                    <a:cubicBezTo>
                      <a:pt x="94" y="6"/>
                      <a:pt x="85" y="0"/>
                      <a:pt x="76" y="0"/>
                    </a:cubicBezTo>
                    <a:cubicBezTo>
                      <a:pt x="60" y="0"/>
                      <a:pt x="47" y="16"/>
                      <a:pt x="47" y="36"/>
                    </a:cubicBezTo>
                    <a:cubicBezTo>
                      <a:pt x="47" y="44"/>
                      <a:pt x="48" y="49"/>
                      <a:pt x="51" y="55"/>
                    </a:cubicBezTo>
                    <a:cubicBezTo>
                      <a:pt x="51" y="55"/>
                      <a:pt x="51" y="55"/>
                      <a:pt x="51" y="55"/>
                    </a:cubicBezTo>
                    <a:cubicBezTo>
                      <a:pt x="51" y="55"/>
                      <a:pt x="57" y="67"/>
                      <a:pt x="55" y="71"/>
                    </a:cubicBezTo>
                    <a:cubicBezTo>
                      <a:pt x="54" y="75"/>
                      <a:pt x="50" y="76"/>
                      <a:pt x="48" y="71"/>
                    </a:cubicBezTo>
                    <a:cubicBezTo>
                      <a:pt x="46" y="65"/>
                      <a:pt x="43" y="72"/>
                      <a:pt x="44" y="76"/>
                    </a:cubicBezTo>
                    <a:cubicBezTo>
                      <a:pt x="44" y="80"/>
                      <a:pt x="46" y="87"/>
                      <a:pt x="56" y="89"/>
                    </a:cubicBezTo>
                    <a:cubicBezTo>
                      <a:pt x="62" y="89"/>
                      <a:pt x="66" y="89"/>
                      <a:pt x="70" y="89"/>
                    </a:cubicBezTo>
                    <a:cubicBezTo>
                      <a:pt x="70" y="93"/>
                      <a:pt x="70" y="93"/>
                      <a:pt x="70" y="93"/>
                    </a:cubicBezTo>
                    <a:cubicBezTo>
                      <a:pt x="66" y="93"/>
                      <a:pt x="66" y="93"/>
                      <a:pt x="66" y="93"/>
                    </a:cubicBezTo>
                    <a:cubicBezTo>
                      <a:pt x="29" y="97"/>
                      <a:pt x="29" y="97"/>
                      <a:pt x="29" y="97"/>
                    </a:cubicBezTo>
                    <a:cubicBezTo>
                      <a:pt x="29" y="97"/>
                      <a:pt x="29" y="97"/>
                      <a:pt x="29" y="97"/>
                    </a:cubicBezTo>
                    <a:cubicBezTo>
                      <a:pt x="29" y="97"/>
                      <a:pt x="29" y="97"/>
                      <a:pt x="29" y="97"/>
                    </a:cubicBezTo>
                    <a:cubicBezTo>
                      <a:pt x="10" y="138"/>
                      <a:pt x="4" y="177"/>
                      <a:pt x="0" y="221"/>
                    </a:cubicBezTo>
                    <a:cubicBezTo>
                      <a:pt x="3" y="221"/>
                      <a:pt x="3" y="221"/>
                      <a:pt x="3" y="221"/>
                    </a:cubicBezTo>
                    <a:cubicBezTo>
                      <a:pt x="3" y="230"/>
                      <a:pt x="3" y="230"/>
                      <a:pt x="3" y="230"/>
                    </a:cubicBezTo>
                    <a:cubicBezTo>
                      <a:pt x="3" y="234"/>
                      <a:pt x="6" y="237"/>
                      <a:pt x="10" y="237"/>
                    </a:cubicBezTo>
                    <a:cubicBezTo>
                      <a:pt x="14" y="237"/>
                      <a:pt x="18" y="234"/>
                      <a:pt x="18" y="230"/>
                    </a:cubicBezTo>
                    <a:cubicBezTo>
                      <a:pt x="18" y="221"/>
                      <a:pt x="18" y="221"/>
                      <a:pt x="18" y="221"/>
                    </a:cubicBezTo>
                    <a:cubicBezTo>
                      <a:pt x="20" y="221"/>
                      <a:pt x="20" y="221"/>
                      <a:pt x="20" y="221"/>
                    </a:cubicBezTo>
                    <a:cubicBezTo>
                      <a:pt x="23" y="196"/>
                      <a:pt x="26" y="173"/>
                      <a:pt x="32" y="149"/>
                    </a:cubicBezTo>
                    <a:cubicBezTo>
                      <a:pt x="38" y="253"/>
                      <a:pt x="38" y="253"/>
                      <a:pt x="38" y="253"/>
                    </a:cubicBezTo>
                    <a:cubicBezTo>
                      <a:pt x="38" y="364"/>
                      <a:pt x="38" y="364"/>
                      <a:pt x="38" y="364"/>
                    </a:cubicBezTo>
                    <a:cubicBezTo>
                      <a:pt x="52" y="364"/>
                      <a:pt x="52" y="364"/>
                      <a:pt x="52" y="364"/>
                    </a:cubicBezTo>
                    <a:cubicBezTo>
                      <a:pt x="55" y="474"/>
                      <a:pt x="55" y="474"/>
                      <a:pt x="55" y="474"/>
                    </a:cubicBezTo>
                    <a:cubicBezTo>
                      <a:pt x="53" y="476"/>
                      <a:pt x="52" y="479"/>
                      <a:pt x="52" y="481"/>
                    </a:cubicBezTo>
                    <a:cubicBezTo>
                      <a:pt x="55" y="481"/>
                      <a:pt x="55" y="481"/>
                      <a:pt x="55" y="481"/>
                    </a:cubicBezTo>
                    <a:cubicBezTo>
                      <a:pt x="77" y="481"/>
                      <a:pt x="77" y="481"/>
                      <a:pt x="77" y="481"/>
                    </a:cubicBezTo>
                    <a:cubicBezTo>
                      <a:pt x="80" y="481"/>
                      <a:pt x="80" y="481"/>
                      <a:pt x="80" y="481"/>
                    </a:cubicBezTo>
                    <a:cubicBezTo>
                      <a:pt x="80" y="479"/>
                      <a:pt x="79" y="476"/>
                      <a:pt x="77" y="474"/>
                    </a:cubicBezTo>
                    <a:cubicBezTo>
                      <a:pt x="80" y="364"/>
                      <a:pt x="80" y="364"/>
                      <a:pt x="80" y="364"/>
                    </a:cubicBezTo>
                    <a:cubicBezTo>
                      <a:pt x="86" y="364"/>
                      <a:pt x="86" y="364"/>
                      <a:pt x="86" y="364"/>
                    </a:cubicBezTo>
                    <a:cubicBezTo>
                      <a:pt x="89" y="474"/>
                      <a:pt x="89" y="474"/>
                      <a:pt x="89" y="474"/>
                    </a:cubicBezTo>
                    <a:cubicBezTo>
                      <a:pt x="87" y="476"/>
                      <a:pt x="86" y="479"/>
                      <a:pt x="86" y="481"/>
                    </a:cubicBezTo>
                    <a:cubicBezTo>
                      <a:pt x="89" y="481"/>
                      <a:pt x="89" y="481"/>
                      <a:pt x="89" y="481"/>
                    </a:cubicBezTo>
                    <a:cubicBezTo>
                      <a:pt x="109" y="481"/>
                      <a:pt x="109" y="481"/>
                      <a:pt x="109" y="481"/>
                    </a:cubicBezTo>
                    <a:cubicBezTo>
                      <a:pt x="112" y="481"/>
                      <a:pt x="112" y="481"/>
                      <a:pt x="112" y="481"/>
                    </a:cubicBezTo>
                    <a:cubicBezTo>
                      <a:pt x="112" y="479"/>
                      <a:pt x="111" y="476"/>
                      <a:pt x="109" y="474"/>
                    </a:cubicBezTo>
                    <a:cubicBezTo>
                      <a:pt x="112" y="364"/>
                      <a:pt x="112" y="364"/>
                      <a:pt x="112" y="364"/>
                    </a:cubicBezTo>
                    <a:cubicBezTo>
                      <a:pt x="124" y="364"/>
                      <a:pt x="124" y="364"/>
                      <a:pt x="124" y="364"/>
                    </a:cubicBezTo>
                    <a:cubicBezTo>
                      <a:pt x="124" y="253"/>
                      <a:pt x="124" y="253"/>
                      <a:pt x="124" y="253"/>
                    </a:cubicBezTo>
                    <a:cubicBezTo>
                      <a:pt x="130" y="149"/>
                      <a:pt x="130" y="149"/>
                      <a:pt x="130" y="149"/>
                    </a:cubicBezTo>
                    <a:cubicBezTo>
                      <a:pt x="136" y="173"/>
                      <a:pt x="138" y="196"/>
                      <a:pt x="141" y="221"/>
                    </a:cubicBezTo>
                    <a:cubicBezTo>
                      <a:pt x="144" y="221"/>
                      <a:pt x="144" y="221"/>
                      <a:pt x="144" y="221"/>
                    </a:cubicBezTo>
                    <a:cubicBezTo>
                      <a:pt x="144" y="230"/>
                      <a:pt x="144" y="230"/>
                      <a:pt x="144" y="230"/>
                    </a:cubicBezTo>
                    <a:cubicBezTo>
                      <a:pt x="144" y="234"/>
                      <a:pt x="147" y="237"/>
                      <a:pt x="151" y="237"/>
                    </a:cubicBezTo>
                    <a:cubicBezTo>
                      <a:pt x="155" y="237"/>
                      <a:pt x="159" y="234"/>
                      <a:pt x="159" y="230"/>
                    </a:cubicBezTo>
                    <a:cubicBezTo>
                      <a:pt x="159" y="221"/>
                      <a:pt x="159" y="221"/>
                      <a:pt x="159" y="221"/>
                    </a:cubicBezTo>
                    <a:cubicBezTo>
                      <a:pt x="161" y="221"/>
                      <a:pt x="161" y="221"/>
                      <a:pt x="161" y="221"/>
                    </a:cubicBezTo>
                    <a:cubicBezTo>
                      <a:pt x="157" y="177"/>
                      <a:pt x="151" y="138"/>
                      <a:pt x="133" y="97"/>
                    </a:cubicBezTo>
                    <a:close/>
                  </a:path>
                </a:pathLst>
              </a:custGeom>
              <a:solidFill>
                <a:srgbClr val="8C8C8C"/>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63" name="Freeform 3378"/>
              <p:cNvSpPr>
                <a:spLocks/>
              </p:cNvSpPr>
              <p:nvPr/>
            </p:nvSpPr>
            <p:spPr bwMode="auto">
              <a:xfrm>
                <a:off x="10710864" y="933450"/>
                <a:ext cx="463550" cy="1011237"/>
              </a:xfrm>
              <a:custGeom>
                <a:avLst/>
                <a:gdLst>
                  <a:gd name="T0" fmla="*/ 176 w 224"/>
                  <a:gd name="T1" fmla="*/ 92 h 489"/>
                  <a:gd name="T2" fmla="*/ 176 w 224"/>
                  <a:gd name="T3" fmla="*/ 92 h 489"/>
                  <a:gd name="T4" fmla="*/ 176 w 224"/>
                  <a:gd name="T5" fmla="*/ 92 h 489"/>
                  <a:gd name="T6" fmla="*/ 128 w 224"/>
                  <a:gd name="T7" fmla="*/ 88 h 489"/>
                  <a:gd name="T8" fmla="*/ 128 w 224"/>
                  <a:gd name="T9" fmla="*/ 88 h 489"/>
                  <a:gd name="T10" fmla="*/ 128 w 224"/>
                  <a:gd name="T11" fmla="*/ 88 h 489"/>
                  <a:gd name="T12" fmla="*/ 128 w 224"/>
                  <a:gd name="T13" fmla="*/ 88 h 489"/>
                  <a:gd name="T14" fmla="*/ 128 w 224"/>
                  <a:gd name="T15" fmla="*/ 81 h 489"/>
                  <a:gd name="T16" fmla="*/ 138 w 224"/>
                  <a:gd name="T17" fmla="*/ 67 h 489"/>
                  <a:gd name="T18" fmla="*/ 138 w 224"/>
                  <a:gd name="T19" fmla="*/ 57 h 489"/>
                  <a:gd name="T20" fmla="*/ 142 w 224"/>
                  <a:gd name="T21" fmla="*/ 53 h 489"/>
                  <a:gd name="T22" fmla="*/ 142 w 224"/>
                  <a:gd name="T23" fmla="*/ 42 h 489"/>
                  <a:gd name="T24" fmla="*/ 140 w 224"/>
                  <a:gd name="T25" fmla="*/ 39 h 489"/>
                  <a:gd name="T26" fmla="*/ 145 w 224"/>
                  <a:gd name="T27" fmla="*/ 25 h 489"/>
                  <a:gd name="T28" fmla="*/ 128 w 224"/>
                  <a:gd name="T29" fmla="*/ 7 h 489"/>
                  <a:gd name="T30" fmla="*/ 127 w 224"/>
                  <a:gd name="T31" fmla="*/ 7 h 489"/>
                  <a:gd name="T32" fmla="*/ 107 w 224"/>
                  <a:gd name="T33" fmla="*/ 0 h 489"/>
                  <a:gd name="T34" fmla="*/ 78 w 224"/>
                  <a:gd name="T35" fmla="*/ 24 h 489"/>
                  <a:gd name="T36" fmla="*/ 84 w 224"/>
                  <a:gd name="T37" fmla="*/ 38 h 489"/>
                  <a:gd name="T38" fmla="*/ 80 w 224"/>
                  <a:gd name="T39" fmla="*/ 42 h 489"/>
                  <a:gd name="T40" fmla="*/ 80 w 224"/>
                  <a:gd name="T41" fmla="*/ 53 h 489"/>
                  <a:gd name="T42" fmla="*/ 85 w 224"/>
                  <a:gd name="T43" fmla="*/ 57 h 489"/>
                  <a:gd name="T44" fmla="*/ 85 w 224"/>
                  <a:gd name="T45" fmla="*/ 67 h 489"/>
                  <a:gd name="T46" fmla="*/ 96 w 224"/>
                  <a:gd name="T47" fmla="*/ 81 h 489"/>
                  <a:gd name="T48" fmla="*/ 96 w 224"/>
                  <a:gd name="T49" fmla="*/ 88 h 489"/>
                  <a:gd name="T50" fmla="*/ 48 w 224"/>
                  <a:gd name="T51" fmla="*/ 92 h 489"/>
                  <a:gd name="T52" fmla="*/ 48 w 224"/>
                  <a:gd name="T53" fmla="*/ 94 h 489"/>
                  <a:gd name="T54" fmla="*/ 0 w 224"/>
                  <a:gd name="T55" fmla="*/ 267 h 489"/>
                  <a:gd name="T56" fmla="*/ 4 w 224"/>
                  <a:gd name="T57" fmla="*/ 267 h 489"/>
                  <a:gd name="T58" fmla="*/ 4 w 224"/>
                  <a:gd name="T59" fmla="*/ 279 h 489"/>
                  <a:gd name="T60" fmla="*/ 14 w 224"/>
                  <a:gd name="T61" fmla="*/ 290 h 489"/>
                  <a:gd name="T62" fmla="*/ 24 w 224"/>
                  <a:gd name="T63" fmla="*/ 279 h 489"/>
                  <a:gd name="T64" fmla="*/ 24 w 224"/>
                  <a:gd name="T65" fmla="*/ 267 h 489"/>
                  <a:gd name="T66" fmla="*/ 28 w 224"/>
                  <a:gd name="T67" fmla="*/ 267 h 489"/>
                  <a:gd name="T68" fmla="*/ 48 w 224"/>
                  <a:gd name="T69" fmla="*/ 170 h 489"/>
                  <a:gd name="T70" fmla="*/ 48 w 224"/>
                  <a:gd name="T71" fmla="*/ 308 h 489"/>
                  <a:gd name="T72" fmla="*/ 64 w 224"/>
                  <a:gd name="T73" fmla="*/ 308 h 489"/>
                  <a:gd name="T74" fmla="*/ 71 w 224"/>
                  <a:gd name="T75" fmla="*/ 474 h 489"/>
                  <a:gd name="T76" fmla="*/ 76 w 224"/>
                  <a:gd name="T77" fmla="*/ 474 h 489"/>
                  <a:gd name="T78" fmla="*/ 68 w 224"/>
                  <a:gd name="T79" fmla="*/ 489 h 489"/>
                  <a:gd name="T80" fmla="*/ 107 w 224"/>
                  <a:gd name="T81" fmla="*/ 489 h 489"/>
                  <a:gd name="T82" fmla="*/ 99 w 224"/>
                  <a:gd name="T83" fmla="*/ 474 h 489"/>
                  <a:gd name="T84" fmla="*/ 104 w 224"/>
                  <a:gd name="T85" fmla="*/ 474 h 489"/>
                  <a:gd name="T86" fmla="*/ 111 w 224"/>
                  <a:gd name="T87" fmla="*/ 308 h 489"/>
                  <a:gd name="T88" fmla="*/ 113 w 224"/>
                  <a:gd name="T89" fmla="*/ 308 h 489"/>
                  <a:gd name="T90" fmla="*/ 119 w 224"/>
                  <a:gd name="T91" fmla="*/ 474 h 489"/>
                  <a:gd name="T92" fmla="*/ 125 w 224"/>
                  <a:gd name="T93" fmla="*/ 474 h 489"/>
                  <a:gd name="T94" fmla="*/ 116 w 224"/>
                  <a:gd name="T95" fmla="*/ 489 h 489"/>
                  <a:gd name="T96" fmla="*/ 156 w 224"/>
                  <a:gd name="T97" fmla="*/ 489 h 489"/>
                  <a:gd name="T98" fmla="*/ 147 w 224"/>
                  <a:gd name="T99" fmla="*/ 474 h 489"/>
                  <a:gd name="T100" fmla="*/ 153 w 224"/>
                  <a:gd name="T101" fmla="*/ 474 h 489"/>
                  <a:gd name="T102" fmla="*/ 159 w 224"/>
                  <a:gd name="T103" fmla="*/ 308 h 489"/>
                  <a:gd name="T104" fmla="*/ 176 w 224"/>
                  <a:gd name="T105" fmla="*/ 308 h 489"/>
                  <a:gd name="T106" fmla="*/ 176 w 224"/>
                  <a:gd name="T107" fmla="*/ 167 h 489"/>
                  <a:gd name="T108" fmla="*/ 197 w 224"/>
                  <a:gd name="T109" fmla="*/ 267 h 489"/>
                  <a:gd name="T110" fmla="*/ 201 w 224"/>
                  <a:gd name="T111" fmla="*/ 267 h 489"/>
                  <a:gd name="T112" fmla="*/ 201 w 224"/>
                  <a:gd name="T113" fmla="*/ 279 h 489"/>
                  <a:gd name="T114" fmla="*/ 210 w 224"/>
                  <a:gd name="T115" fmla="*/ 290 h 489"/>
                  <a:gd name="T116" fmla="*/ 221 w 224"/>
                  <a:gd name="T117" fmla="*/ 279 h 489"/>
                  <a:gd name="T118" fmla="*/ 221 w 224"/>
                  <a:gd name="T119" fmla="*/ 267 h 489"/>
                  <a:gd name="T120" fmla="*/ 224 w 224"/>
                  <a:gd name="T121" fmla="*/ 267 h 489"/>
                  <a:gd name="T122" fmla="*/ 176 w 224"/>
                  <a:gd name="T123" fmla="*/ 92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4" h="489">
                    <a:moveTo>
                      <a:pt x="176" y="92"/>
                    </a:moveTo>
                    <a:cubicBezTo>
                      <a:pt x="176" y="92"/>
                      <a:pt x="176" y="92"/>
                      <a:pt x="176" y="92"/>
                    </a:cubicBezTo>
                    <a:cubicBezTo>
                      <a:pt x="176" y="92"/>
                      <a:pt x="176" y="92"/>
                      <a:pt x="176" y="92"/>
                    </a:cubicBezTo>
                    <a:cubicBezTo>
                      <a:pt x="128" y="88"/>
                      <a:pt x="128" y="88"/>
                      <a:pt x="128" y="88"/>
                    </a:cubicBezTo>
                    <a:cubicBezTo>
                      <a:pt x="128" y="88"/>
                      <a:pt x="128" y="88"/>
                      <a:pt x="128" y="88"/>
                    </a:cubicBezTo>
                    <a:cubicBezTo>
                      <a:pt x="128" y="88"/>
                      <a:pt x="128" y="88"/>
                      <a:pt x="128" y="88"/>
                    </a:cubicBezTo>
                    <a:cubicBezTo>
                      <a:pt x="128" y="88"/>
                      <a:pt x="128" y="88"/>
                      <a:pt x="128" y="88"/>
                    </a:cubicBezTo>
                    <a:cubicBezTo>
                      <a:pt x="128" y="81"/>
                      <a:pt x="128" y="81"/>
                      <a:pt x="128" y="81"/>
                    </a:cubicBezTo>
                    <a:cubicBezTo>
                      <a:pt x="134" y="80"/>
                      <a:pt x="138" y="74"/>
                      <a:pt x="138" y="67"/>
                    </a:cubicBezTo>
                    <a:cubicBezTo>
                      <a:pt x="138" y="57"/>
                      <a:pt x="138" y="57"/>
                      <a:pt x="138" y="57"/>
                    </a:cubicBezTo>
                    <a:cubicBezTo>
                      <a:pt x="141" y="57"/>
                      <a:pt x="142" y="54"/>
                      <a:pt x="142" y="53"/>
                    </a:cubicBezTo>
                    <a:cubicBezTo>
                      <a:pt x="142" y="42"/>
                      <a:pt x="142" y="42"/>
                      <a:pt x="142" y="42"/>
                    </a:cubicBezTo>
                    <a:cubicBezTo>
                      <a:pt x="142" y="40"/>
                      <a:pt x="142" y="39"/>
                      <a:pt x="140" y="39"/>
                    </a:cubicBezTo>
                    <a:cubicBezTo>
                      <a:pt x="143" y="35"/>
                      <a:pt x="145" y="30"/>
                      <a:pt x="145" y="25"/>
                    </a:cubicBezTo>
                    <a:cubicBezTo>
                      <a:pt x="145" y="15"/>
                      <a:pt x="138" y="7"/>
                      <a:pt x="128" y="7"/>
                    </a:cubicBezTo>
                    <a:cubicBezTo>
                      <a:pt x="127" y="7"/>
                      <a:pt x="127" y="7"/>
                      <a:pt x="127" y="7"/>
                    </a:cubicBezTo>
                    <a:cubicBezTo>
                      <a:pt x="122" y="2"/>
                      <a:pt x="115" y="0"/>
                      <a:pt x="107" y="0"/>
                    </a:cubicBezTo>
                    <a:cubicBezTo>
                      <a:pt x="91" y="0"/>
                      <a:pt x="78" y="11"/>
                      <a:pt x="78" y="24"/>
                    </a:cubicBezTo>
                    <a:cubicBezTo>
                      <a:pt x="78" y="29"/>
                      <a:pt x="80" y="34"/>
                      <a:pt x="84" y="38"/>
                    </a:cubicBezTo>
                    <a:cubicBezTo>
                      <a:pt x="82" y="39"/>
                      <a:pt x="80" y="40"/>
                      <a:pt x="80" y="42"/>
                    </a:cubicBezTo>
                    <a:cubicBezTo>
                      <a:pt x="80" y="53"/>
                      <a:pt x="80" y="53"/>
                      <a:pt x="80" y="53"/>
                    </a:cubicBezTo>
                    <a:cubicBezTo>
                      <a:pt x="80" y="54"/>
                      <a:pt x="82" y="57"/>
                      <a:pt x="85" y="57"/>
                    </a:cubicBezTo>
                    <a:cubicBezTo>
                      <a:pt x="85" y="67"/>
                      <a:pt x="85" y="67"/>
                      <a:pt x="85" y="67"/>
                    </a:cubicBezTo>
                    <a:cubicBezTo>
                      <a:pt x="85" y="74"/>
                      <a:pt x="89" y="80"/>
                      <a:pt x="96" y="81"/>
                    </a:cubicBezTo>
                    <a:cubicBezTo>
                      <a:pt x="96" y="88"/>
                      <a:pt x="96" y="88"/>
                      <a:pt x="96" y="88"/>
                    </a:cubicBezTo>
                    <a:cubicBezTo>
                      <a:pt x="48" y="92"/>
                      <a:pt x="48" y="92"/>
                      <a:pt x="48" y="92"/>
                    </a:cubicBezTo>
                    <a:cubicBezTo>
                      <a:pt x="48" y="94"/>
                      <a:pt x="48" y="94"/>
                      <a:pt x="48" y="94"/>
                    </a:cubicBezTo>
                    <a:cubicBezTo>
                      <a:pt x="22" y="150"/>
                      <a:pt x="6" y="206"/>
                      <a:pt x="0" y="267"/>
                    </a:cubicBezTo>
                    <a:cubicBezTo>
                      <a:pt x="4" y="267"/>
                      <a:pt x="4" y="267"/>
                      <a:pt x="4" y="267"/>
                    </a:cubicBezTo>
                    <a:cubicBezTo>
                      <a:pt x="4" y="279"/>
                      <a:pt x="4" y="279"/>
                      <a:pt x="4" y="279"/>
                    </a:cubicBezTo>
                    <a:cubicBezTo>
                      <a:pt x="4" y="285"/>
                      <a:pt x="8" y="290"/>
                      <a:pt x="14" y="290"/>
                    </a:cubicBezTo>
                    <a:cubicBezTo>
                      <a:pt x="20" y="290"/>
                      <a:pt x="24" y="285"/>
                      <a:pt x="24" y="279"/>
                    </a:cubicBezTo>
                    <a:cubicBezTo>
                      <a:pt x="24" y="267"/>
                      <a:pt x="24" y="267"/>
                      <a:pt x="24" y="267"/>
                    </a:cubicBezTo>
                    <a:cubicBezTo>
                      <a:pt x="28" y="267"/>
                      <a:pt x="28" y="267"/>
                      <a:pt x="28" y="267"/>
                    </a:cubicBezTo>
                    <a:cubicBezTo>
                      <a:pt x="32" y="234"/>
                      <a:pt x="38" y="201"/>
                      <a:pt x="48" y="170"/>
                    </a:cubicBezTo>
                    <a:cubicBezTo>
                      <a:pt x="48" y="308"/>
                      <a:pt x="48" y="308"/>
                      <a:pt x="48" y="308"/>
                    </a:cubicBezTo>
                    <a:cubicBezTo>
                      <a:pt x="64" y="308"/>
                      <a:pt x="64" y="308"/>
                      <a:pt x="64" y="308"/>
                    </a:cubicBezTo>
                    <a:cubicBezTo>
                      <a:pt x="71" y="474"/>
                      <a:pt x="71" y="474"/>
                      <a:pt x="71" y="474"/>
                    </a:cubicBezTo>
                    <a:cubicBezTo>
                      <a:pt x="76" y="474"/>
                      <a:pt x="76" y="474"/>
                      <a:pt x="76" y="474"/>
                    </a:cubicBezTo>
                    <a:cubicBezTo>
                      <a:pt x="72" y="476"/>
                      <a:pt x="68" y="483"/>
                      <a:pt x="68" y="489"/>
                    </a:cubicBezTo>
                    <a:cubicBezTo>
                      <a:pt x="107" y="489"/>
                      <a:pt x="107" y="489"/>
                      <a:pt x="107" y="489"/>
                    </a:cubicBezTo>
                    <a:cubicBezTo>
                      <a:pt x="107" y="483"/>
                      <a:pt x="104" y="476"/>
                      <a:pt x="99" y="474"/>
                    </a:cubicBezTo>
                    <a:cubicBezTo>
                      <a:pt x="104" y="474"/>
                      <a:pt x="104" y="474"/>
                      <a:pt x="104" y="474"/>
                    </a:cubicBezTo>
                    <a:cubicBezTo>
                      <a:pt x="111" y="308"/>
                      <a:pt x="111" y="308"/>
                      <a:pt x="111" y="308"/>
                    </a:cubicBezTo>
                    <a:cubicBezTo>
                      <a:pt x="113" y="308"/>
                      <a:pt x="113" y="308"/>
                      <a:pt x="113" y="308"/>
                    </a:cubicBezTo>
                    <a:cubicBezTo>
                      <a:pt x="119" y="474"/>
                      <a:pt x="119" y="474"/>
                      <a:pt x="119" y="474"/>
                    </a:cubicBezTo>
                    <a:cubicBezTo>
                      <a:pt x="125" y="474"/>
                      <a:pt x="125" y="474"/>
                      <a:pt x="125" y="474"/>
                    </a:cubicBezTo>
                    <a:cubicBezTo>
                      <a:pt x="120" y="476"/>
                      <a:pt x="116" y="483"/>
                      <a:pt x="116" y="489"/>
                    </a:cubicBezTo>
                    <a:cubicBezTo>
                      <a:pt x="156" y="489"/>
                      <a:pt x="156" y="489"/>
                      <a:pt x="156" y="489"/>
                    </a:cubicBezTo>
                    <a:cubicBezTo>
                      <a:pt x="156" y="483"/>
                      <a:pt x="153" y="476"/>
                      <a:pt x="147" y="474"/>
                    </a:cubicBezTo>
                    <a:cubicBezTo>
                      <a:pt x="153" y="474"/>
                      <a:pt x="153" y="474"/>
                      <a:pt x="153" y="474"/>
                    </a:cubicBezTo>
                    <a:cubicBezTo>
                      <a:pt x="159" y="308"/>
                      <a:pt x="159" y="308"/>
                      <a:pt x="159" y="308"/>
                    </a:cubicBezTo>
                    <a:cubicBezTo>
                      <a:pt x="176" y="308"/>
                      <a:pt x="176" y="308"/>
                      <a:pt x="176" y="308"/>
                    </a:cubicBezTo>
                    <a:cubicBezTo>
                      <a:pt x="176" y="167"/>
                      <a:pt x="176" y="167"/>
                      <a:pt x="176" y="167"/>
                    </a:cubicBezTo>
                    <a:cubicBezTo>
                      <a:pt x="186" y="199"/>
                      <a:pt x="194" y="233"/>
                      <a:pt x="197" y="267"/>
                    </a:cubicBezTo>
                    <a:cubicBezTo>
                      <a:pt x="201" y="267"/>
                      <a:pt x="201" y="267"/>
                      <a:pt x="201" y="267"/>
                    </a:cubicBezTo>
                    <a:cubicBezTo>
                      <a:pt x="201" y="279"/>
                      <a:pt x="201" y="279"/>
                      <a:pt x="201" y="279"/>
                    </a:cubicBezTo>
                    <a:cubicBezTo>
                      <a:pt x="201" y="285"/>
                      <a:pt x="205" y="290"/>
                      <a:pt x="210" y="290"/>
                    </a:cubicBezTo>
                    <a:cubicBezTo>
                      <a:pt x="216" y="290"/>
                      <a:pt x="221" y="285"/>
                      <a:pt x="221" y="279"/>
                    </a:cubicBezTo>
                    <a:cubicBezTo>
                      <a:pt x="221" y="267"/>
                      <a:pt x="221" y="267"/>
                      <a:pt x="221" y="267"/>
                    </a:cubicBezTo>
                    <a:cubicBezTo>
                      <a:pt x="224" y="267"/>
                      <a:pt x="224" y="267"/>
                      <a:pt x="224" y="267"/>
                    </a:cubicBezTo>
                    <a:cubicBezTo>
                      <a:pt x="219" y="205"/>
                      <a:pt x="203" y="149"/>
                      <a:pt x="176" y="92"/>
                    </a:cubicBezTo>
                    <a:close/>
                  </a:path>
                </a:pathLst>
              </a:custGeom>
              <a:solidFill>
                <a:schemeClr val="tx1">
                  <a:lumMod val="60000"/>
                  <a:lumOff val="4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64" name="Freeform 3379"/>
              <p:cNvSpPr>
                <a:spLocks/>
              </p:cNvSpPr>
              <p:nvPr/>
            </p:nvSpPr>
            <p:spPr bwMode="auto">
              <a:xfrm>
                <a:off x="10129839" y="730250"/>
                <a:ext cx="153988" cy="130175"/>
              </a:xfrm>
              <a:custGeom>
                <a:avLst/>
                <a:gdLst>
                  <a:gd name="T0" fmla="*/ 7 w 74"/>
                  <a:gd name="T1" fmla="*/ 57 h 63"/>
                  <a:gd name="T2" fmla="*/ 7 w 74"/>
                  <a:gd name="T3" fmla="*/ 54 h 63"/>
                  <a:gd name="T4" fmla="*/ 7 w 74"/>
                  <a:gd name="T5" fmla="*/ 54 h 63"/>
                  <a:gd name="T6" fmla="*/ 7 w 74"/>
                  <a:gd name="T7" fmla="*/ 52 h 63"/>
                  <a:gd name="T8" fmla="*/ 7 w 74"/>
                  <a:gd name="T9" fmla="*/ 51 h 63"/>
                  <a:gd name="T10" fmla="*/ 7 w 74"/>
                  <a:gd name="T11" fmla="*/ 49 h 63"/>
                  <a:gd name="T12" fmla="*/ 7 w 74"/>
                  <a:gd name="T13" fmla="*/ 49 h 63"/>
                  <a:gd name="T14" fmla="*/ 8 w 74"/>
                  <a:gd name="T15" fmla="*/ 47 h 63"/>
                  <a:gd name="T16" fmla="*/ 8 w 74"/>
                  <a:gd name="T17" fmla="*/ 47 h 63"/>
                  <a:gd name="T18" fmla="*/ 9 w 74"/>
                  <a:gd name="T19" fmla="*/ 45 h 63"/>
                  <a:gd name="T20" fmla="*/ 9 w 74"/>
                  <a:gd name="T21" fmla="*/ 45 h 63"/>
                  <a:gd name="T22" fmla="*/ 11 w 74"/>
                  <a:gd name="T23" fmla="*/ 41 h 63"/>
                  <a:gd name="T24" fmla="*/ 31 w 74"/>
                  <a:gd name="T25" fmla="*/ 44 h 63"/>
                  <a:gd name="T26" fmla="*/ 48 w 74"/>
                  <a:gd name="T27" fmla="*/ 41 h 63"/>
                  <a:gd name="T28" fmla="*/ 59 w 74"/>
                  <a:gd name="T29" fmla="*/ 44 h 63"/>
                  <a:gd name="T30" fmla="*/ 63 w 74"/>
                  <a:gd name="T31" fmla="*/ 43 h 63"/>
                  <a:gd name="T32" fmla="*/ 63 w 74"/>
                  <a:gd name="T33" fmla="*/ 43 h 63"/>
                  <a:gd name="T34" fmla="*/ 63 w 74"/>
                  <a:gd name="T35" fmla="*/ 43 h 63"/>
                  <a:gd name="T36" fmla="*/ 64 w 74"/>
                  <a:gd name="T37" fmla="*/ 44 h 63"/>
                  <a:gd name="T38" fmla="*/ 64 w 74"/>
                  <a:gd name="T39" fmla="*/ 45 h 63"/>
                  <a:gd name="T40" fmla="*/ 65 w 74"/>
                  <a:gd name="T41" fmla="*/ 46 h 63"/>
                  <a:gd name="T42" fmla="*/ 65 w 74"/>
                  <a:gd name="T43" fmla="*/ 46 h 63"/>
                  <a:gd name="T44" fmla="*/ 65 w 74"/>
                  <a:gd name="T45" fmla="*/ 49 h 63"/>
                  <a:gd name="T46" fmla="*/ 66 w 74"/>
                  <a:gd name="T47" fmla="*/ 49 h 63"/>
                  <a:gd name="T48" fmla="*/ 66 w 74"/>
                  <a:gd name="T49" fmla="*/ 50 h 63"/>
                  <a:gd name="T50" fmla="*/ 66 w 74"/>
                  <a:gd name="T51" fmla="*/ 51 h 63"/>
                  <a:gd name="T52" fmla="*/ 66 w 74"/>
                  <a:gd name="T53" fmla="*/ 52 h 63"/>
                  <a:gd name="T54" fmla="*/ 66 w 74"/>
                  <a:gd name="T55" fmla="*/ 54 h 63"/>
                  <a:gd name="T56" fmla="*/ 66 w 74"/>
                  <a:gd name="T57" fmla="*/ 54 h 63"/>
                  <a:gd name="T58" fmla="*/ 66 w 74"/>
                  <a:gd name="T59" fmla="*/ 57 h 63"/>
                  <a:gd name="T60" fmla="*/ 66 w 74"/>
                  <a:gd name="T61" fmla="*/ 63 h 63"/>
                  <a:gd name="T62" fmla="*/ 68 w 74"/>
                  <a:gd name="T63" fmla="*/ 63 h 63"/>
                  <a:gd name="T64" fmla="*/ 74 w 74"/>
                  <a:gd name="T65" fmla="*/ 41 h 63"/>
                  <a:gd name="T66" fmla="*/ 54 w 74"/>
                  <a:gd name="T67" fmla="*/ 10 h 63"/>
                  <a:gd name="T68" fmla="*/ 54 w 74"/>
                  <a:gd name="T69" fmla="*/ 10 h 63"/>
                  <a:gd name="T70" fmla="*/ 31 w 74"/>
                  <a:gd name="T71" fmla="*/ 0 h 63"/>
                  <a:gd name="T72" fmla="*/ 0 w 74"/>
                  <a:gd name="T73" fmla="*/ 39 h 63"/>
                  <a:gd name="T74" fmla="*/ 6 w 74"/>
                  <a:gd name="T75" fmla="*/ 63 h 63"/>
                  <a:gd name="T76" fmla="*/ 7 w 74"/>
                  <a:gd name="T77" fmla="*/ 63 h 63"/>
                  <a:gd name="T78" fmla="*/ 7 w 74"/>
                  <a:gd name="T79" fmla="*/ 57 h 63"/>
                  <a:gd name="T80" fmla="*/ 7 w 74"/>
                  <a:gd name="T81" fmla="*/ 5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4" h="63">
                    <a:moveTo>
                      <a:pt x="7" y="57"/>
                    </a:moveTo>
                    <a:cubicBezTo>
                      <a:pt x="7" y="56"/>
                      <a:pt x="7" y="55"/>
                      <a:pt x="7" y="54"/>
                    </a:cubicBezTo>
                    <a:cubicBezTo>
                      <a:pt x="7" y="54"/>
                      <a:pt x="7" y="54"/>
                      <a:pt x="7" y="54"/>
                    </a:cubicBezTo>
                    <a:cubicBezTo>
                      <a:pt x="7" y="53"/>
                      <a:pt x="7" y="52"/>
                      <a:pt x="7" y="52"/>
                    </a:cubicBezTo>
                    <a:cubicBezTo>
                      <a:pt x="7" y="51"/>
                      <a:pt x="7" y="51"/>
                      <a:pt x="7" y="51"/>
                    </a:cubicBezTo>
                    <a:cubicBezTo>
                      <a:pt x="7" y="51"/>
                      <a:pt x="7" y="50"/>
                      <a:pt x="7" y="49"/>
                    </a:cubicBezTo>
                    <a:cubicBezTo>
                      <a:pt x="7" y="49"/>
                      <a:pt x="7" y="49"/>
                      <a:pt x="7" y="49"/>
                    </a:cubicBezTo>
                    <a:cubicBezTo>
                      <a:pt x="7" y="48"/>
                      <a:pt x="8" y="48"/>
                      <a:pt x="8" y="47"/>
                    </a:cubicBezTo>
                    <a:cubicBezTo>
                      <a:pt x="8" y="47"/>
                      <a:pt x="8" y="47"/>
                      <a:pt x="8" y="47"/>
                    </a:cubicBezTo>
                    <a:cubicBezTo>
                      <a:pt x="8" y="46"/>
                      <a:pt x="8" y="46"/>
                      <a:pt x="9" y="45"/>
                    </a:cubicBezTo>
                    <a:cubicBezTo>
                      <a:pt x="9" y="45"/>
                      <a:pt x="9" y="45"/>
                      <a:pt x="9" y="45"/>
                    </a:cubicBezTo>
                    <a:cubicBezTo>
                      <a:pt x="9" y="43"/>
                      <a:pt x="10" y="42"/>
                      <a:pt x="11" y="41"/>
                    </a:cubicBezTo>
                    <a:cubicBezTo>
                      <a:pt x="16" y="43"/>
                      <a:pt x="22" y="44"/>
                      <a:pt x="31" y="44"/>
                    </a:cubicBezTo>
                    <a:cubicBezTo>
                      <a:pt x="37" y="44"/>
                      <a:pt x="44" y="43"/>
                      <a:pt x="48" y="41"/>
                    </a:cubicBezTo>
                    <a:cubicBezTo>
                      <a:pt x="50" y="43"/>
                      <a:pt x="54" y="44"/>
                      <a:pt x="59" y="44"/>
                    </a:cubicBezTo>
                    <a:cubicBezTo>
                      <a:pt x="60" y="44"/>
                      <a:pt x="62" y="44"/>
                      <a:pt x="63" y="43"/>
                    </a:cubicBezTo>
                    <a:cubicBezTo>
                      <a:pt x="63" y="43"/>
                      <a:pt x="63" y="43"/>
                      <a:pt x="63" y="43"/>
                    </a:cubicBezTo>
                    <a:cubicBezTo>
                      <a:pt x="63" y="43"/>
                      <a:pt x="63" y="43"/>
                      <a:pt x="63" y="43"/>
                    </a:cubicBezTo>
                    <a:cubicBezTo>
                      <a:pt x="64" y="43"/>
                      <a:pt x="64" y="44"/>
                      <a:pt x="64" y="44"/>
                    </a:cubicBezTo>
                    <a:cubicBezTo>
                      <a:pt x="64" y="44"/>
                      <a:pt x="64" y="44"/>
                      <a:pt x="64" y="45"/>
                    </a:cubicBezTo>
                    <a:cubicBezTo>
                      <a:pt x="64" y="45"/>
                      <a:pt x="64" y="45"/>
                      <a:pt x="65" y="46"/>
                    </a:cubicBezTo>
                    <a:cubicBezTo>
                      <a:pt x="65" y="46"/>
                      <a:pt x="65" y="46"/>
                      <a:pt x="65" y="46"/>
                    </a:cubicBezTo>
                    <a:cubicBezTo>
                      <a:pt x="65" y="47"/>
                      <a:pt x="65" y="48"/>
                      <a:pt x="65" y="49"/>
                    </a:cubicBezTo>
                    <a:cubicBezTo>
                      <a:pt x="65" y="49"/>
                      <a:pt x="65" y="49"/>
                      <a:pt x="66" y="49"/>
                    </a:cubicBezTo>
                    <a:cubicBezTo>
                      <a:pt x="66" y="50"/>
                      <a:pt x="66" y="50"/>
                      <a:pt x="66" y="50"/>
                    </a:cubicBezTo>
                    <a:cubicBezTo>
                      <a:pt x="66" y="51"/>
                      <a:pt x="66" y="51"/>
                      <a:pt x="66" y="51"/>
                    </a:cubicBezTo>
                    <a:cubicBezTo>
                      <a:pt x="66" y="52"/>
                      <a:pt x="66" y="52"/>
                      <a:pt x="66" y="52"/>
                    </a:cubicBezTo>
                    <a:cubicBezTo>
                      <a:pt x="66" y="53"/>
                      <a:pt x="66" y="53"/>
                      <a:pt x="66" y="54"/>
                    </a:cubicBezTo>
                    <a:cubicBezTo>
                      <a:pt x="66" y="54"/>
                      <a:pt x="66" y="54"/>
                      <a:pt x="66" y="54"/>
                    </a:cubicBezTo>
                    <a:cubicBezTo>
                      <a:pt x="66" y="55"/>
                      <a:pt x="66" y="56"/>
                      <a:pt x="66" y="57"/>
                    </a:cubicBezTo>
                    <a:cubicBezTo>
                      <a:pt x="66" y="63"/>
                      <a:pt x="66" y="63"/>
                      <a:pt x="66" y="63"/>
                    </a:cubicBezTo>
                    <a:cubicBezTo>
                      <a:pt x="67" y="63"/>
                      <a:pt x="68" y="63"/>
                      <a:pt x="68" y="63"/>
                    </a:cubicBezTo>
                    <a:cubicBezTo>
                      <a:pt x="73" y="57"/>
                      <a:pt x="74" y="49"/>
                      <a:pt x="74" y="41"/>
                    </a:cubicBezTo>
                    <a:cubicBezTo>
                      <a:pt x="74" y="24"/>
                      <a:pt x="65" y="10"/>
                      <a:pt x="54" y="10"/>
                    </a:cubicBezTo>
                    <a:cubicBezTo>
                      <a:pt x="54" y="10"/>
                      <a:pt x="54" y="10"/>
                      <a:pt x="54" y="10"/>
                    </a:cubicBezTo>
                    <a:cubicBezTo>
                      <a:pt x="48" y="2"/>
                      <a:pt x="40" y="0"/>
                      <a:pt x="31" y="0"/>
                    </a:cubicBezTo>
                    <a:cubicBezTo>
                      <a:pt x="14" y="0"/>
                      <a:pt x="0" y="16"/>
                      <a:pt x="0" y="39"/>
                    </a:cubicBezTo>
                    <a:cubicBezTo>
                      <a:pt x="0" y="47"/>
                      <a:pt x="2" y="56"/>
                      <a:pt x="6" y="63"/>
                    </a:cubicBezTo>
                    <a:cubicBezTo>
                      <a:pt x="6" y="63"/>
                      <a:pt x="6" y="63"/>
                      <a:pt x="7" y="63"/>
                    </a:cubicBezTo>
                    <a:cubicBezTo>
                      <a:pt x="7" y="57"/>
                      <a:pt x="7" y="57"/>
                      <a:pt x="7" y="57"/>
                    </a:cubicBezTo>
                    <a:cubicBezTo>
                      <a:pt x="7" y="57"/>
                      <a:pt x="7" y="57"/>
                      <a:pt x="7" y="57"/>
                    </a:cubicBez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65" name="Freeform 3380"/>
              <p:cNvSpPr>
                <a:spLocks/>
              </p:cNvSpPr>
              <p:nvPr/>
            </p:nvSpPr>
            <p:spPr bwMode="auto">
              <a:xfrm>
                <a:off x="10167939" y="881062"/>
                <a:ext cx="76200" cy="84137"/>
              </a:xfrm>
              <a:custGeom>
                <a:avLst/>
                <a:gdLst>
                  <a:gd name="T0" fmla="*/ 48 w 48"/>
                  <a:gd name="T1" fmla="*/ 40 h 53"/>
                  <a:gd name="T2" fmla="*/ 24 w 48"/>
                  <a:gd name="T3" fmla="*/ 53 h 53"/>
                  <a:gd name="T4" fmla="*/ 0 w 48"/>
                  <a:gd name="T5" fmla="*/ 40 h 53"/>
                  <a:gd name="T6" fmla="*/ 0 w 48"/>
                  <a:gd name="T7" fmla="*/ 0 h 53"/>
                  <a:gd name="T8" fmla="*/ 48 w 48"/>
                  <a:gd name="T9" fmla="*/ 0 h 53"/>
                  <a:gd name="T10" fmla="*/ 48 w 48"/>
                  <a:gd name="T11" fmla="*/ 40 h 53"/>
                  <a:gd name="T12" fmla="*/ 48 w 48"/>
                  <a:gd name="T13" fmla="*/ 40 h 53"/>
                  <a:gd name="T14" fmla="*/ 48 w 48"/>
                  <a:gd name="T15" fmla="*/ 4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53">
                    <a:moveTo>
                      <a:pt x="48" y="40"/>
                    </a:moveTo>
                    <a:lnTo>
                      <a:pt x="24" y="53"/>
                    </a:lnTo>
                    <a:lnTo>
                      <a:pt x="0" y="40"/>
                    </a:lnTo>
                    <a:lnTo>
                      <a:pt x="0" y="0"/>
                    </a:lnTo>
                    <a:lnTo>
                      <a:pt x="48" y="0"/>
                    </a:lnTo>
                    <a:lnTo>
                      <a:pt x="48" y="40"/>
                    </a:lnTo>
                    <a:lnTo>
                      <a:pt x="48" y="40"/>
                    </a:lnTo>
                    <a:lnTo>
                      <a:pt x="48" y="40"/>
                    </a:lnTo>
                    <a:close/>
                  </a:path>
                </a:pathLst>
              </a:custGeom>
              <a:solidFill>
                <a:srgbClr val="E1BC8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66" name="Freeform 3381"/>
              <p:cNvSpPr>
                <a:spLocks/>
              </p:cNvSpPr>
              <p:nvPr/>
            </p:nvSpPr>
            <p:spPr bwMode="auto">
              <a:xfrm>
                <a:off x="10171114" y="965200"/>
                <a:ext cx="73025" cy="366712"/>
              </a:xfrm>
              <a:custGeom>
                <a:avLst/>
                <a:gdLst>
                  <a:gd name="T0" fmla="*/ 28 w 46"/>
                  <a:gd name="T1" fmla="*/ 25 h 231"/>
                  <a:gd name="T2" fmla="*/ 41 w 46"/>
                  <a:gd name="T3" fmla="*/ 13 h 231"/>
                  <a:gd name="T4" fmla="*/ 22 w 46"/>
                  <a:gd name="T5" fmla="*/ 0 h 231"/>
                  <a:gd name="T6" fmla="*/ 3 w 46"/>
                  <a:gd name="T7" fmla="*/ 13 h 231"/>
                  <a:gd name="T8" fmla="*/ 17 w 46"/>
                  <a:gd name="T9" fmla="*/ 25 h 231"/>
                  <a:gd name="T10" fmla="*/ 0 w 46"/>
                  <a:gd name="T11" fmla="*/ 213 h 231"/>
                  <a:gd name="T12" fmla="*/ 22 w 46"/>
                  <a:gd name="T13" fmla="*/ 231 h 231"/>
                  <a:gd name="T14" fmla="*/ 46 w 46"/>
                  <a:gd name="T15" fmla="*/ 213 h 231"/>
                  <a:gd name="T16" fmla="*/ 28 w 46"/>
                  <a:gd name="T17" fmla="*/ 25 h 231"/>
                  <a:gd name="T18" fmla="*/ 28 w 46"/>
                  <a:gd name="T19" fmla="*/ 25 h 231"/>
                  <a:gd name="T20" fmla="*/ 28 w 46"/>
                  <a:gd name="T21" fmla="*/ 25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231">
                    <a:moveTo>
                      <a:pt x="28" y="25"/>
                    </a:moveTo>
                    <a:lnTo>
                      <a:pt x="41" y="13"/>
                    </a:lnTo>
                    <a:lnTo>
                      <a:pt x="22" y="0"/>
                    </a:lnTo>
                    <a:lnTo>
                      <a:pt x="3" y="13"/>
                    </a:lnTo>
                    <a:lnTo>
                      <a:pt x="17" y="25"/>
                    </a:lnTo>
                    <a:lnTo>
                      <a:pt x="0" y="213"/>
                    </a:lnTo>
                    <a:lnTo>
                      <a:pt x="22" y="231"/>
                    </a:lnTo>
                    <a:lnTo>
                      <a:pt x="46" y="213"/>
                    </a:lnTo>
                    <a:lnTo>
                      <a:pt x="28" y="25"/>
                    </a:lnTo>
                    <a:lnTo>
                      <a:pt x="28" y="25"/>
                    </a:lnTo>
                    <a:lnTo>
                      <a:pt x="28" y="25"/>
                    </a:lnTo>
                    <a:close/>
                  </a:path>
                </a:pathLst>
              </a:custGeom>
              <a:solidFill>
                <a:srgbClr val="176C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67" name="Freeform 3382"/>
              <p:cNvSpPr>
                <a:spLocks/>
              </p:cNvSpPr>
              <p:nvPr/>
            </p:nvSpPr>
            <p:spPr bwMode="auto">
              <a:xfrm>
                <a:off x="9928226" y="954087"/>
                <a:ext cx="185738" cy="434975"/>
              </a:xfrm>
              <a:custGeom>
                <a:avLst/>
                <a:gdLst>
                  <a:gd name="T0" fmla="*/ 90 w 90"/>
                  <a:gd name="T1" fmla="*/ 9 h 211"/>
                  <a:gd name="T2" fmla="*/ 58 w 90"/>
                  <a:gd name="T3" fmla="*/ 0 h 211"/>
                  <a:gd name="T4" fmla="*/ 0 w 90"/>
                  <a:gd name="T5" fmla="*/ 211 h 211"/>
                  <a:gd name="T6" fmla="*/ 33 w 90"/>
                  <a:gd name="T7" fmla="*/ 211 h 211"/>
                  <a:gd name="T8" fmla="*/ 90 w 90"/>
                  <a:gd name="T9" fmla="*/ 9 h 211"/>
                </a:gdLst>
                <a:ahLst/>
                <a:cxnLst>
                  <a:cxn ang="0">
                    <a:pos x="T0" y="T1"/>
                  </a:cxn>
                  <a:cxn ang="0">
                    <a:pos x="T2" y="T3"/>
                  </a:cxn>
                  <a:cxn ang="0">
                    <a:pos x="T4" y="T5"/>
                  </a:cxn>
                  <a:cxn ang="0">
                    <a:pos x="T6" y="T7"/>
                  </a:cxn>
                  <a:cxn ang="0">
                    <a:pos x="T8" y="T9"/>
                  </a:cxn>
                </a:cxnLst>
                <a:rect l="0" t="0" r="r" b="b"/>
                <a:pathLst>
                  <a:path w="90" h="211">
                    <a:moveTo>
                      <a:pt x="90" y="9"/>
                    </a:moveTo>
                    <a:cubicBezTo>
                      <a:pt x="80" y="6"/>
                      <a:pt x="69" y="3"/>
                      <a:pt x="58" y="0"/>
                    </a:cubicBezTo>
                    <a:cubicBezTo>
                      <a:pt x="27" y="69"/>
                      <a:pt x="7" y="137"/>
                      <a:pt x="0" y="211"/>
                    </a:cubicBezTo>
                    <a:cubicBezTo>
                      <a:pt x="33" y="211"/>
                      <a:pt x="33" y="211"/>
                      <a:pt x="33" y="211"/>
                    </a:cubicBezTo>
                    <a:cubicBezTo>
                      <a:pt x="41" y="140"/>
                      <a:pt x="60" y="74"/>
                      <a:pt x="90" y="9"/>
                    </a:cubicBezTo>
                    <a:close/>
                  </a:path>
                </a:pathLst>
              </a:custGeom>
              <a:solidFill>
                <a:srgbClr val="002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68" name="Freeform 3383"/>
              <p:cNvSpPr>
                <a:spLocks/>
              </p:cNvSpPr>
              <p:nvPr/>
            </p:nvSpPr>
            <p:spPr bwMode="auto">
              <a:xfrm>
                <a:off x="10301289" y="954087"/>
                <a:ext cx="188913" cy="434975"/>
              </a:xfrm>
              <a:custGeom>
                <a:avLst/>
                <a:gdLst>
                  <a:gd name="T0" fmla="*/ 0 w 91"/>
                  <a:gd name="T1" fmla="*/ 9 h 211"/>
                  <a:gd name="T2" fmla="*/ 32 w 91"/>
                  <a:gd name="T3" fmla="*/ 0 h 211"/>
                  <a:gd name="T4" fmla="*/ 91 w 91"/>
                  <a:gd name="T5" fmla="*/ 211 h 211"/>
                  <a:gd name="T6" fmla="*/ 57 w 91"/>
                  <a:gd name="T7" fmla="*/ 211 h 211"/>
                  <a:gd name="T8" fmla="*/ 0 w 91"/>
                  <a:gd name="T9" fmla="*/ 9 h 211"/>
                </a:gdLst>
                <a:ahLst/>
                <a:cxnLst>
                  <a:cxn ang="0">
                    <a:pos x="T0" y="T1"/>
                  </a:cxn>
                  <a:cxn ang="0">
                    <a:pos x="T2" y="T3"/>
                  </a:cxn>
                  <a:cxn ang="0">
                    <a:pos x="T4" y="T5"/>
                  </a:cxn>
                  <a:cxn ang="0">
                    <a:pos x="T6" y="T7"/>
                  </a:cxn>
                  <a:cxn ang="0">
                    <a:pos x="T8" y="T9"/>
                  </a:cxn>
                </a:cxnLst>
                <a:rect l="0" t="0" r="r" b="b"/>
                <a:pathLst>
                  <a:path w="91" h="211">
                    <a:moveTo>
                      <a:pt x="0" y="9"/>
                    </a:moveTo>
                    <a:cubicBezTo>
                      <a:pt x="10" y="6"/>
                      <a:pt x="21" y="3"/>
                      <a:pt x="32" y="0"/>
                    </a:cubicBezTo>
                    <a:cubicBezTo>
                      <a:pt x="63" y="69"/>
                      <a:pt x="83" y="137"/>
                      <a:pt x="91" y="211"/>
                    </a:cubicBezTo>
                    <a:cubicBezTo>
                      <a:pt x="57" y="211"/>
                      <a:pt x="57" y="211"/>
                      <a:pt x="57" y="211"/>
                    </a:cubicBezTo>
                    <a:cubicBezTo>
                      <a:pt x="49" y="140"/>
                      <a:pt x="30" y="74"/>
                      <a:pt x="0" y="9"/>
                    </a:cubicBezTo>
                    <a:close/>
                  </a:path>
                </a:pathLst>
              </a:custGeom>
              <a:solidFill>
                <a:srgbClr val="002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69" name="Freeform 3384"/>
              <p:cNvSpPr>
                <a:spLocks/>
              </p:cNvSpPr>
              <p:nvPr/>
            </p:nvSpPr>
            <p:spPr bwMode="auto">
              <a:xfrm>
                <a:off x="10090151" y="1493837"/>
                <a:ext cx="112713" cy="409575"/>
              </a:xfrm>
              <a:custGeom>
                <a:avLst/>
                <a:gdLst>
                  <a:gd name="T0" fmla="*/ 62 w 71"/>
                  <a:gd name="T1" fmla="*/ 258 h 258"/>
                  <a:gd name="T2" fmla="*/ 10 w 71"/>
                  <a:gd name="T3" fmla="*/ 258 h 258"/>
                  <a:gd name="T4" fmla="*/ 0 w 71"/>
                  <a:gd name="T5" fmla="*/ 0 h 258"/>
                  <a:gd name="T6" fmla="*/ 71 w 71"/>
                  <a:gd name="T7" fmla="*/ 0 h 258"/>
                  <a:gd name="T8" fmla="*/ 62 w 71"/>
                  <a:gd name="T9" fmla="*/ 258 h 258"/>
                  <a:gd name="T10" fmla="*/ 62 w 71"/>
                  <a:gd name="T11" fmla="*/ 258 h 258"/>
                  <a:gd name="T12" fmla="*/ 62 w 71"/>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71" h="258">
                    <a:moveTo>
                      <a:pt x="62" y="258"/>
                    </a:moveTo>
                    <a:lnTo>
                      <a:pt x="10" y="258"/>
                    </a:lnTo>
                    <a:lnTo>
                      <a:pt x="0" y="0"/>
                    </a:lnTo>
                    <a:lnTo>
                      <a:pt x="71" y="0"/>
                    </a:lnTo>
                    <a:lnTo>
                      <a:pt x="62" y="258"/>
                    </a:lnTo>
                    <a:lnTo>
                      <a:pt x="62" y="258"/>
                    </a:lnTo>
                    <a:lnTo>
                      <a:pt x="62" y="258"/>
                    </a:lnTo>
                    <a:close/>
                  </a:path>
                </a:pathLst>
              </a:custGeom>
              <a:solidFill>
                <a:srgbClr val="00B29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70" name="Freeform 3385"/>
              <p:cNvSpPr>
                <a:spLocks/>
              </p:cNvSpPr>
              <p:nvPr/>
            </p:nvSpPr>
            <p:spPr bwMode="auto">
              <a:xfrm>
                <a:off x="10209214" y="1493837"/>
                <a:ext cx="115888" cy="409575"/>
              </a:xfrm>
              <a:custGeom>
                <a:avLst/>
                <a:gdLst>
                  <a:gd name="T0" fmla="*/ 63 w 73"/>
                  <a:gd name="T1" fmla="*/ 258 h 258"/>
                  <a:gd name="T2" fmla="*/ 9 w 73"/>
                  <a:gd name="T3" fmla="*/ 258 h 258"/>
                  <a:gd name="T4" fmla="*/ 0 w 73"/>
                  <a:gd name="T5" fmla="*/ 0 h 258"/>
                  <a:gd name="T6" fmla="*/ 73 w 73"/>
                  <a:gd name="T7" fmla="*/ 0 h 258"/>
                  <a:gd name="T8" fmla="*/ 63 w 73"/>
                  <a:gd name="T9" fmla="*/ 258 h 258"/>
                  <a:gd name="T10" fmla="*/ 63 w 73"/>
                  <a:gd name="T11" fmla="*/ 258 h 258"/>
                  <a:gd name="T12" fmla="*/ 63 w 73"/>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73" h="258">
                    <a:moveTo>
                      <a:pt x="63" y="258"/>
                    </a:moveTo>
                    <a:lnTo>
                      <a:pt x="9" y="258"/>
                    </a:lnTo>
                    <a:lnTo>
                      <a:pt x="0" y="0"/>
                    </a:lnTo>
                    <a:lnTo>
                      <a:pt x="73" y="0"/>
                    </a:lnTo>
                    <a:lnTo>
                      <a:pt x="63" y="258"/>
                    </a:lnTo>
                    <a:lnTo>
                      <a:pt x="63" y="258"/>
                    </a:lnTo>
                    <a:lnTo>
                      <a:pt x="63" y="258"/>
                    </a:lnTo>
                    <a:close/>
                  </a:path>
                </a:pathLst>
              </a:custGeom>
              <a:solidFill>
                <a:srgbClr val="00B29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71" name="Freeform 3386"/>
              <p:cNvSpPr>
                <a:spLocks/>
              </p:cNvSpPr>
              <p:nvPr/>
            </p:nvSpPr>
            <p:spPr bwMode="auto">
              <a:xfrm>
                <a:off x="10096501" y="1892300"/>
                <a:ext cx="100013" cy="52387"/>
              </a:xfrm>
              <a:custGeom>
                <a:avLst/>
                <a:gdLst>
                  <a:gd name="T0" fmla="*/ 24 w 48"/>
                  <a:gd name="T1" fmla="*/ 0 h 25"/>
                  <a:gd name="T2" fmla="*/ 0 w 48"/>
                  <a:gd name="T3" fmla="*/ 25 h 25"/>
                  <a:gd name="T4" fmla="*/ 48 w 48"/>
                  <a:gd name="T5" fmla="*/ 25 h 25"/>
                  <a:gd name="T6" fmla="*/ 24 w 48"/>
                  <a:gd name="T7" fmla="*/ 0 h 25"/>
                </a:gdLst>
                <a:ahLst/>
                <a:cxnLst>
                  <a:cxn ang="0">
                    <a:pos x="T0" y="T1"/>
                  </a:cxn>
                  <a:cxn ang="0">
                    <a:pos x="T2" y="T3"/>
                  </a:cxn>
                  <a:cxn ang="0">
                    <a:pos x="T4" y="T5"/>
                  </a:cxn>
                  <a:cxn ang="0">
                    <a:pos x="T6" y="T7"/>
                  </a:cxn>
                </a:cxnLst>
                <a:rect l="0" t="0" r="r" b="b"/>
                <a:pathLst>
                  <a:path w="48" h="25">
                    <a:moveTo>
                      <a:pt x="24" y="0"/>
                    </a:moveTo>
                    <a:cubicBezTo>
                      <a:pt x="11" y="0"/>
                      <a:pt x="0" y="12"/>
                      <a:pt x="0" y="25"/>
                    </a:cubicBezTo>
                    <a:cubicBezTo>
                      <a:pt x="48" y="25"/>
                      <a:pt x="48" y="25"/>
                      <a:pt x="48" y="25"/>
                    </a:cubicBezTo>
                    <a:cubicBezTo>
                      <a:pt x="48" y="12"/>
                      <a:pt x="37" y="0"/>
                      <a:pt x="24" y="0"/>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72" name="Freeform 3387"/>
              <p:cNvSpPr>
                <a:spLocks/>
              </p:cNvSpPr>
              <p:nvPr/>
            </p:nvSpPr>
            <p:spPr bwMode="auto">
              <a:xfrm>
                <a:off x="10218739" y="1892300"/>
                <a:ext cx="96838" cy="52387"/>
              </a:xfrm>
              <a:custGeom>
                <a:avLst/>
                <a:gdLst>
                  <a:gd name="T0" fmla="*/ 23 w 47"/>
                  <a:gd name="T1" fmla="*/ 0 h 25"/>
                  <a:gd name="T2" fmla="*/ 0 w 47"/>
                  <a:gd name="T3" fmla="*/ 25 h 25"/>
                  <a:gd name="T4" fmla="*/ 47 w 47"/>
                  <a:gd name="T5" fmla="*/ 25 h 25"/>
                  <a:gd name="T6" fmla="*/ 23 w 47"/>
                  <a:gd name="T7" fmla="*/ 0 h 25"/>
                </a:gdLst>
                <a:ahLst/>
                <a:cxnLst>
                  <a:cxn ang="0">
                    <a:pos x="T0" y="T1"/>
                  </a:cxn>
                  <a:cxn ang="0">
                    <a:pos x="T2" y="T3"/>
                  </a:cxn>
                  <a:cxn ang="0">
                    <a:pos x="T4" y="T5"/>
                  </a:cxn>
                  <a:cxn ang="0">
                    <a:pos x="T6" y="T7"/>
                  </a:cxn>
                </a:cxnLst>
                <a:rect l="0" t="0" r="r" b="b"/>
                <a:pathLst>
                  <a:path w="47" h="25">
                    <a:moveTo>
                      <a:pt x="23" y="0"/>
                    </a:moveTo>
                    <a:cubicBezTo>
                      <a:pt x="10" y="0"/>
                      <a:pt x="0" y="12"/>
                      <a:pt x="0" y="25"/>
                    </a:cubicBezTo>
                    <a:cubicBezTo>
                      <a:pt x="47" y="25"/>
                      <a:pt x="47" y="25"/>
                      <a:pt x="47" y="25"/>
                    </a:cubicBezTo>
                    <a:cubicBezTo>
                      <a:pt x="47" y="12"/>
                      <a:pt x="36" y="0"/>
                      <a:pt x="23" y="0"/>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73" name="Freeform 3388"/>
              <p:cNvSpPr>
                <a:spLocks/>
              </p:cNvSpPr>
              <p:nvPr/>
            </p:nvSpPr>
            <p:spPr bwMode="auto">
              <a:xfrm>
                <a:off x="9936164" y="1389062"/>
                <a:ext cx="50800" cy="58737"/>
              </a:xfrm>
              <a:custGeom>
                <a:avLst/>
                <a:gdLst>
                  <a:gd name="T0" fmla="*/ 0 w 25"/>
                  <a:gd name="T1" fmla="*/ 0 h 28"/>
                  <a:gd name="T2" fmla="*/ 0 w 25"/>
                  <a:gd name="T3" fmla="*/ 16 h 28"/>
                  <a:gd name="T4" fmla="*/ 13 w 25"/>
                  <a:gd name="T5" fmla="*/ 28 h 28"/>
                  <a:gd name="T6" fmla="*/ 25 w 25"/>
                  <a:gd name="T7" fmla="*/ 16 h 28"/>
                  <a:gd name="T8" fmla="*/ 25 w 25"/>
                  <a:gd name="T9" fmla="*/ 0 h 28"/>
                  <a:gd name="T10" fmla="*/ 0 w 25"/>
                  <a:gd name="T11" fmla="*/ 0 h 28"/>
                  <a:gd name="T12" fmla="*/ 0 w 25"/>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5" h="28">
                    <a:moveTo>
                      <a:pt x="0" y="0"/>
                    </a:moveTo>
                    <a:cubicBezTo>
                      <a:pt x="0" y="16"/>
                      <a:pt x="0" y="16"/>
                      <a:pt x="0" y="16"/>
                    </a:cubicBezTo>
                    <a:cubicBezTo>
                      <a:pt x="0" y="22"/>
                      <a:pt x="6" y="28"/>
                      <a:pt x="13" y="28"/>
                    </a:cubicBezTo>
                    <a:cubicBezTo>
                      <a:pt x="20" y="28"/>
                      <a:pt x="25" y="22"/>
                      <a:pt x="25" y="16"/>
                    </a:cubicBezTo>
                    <a:cubicBezTo>
                      <a:pt x="25" y="0"/>
                      <a:pt x="25" y="0"/>
                      <a:pt x="25" y="0"/>
                    </a:cubicBezTo>
                    <a:cubicBezTo>
                      <a:pt x="0" y="0"/>
                      <a:pt x="0" y="0"/>
                      <a:pt x="0" y="0"/>
                    </a:cubicBezTo>
                    <a:cubicBezTo>
                      <a:pt x="0" y="0"/>
                      <a:pt x="0" y="0"/>
                      <a:pt x="0" y="0"/>
                    </a:cubicBezTo>
                    <a:close/>
                  </a:path>
                </a:pathLst>
              </a:custGeom>
              <a:solidFill>
                <a:srgbClr val="E1BC8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74" name="Freeform 3389"/>
              <p:cNvSpPr>
                <a:spLocks/>
              </p:cNvSpPr>
              <p:nvPr/>
            </p:nvSpPr>
            <p:spPr bwMode="auto">
              <a:xfrm>
                <a:off x="10428289" y="1389062"/>
                <a:ext cx="50800" cy="58737"/>
              </a:xfrm>
              <a:custGeom>
                <a:avLst/>
                <a:gdLst>
                  <a:gd name="T0" fmla="*/ 0 w 25"/>
                  <a:gd name="T1" fmla="*/ 0 h 28"/>
                  <a:gd name="T2" fmla="*/ 0 w 25"/>
                  <a:gd name="T3" fmla="*/ 16 h 28"/>
                  <a:gd name="T4" fmla="*/ 13 w 25"/>
                  <a:gd name="T5" fmla="*/ 28 h 28"/>
                  <a:gd name="T6" fmla="*/ 25 w 25"/>
                  <a:gd name="T7" fmla="*/ 16 h 28"/>
                  <a:gd name="T8" fmla="*/ 25 w 25"/>
                  <a:gd name="T9" fmla="*/ 0 h 28"/>
                  <a:gd name="T10" fmla="*/ 0 w 25"/>
                  <a:gd name="T11" fmla="*/ 0 h 28"/>
                  <a:gd name="T12" fmla="*/ 0 w 25"/>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5" h="28">
                    <a:moveTo>
                      <a:pt x="0" y="0"/>
                    </a:moveTo>
                    <a:cubicBezTo>
                      <a:pt x="0" y="16"/>
                      <a:pt x="0" y="16"/>
                      <a:pt x="0" y="16"/>
                    </a:cubicBezTo>
                    <a:cubicBezTo>
                      <a:pt x="0" y="22"/>
                      <a:pt x="6" y="28"/>
                      <a:pt x="13" y="28"/>
                    </a:cubicBezTo>
                    <a:cubicBezTo>
                      <a:pt x="19" y="28"/>
                      <a:pt x="25" y="22"/>
                      <a:pt x="25" y="16"/>
                    </a:cubicBezTo>
                    <a:cubicBezTo>
                      <a:pt x="25" y="0"/>
                      <a:pt x="25" y="0"/>
                      <a:pt x="25" y="0"/>
                    </a:cubicBezTo>
                    <a:cubicBezTo>
                      <a:pt x="0" y="0"/>
                      <a:pt x="0" y="0"/>
                      <a:pt x="0" y="0"/>
                    </a:cubicBezTo>
                    <a:cubicBezTo>
                      <a:pt x="0" y="0"/>
                      <a:pt x="0" y="0"/>
                      <a:pt x="0" y="0"/>
                    </a:cubicBezTo>
                    <a:close/>
                  </a:path>
                </a:pathLst>
              </a:custGeom>
              <a:solidFill>
                <a:srgbClr val="E1BC8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75" name="Freeform 3390"/>
              <p:cNvSpPr>
                <a:spLocks/>
              </p:cNvSpPr>
              <p:nvPr/>
            </p:nvSpPr>
            <p:spPr bwMode="auto">
              <a:xfrm>
                <a:off x="10045701" y="942975"/>
                <a:ext cx="322263" cy="550862"/>
              </a:xfrm>
              <a:custGeom>
                <a:avLst/>
                <a:gdLst>
                  <a:gd name="T0" fmla="*/ 125 w 203"/>
                  <a:gd name="T1" fmla="*/ 0 h 347"/>
                  <a:gd name="T2" fmla="*/ 101 w 203"/>
                  <a:gd name="T3" fmla="*/ 198 h 347"/>
                  <a:gd name="T4" fmla="*/ 77 w 203"/>
                  <a:gd name="T5" fmla="*/ 0 h 347"/>
                  <a:gd name="T6" fmla="*/ 0 w 203"/>
                  <a:gd name="T7" fmla="*/ 7 h 347"/>
                  <a:gd name="T8" fmla="*/ 0 w 203"/>
                  <a:gd name="T9" fmla="*/ 347 h 347"/>
                  <a:gd name="T10" fmla="*/ 203 w 203"/>
                  <a:gd name="T11" fmla="*/ 347 h 347"/>
                  <a:gd name="T12" fmla="*/ 203 w 203"/>
                  <a:gd name="T13" fmla="*/ 7 h 347"/>
                  <a:gd name="T14" fmla="*/ 125 w 203"/>
                  <a:gd name="T15" fmla="*/ 0 h 347"/>
                  <a:gd name="T16" fmla="*/ 125 w 203"/>
                  <a:gd name="T17" fmla="*/ 0 h 347"/>
                  <a:gd name="T18" fmla="*/ 125 w 203"/>
                  <a:gd name="T19" fmla="*/ 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347">
                    <a:moveTo>
                      <a:pt x="125" y="0"/>
                    </a:moveTo>
                    <a:lnTo>
                      <a:pt x="101" y="198"/>
                    </a:lnTo>
                    <a:lnTo>
                      <a:pt x="77" y="0"/>
                    </a:lnTo>
                    <a:lnTo>
                      <a:pt x="0" y="7"/>
                    </a:lnTo>
                    <a:lnTo>
                      <a:pt x="0" y="347"/>
                    </a:lnTo>
                    <a:lnTo>
                      <a:pt x="203" y="347"/>
                    </a:lnTo>
                    <a:lnTo>
                      <a:pt x="203" y="7"/>
                    </a:lnTo>
                    <a:lnTo>
                      <a:pt x="125" y="0"/>
                    </a:lnTo>
                    <a:lnTo>
                      <a:pt x="125" y="0"/>
                    </a:lnTo>
                    <a:lnTo>
                      <a:pt x="125" y="0"/>
                    </a:lnTo>
                    <a:close/>
                  </a:path>
                </a:pathLst>
              </a:custGeom>
              <a:solidFill>
                <a:srgbClr val="002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76" name="Freeform 3391"/>
              <p:cNvSpPr>
                <a:spLocks/>
              </p:cNvSpPr>
              <p:nvPr/>
            </p:nvSpPr>
            <p:spPr bwMode="auto">
              <a:xfrm>
                <a:off x="10128251" y="787400"/>
                <a:ext cx="155575" cy="136525"/>
              </a:xfrm>
              <a:custGeom>
                <a:avLst/>
                <a:gdLst>
                  <a:gd name="T0" fmla="*/ 72 w 75"/>
                  <a:gd name="T1" fmla="*/ 17 h 66"/>
                  <a:gd name="T2" fmla="*/ 70 w 75"/>
                  <a:gd name="T3" fmla="*/ 16 h 66"/>
                  <a:gd name="T4" fmla="*/ 70 w 75"/>
                  <a:gd name="T5" fmla="*/ 12 h 66"/>
                  <a:gd name="T6" fmla="*/ 70 w 75"/>
                  <a:gd name="T7" fmla="*/ 10 h 66"/>
                  <a:gd name="T8" fmla="*/ 70 w 75"/>
                  <a:gd name="T9" fmla="*/ 9 h 66"/>
                  <a:gd name="T10" fmla="*/ 70 w 75"/>
                  <a:gd name="T11" fmla="*/ 8 h 66"/>
                  <a:gd name="T12" fmla="*/ 69 w 75"/>
                  <a:gd name="T13" fmla="*/ 8 h 66"/>
                  <a:gd name="T14" fmla="*/ 69 w 75"/>
                  <a:gd name="T15" fmla="*/ 7 h 66"/>
                  <a:gd name="T16" fmla="*/ 69 w 75"/>
                  <a:gd name="T17" fmla="*/ 6 h 66"/>
                  <a:gd name="T18" fmla="*/ 69 w 75"/>
                  <a:gd name="T19" fmla="*/ 6 h 66"/>
                  <a:gd name="T20" fmla="*/ 68 w 75"/>
                  <a:gd name="T21" fmla="*/ 5 h 66"/>
                  <a:gd name="T22" fmla="*/ 68 w 75"/>
                  <a:gd name="T23" fmla="*/ 5 h 66"/>
                  <a:gd name="T24" fmla="*/ 67 w 75"/>
                  <a:gd name="T25" fmla="*/ 4 h 66"/>
                  <a:gd name="T26" fmla="*/ 67 w 75"/>
                  <a:gd name="T27" fmla="*/ 4 h 66"/>
                  <a:gd name="T28" fmla="*/ 67 w 75"/>
                  <a:gd name="T29" fmla="*/ 3 h 66"/>
                  <a:gd name="T30" fmla="*/ 67 w 75"/>
                  <a:gd name="T31" fmla="*/ 3 h 66"/>
                  <a:gd name="T32" fmla="*/ 61 w 75"/>
                  <a:gd name="T33" fmla="*/ 4 h 66"/>
                  <a:gd name="T34" fmla="*/ 50 w 75"/>
                  <a:gd name="T35" fmla="*/ 1 h 66"/>
                  <a:gd name="T36" fmla="*/ 31 w 75"/>
                  <a:gd name="T37" fmla="*/ 4 h 66"/>
                  <a:gd name="T38" fmla="*/ 10 w 75"/>
                  <a:gd name="T39" fmla="*/ 0 h 66"/>
                  <a:gd name="T40" fmla="*/ 8 w 75"/>
                  <a:gd name="T41" fmla="*/ 4 h 66"/>
                  <a:gd name="T42" fmla="*/ 8 w 75"/>
                  <a:gd name="T43" fmla="*/ 4 h 66"/>
                  <a:gd name="T44" fmla="*/ 7 w 75"/>
                  <a:gd name="T45" fmla="*/ 5 h 66"/>
                  <a:gd name="T46" fmla="*/ 7 w 75"/>
                  <a:gd name="T47" fmla="*/ 5 h 66"/>
                  <a:gd name="T48" fmla="*/ 7 w 75"/>
                  <a:gd name="T49" fmla="*/ 6 h 66"/>
                  <a:gd name="T50" fmla="*/ 7 w 75"/>
                  <a:gd name="T51" fmla="*/ 6 h 66"/>
                  <a:gd name="T52" fmla="*/ 6 w 75"/>
                  <a:gd name="T53" fmla="*/ 8 h 66"/>
                  <a:gd name="T54" fmla="*/ 6 w 75"/>
                  <a:gd name="T55" fmla="*/ 8 h 66"/>
                  <a:gd name="T56" fmla="*/ 6 w 75"/>
                  <a:gd name="T57" fmla="*/ 9 h 66"/>
                  <a:gd name="T58" fmla="*/ 6 w 75"/>
                  <a:gd name="T59" fmla="*/ 10 h 66"/>
                  <a:gd name="T60" fmla="*/ 6 w 75"/>
                  <a:gd name="T61" fmla="*/ 12 h 66"/>
                  <a:gd name="T62" fmla="*/ 6 w 75"/>
                  <a:gd name="T63" fmla="*/ 16 h 66"/>
                  <a:gd name="T64" fmla="*/ 5 w 75"/>
                  <a:gd name="T65" fmla="*/ 17 h 66"/>
                  <a:gd name="T66" fmla="*/ 0 w 75"/>
                  <a:gd name="T67" fmla="*/ 21 h 66"/>
                  <a:gd name="T68" fmla="*/ 0 w 75"/>
                  <a:gd name="T69" fmla="*/ 33 h 66"/>
                  <a:gd name="T70" fmla="*/ 6 w 75"/>
                  <a:gd name="T71" fmla="*/ 39 h 66"/>
                  <a:gd name="T72" fmla="*/ 6 w 75"/>
                  <a:gd name="T73" fmla="*/ 52 h 66"/>
                  <a:gd name="T74" fmla="*/ 21 w 75"/>
                  <a:gd name="T75" fmla="*/ 66 h 66"/>
                  <a:gd name="T76" fmla="*/ 54 w 75"/>
                  <a:gd name="T77" fmla="*/ 66 h 66"/>
                  <a:gd name="T78" fmla="*/ 70 w 75"/>
                  <a:gd name="T79" fmla="*/ 52 h 66"/>
                  <a:gd name="T80" fmla="*/ 70 w 75"/>
                  <a:gd name="T81" fmla="*/ 39 h 66"/>
                  <a:gd name="T82" fmla="*/ 75 w 75"/>
                  <a:gd name="T83" fmla="*/ 33 h 66"/>
                  <a:gd name="T84" fmla="*/ 75 w 75"/>
                  <a:gd name="T85" fmla="*/ 21 h 66"/>
                  <a:gd name="T86" fmla="*/ 72 w 75"/>
                  <a:gd name="T87" fmla="*/ 1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66">
                    <a:moveTo>
                      <a:pt x="72" y="17"/>
                    </a:moveTo>
                    <a:cubicBezTo>
                      <a:pt x="71" y="17"/>
                      <a:pt x="71" y="16"/>
                      <a:pt x="70" y="16"/>
                    </a:cubicBezTo>
                    <a:cubicBezTo>
                      <a:pt x="70" y="12"/>
                      <a:pt x="70" y="12"/>
                      <a:pt x="70" y="12"/>
                    </a:cubicBezTo>
                    <a:cubicBezTo>
                      <a:pt x="70" y="11"/>
                      <a:pt x="70" y="10"/>
                      <a:pt x="70" y="10"/>
                    </a:cubicBezTo>
                    <a:cubicBezTo>
                      <a:pt x="70" y="10"/>
                      <a:pt x="70" y="10"/>
                      <a:pt x="70" y="9"/>
                    </a:cubicBezTo>
                    <a:cubicBezTo>
                      <a:pt x="70" y="9"/>
                      <a:pt x="70" y="9"/>
                      <a:pt x="70" y="8"/>
                    </a:cubicBezTo>
                    <a:cubicBezTo>
                      <a:pt x="69" y="8"/>
                      <a:pt x="69" y="8"/>
                      <a:pt x="69" y="8"/>
                    </a:cubicBezTo>
                    <a:cubicBezTo>
                      <a:pt x="69" y="7"/>
                      <a:pt x="69" y="7"/>
                      <a:pt x="69" y="7"/>
                    </a:cubicBezTo>
                    <a:cubicBezTo>
                      <a:pt x="69" y="7"/>
                      <a:pt x="69" y="7"/>
                      <a:pt x="69" y="6"/>
                    </a:cubicBezTo>
                    <a:cubicBezTo>
                      <a:pt x="69" y="6"/>
                      <a:pt x="69" y="6"/>
                      <a:pt x="69" y="6"/>
                    </a:cubicBezTo>
                    <a:cubicBezTo>
                      <a:pt x="69" y="5"/>
                      <a:pt x="68" y="5"/>
                      <a:pt x="68" y="5"/>
                    </a:cubicBezTo>
                    <a:cubicBezTo>
                      <a:pt x="68" y="5"/>
                      <a:pt x="68" y="5"/>
                      <a:pt x="68" y="5"/>
                    </a:cubicBezTo>
                    <a:cubicBezTo>
                      <a:pt x="68" y="5"/>
                      <a:pt x="68" y="4"/>
                      <a:pt x="67" y="4"/>
                    </a:cubicBezTo>
                    <a:cubicBezTo>
                      <a:pt x="67" y="4"/>
                      <a:pt x="67" y="4"/>
                      <a:pt x="67" y="4"/>
                    </a:cubicBezTo>
                    <a:cubicBezTo>
                      <a:pt x="67" y="3"/>
                      <a:pt x="67" y="3"/>
                      <a:pt x="67" y="3"/>
                    </a:cubicBezTo>
                    <a:cubicBezTo>
                      <a:pt x="67" y="3"/>
                      <a:pt x="67" y="3"/>
                      <a:pt x="67" y="3"/>
                    </a:cubicBezTo>
                    <a:cubicBezTo>
                      <a:pt x="65" y="3"/>
                      <a:pt x="63" y="4"/>
                      <a:pt x="61" y="4"/>
                    </a:cubicBezTo>
                    <a:cubicBezTo>
                      <a:pt x="57" y="4"/>
                      <a:pt x="52" y="2"/>
                      <a:pt x="50" y="1"/>
                    </a:cubicBezTo>
                    <a:cubicBezTo>
                      <a:pt x="46" y="2"/>
                      <a:pt x="38" y="4"/>
                      <a:pt x="31" y="4"/>
                    </a:cubicBezTo>
                    <a:cubicBezTo>
                      <a:pt x="22" y="4"/>
                      <a:pt x="15" y="2"/>
                      <a:pt x="10" y="0"/>
                    </a:cubicBezTo>
                    <a:cubicBezTo>
                      <a:pt x="9" y="2"/>
                      <a:pt x="8" y="3"/>
                      <a:pt x="8" y="4"/>
                    </a:cubicBezTo>
                    <a:cubicBezTo>
                      <a:pt x="8" y="4"/>
                      <a:pt x="8" y="4"/>
                      <a:pt x="8" y="4"/>
                    </a:cubicBezTo>
                    <a:cubicBezTo>
                      <a:pt x="8" y="5"/>
                      <a:pt x="8" y="5"/>
                      <a:pt x="7" y="5"/>
                    </a:cubicBezTo>
                    <a:cubicBezTo>
                      <a:pt x="7" y="5"/>
                      <a:pt x="7" y="5"/>
                      <a:pt x="7" y="5"/>
                    </a:cubicBezTo>
                    <a:cubicBezTo>
                      <a:pt x="7" y="6"/>
                      <a:pt x="7" y="6"/>
                      <a:pt x="7" y="6"/>
                    </a:cubicBezTo>
                    <a:cubicBezTo>
                      <a:pt x="7" y="6"/>
                      <a:pt x="7" y="6"/>
                      <a:pt x="7" y="6"/>
                    </a:cubicBezTo>
                    <a:cubicBezTo>
                      <a:pt x="7" y="7"/>
                      <a:pt x="6" y="7"/>
                      <a:pt x="6" y="8"/>
                    </a:cubicBezTo>
                    <a:cubicBezTo>
                      <a:pt x="6" y="8"/>
                      <a:pt x="6" y="8"/>
                      <a:pt x="6" y="8"/>
                    </a:cubicBezTo>
                    <a:cubicBezTo>
                      <a:pt x="6" y="9"/>
                      <a:pt x="6" y="9"/>
                      <a:pt x="6" y="9"/>
                    </a:cubicBezTo>
                    <a:cubicBezTo>
                      <a:pt x="6" y="10"/>
                      <a:pt x="6" y="10"/>
                      <a:pt x="6" y="10"/>
                    </a:cubicBezTo>
                    <a:cubicBezTo>
                      <a:pt x="6" y="10"/>
                      <a:pt x="6" y="11"/>
                      <a:pt x="6" y="12"/>
                    </a:cubicBezTo>
                    <a:cubicBezTo>
                      <a:pt x="6" y="16"/>
                      <a:pt x="6" y="16"/>
                      <a:pt x="6" y="16"/>
                    </a:cubicBezTo>
                    <a:cubicBezTo>
                      <a:pt x="6" y="16"/>
                      <a:pt x="5" y="16"/>
                      <a:pt x="5" y="17"/>
                    </a:cubicBezTo>
                    <a:cubicBezTo>
                      <a:pt x="2" y="17"/>
                      <a:pt x="0" y="18"/>
                      <a:pt x="0" y="21"/>
                    </a:cubicBezTo>
                    <a:cubicBezTo>
                      <a:pt x="0" y="33"/>
                      <a:pt x="0" y="33"/>
                      <a:pt x="0" y="33"/>
                    </a:cubicBezTo>
                    <a:cubicBezTo>
                      <a:pt x="0" y="36"/>
                      <a:pt x="3" y="39"/>
                      <a:pt x="6" y="39"/>
                    </a:cubicBezTo>
                    <a:cubicBezTo>
                      <a:pt x="6" y="52"/>
                      <a:pt x="6" y="52"/>
                      <a:pt x="6" y="52"/>
                    </a:cubicBezTo>
                    <a:cubicBezTo>
                      <a:pt x="6" y="60"/>
                      <a:pt x="12" y="66"/>
                      <a:pt x="21" y="66"/>
                    </a:cubicBezTo>
                    <a:cubicBezTo>
                      <a:pt x="54" y="66"/>
                      <a:pt x="54" y="66"/>
                      <a:pt x="54" y="66"/>
                    </a:cubicBezTo>
                    <a:cubicBezTo>
                      <a:pt x="62" y="66"/>
                      <a:pt x="70" y="60"/>
                      <a:pt x="70" y="52"/>
                    </a:cubicBezTo>
                    <a:cubicBezTo>
                      <a:pt x="70" y="39"/>
                      <a:pt x="70" y="39"/>
                      <a:pt x="70" y="39"/>
                    </a:cubicBezTo>
                    <a:cubicBezTo>
                      <a:pt x="73" y="39"/>
                      <a:pt x="75" y="36"/>
                      <a:pt x="75" y="33"/>
                    </a:cubicBezTo>
                    <a:cubicBezTo>
                      <a:pt x="75" y="21"/>
                      <a:pt x="75" y="21"/>
                      <a:pt x="75" y="21"/>
                    </a:cubicBezTo>
                    <a:cubicBezTo>
                      <a:pt x="75" y="19"/>
                      <a:pt x="74" y="17"/>
                      <a:pt x="72" y="17"/>
                    </a:cubicBezTo>
                    <a:close/>
                  </a:path>
                </a:pathLst>
              </a:custGeom>
              <a:solidFill>
                <a:srgbClr val="E1BC8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77" name="Freeform 3392"/>
              <p:cNvSpPr>
                <a:spLocks/>
              </p:cNvSpPr>
              <p:nvPr/>
            </p:nvSpPr>
            <p:spPr bwMode="auto">
              <a:xfrm>
                <a:off x="10883901" y="1347787"/>
                <a:ext cx="38100" cy="41275"/>
              </a:xfrm>
              <a:custGeom>
                <a:avLst/>
                <a:gdLst>
                  <a:gd name="T0" fmla="*/ 0 w 18"/>
                  <a:gd name="T1" fmla="*/ 0 h 20"/>
                  <a:gd name="T2" fmla="*/ 0 w 18"/>
                  <a:gd name="T3" fmla="*/ 11 h 20"/>
                  <a:gd name="T4" fmla="*/ 10 w 18"/>
                  <a:gd name="T5" fmla="*/ 20 h 20"/>
                  <a:gd name="T6" fmla="*/ 18 w 18"/>
                  <a:gd name="T7" fmla="*/ 11 h 20"/>
                  <a:gd name="T8" fmla="*/ 18 w 18"/>
                  <a:gd name="T9" fmla="*/ 0 h 20"/>
                  <a:gd name="T10" fmla="*/ 0 w 18"/>
                  <a:gd name="T11" fmla="*/ 0 h 20"/>
                  <a:gd name="T12" fmla="*/ 0 w 18"/>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8" h="20">
                    <a:moveTo>
                      <a:pt x="0" y="0"/>
                    </a:moveTo>
                    <a:cubicBezTo>
                      <a:pt x="0" y="11"/>
                      <a:pt x="0" y="11"/>
                      <a:pt x="0" y="11"/>
                    </a:cubicBezTo>
                    <a:cubicBezTo>
                      <a:pt x="0" y="16"/>
                      <a:pt x="4" y="20"/>
                      <a:pt x="10" y="20"/>
                    </a:cubicBezTo>
                    <a:cubicBezTo>
                      <a:pt x="15" y="20"/>
                      <a:pt x="18" y="16"/>
                      <a:pt x="18" y="11"/>
                    </a:cubicBezTo>
                    <a:cubicBezTo>
                      <a:pt x="18" y="0"/>
                      <a:pt x="18" y="0"/>
                      <a:pt x="18" y="0"/>
                    </a:cubicBezTo>
                    <a:cubicBezTo>
                      <a:pt x="0" y="0"/>
                      <a:pt x="0" y="0"/>
                      <a:pt x="0" y="0"/>
                    </a:cubicBezTo>
                    <a:cubicBezTo>
                      <a:pt x="0" y="0"/>
                      <a:pt x="0" y="0"/>
                      <a:pt x="0" y="0"/>
                    </a:cubicBezTo>
                    <a:close/>
                  </a:path>
                </a:pathLst>
              </a:custGeom>
              <a:solidFill>
                <a:srgbClr val="FFB9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78" name="Freeform 3393"/>
              <p:cNvSpPr>
                <a:spLocks/>
              </p:cNvSpPr>
              <p:nvPr/>
            </p:nvSpPr>
            <p:spPr bwMode="auto">
              <a:xfrm>
                <a:off x="10644189" y="798512"/>
                <a:ext cx="174625" cy="223837"/>
              </a:xfrm>
              <a:custGeom>
                <a:avLst/>
                <a:gdLst>
                  <a:gd name="T0" fmla="*/ 84 w 84"/>
                  <a:gd name="T1" fmla="*/ 51 h 108"/>
                  <a:gd name="T2" fmla="*/ 62 w 84"/>
                  <a:gd name="T3" fmla="*/ 16 h 108"/>
                  <a:gd name="T4" fmla="*/ 35 w 84"/>
                  <a:gd name="T5" fmla="*/ 0 h 108"/>
                  <a:gd name="T6" fmla="*/ 0 w 84"/>
                  <a:gd name="T7" fmla="*/ 44 h 108"/>
                  <a:gd name="T8" fmla="*/ 3 w 84"/>
                  <a:gd name="T9" fmla="*/ 103 h 108"/>
                  <a:gd name="T10" fmla="*/ 35 w 84"/>
                  <a:gd name="T11" fmla="*/ 108 h 108"/>
                  <a:gd name="T12" fmla="*/ 36 w 84"/>
                  <a:gd name="T13" fmla="*/ 108 h 108"/>
                  <a:gd name="T14" fmla="*/ 38 w 84"/>
                  <a:gd name="T15" fmla="*/ 108 h 108"/>
                  <a:gd name="T16" fmla="*/ 38 w 84"/>
                  <a:gd name="T17" fmla="*/ 108 h 108"/>
                  <a:gd name="T18" fmla="*/ 42 w 84"/>
                  <a:gd name="T19" fmla="*/ 108 h 108"/>
                  <a:gd name="T20" fmla="*/ 43 w 84"/>
                  <a:gd name="T21" fmla="*/ 108 h 108"/>
                  <a:gd name="T22" fmla="*/ 44 w 84"/>
                  <a:gd name="T23" fmla="*/ 108 h 108"/>
                  <a:gd name="T24" fmla="*/ 47 w 84"/>
                  <a:gd name="T25" fmla="*/ 108 h 108"/>
                  <a:gd name="T26" fmla="*/ 47 w 84"/>
                  <a:gd name="T27" fmla="*/ 108 h 108"/>
                  <a:gd name="T28" fmla="*/ 48 w 84"/>
                  <a:gd name="T29" fmla="*/ 108 h 108"/>
                  <a:gd name="T30" fmla="*/ 49 w 84"/>
                  <a:gd name="T31" fmla="*/ 108 h 108"/>
                  <a:gd name="T32" fmla="*/ 80 w 84"/>
                  <a:gd name="T33" fmla="*/ 103 h 108"/>
                  <a:gd name="T34" fmla="*/ 84 w 84"/>
                  <a:gd name="T35" fmla="*/ 5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108">
                    <a:moveTo>
                      <a:pt x="84" y="51"/>
                    </a:moveTo>
                    <a:cubicBezTo>
                      <a:pt x="84" y="34"/>
                      <a:pt x="75" y="21"/>
                      <a:pt x="62" y="16"/>
                    </a:cubicBezTo>
                    <a:cubicBezTo>
                      <a:pt x="56" y="6"/>
                      <a:pt x="47" y="0"/>
                      <a:pt x="35" y="0"/>
                    </a:cubicBezTo>
                    <a:cubicBezTo>
                      <a:pt x="16" y="0"/>
                      <a:pt x="0" y="20"/>
                      <a:pt x="0" y="44"/>
                    </a:cubicBezTo>
                    <a:cubicBezTo>
                      <a:pt x="0" y="48"/>
                      <a:pt x="2" y="79"/>
                      <a:pt x="3" y="103"/>
                    </a:cubicBezTo>
                    <a:cubicBezTo>
                      <a:pt x="13" y="106"/>
                      <a:pt x="24" y="108"/>
                      <a:pt x="35" y="108"/>
                    </a:cubicBezTo>
                    <a:cubicBezTo>
                      <a:pt x="36" y="108"/>
                      <a:pt x="36" y="108"/>
                      <a:pt x="36" y="108"/>
                    </a:cubicBezTo>
                    <a:cubicBezTo>
                      <a:pt x="37" y="108"/>
                      <a:pt x="38" y="108"/>
                      <a:pt x="38" y="108"/>
                    </a:cubicBezTo>
                    <a:cubicBezTo>
                      <a:pt x="38" y="108"/>
                      <a:pt x="38" y="108"/>
                      <a:pt x="38" y="108"/>
                    </a:cubicBezTo>
                    <a:cubicBezTo>
                      <a:pt x="39" y="108"/>
                      <a:pt x="41" y="108"/>
                      <a:pt x="42" y="108"/>
                    </a:cubicBezTo>
                    <a:cubicBezTo>
                      <a:pt x="42" y="108"/>
                      <a:pt x="42" y="108"/>
                      <a:pt x="43" y="108"/>
                    </a:cubicBezTo>
                    <a:cubicBezTo>
                      <a:pt x="43" y="108"/>
                      <a:pt x="43" y="108"/>
                      <a:pt x="44" y="108"/>
                    </a:cubicBezTo>
                    <a:cubicBezTo>
                      <a:pt x="45" y="108"/>
                      <a:pt x="46" y="108"/>
                      <a:pt x="47" y="108"/>
                    </a:cubicBezTo>
                    <a:cubicBezTo>
                      <a:pt x="47" y="108"/>
                      <a:pt x="47" y="108"/>
                      <a:pt x="47" y="108"/>
                    </a:cubicBezTo>
                    <a:cubicBezTo>
                      <a:pt x="47" y="108"/>
                      <a:pt x="48" y="108"/>
                      <a:pt x="48" y="108"/>
                    </a:cubicBezTo>
                    <a:cubicBezTo>
                      <a:pt x="49" y="108"/>
                      <a:pt x="49" y="108"/>
                      <a:pt x="49" y="108"/>
                    </a:cubicBezTo>
                    <a:cubicBezTo>
                      <a:pt x="61" y="108"/>
                      <a:pt x="71" y="106"/>
                      <a:pt x="80" y="103"/>
                    </a:cubicBezTo>
                    <a:cubicBezTo>
                      <a:pt x="81" y="81"/>
                      <a:pt x="84" y="54"/>
                      <a:pt x="84" y="51"/>
                    </a:cubicBez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79" name="Freeform 3394"/>
              <p:cNvSpPr>
                <a:spLocks/>
              </p:cNvSpPr>
              <p:nvPr/>
            </p:nvSpPr>
            <p:spPr bwMode="auto">
              <a:xfrm>
                <a:off x="10696576" y="1050925"/>
                <a:ext cx="68263" cy="338137"/>
              </a:xfrm>
              <a:custGeom>
                <a:avLst/>
                <a:gdLst>
                  <a:gd name="T0" fmla="*/ 26 w 43"/>
                  <a:gd name="T1" fmla="*/ 22 h 213"/>
                  <a:gd name="T2" fmla="*/ 39 w 43"/>
                  <a:gd name="T3" fmla="*/ 12 h 213"/>
                  <a:gd name="T4" fmla="*/ 21 w 43"/>
                  <a:gd name="T5" fmla="*/ 0 h 213"/>
                  <a:gd name="T6" fmla="*/ 4 w 43"/>
                  <a:gd name="T7" fmla="*/ 12 h 213"/>
                  <a:gd name="T8" fmla="*/ 16 w 43"/>
                  <a:gd name="T9" fmla="*/ 22 h 213"/>
                  <a:gd name="T10" fmla="*/ 0 w 43"/>
                  <a:gd name="T11" fmla="*/ 197 h 213"/>
                  <a:gd name="T12" fmla="*/ 21 w 43"/>
                  <a:gd name="T13" fmla="*/ 213 h 213"/>
                  <a:gd name="T14" fmla="*/ 43 w 43"/>
                  <a:gd name="T15" fmla="*/ 197 h 213"/>
                  <a:gd name="T16" fmla="*/ 26 w 43"/>
                  <a:gd name="T17" fmla="*/ 22 h 213"/>
                  <a:gd name="T18" fmla="*/ 26 w 43"/>
                  <a:gd name="T19" fmla="*/ 22 h 213"/>
                  <a:gd name="T20" fmla="*/ 26 w 43"/>
                  <a:gd name="T21" fmla="*/ 22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213">
                    <a:moveTo>
                      <a:pt x="26" y="22"/>
                    </a:moveTo>
                    <a:lnTo>
                      <a:pt x="39" y="12"/>
                    </a:lnTo>
                    <a:lnTo>
                      <a:pt x="21" y="0"/>
                    </a:lnTo>
                    <a:lnTo>
                      <a:pt x="4" y="12"/>
                    </a:lnTo>
                    <a:lnTo>
                      <a:pt x="16" y="22"/>
                    </a:lnTo>
                    <a:lnTo>
                      <a:pt x="0" y="197"/>
                    </a:lnTo>
                    <a:lnTo>
                      <a:pt x="21" y="213"/>
                    </a:lnTo>
                    <a:lnTo>
                      <a:pt x="43" y="197"/>
                    </a:lnTo>
                    <a:lnTo>
                      <a:pt x="26" y="22"/>
                    </a:lnTo>
                    <a:lnTo>
                      <a:pt x="26" y="22"/>
                    </a:lnTo>
                    <a:lnTo>
                      <a:pt x="26" y="22"/>
                    </a:lnTo>
                    <a:close/>
                  </a:path>
                </a:pathLst>
              </a:custGeom>
              <a:solidFill>
                <a:srgbClr val="002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80" name="Freeform 3395"/>
              <p:cNvSpPr>
                <a:spLocks/>
              </p:cNvSpPr>
              <p:nvPr/>
            </p:nvSpPr>
            <p:spPr bwMode="auto">
              <a:xfrm>
                <a:off x="10812464" y="1038225"/>
                <a:ext cx="117475" cy="309562"/>
              </a:xfrm>
              <a:custGeom>
                <a:avLst/>
                <a:gdLst>
                  <a:gd name="T0" fmla="*/ 0 w 57"/>
                  <a:gd name="T1" fmla="*/ 7 h 150"/>
                  <a:gd name="T2" fmla="*/ 23 w 57"/>
                  <a:gd name="T3" fmla="*/ 0 h 150"/>
                  <a:gd name="T4" fmla="*/ 57 w 57"/>
                  <a:gd name="T5" fmla="*/ 150 h 150"/>
                  <a:gd name="T6" fmla="*/ 33 w 57"/>
                  <a:gd name="T7" fmla="*/ 150 h 150"/>
                  <a:gd name="T8" fmla="*/ 0 w 57"/>
                  <a:gd name="T9" fmla="*/ 7 h 150"/>
                </a:gdLst>
                <a:ahLst/>
                <a:cxnLst>
                  <a:cxn ang="0">
                    <a:pos x="T0" y="T1"/>
                  </a:cxn>
                  <a:cxn ang="0">
                    <a:pos x="T2" y="T3"/>
                  </a:cxn>
                  <a:cxn ang="0">
                    <a:pos x="T4" y="T5"/>
                  </a:cxn>
                  <a:cxn ang="0">
                    <a:pos x="T6" y="T7"/>
                  </a:cxn>
                  <a:cxn ang="0">
                    <a:pos x="T8" y="T9"/>
                  </a:cxn>
                </a:cxnLst>
                <a:rect l="0" t="0" r="r" b="b"/>
                <a:pathLst>
                  <a:path w="57" h="150">
                    <a:moveTo>
                      <a:pt x="0" y="7"/>
                    </a:moveTo>
                    <a:cubicBezTo>
                      <a:pt x="7" y="5"/>
                      <a:pt x="14" y="3"/>
                      <a:pt x="23" y="0"/>
                    </a:cubicBezTo>
                    <a:cubicBezTo>
                      <a:pt x="45" y="49"/>
                      <a:pt x="52" y="97"/>
                      <a:pt x="57" y="150"/>
                    </a:cubicBezTo>
                    <a:cubicBezTo>
                      <a:pt x="33" y="150"/>
                      <a:pt x="33" y="150"/>
                      <a:pt x="33" y="150"/>
                    </a:cubicBezTo>
                    <a:cubicBezTo>
                      <a:pt x="27" y="100"/>
                      <a:pt x="21" y="54"/>
                      <a:pt x="0" y="7"/>
                    </a:cubicBezTo>
                    <a:close/>
                  </a:path>
                </a:pathLst>
              </a:custGeom>
              <a:solidFill>
                <a:srgbClr val="00BCF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81" name="Freeform 3396"/>
              <p:cNvSpPr>
                <a:spLocks/>
              </p:cNvSpPr>
              <p:nvPr/>
            </p:nvSpPr>
            <p:spPr bwMode="auto">
              <a:xfrm>
                <a:off x="10621964" y="1487487"/>
                <a:ext cx="114300" cy="423862"/>
              </a:xfrm>
              <a:custGeom>
                <a:avLst/>
                <a:gdLst>
                  <a:gd name="T0" fmla="*/ 55 w 72"/>
                  <a:gd name="T1" fmla="*/ 267 h 267"/>
                  <a:gd name="T2" fmla="*/ 8 w 72"/>
                  <a:gd name="T3" fmla="*/ 267 h 267"/>
                  <a:gd name="T4" fmla="*/ 0 w 72"/>
                  <a:gd name="T5" fmla="*/ 0 h 267"/>
                  <a:gd name="T6" fmla="*/ 72 w 72"/>
                  <a:gd name="T7" fmla="*/ 0 h 267"/>
                  <a:gd name="T8" fmla="*/ 55 w 72"/>
                  <a:gd name="T9" fmla="*/ 267 h 267"/>
                  <a:gd name="T10" fmla="*/ 55 w 72"/>
                  <a:gd name="T11" fmla="*/ 267 h 267"/>
                  <a:gd name="T12" fmla="*/ 55 w 72"/>
                  <a:gd name="T13" fmla="*/ 267 h 267"/>
                </a:gdLst>
                <a:ahLst/>
                <a:cxnLst>
                  <a:cxn ang="0">
                    <a:pos x="T0" y="T1"/>
                  </a:cxn>
                  <a:cxn ang="0">
                    <a:pos x="T2" y="T3"/>
                  </a:cxn>
                  <a:cxn ang="0">
                    <a:pos x="T4" y="T5"/>
                  </a:cxn>
                  <a:cxn ang="0">
                    <a:pos x="T6" y="T7"/>
                  </a:cxn>
                  <a:cxn ang="0">
                    <a:pos x="T8" y="T9"/>
                  </a:cxn>
                  <a:cxn ang="0">
                    <a:pos x="T10" y="T11"/>
                  </a:cxn>
                  <a:cxn ang="0">
                    <a:pos x="T12" y="T13"/>
                  </a:cxn>
                </a:cxnLst>
                <a:rect l="0" t="0" r="r" b="b"/>
                <a:pathLst>
                  <a:path w="72" h="267">
                    <a:moveTo>
                      <a:pt x="55" y="267"/>
                    </a:moveTo>
                    <a:lnTo>
                      <a:pt x="8" y="267"/>
                    </a:lnTo>
                    <a:lnTo>
                      <a:pt x="0" y="0"/>
                    </a:lnTo>
                    <a:lnTo>
                      <a:pt x="72" y="0"/>
                    </a:lnTo>
                    <a:lnTo>
                      <a:pt x="55" y="267"/>
                    </a:lnTo>
                    <a:lnTo>
                      <a:pt x="55" y="267"/>
                    </a:lnTo>
                    <a:lnTo>
                      <a:pt x="55" y="267"/>
                    </a:lnTo>
                    <a:close/>
                  </a:path>
                </a:pathLst>
              </a:cu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82" name="Freeform 3397"/>
              <p:cNvSpPr>
                <a:spLocks/>
              </p:cNvSpPr>
              <p:nvPr/>
            </p:nvSpPr>
            <p:spPr bwMode="auto">
              <a:xfrm>
                <a:off x="10723564" y="1487487"/>
                <a:ext cx="112713" cy="423862"/>
              </a:xfrm>
              <a:custGeom>
                <a:avLst/>
                <a:gdLst>
                  <a:gd name="T0" fmla="*/ 17 w 71"/>
                  <a:gd name="T1" fmla="*/ 267 h 267"/>
                  <a:gd name="T2" fmla="*/ 64 w 71"/>
                  <a:gd name="T3" fmla="*/ 267 h 267"/>
                  <a:gd name="T4" fmla="*/ 71 w 71"/>
                  <a:gd name="T5" fmla="*/ 0 h 267"/>
                  <a:gd name="T6" fmla="*/ 0 w 71"/>
                  <a:gd name="T7" fmla="*/ 0 h 267"/>
                  <a:gd name="T8" fmla="*/ 17 w 71"/>
                  <a:gd name="T9" fmla="*/ 267 h 267"/>
                  <a:gd name="T10" fmla="*/ 17 w 71"/>
                  <a:gd name="T11" fmla="*/ 267 h 267"/>
                  <a:gd name="T12" fmla="*/ 17 w 71"/>
                  <a:gd name="T13" fmla="*/ 267 h 267"/>
                </a:gdLst>
                <a:ahLst/>
                <a:cxnLst>
                  <a:cxn ang="0">
                    <a:pos x="T0" y="T1"/>
                  </a:cxn>
                  <a:cxn ang="0">
                    <a:pos x="T2" y="T3"/>
                  </a:cxn>
                  <a:cxn ang="0">
                    <a:pos x="T4" y="T5"/>
                  </a:cxn>
                  <a:cxn ang="0">
                    <a:pos x="T6" y="T7"/>
                  </a:cxn>
                  <a:cxn ang="0">
                    <a:pos x="T8" y="T9"/>
                  </a:cxn>
                  <a:cxn ang="0">
                    <a:pos x="T10" y="T11"/>
                  </a:cxn>
                  <a:cxn ang="0">
                    <a:pos x="T12" y="T13"/>
                  </a:cxn>
                </a:cxnLst>
                <a:rect l="0" t="0" r="r" b="b"/>
                <a:pathLst>
                  <a:path w="71" h="267">
                    <a:moveTo>
                      <a:pt x="17" y="267"/>
                    </a:moveTo>
                    <a:lnTo>
                      <a:pt x="64" y="267"/>
                    </a:lnTo>
                    <a:lnTo>
                      <a:pt x="71" y="0"/>
                    </a:lnTo>
                    <a:lnTo>
                      <a:pt x="0" y="0"/>
                    </a:lnTo>
                    <a:lnTo>
                      <a:pt x="17" y="267"/>
                    </a:lnTo>
                    <a:lnTo>
                      <a:pt x="17" y="267"/>
                    </a:lnTo>
                    <a:lnTo>
                      <a:pt x="17" y="267"/>
                    </a:lnTo>
                    <a:close/>
                  </a:path>
                </a:pathLst>
              </a:cu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83" name="Freeform 3398"/>
              <p:cNvSpPr>
                <a:spLocks/>
              </p:cNvSpPr>
              <p:nvPr/>
            </p:nvSpPr>
            <p:spPr bwMode="auto">
              <a:xfrm>
                <a:off x="10528301" y="1038225"/>
                <a:ext cx="122238" cy="309562"/>
              </a:xfrm>
              <a:custGeom>
                <a:avLst/>
                <a:gdLst>
                  <a:gd name="T0" fmla="*/ 59 w 59"/>
                  <a:gd name="T1" fmla="*/ 7 h 150"/>
                  <a:gd name="T2" fmla="*/ 35 w 59"/>
                  <a:gd name="T3" fmla="*/ 0 h 150"/>
                  <a:gd name="T4" fmla="*/ 0 w 59"/>
                  <a:gd name="T5" fmla="*/ 150 h 150"/>
                  <a:gd name="T6" fmla="*/ 24 w 59"/>
                  <a:gd name="T7" fmla="*/ 150 h 150"/>
                  <a:gd name="T8" fmla="*/ 59 w 59"/>
                  <a:gd name="T9" fmla="*/ 7 h 150"/>
                </a:gdLst>
                <a:ahLst/>
                <a:cxnLst>
                  <a:cxn ang="0">
                    <a:pos x="T0" y="T1"/>
                  </a:cxn>
                  <a:cxn ang="0">
                    <a:pos x="T2" y="T3"/>
                  </a:cxn>
                  <a:cxn ang="0">
                    <a:pos x="T4" y="T5"/>
                  </a:cxn>
                  <a:cxn ang="0">
                    <a:pos x="T6" y="T7"/>
                  </a:cxn>
                  <a:cxn ang="0">
                    <a:pos x="T8" y="T9"/>
                  </a:cxn>
                </a:cxnLst>
                <a:rect l="0" t="0" r="r" b="b"/>
                <a:pathLst>
                  <a:path w="59" h="150">
                    <a:moveTo>
                      <a:pt x="59" y="7"/>
                    </a:moveTo>
                    <a:cubicBezTo>
                      <a:pt x="51" y="5"/>
                      <a:pt x="43" y="3"/>
                      <a:pt x="35" y="0"/>
                    </a:cubicBezTo>
                    <a:cubicBezTo>
                      <a:pt x="12" y="49"/>
                      <a:pt x="5" y="97"/>
                      <a:pt x="0" y="150"/>
                    </a:cubicBezTo>
                    <a:cubicBezTo>
                      <a:pt x="24" y="150"/>
                      <a:pt x="24" y="150"/>
                      <a:pt x="24" y="150"/>
                    </a:cubicBezTo>
                    <a:cubicBezTo>
                      <a:pt x="30" y="100"/>
                      <a:pt x="37" y="54"/>
                      <a:pt x="59" y="7"/>
                    </a:cubicBezTo>
                    <a:close/>
                  </a:path>
                </a:pathLst>
              </a:custGeom>
              <a:solidFill>
                <a:srgbClr val="00BCF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84" name="Freeform 3399"/>
              <p:cNvSpPr>
                <a:spLocks/>
              </p:cNvSpPr>
              <p:nvPr/>
            </p:nvSpPr>
            <p:spPr bwMode="auto">
              <a:xfrm>
                <a:off x="10533064" y="1347787"/>
                <a:ext cx="38100" cy="41275"/>
              </a:xfrm>
              <a:custGeom>
                <a:avLst/>
                <a:gdLst>
                  <a:gd name="T0" fmla="*/ 18 w 18"/>
                  <a:gd name="T1" fmla="*/ 0 h 20"/>
                  <a:gd name="T2" fmla="*/ 18 w 18"/>
                  <a:gd name="T3" fmla="*/ 11 h 20"/>
                  <a:gd name="T4" fmla="*/ 10 w 18"/>
                  <a:gd name="T5" fmla="*/ 20 h 20"/>
                  <a:gd name="T6" fmla="*/ 0 w 18"/>
                  <a:gd name="T7" fmla="*/ 11 h 20"/>
                  <a:gd name="T8" fmla="*/ 0 w 18"/>
                  <a:gd name="T9" fmla="*/ 0 h 20"/>
                  <a:gd name="T10" fmla="*/ 18 w 18"/>
                  <a:gd name="T11" fmla="*/ 0 h 20"/>
                  <a:gd name="T12" fmla="*/ 18 w 18"/>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8" h="20">
                    <a:moveTo>
                      <a:pt x="18" y="0"/>
                    </a:moveTo>
                    <a:cubicBezTo>
                      <a:pt x="18" y="11"/>
                      <a:pt x="18" y="11"/>
                      <a:pt x="18" y="11"/>
                    </a:cubicBezTo>
                    <a:cubicBezTo>
                      <a:pt x="18" y="16"/>
                      <a:pt x="14" y="20"/>
                      <a:pt x="10" y="20"/>
                    </a:cubicBezTo>
                    <a:cubicBezTo>
                      <a:pt x="5" y="20"/>
                      <a:pt x="0" y="16"/>
                      <a:pt x="0" y="11"/>
                    </a:cubicBezTo>
                    <a:cubicBezTo>
                      <a:pt x="0" y="0"/>
                      <a:pt x="0" y="0"/>
                      <a:pt x="0" y="0"/>
                    </a:cubicBezTo>
                    <a:cubicBezTo>
                      <a:pt x="18" y="0"/>
                      <a:pt x="18" y="0"/>
                      <a:pt x="18" y="0"/>
                    </a:cubicBezTo>
                    <a:cubicBezTo>
                      <a:pt x="18" y="0"/>
                      <a:pt x="18" y="0"/>
                      <a:pt x="18" y="0"/>
                    </a:cubicBezTo>
                    <a:close/>
                  </a:path>
                </a:pathLst>
              </a:custGeom>
              <a:solidFill>
                <a:srgbClr val="FFB9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85" name="Freeform 3400"/>
              <p:cNvSpPr>
                <a:spLocks/>
              </p:cNvSpPr>
              <p:nvPr/>
            </p:nvSpPr>
            <p:spPr bwMode="auto">
              <a:xfrm>
                <a:off x="10602914" y="1030287"/>
                <a:ext cx="257175" cy="457200"/>
              </a:xfrm>
              <a:custGeom>
                <a:avLst/>
                <a:gdLst>
                  <a:gd name="T0" fmla="*/ 103 w 162"/>
                  <a:gd name="T1" fmla="*/ 0 h 288"/>
                  <a:gd name="T2" fmla="*/ 80 w 162"/>
                  <a:gd name="T3" fmla="*/ 182 h 288"/>
                  <a:gd name="T4" fmla="*/ 56 w 162"/>
                  <a:gd name="T5" fmla="*/ 0 h 288"/>
                  <a:gd name="T6" fmla="*/ 0 w 162"/>
                  <a:gd name="T7" fmla="*/ 6 h 288"/>
                  <a:gd name="T8" fmla="*/ 12 w 162"/>
                  <a:gd name="T9" fmla="*/ 288 h 288"/>
                  <a:gd name="T10" fmla="*/ 149 w 162"/>
                  <a:gd name="T11" fmla="*/ 288 h 288"/>
                  <a:gd name="T12" fmla="*/ 162 w 162"/>
                  <a:gd name="T13" fmla="*/ 6 h 288"/>
                  <a:gd name="T14" fmla="*/ 103 w 162"/>
                  <a:gd name="T15" fmla="*/ 0 h 288"/>
                  <a:gd name="T16" fmla="*/ 103 w 162"/>
                  <a:gd name="T17" fmla="*/ 0 h 288"/>
                  <a:gd name="T18" fmla="*/ 103 w 162"/>
                  <a:gd name="T19"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288">
                    <a:moveTo>
                      <a:pt x="103" y="0"/>
                    </a:moveTo>
                    <a:lnTo>
                      <a:pt x="80" y="182"/>
                    </a:lnTo>
                    <a:lnTo>
                      <a:pt x="56" y="0"/>
                    </a:lnTo>
                    <a:lnTo>
                      <a:pt x="0" y="6"/>
                    </a:lnTo>
                    <a:lnTo>
                      <a:pt x="12" y="288"/>
                    </a:lnTo>
                    <a:lnTo>
                      <a:pt x="149" y="288"/>
                    </a:lnTo>
                    <a:lnTo>
                      <a:pt x="162" y="6"/>
                    </a:lnTo>
                    <a:lnTo>
                      <a:pt x="103" y="0"/>
                    </a:lnTo>
                    <a:lnTo>
                      <a:pt x="103" y="0"/>
                    </a:lnTo>
                    <a:lnTo>
                      <a:pt x="103" y="0"/>
                    </a:lnTo>
                    <a:close/>
                  </a:path>
                </a:pathLst>
              </a:custGeom>
              <a:solidFill>
                <a:srgbClr val="00BCF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86" name="Freeform 3401"/>
              <p:cNvSpPr>
                <a:spLocks/>
              </p:cNvSpPr>
              <p:nvPr/>
            </p:nvSpPr>
            <p:spPr bwMode="auto">
              <a:xfrm>
                <a:off x="10656889" y="874712"/>
                <a:ext cx="142875" cy="176212"/>
              </a:xfrm>
              <a:custGeom>
                <a:avLst/>
                <a:gdLst>
                  <a:gd name="T0" fmla="*/ 66 w 69"/>
                  <a:gd name="T1" fmla="*/ 15 h 85"/>
                  <a:gd name="T2" fmla="*/ 64 w 69"/>
                  <a:gd name="T3" fmla="*/ 15 h 85"/>
                  <a:gd name="T4" fmla="*/ 64 w 69"/>
                  <a:gd name="T5" fmla="*/ 10 h 85"/>
                  <a:gd name="T6" fmla="*/ 64 w 69"/>
                  <a:gd name="T7" fmla="*/ 9 h 85"/>
                  <a:gd name="T8" fmla="*/ 64 w 69"/>
                  <a:gd name="T9" fmla="*/ 9 h 85"/>
                  <a:gd name="T10" fmla="*/ 64 w 69"/>
                  <a:gd name="T11" fmla="*/ 8 h 85"/>
                  <a:gd name="T12" fmla="*/ 64 w 69"/>
                  <a:gd name="T13" fmla="*/ 8 h 85"/>
                  <a:gd name="T14" fmla="*/ 64 w 69"/>
                  <a:gd name="T15" fmla="*/ 7 h 85"/>
                  <a:gd name="T16" fmla="*/ 64 w 69"/>
                  <a:gd name="T17" fmla="*/ 6 h 85"/>
                  <a:gd name="T18" fmla="*/ 64 w 69"/>
                  <a:gd name="T19" fmla="*/ 6 h 85"/>
                  <a:gd name="T20" fmla="*/ 63 w 69"/>
                  <a:gd name="T21" fmla="*/ 4 h 85"/>
                  <a:gd name="T22" fmla="*/ 63 w 69"/>
                  <a:gd name="T23" fmla="*/ 4 h 85"/>
                  <a:gd name="T24" fmla="*/ 62 w 69"/>
                  <a:gd name="T25" fmla="*/ 3 h 85"/>
                  <a:gd name="T26" fmla="*/ 62 w 69"/>
                  <a:gd name="T27" fmla="*/ 3 h 85"/>
                  <a:gd name="T28" fmla="*/ 62 w 69"/>
                  <a:gd name="T29" fmla="*/ 2 h 85"/>
                  <a:gd name="T30" fmla="*/ 62 w 69"/>
                  <a:gd name="T31" fmla="*/ 2 h 85"/>
                  <a:gd name="T32" fmla="*/ 56 w 69"/>
                  <a:gd name="T33" fmla="*/ 3 h 85"/>
                  <a:gd name="T34" fmla="*/ 46 w 69"/>
                  <a:gd name="T35" fmla="*/ 0 h 85"/>
                  <a:gd name="T36" fmla="*/ 29 w 69"/>
                  <a:gd name="T37" fmla="*/ 3 h 85"/>
                  <a:gd name="T38" fmla="*/ 10 w 69"/>
                  <a:gd name="T39" fmla="*/ 0 h 85"/>
                  <a:gd name="T40" fmla="*/ 7 w 69"/>
                  <a:gd name="T41" fmla="*/ 3 h 85"/>
                  <a:gd name="T42" fmla="*/ 7 w 69"/>
                  <a:gd name="T43" fmla="*/ 3 h 85"/>
                  <a:gd name="T44" fmla="*/ 6 w 69"/>
                  <a:gd name="T45" fmla="*/ 5 h 85"/>
                  <a:gd name="T46" fmla="*/ 6 w 69"/>
                  <a:gd name="T47" fmla="*/ 5 h 85"/>
                  <a:gd name="T48" fmla="*/ 6 w 69"/>
                  <a:gd name="T49" fmla="*/ 6 h 85"/>
                  <a:gd name="T50" fmla="*/ 6 w 69"/>
                  <a:gd name="T51" fmla="*/ 6 h 85"/>
                  <a:gd name="T52" fmla="*/ 5 w 69"/>
                  <a:gd name="T53" fmla="*/ 8 h 85"/>
                  <a:gd name="T54" fmla="*/ 5 w 69"/>
                  <a:gd name="T55" fmla="*/ 8 h 85"/>
                  <a:gd name="T56" fmla="*/ 5 w 69"/>
                  <a:gd name="T57" fmla="*/ 9 h 85"/>
                  <a:gd name="T58" fmla="*/ 5 w 69"/>
                  <a:gd name="T59" fmla="*/ 9 h 85"/>
                  <a:gd name="T60" fmla="*/ 5 w 69"/>
                  <a:gd name="T61" fmla="*/ 10 h 85"/>
                  <a:gd name="T62" fmla="*/ 5 w 69"/>
                  <a:gd name="T63" fmla="*/ 15 h 85"/>
                  <a:gd name="T64" fmla="*/ 4 w 69"/>
                  <a:gd name="T65" fmla="*/ 15 h 85"/>
                  <a:gd name="T66" fmla="*/ 0 w 69"/>
                  <a:gd name="T67" fmla="*/ 20 h 85"/>
                  <a:gd name="T68" fmla="*/ 0 w 69"/>
                  <a:gd name="T69" fmla="*/ 31 h 85"/>
                  <a:gd name="T70" fmla="*/ 5 w 69"/>
                  <a:gd name="T71" fmla="*/ 36 h 85"/>
                  <a:gd name="T72" fmla="*/ 10 w 69"/>
                  <a:gd name="T73" fmla="*/ 48 h 85"/>
                  <a:gd name="T74" fmla="*/ 20 w 69"/>
                  <a:gd name="T75" fmla="*/ 62 h 85"/>
                  <a:gd name="T76" fmla="*/ 22 w 69"/>
                  <a:gd name="T77" fmla="*/ 75 h 85"/>
                  <a:gd name="T78" fmla="*/ 35 w 69"/>
                  <a:gd name="T79" fmla="*/ 85 h 85"/>
                  <a:gd name="T80" fmla="*/ 48 w 69"/>
                  <a:gd name="T81" fmla="*/ 75 h 85"/>
                  <a:gd name="T82" fmla="*/ 50 w 69"/>
                  <a:gd name="T83" fmla="*/ 62 h 85"/>
                  <a:gd name="T84" fmla="*/ 59 w 69"/>
                  <a:gd name="T85" fmla="*/ 48 h 85"/>
                  <a:gd name="T86" fmla="*/ 64 w 69"/>
                  <a:gd name="T87" fmla="*/ 36 h 85"/>
                  <a:gd name="T88" fmla="*/ 69 w 69"/>
                  <a:gd name="T89" fmla="*/ 31 h 85"/>
                  <a:gd name="T90" fmla="*/ 69 w 69"/>
                  <a:gd name="T91" fmla="*/ 20 h 85"/>
                  <a:gd name="T92" fmla="*/ 66 w 69"/>
                  <a:gd name="T93" fmla="*/ 1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85">
                    <a:moveTo>
                      <a:pt x="66" y="15"/>
                    </a:moveTo>
                    <a:cubicBezTo>
                      <a:pt x="66" y="15"/>
                      <a:pt x="65" y="15"/>
                      <a:pt x="64" y="15"/>
                    </a:cubicBezTo>
                    <a:cubicBezTo>
                      <a:pt x="64" y="10"/>
                      <a:pt x="64" y="10"/>
                      <a:pt x="64" y="10"/>
                    </a:cubicBezTo>
                    <a:cubicBezTo>
                      <a:pt x="64" y="9"/>
                      <a:pt x="64" y="9"/>
                      <a:pt x="64" y="9"/>
                    </a:cubicBezTo>
                    <a:cubicBezTo>
                      <a:pt x="64" y="9"/>
                      <a:pt x="64" y="9"/>
                      <a:pt x="64" y="9"/>
                    </a:cubicBezTo>
                    <a:cubicBezTo>
                      <a:pt x="64" y="9"/>
                      <a:pt x="64" y="9"/>
                      <a:pt x="64" y="8"/>
                    </a:cubicBezTo>
                    <a:cubicBezTo>
                      <a:pt x="64" y="8"/>
                      <a:pt x="64" y="8"/>
                      <a:pt x="64" y="8"/>
                    </a:cubicBezTo>
                    <a:cubicBezTo>
                      <a:pt x="64" y="7"/>
                      <a:pt x="64" y="7"/>
                      <a:pt x="64" y="7"/>
                    </a:cubicBezTo>
                    <a:cubicBezTo>
                      <a:pt x="64" y="7"/>
                      <a:pt x="64" y="7"/>
                      <a:pt x="64" y="6"/>
                    </a:cubicBezTo>
                    <a:cubicBezTo>
                      <a:pt x="64" y="6"/>
                      <a:pt x="64" y="6"/>
                      <a:pt x="64" y="6"/>
                    </a:cubicBezTo>
                    <a:cubicBezTo>
                      <a:pt x="63" y="5"/>
                      <a:pt x="63" y="5"/>
                      <a:pt x="63" y="4"/>
                    </a:cubicBezTo>
                    <a:cubicBezTo>
                      <a:pt x="63" y="4"/>
                      <a:pt x="63" y="4"/>
                      <a:pt x="63" y="4"/>
                    </a:cubicBezTo>
                    <a:cubicBezTo>
                      <a:pt x="62" y="3"/>
                      <a:pt x="62" y="3"/>
                      <a:pt x="62" y="3"/>
                    </a:cubicBezTo>
                    <a:cubicBezTo>
                      <a:pt x="62" y="3"/>
                      <a:pt x="62" y="3"/>
                      <a:pt x="62" y="3"/>
                    </a:cubicBezTo>
                    <a:cubicBezTo>
                      <a:pt x="62" y="2"/>
                      <a:pt x="62" y="2"/>
                      <a:pt x="62" y="2"/>
                    </a:cubicBezTo>
                    <a:cubicBezTo>
                      <a:pt x="62" y="2"/>
                      <a:pt x="62" y="2"/>
                      <a:pt x="62" y="2"/>
                    </a:cubicBezTo>
                    <a:cubicBezTo>
                      <a:pt x="60" y="3"/>
                      <a:pt x="58" y="3"/>
                      <a:pt x="56" y="3"/>
                    </a:cubicBezTo>
                    <a:cubicBezTo>
                      <a:pt x="52" y="3"/>
                      <a:pt x="48" y="2"/>
                      <a:pt x="46" y="0"/>
                    </a:cubicBezTo>
                    <a:cubicBezTo>
                      <a:pt x="43" y="2"/>
                      <a:pt x="36" y="3"/>
                      <a:pt x="29" y="3"/>
                    </a:cubicBezTo>
                    <a:cubicBezTo>
                      <a:pt x="21" y="3"/>
                      <a:pt x="14" y="2"/>
                      <a:pt x="10" y="0"/>
                    </a:cubicBezTo>
                    <a:cubicBezTo>
                      <a:pt x="9" y="1"/>
                      <a:pt x="8" y="2"/>
                      <a:pt x="7" y="3"/>
                    </a:cubicBezTo>
                    <a:cubicBezTo>
                      <a:pt x="7" y="3"/>
                      <a:pt x="7" y="3"/>
                      <a:pt x="7" y="3"/>
                    </a:cubicBezTo>
                    <a:cubicBezTo>
                      <a:pt x="7" y="4"/>
                      <a:pt x="6" y="4"/>
                      <a:pt x="6" y="5"/>
                    </a:cubicBezTo>
                    <a:cubicBezTo>
                      <a:pt x="6" y="5"/>
                      <a:pt x="6" y="5"/>
                      <a:pt x="6" y="5"/>
                    </a:cubicBezTo>
                    <a:cubicBezTo>
                      <a:pt x="6" y="6"/>
                      <a:pt x="6" y="6"/>
                      <a:pt x="6" y="6"/>
                    </a:cubicBezTo>
                    <a:cubicBezTo>
                      <a:pt x="6" y="6"/>
                      <a:pt x="6" y="6"/>
                      <a:pt x="6" y="6"/>
                    </a:cubicBezTo>
                    <a:cubicBezTo>
                      <a:pt x="5" y="7"/>
                      <a:pt x="5" y="7"/>
                      <a:pt x="5" y="8"/>
                    </a:cubicBezTo>
                    <a:cubicBezTo>
                      <a:pt x="5" y="8"/>
                      <a:pt x="5" y="8"/>
                      <a:pt x="5" y="8"/>
                    </a:cubicBezTo>
                    <a:cubicBezTo>
                      <a:pt x="5" y="9"/>
                      <a:pt x="5" y="9"/>
                      <a:pt x="5" y="9"/>
                    </a:cubicBezTo>
                    <a:cubicBezTo>
                      <a:pt x="5" y="9"/>
                      <a:pt x="5" y="9"/>
                      <a:pt x="5" y="9"/>
                    </a:cubicBezTo>
                    <a:cubicBezTo>
                      <a:pt x="5" y="9"/>
                      <a:pt x="5" y="10"/>
                      <a:pt x="5" y="10"/>
                    </a:cubicBezTo>
                    <a:cubicBezTo>
                      <a:pt x="5" y="15"/>
                      <a:pt x="5" y="15"/>
                      <a:pt x="5" y="15"/>
                    </a:cubicBezTo>
                    <a:cubicBezTo>
                      <a:pt x="4" y="15"/>
                      <a:pt x="4" y="15"/>
                      <a:pt x="4" y="15"/>
                    </a:cubicBezTo>
                    <a:cubicBezTo>
                      <a:pt x="2" y="15"/>
                      <a:pt x="0" y="17"/>
                      <a:pt x="0" y="20"/>
                    </a:cubicBezTo>
                    <a:cubicBezTo>
                      <a:pt x="0" y="31"/>
                      <a:pt x="0" y="31"/>
                      <a:pt x="0" y="31"/>
                    </a:cubicBezTo>
                    <a:cubicBezTo>
                      <a:pt x="0" y="34"/>
                      <a:pt x="3" y="36"/>
                      <a:pt x="5" y="36"/>
                    </a:cubicBezTo>
                    <a:cubicBezTo>
                      <a:pt x="10" y="48"/>
                      <a:pt x="10" y="48"/>
                      <a:pt x="10" y="48"/>
                    </a:cubicBezTo>
                    <a:cubicBezTo>
                      <a:pt x="12" y="55"/>
                      <a:pt x="16" y="60"/>
                      <a:pt x="20" y="62"/>
                    </a:cubicBezTo>
                    <a:cubicBezTo>
                      <a:pt x="22" y="75"/>
                      <a:pt x="22" y="75"/>
                      <a:pt x="22" y="75"/>
                    </a:cubicBezTo>
                    <a:cubicBezTo>
                      <a:pt x="35" y="85"/>
                      <a:pt x="35" y="85"/>
                      <a:pt x="35" y="85"/>
                    </a:cubicBezTo>
                    <a:cubicBezTo>
                      <a:pt x="48" y="75"/>
                      <a:pt x="48" y="75"/>
                      <a:pt x="48" y="75"/>
                    </a:cubicBezTo>
                    <a:cubicBezTo>
                      <a:pt x="50" y="62"/>
                      <a:pt x="50" y="62"/>
                      <a:pt x="50" y="62"/>
                    </a:cubicBezTo>
                    <a:cubicBezTo>
                      <a:pt x="55" y="60"/>
                      <a:pt x="56" y="55"/>
                      <a:pt x="59" y="48"/>
                    </a:cubicBezTo>
                    <a:cubicBezTo>
                      <a:pt x="64" y="36"/>
                      <a:pt x="64" y="36"/>
                      <a:pt x="64" y="36"/>
                    </a:cubicBezTo>
                    <a:cubicBezTo>
                      <a:pt x="68" y="36"/>
                      <a:pt x="69" y="34"/>
                      <a:pt x="69" y="31"/>
                    </a:cubicBezTo>
                    <a:cubicBezTo>
                      <a:pt x="69" y="20"/>
                      <a:pt x="69" y="20"/>
                      <a:pt x="69" y="20"/>
                    </a:cubicBezTo>
                    <a:cubicBezTo>
                      <a:pt x="69" y="18"/>
                      <a:pt x="68" y="16"/>
                      <a:pt x="66" y="15"/>
                    </a:cubicBezTo>
                    <a:close/>
                  </a:path>
                </a:pathLst>
              </a:custGeom>
              <a:solidFill>
                <a:srgbClr val="E1BC8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88" name="Freeform 3403"/>
              <p:cNvSpPr>
                <a:spLocks/>
              </p:cNvSpPr>
              <p:nvPr/>
            </p:nvSpPr>
            <p:spPr bwMode="auto">
              <a:xfrm>
                <a:off x="10047289" y="1223962"/>
                <a:ext cx="881062" cy="749300"/>
              </a:xfrm>
              <a:custGeom>
                <a:avLst/>
                <a:gdLst>
                  <a:gd name="T0" fmla="*/ 0 w 552"/>
                  <a:gd name="T1" fmla="*/ 472 h 472"/>
                  <a:gd name="T2" fmla="*/ 552 w 552"/>
                  <a:gd name="T3" fmla="*/ 472 h 472"/>
                  <a:gd name="T4" fmla="*/ 552 w 552"/>
                  <a:gd name="T5" fmla="*/ 0 h 472"/>
                  <a:gd name="T6" fmla="*/ 364 w 552"/>
                  <a:gd name="T7" fmla="*/ 46 h 472"/>
                  <a:gd name="T8" fmla="*/ 178 w 552"/>
                  <a:gd name="T9" fmla="*/ 158 h 472"/>
                  <a:gd name="T10" fmla="*/ 0 w 552"/>
                  <a:gd name="T11" fmla="*/ 150 h 472"/>
                  <a:gd name="T12" fmla="*/ 0 w 552"/>
                  <a:gd name="T13" fmla="*/ 472 h 472"/>
                </a:gdLst>
                <a:ahLst/>
                <a:cxnLst>
                  <a:cxn ang="0">
                    <a:pos x="T0" y="T1"/>
                  </a:cxn>
                  <a:cxn ang="0">
                    <a:pos x="T2" y="T3"/>
                  </a:cxn>
                  <a:cxn ang="0">
                    <a:pos x="T4" y="T5"/>
                  </a:cxn>
                  <a:cxn ang="0">
                    <a:pos x="T6" y="T7"/>
                  </a:cxn>
                  <a:cxn ang="0">
                    <a:pos x="T8" y="T9"/>
                  </a:cxn>
                  <a:cxn ang="0">
                    <a:pos x="T10" y="T11"/>
                  </a:cxn>
                  <a:cxn ang="0">
                    <a:pos x="T12" y="T13"/>
                  </a:cxn>
                </a:cxnLst>
                <a:rect l="0" t="0" r="r" b="b"/>
                <a:pathLst>
                  <a:path w="552" h="472">
                    <a:moveTo>
                      <a:pt x="0" y="472"/>
                    </a:moveTo>
                    <a:lnTo>
                      <a:pt x="552" y="472"/>
                    </a:lnTo>
                    <a:lnTo>
                      <a:pt x="552" y="0"/>
                    </a:lnTo>
                    <a:lnTo>
                      <a:pt x="364" y="46"/>
                    </a:lnTo>
                    <a:lnTo>
                      <a:pt x="178" y="158"/>
                    </a:lnTo>
                    <a:lnTo>
                      <a:pt x="0" y="150"/>
                    </a:lnTo>
                    <a:lnTo>
                      <a:pt x="0" y="472"/>
                    </a:lnTo>
                    <a:close/>
                  </a:path>
                </a:pathLst>
              </a:custGeom>
              <a:solidFill>
                <a:srgbClr val="002050"/>
              </a:solidFill>
              <a:ln>
                <a:noFill/>
              </a:ln>
              <a:extLst/>
            </p:spPr>
            <p:txBody>
              <a:bodyPr vert="horz" wrap="square" lIns="89642" tIns="44821" rIns="89642" bIns="44821" numCol="1" anchor="b" anchorCtr="0" compatLnSpc="1">
                <a:prstTxWarp prst="textNoShape">
                  <a:avLst/>
                </a:prstTxWarp>
              </a:bodyPr>
              <a:lstStyle/>
              <a:p>
                <a:pPr algn="r" defTabSz="896386"/>
                <a:r>
                  <a:rPr lang="en-US" altLang="en-US" sz="882" b="1" dirty="0">
                    <a:solidFill>
                      <a:srgbClr val="FFFFFF"/>
                    </a:solidFill>
                  </a:rPr>
                  <a:t>IT drives business</a:t>
                </a:r>
              </a:p>
              <a:p>
                <a:pPr algn="r" defTabSz="896386"/>
                <a:r>
                  <a:rPr lang="en-US" altLang="en-US" sz="882" b="1" spc="20" dirty="0">
                    <a:solidFill>
                      <a:srgbClr val="FFFFFF"/>
                    </a:solidFill>
                  </a:rPr>
                  <a:t>success!</a:t>
                </a:r>
                <a:endParaRPr lang="en-US" altLang="en-US" sz="1765" spc="20" dirty="0">
                  <a:solidFill>
                    <a:srgbClr val="505050"/>
                  </a:solidFill>
                </a:endParaRPr>
              </a:p>
            </p:txBody>
          </p:sp>
          <p:sp>
            <p:nvSpPr>
              <p:cNvPr id="190" name="Rectangle 3408"/>
              <p:cNvSpPr>
                <a:spLocks noChangeArrowheads="1"/>
              </p:cNvSpPr>
              <p:nvPr/>
            </p:nvSpPr>
            <p:spPr bwMode="auto">
              <a:xfrm>
                <a:off x="11081560" y="1142265"/>
                <a:ext cx="1245377"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lnSpc>
                    <a:spcPct val="120000"/>
                  </a:lnSpc>
                </a:pPr>
                <a:r>
                  <a:rPr lang="en-US" altLang="en-US" sz="882" b="1" dirty="0">
                    <a:solidFill>
                      <a:srgbClr val="FFFFFF"/>
                    </a:solidFill>
                    <a:latin typeface="Segoe UI" panose="020B0502040204020203" pitchFamily="34" charset="0"/>
                  </a:rPr>
                  <a:t>High IT performance</a:t>
                </a:r>
                <a:r>
                  <a:rPr lang="en-US" altLang="en-US" sz="882" dirty="0">
                    <a:solidFill>
                      <a:srgbClr val="FFFFFF"/>
                    </a:solidFill>
                    <a:latin typeface="Segoe UI" panose="020B0502040204020203" pitchFamily="34" charset="0"/>
                  </a:rPr>
                  <a:t> correlates with strong business performance,</a:t>
                </a:r>
                <a:br>
                  <a:rPr lang="en-US" altLang="en-US" sz="882" dirty="0">
                    <a:solidFill>
                      <a:srgbClr val="FFFFFF"/>
                    </a:solidFill>
                    <a:latin typeface="Segoe UI" panose="020B0502040204020203" pitchFamily="34" charset="0"/>
                  </a:rPr>
                </a:br>
                <a:r>
                  <a:rPr lang="en-US" altLang="en-US" sz="882" spc="-29" dirty="0">
                    <a:solidFill>
                      <a:srgbClr val="FFFFFF"/>
                    </a:solidFill>
                    <a:latin typeface="Segoe UI" panose="020B0502040204020203" pitchFamily="34" charset="0"/>
                  </a:rPr>
                  <a:t>helps boost productivity,</a:t>
                </a:r>
                <a:br>
                  <a:rPr lang="en-US" altLang="en-US" sz="882" dirty="0">
                    <a:solidFill>
                      <a:srgbClr val="FFFFFF"/>
                    </a:solidFill>
                    <a:latin typeface="Segoe UI" panose="020B0502040204020203" pitchFamily="34" charset="0"/>
                  </a:rPr>
                </a:br>
                <a:r>
                  <a:rPr lang="en-US" altLang="en-US" sz="882" spc="-20" dirty="0">
                    <a:solidFill>
                      <a:srgbClr val="FFFFFF"/>
                    </a:solidFill>
                    <a:latin typeface="Segoe UI" panose="020B0502040204020203" pitchFamily="34" charset="0"/>
                  </a:rPr>
                  <a:t>market share and profit.</a:t>
                </a:r>
                <a:endParaRPr lang="en-US" altLang="en-US" sz="1765" spc="-20" dirty="0">
                  <a:solidFill>
                    <a:srgbClr val="FFFFFF"/>
                  </a:solidFill>
                  <a:latin typeface="Segoe UI" panose="020B0502040204020203" pitchFamily="34" charset="0"/>
                </a:endParaRPr>
              </a:p>
            </p:txBody>
          </p:sp>
        </p:grpSp>
        <p:sp>
          <p:nvSpPr>
            <p:cNvPr id="187" name="Freeform 3402"/>
            <p:cNvSpPr>
              <a:spLocks/>
            </p:cNvSpPr>
            <p:nvPr/>
          </p:nvSpPr>
          <p:spPr bwMode="auto">
            <a:xfrm>
              <a:off x="8939214" y="1462087"/>
              <a:ext cx="1112838" cy="511175"/>
            </a:xfrm>
            <a:custGeom>
              <a:avLst/>
              <a:gdLst>
                <a:gd name="T0" fmla="*/ 0 w 701"/>
                <a:gd name="T1" fmla="*/ 322 h 322"/>
                <a:gd name="T2" fmla="*/ 701 w 701"/>
                <a:gd name="T3" fmla="*/ 322 h 322"/>
                <a:gd name="T4" fmla="*/ 701 w 701"/>
                <a:gd name="T5" fmla="*/ 0 h 322"/>
                <a:gd name="T6" fmla="*/ 560 w 701"/>
                <a:gd name="T7" fmla="*/ 82 h 322"/>
                <a:gd name="T8" fmla="*/ 419 w 701"/>
                <a:gd name="T9" fmla="*/ 123 h 322"/>
                <a:gd name="T10" fmla="*/ 280 w 701"/>
                <a:gd name="T11" fmla="*/ 259 h 322"/>
                <a:gd name="T12" fmla="*/ 140 w 701"/>
                <a:gd name="T13" fmla="*/ 236 h 322"/>
                <a:gd name="T14" fmla="*/ 0 w 701"/>
                <a:gd name="T15" fmla="*/ 322 h 3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1" h="322">
                  <a:moveTo>
                    <a:pt x="0" y="322"/>
                  </a:moveTo>
                  <a:lnTo>
                    <a:pt x="701" y="322"/>
                  </a:lnTo>
                  <a:lnTo>
                    <a:pt x="701" y="0"/>
                  </a:lnTo>
                  <a:lnTo>
                    <a:pt x="560" y="82"/>
                  </a:lnTo>
                  <a:lnTo>
                    <a:pt x="419" y="123"/>
                  </a:lnTo>
                  <a:lnTo>
                    <a:pt x="280" y="259"/>
                  </a:lnTo>
                  <a:lnTo>
                    <a:pt x="140" y="236"/>
                  </a:lnTo>
                  <a:lnTo>
                    <a:pt x="0" y="322"/>
                  </a:lnTo>
                  <a:close/>
                </a:path>
              </a:pathLst>
            </a:custGeom>
            <a:solidFill>
              <a:srgbClr val="D2D2D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grpSp>
        <p:nvGrpSpPr>
          <p:cNvPr id="50" name="Group 49"/>
          <p:cNvGrpSpPr/>
          <p:nvPr/>
        </p:nvGrpSpPr>
        <p:grpSpPr>
          <a:xfrm>
            <a:off x="4346572" y="5221850"/>
            <a:ext cx="3523249" cy="1226359"/>
            <a:chOff x="4433730" y="5326062"/>
            <a:chExt cx="3593897" cy="1250950"/>
          </a:xfrm>
        </p:grpSpPr>
        <p:sp>
          <p:nvSpPr>
            <p:cNvPr id="434" name="Rectangle 3725"/>
            <p:cNvSpPr>
              <a:spLocks noChangeArrowheads="1"/>
            </p:cNvSpPr>
            <p:nvPr/>
          </p:nvSpPr>
          <p:spPr bwMode="auto">
            <a:xfrm>
              <a:off x="4433730" y="6143794"/>
              <a:ext cx="1180576" cy="4153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algn="r" defTabSz="896386"/>
              <a:r>
                <a:rPr lang="en-US" altLang="en-US" sz="882" dirty="0">
                  <a:solidFill>
                    <a:srgbClr val="FFFFFF"/>
                  </a:solidFill>
                  <a:latin typeface="Segoe UI" panose="020B0502040204020203" pitchFamily="34" charset="0"/>
                </a:rPr>
                <a:t>Responding to</a:t>
              </a:r>
              <a:br>
                <a:rPr lang="en-US" altLang="en-US" sz="882" dirty="0">
                  <a:solidFill>
                    <a:srgbClr val="FFFFFF"/>
                  </a:solidFill>
                  <a:latin typeface="Segoe UI" panose="020B0502040204020203" pitchFamily="34" charset="0"/>
                </a:rPr>
              </a:br>
              <a:r>
                <a:rPr lang="en-US" altLang="en-US" sz="882" dirty="0">
                  <a:solidFill>
                    <a:srgbClr val="FFFFFF"/>
                  </a:solidFill>
                  <a:latin typeface="Segoe UI" panose="020B0502040204020203" pitchFamily="34" charset="0"/>
                </a:rPr>
                <a:t>ongoing needs for</a:t>
              </a:r>
              <a:br>
                <a:rPr lang="en-US" altLang="en-US" sz="882" dirty="0">
                  <a:solidFill>
                    <a:srgbClr val="FFFFFF"/>
                  </a:solidFill>
                  <a:latin typeface="Segoe UI" panose="020B0502040204020203" pitchFamily="34" charset="0"/>
                </a:rPr>
              </a:br>
              <a:r>
                <a:rPr lang="en-US" altLang="en-US" sz="882" b="1" dirty="0">
                  <a:solidFill>
                    <a:srgbClr val="FFFFFF"/>
                  </a:solidFill>
                  <a:latin typeface="Segoe UI" panose="020B0502040204020203" pitchFamily="34" charset="0"/>
                </a:rPr>
                <a:t>efficiency and growth</a:t>
              </a:r>
              <a:endParaRPr lang="en-US" altLang="en-US" sz="1765" b="1" dirty="0">
                <a:solidFill>
                  <a:srgbClr val="FFFFFF"/>
                </a:solidFill>
                <a:latin typeface="Segoe UI" panose="020B0502040204020203" pitchFamily="34" charset="0"/>
              </a:endParaRPr>
            </a:p>
          </p:txBody>
        </p:sp>
        <p:sp>
          <p:nvSpPr>
            <p:cNvPr id="435" name="Rectangle 3731"/>
            <p:cNvSpPr>
              <a:spLocks noChangeArrowheads="1"/>
            </p:cNvSpPr>
            <p:nvPr/>
          </p:nvSpPr>
          <p:spPr bwMode="auto">
            <a:xfrm>
              <a:off x="6751637" y="6282293"/>
              <a:ext cx="1275990"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882" dirty="0">
                  <a:solidFill>
                    <a:srgbClr val="FFFFFF"/>
                  </a:solidFill>
                  <a:latin typeface="Segoe UI" panose="020B0502040204020203" pitchFamily="34" charset="0"/>
                </a:rPr>
                <a:t>Always keeping all</a:t>
              </a:r>
              <a:br>
                <a:rPr lang="en-US" altLang="en-US" sz="882" dirty="0">
                  <a:solidFill>
                    <a:srgbClr val="FFFFFF"/>
                  </a:solidFill>
                  <a:latin typeface="Segoe UI" panose="020B0502040204020203" pitchFamily="34" charset="0"/>
                </a:rPr>
              </a:br>
              <a:r>
                <a:rPr lang="en-US" altLang="en-US" sz="882" dirty="0">
                  <a:solidFill>
                    <a:srgbClr val="FFFFFF"/>
                  </a:solidFill>
                  <a:latin typeface="Segoe UI" panose="020B0502040204020203" pitchFamily="34" charset="0"/>
                </a:rPr>
                <a:t>systems </a:t>
              </a:r>
              <a:r>
                <a:rPr lang="en-US" altLang="en-US" sz="882" b="1" dirty="0">
                  <a:solidFill>
                    <a:srgbClr val="FFFFFF"/>
                  </a:solidFill>
                  <a:latin typeface="Segoe UI" panose="020B0502040204020203" pitchFamily="34" charset="0"/>
                </a:rPr>
                <a:t>safe and secure</a:t>
              </a:r>
              <a:endParaRPr lang="en-US" altLang="en-US" sz="1765" b="1" dirty="0">
                <a:solidFill>
                  <a:srgbClr val="FFFFFF"/>
                </a:solidFill>
                <a:latin typeface="Segoe UI" panose="020B0502040204020203" pitchFamily="34" charset="0"/>
              </a:endParaRPr>
            </a:p>
          </p:txBody>
        </p:sp>
        <p:grpSp>
          <p:nvGrpSpPr>
            <p:cNvPr id="47" name="Group 46"/>
            <p:cNvGrpSpPr/>
            <p:nvPr/>
          </p:nvGrpSpPr>
          <p:grpSpPr>
            <a:xfrm>
              <a:off x="5383670" y="5326062"/>
              <a:ext cx="1901367" cy="1250950"/>
              <a:chOff x="5383670" y="5326062"/>
              <a:chExt cx="1901367" cy="1250950"/>
            </a:xfrm>
          </p:grpSpPr>
          <p:sp>
            <p:nvSpPr>
              <p:cNvPr id="676" name="Freeform 12"/>
              <p:cNvSpPr>
                <a:spLocks/>
              </p:cNvSpPr>
              <p:nvPr/>
            </p:nvSpPr>
            <p:spPr bwMode="auto">
              <a:xfrm>
                <a:off x="6179717" y="5650388"/>
                <a:ext cx="121723" cy="129526"/>
              </a:xfrm>
              <a:custGeom>
                <a:avLst/>
                <a:gdLst>
                  <a:gd name="T0" fmla="*/ 56 w 56"/>
                  <a:gd name="T1" fmla="*/ 45 h 59"/>
                  <a:gd name="T2" fmla="*/ 28 w 56"/>
                  <a:gd name="T3" fmla="*/ 59 h 59"/>
                  <a:gd name="T4" fmla="*/ 0 w 56"/>
                  <a:gd name="T5" fmla="*/ 45 h 59"/>
                  <a:gd name="T6" fmla="*/ 0 w 56"/>
                  <a:gd name="T7" fmla="*/ 0 h 59"/>
                  <a:gd name="T8" fmla="*/ 56 w 56"/>
                  <a:gd name="T9" fmla="*/ 0 h 59"/>
                  <a:gd name="T10" fmla="*/ 56 w 56"/>
                  <a:gd name="T11" fmla="*/ 45 h 59"/>
                </a:gdLst>
                <a:ahLst/>
                <a:cxnLst>
                  <a:cxn ang="0">
                    <a:pos x="T0" y="T1"/>
                  </a:cxn>
                  <a:cxn ang="0">
                    <a:pos x="T2" y="T3"/>
                  </a:cxn>
                  <a:cxn ang="0">
                    <a:pos x="T4" y="T5"/>
                  </a:cxn>
                  <a:cxn ang="0">
                    <a:pos x="T6" y="T7"/>
                  </a:cxn>
                  <a:cxn ang="0">
                    <a:pos x="T8" y="T9"/>
                  </a:cxn>
                  <a:cxn ang="0">
                    <a:pos x="T10" y="T11"/>
                  </a:cxn>
                </a:cxnLst>
                <a:rect l="0" t="0" r="r" b="b"/>
                <a:pathLst>
                  <a:path w="56" h="59">
                    <a:moveTo>
                      <a:pt x="56" y="45"/>
                    </a:moveTo>
                    <a:cubicBezTo>
                      <a:pt x="56" y="45"/>
                      <a:pt x="48" y="59"/>
                      <a:pt x="28" y="59"/>
                    </a:cubicBezTo>
                    <a:cubicBezTo>
                      <a:pt x="9" y="59"/>
                      <a:pt x="0" y="45"/>
                      <a:pt x="0" y="45"/>
                    </a:cubicBezTo>
                    <a:cubicBezTo>
                      <a:pt x="0" y="0"/>
                      <a:pt x="0" y="0"/>
                      <a:pt x="0" y="0"/>
                    </a:cubicBezTo>
                    <a:cubicBezTo>
                      <a:pt x="56" y="0"/>
                      <a:pt x="56" y="0"/>
                      <a:pt x="56" y="0"/>
                    </a:cubicBezTo>
                    <a:lnTo>
                      <a:pt x="56" y="45"/>
                    </a:lnTo>
                    <a:close/>
                  </a:path>
                </a:pathLst>
              </a:custGeom>
              <a:solidFill>
                <a:srgbClr val="CEA578"/>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74" name="Freeform 10"/>
              <p:cNvSpPr>
                <a:spLocks/>
              </p:cNvSpPr>
              <p:nvPr/>
            </p:nvSpPr>
            <p:spPr bwMode="auto">
              <a:xfrm>
                <a:off x="6140811" y="5400162"/>
                <a:ext cx="237203" cy="288702"/>
              </a:xfrm>
              <a:custGeom>
                <a:avLst/>
                <a:gdLst>
                  <a:gd name="T0" fmla="*/ 98 w 109"/>
                  <a:gd name="T1" fmla="*/ 75 h 132"/>
                  <a:gd name="T2" fmla="*/ 38 w 109"/>
                  <a:gd name="T3" fmla="*/ 124 h 132"/>
                  <a:gd name="T4" fmla="*/ 10 w 109"/>
                  <a:gd name="T5" fmla="*/ 50 h 132"/>
                  <a:gd name="T6" fmla="*/ 76 w 109"/>
                  <a:gd name="T7" fmla="*/ 8 h 132"/>
                  <a:gd name="T8" fmla="*/ 98 w 109"/>
                  <a:gd name="T9" fmla="*/ 75 h 132"/>
                </a:gdLst>
                <a:ahLst/>
                <a:cxnLst>
                  <a:cxn ang="0">
                    <a:pos x="T0" y="T1"/>
                  </a:cxn>
                  <a:cxn ang="0">
                    <a:pos x="T2" y="T3"/>
                  </a:cxn>
                  <a:cxn ang="0">
                    <a:pos x="T4" y="T5"/>
                  </a:cxn>
                  <a:cxn ang="0">
                    <a:pos x="T6" y="T7"/>
                  </a:cxn>
                  <a:cxn ang="0">
                    <a:pos x="T8" y="T9"/>
                  </a:cxn>
                </a:cxnLst>
                <a:rect l="0" t="0" r="r" b="b"/>
                <a:pathLst>
                  <a:path w="109" h="132">
                    <a:moveTo>
                      <a:pt x="98" y="75"/>
                    </a:moveTo>
                    <a:cubicBezTo>
                      <a:pt x="88" y="107"/>
                      <a:pt x="64" y="132"/>
                      <a:pt x="38" y="124"/>
                    </a:cubicBezTo>
                    <a:cubicBezTo>
                      <a:pt x="12" y="115"/>
                      <a:pt x="0" y="82"/>
                      <a:pt x="10" y="50"/>
                    </a:cubicBezTo>
                    <a:cubicBezTo>
                      <a:pt x="21" y="19"/>
                      <a:pt x="50" y="0"/>
                      <a:pt x="76" y="8"/>
                    </a:cubicBezTo>
                    <a:cubicBezTo>
                      <a:pt x="102" y="17"/>
                      <a:pt x="109" y="43"/>
                      <a:pt x="98" y="75"/>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75" name="Freeform 11"/>
              <p:cNvSpPr>
                <a:spLocks/>
              </p:cNvSpPr>
              <p:nvPr/>
            </p:nvSpPr>
            <p:spPr bwMode="auto">
              <a:xfrm>
                <a:off x="6101689" y="5402262"/>
                <a:ext cx="237203" cy="268414"/>
              </a:xfrm>
              <a:custGeom>
                <a:avLst/>
                <a:gdLst>
                  <a:gd name="T0" fmla="*/ 93 w 109"/>
                  <a:gd name="T1" fmla="*/ 39 h 123"/>
                  <a:gd name="T2" fmla="*/ 83 w 109"/>
                  <a:gd name="T3" fmla="*/ 111 h 123"/>
                  <a:gd name="T4" fmla="*/ 16 w 109"/>
                  <a:gd name="T5" fmla="*/ 84 h 123"/>
                  <a:gd name="T6" fmla="*/ 25 w 109"/>
                  <a:gd name="T7" fmla="*/ 12 h 123"/>
                  <a:gd name="T8" fmla="*/ 93 w 109"/>
                  <a:gd name="T9" fmla="*/ 39 h 123"/>
                </a:gdLst>
                <a:ahLst/>
                <a:cxnLst>
                  <a:cxn ang="0">
                    <a:pos x="T0" y="T1"/>
                  </a:cxn>
                  <a:cxn ang="0">
                    <a:pos x="T2" y="T3"/>
                  </a:cxn>
                  <a:cxn ang="0">
                    <a:pos x="T4" y="T5"/>
                  </a:cxn>
                  <a:cxn ang="0">
                    <a:pos x="T6" y="T7"/>
                  </a:cxn>
                  <a:cxn ang="0">
                    <a:pos x="T8" y="T9"/>
                  </a:cxn>
                </a:cxnLst>
                <a:rect l="0" t="0" r="r" b="b"/>
                <a:pathLst>
                  <a:path w="109" h="123">
                    <a:moveTo>
                      <a:pt x="93" y="39"/>
                    </a:moveTo>
                    <a:cubicBezTo>
                      <a:pt x="109" y="66"/>
                      <a:pt x="104" y="98"/>
                      <a:pt x="83" y="111"/>
                    </a:cubicBezTo>
                    <a:cubicBezTo>
                      <a:pt x="62" y="123"/>
                      <a:pt x="32" y="111"/>
                      <a:pt x="16" y="84"/>
                    </a:cubicBezTo>
                    <a:cubicBezTo>
                      <a:pt x="0" y="57"/>
                      <a:pt x="4" y="25"/>
                      <a:pt x="25" y="12"/>
                    </a:cubicBezTo>
                    <a:cubicBezTo>
                      <a:pt x="47" y="0"/>
                      <a:pt x="77" y="12"/>
                      <a:pt x="93" y="39"/>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73" name="Freeform 5"/>
              <p:cNvSpPr>
                <a:spLocks/>
              </p:cNvSpPr>
              <p:nvPr/>
            </p:nvSpPr>
            <p:spPr bwMode="auto">
              <a:xfrm>
                <a:off x="5923787" y="5792399"/>
                <a:ext cx="599250" cy="766893"/>
              </a:xfrm>
              <a:custGeom>
                <a:avLst/>
                <a:gdLst>
                  <a:gd name="T0" fmla="*/ 384 w 384"/>
                  <a:gd name="T1" fmla="*/ 823 h 823"/>
                  <a:gd name="T2" fmla="*/ 0 w 384"/>
                  <a:gd name="T3" fmla="*/ 823 h 823"/>
                  <a:gd name="T4" fmla="*/ 55 w 384"/>
                  <a:gd name="T5" fmla="*/ 0 h 823"/>
                  <a:gd name="T6" fmla="*/ 203 w 384"/>
                  <a:gd name="T7" fmla="*/ 46 h 823"/>
                  <a:gd name="T8" fmla="*/ 331 w 384"/>
                  <a:gd name="T9" fmla="*/ 0 h 823"/>
                  <a:gd name="T10" fmla="*/ 384 w 384"/>
                  <a:gd name="T11" fmla="*/ 823 h 823"/>
                </a:gdLst>
                <a:ahLst/>
                <a:cxnLst>
                  <a:cxn ang="0">
                    <a:pos x="T0" y="T1"/>
                  </a:cxn>
                  <a:cxn ang="0">
                    <a:pos x="T2" y="T3"/>
                  </a:cxn>
                  <a:cxn ang="0">
                    <a:pos x="T4" y="T5"/>
                  </a:cxn>
                  <a:cxn ang="0">
                    <a:pos x="T6" y="T7"/>
                  </a:cxn>
                  <a:cxn ang="0">
                    <a:pos x="T8" y="T9"/>
                  </a:cxn>
                  <a:cxn ang="0">
                    <a:pos x="T10" y="T11"/>
                  </a:cxn>
                </a:cxnLst>
                <a:rect l="0" t="0" r="r" b="b"/>
                <a:pathLst>
                  <a:path w="384" h="823">
                    <a:moveTo>
                      <a:pt x="384" y="823"/>
                    </a:moveTo>
                    <a:lnTo>
                      <a:pt x="0" y="823"/>
                    </a:lnTo>
                    <a:lnTo>
                      <a:pt x="55" y="0"/>
                    </a:lnTo>
                    <a:lnTo>
                      <a:pt x="203" y="46"/>
                    </a:lnTo>
                    <a:lnTo>
                      <a:pt x="331" y="0"/>
                    </a:lnTo>
                    <a:lnTo>
                      <a:pt x="384" y="823"/>
                    </a:lnTo>
                    <a:close/>
                  </a:path>
                </a:pathLst>
              </a:custGeom>
              <a:solidFill>
                <a:srgbClr val="002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79" name="Freeform 19"/>
              <p:cNvSpPr>
                <a:spLocks/>
              </p:cNvSpPr>
              <p:nvPr/>
            </p:nvSpPr>
            <p:spPr bwMode="auto">
              <a:xfrm>
                <a:off x="6118856" y="5503697"/>
                <a:ext cx="241885" cy="216916"/>
              </a:xfrm>
              <a:custGeom>
                <a:avLst/>
                <a:gdLst>
                  <a:gd name="T0" fmla="*/ 106 w 111"/>
                  <a:gd name="T1" fmla="*/ 24 h 99"/>
                  <a:gd name="T2" fmla="*/ 103 w 111"/>
                  <a:gd name="T3" fmla="*/ 23 h 99"/>
                  <a:gd name="T4" fmla="*/ 103 w 111"/>
                  <a:gd name="T5" fmla="*/ 16 h 99"/>
                  <a:gd name="T6" fmla="*/ 103 w 111"/>
                  <a:gd name="T7" fmla="*/ 14 h 99"/>
                  <a:gd name="T8" fmla="*/ 103 w 111"/>
                  <a:gd name="T9" fmla="*/ 13 h 99"/>
                  <a:gd name="T10" fmla="*/ 102 w 111"/>
                  <a:gd name="T11" fmla="*/ 12 h 99"/>
                  <a:gd name="T12" fmla="*/ 102 w 111"/>
                  <a:gd name="T13" fmla="*/ 11 h 99"/>
                  <a:gd name="T14" fmla="*/ 102 w 111"/>
                  <a:gd name="T15" fmla="*/ 10 h 99"/>
                  <a:gd name="T16" fmla="*/ 102 w 111"/>
                  <a:gd name="T17" fmla="*/ 9 h 99"/>
                  <a:gd name="T18" fmla="*/ 102 w 111"/>
                  <a:gd name="T19" fmla="*/ 9 h 99"/>
                  <a:gd name="T20" fmla="*/ 101 w 111"/>
                  <a:gd name="T21" fmla="*/ 6 h 99"/>
                  <a:gd name="T22" fmla="*/ 100 w 111"/>
                  <a:gd name="T23" fmla="*/ 6 h 99"/>
                  <a:gd name="T24" fmla="*/ 100 w 111"/>
                  <a:gd name="T25" fmla="*/ 5 h 99"/>
                  <a:gd name="T26" fmla="*/ 99 w 111"/>
                  <a:gd name="T27" fmla="*/ 4 h 99"/>
                  <a:gd name="T28" fmla="*/ 99 w 111"/>
                  <a:gd name="T29" fmla="*/ 3 h 99"/>
                  <a:gd name="T30" fmla="*/ 99 w 111"/>
                  <a:gd name="T31" fmla="*/ 3 h 99"/>
                  <a:gd name="T32" fmla="*/ 90 w 111"/>
                  <a:gd name="T33" fmla="*/ 4 h 99"/>
                  <a:gd name="T34" fmla="*/ 74 w 111"/>
                  <a:gd name="T35" fmla="*/ 0 h 99"/>
                  <a:gd name="T36" fmla="*/ 45 w 111"/>
                  <a:gd name="T37" fmla="*/ 4 h 99"/>
                  <a:gd name="T38" fmla="*/ 15 w 111"/>
                  <a:gd name="T39" fmla="*/ 0 h 99"/>
                  <a:gd name="T40" fmla="*/ 11 w 111"/>
                  <a:gd name="T41" fmla="*/ 5 h 99"/>
                  <a:gd name="T42" fmla="*/ 11 w 111"/>
                  <a:gd name="T43" fmla="*/ 5 h 99"/>
                  <a:gd name="T44" fmla="*/ 10 w 111"/>
                  <a:gd name="T45" fmla="*/ 7 h 99"/>
                  <a:gd name="T46" fmla="*/ 10 w 111"/>
                  <a:gd name="T47" fmla="*/ 7 h 99"/>
                  <a:gd name="T48" fmla="*/ 9 w 111"/>
                  <a:gd name="T49" fmla="*/ 9 h 99"/>
                  <a:gd name="T50" fmla="*/ 9 w 111"/>
                  <a:gd name="T51" fmla="*/ 9 h 99"/>
                  <a:gd name="T52" fmla="*/ 9 w 111"/>
                  <a:gd name="T53" fmla="*/ 11 h 99"/>
                  <a:gd name="T54" fmla="*/ 9 w 111"/>
                  <a:gd name="T55" fmla="*/ 12 h 99"/>
                  <a:gd name="T56" fmla="*/ 8 w 111"/>
                  <a:gd name="T57" fmla="*/ 13 h 99"/>
                  <a:gd name="T58" fmla="*/ 8 w 111"/>
                  <a:gd name="T59" fmla="*/ 14 h 99"/>
                  <a:gd name="T60" fmla="*/ 8 w 111"/>
                  <a:gd name="T61" fmla="*/ 16 h 99"/>
                  <a:gd name="T62" fmla="*/ 8 w 111"/>
                  <a:gd name="T63" fmla="*/ 23 h 99"/>
                  <a:gd name="T64" fmla="*/ 7 w 111"/>
                  <a:gd name="T65" fmla="*/ 23 h 99"/>
                  <a:gd name="T66" fmla="*/ 0 w 111"/>
                  <a:gd name="T67" fmla="*/ 31 h 99"/>
                  <a:gd name="T68" fmla="*/ 0 w 111"/>
                  <a:gd name="T69" fmla="*/ 49 h 99"/>
                  <a:gd name="T70" fmla="*/ 8 w 111"/>
                  <a:gd name="T71" fmla="*/ 57 h 99"/>
                  <a:gd name="T72" fmla="*/ 34 w 111"/>
                  <a:gd name="T73" fmla="*/ 99 h 99"/>
                  <a:gd name="T74" fmla="*/ 77 w 111"/>
                  <a:gd name="T75" fmla="*/ 99 h 99"/>
                  <a:gd name="T76" fmla="*/ 103 w 111"/>
                  <a:gd name="T77" fmla="*/ 57 h 99"/>
                  <a:gd name="T78" fmla="*/ 111 w 111"/>
                  <a:gd name="T79" fmla="*/ 49 h 99"/>
                  <a:gd name="T80" fmla="*/ 111 w 111"/>
                  <a:gd name="T81" fmla="*/ 31 h 99"/>
                  <a:gd name="T82" fmla="*/ 106 w 111"/>
                  <a:gd name="T83" fmla="*/ 2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1" h="99">
                    <a:moveTo>
                      <a:pt x="106" y="24"/>
                    </a:moveTo>
                    <a:cubicBezTo>
                      <a:pt x="105" y="23"/>
                      <a:pt x="104" y="23"/>
                      <a:pt x="103" y="23"/>
                    </a:cubicBezTo>
                    <a:cubicBezTo>
                      <a:pt x="103" y="16"/>
                      <a:pt x="103" y="16"/>
                      <a:pt x="103" y="16"/>
                    </a:cubicBezTo>
                    <a:cubicBezTo>
                      <a:pt x="103" y="16"/>
                      <a:pt x="103" y="15"/>
                      <a:pt x="103" y="14"/>
                    </a:cubicBezTo>
                    <a:cubicBezTo>
                      <a:pt x="103" y="14"/>
                      <a:pt x="103" y="14"/>
                      <a:pt x="103" y="13"/>
                    </a:cubicBezTo>
                    <a:cubicBezTo>
                      <a:pt x="103" y="13"/>
                      <a:pt x="103" y="13"/>
                      <a:pt x="102" y="12"/>
                    </a:cubicBezTo>
                    <a:cubicBezTo>
                      <a:pt x="102" y="12"/>
                      <a:pt x="102" y="12"/>
                      <a:pt x="102" y="11"/>
                    </a:cubicBezTo>
                    <a:cubicBezTo>
                      <a:pt x="102" y="11"/>
                      <a:pt x="102" y="11"/>
                      <a:pt x="102" y="10"/>
                    </a:cubicBezTo>
                    <a:cubicBezTo>
                      <a:pt x="102" y="10"/>
                      <a:pt x="102" y="10"/>
                      <a:pt x="102" y="9"/>
                    </a:cubicBezTo>
                    <a:cubicBezTo>
                      <a:pt x="102" y="9"/>
                      <a:pt x="102" y="9"/>
                      <a:pt x="102" y="9"/>
                    </a:cubicBezTo>
                    <a:cubicBezTo>
                      <a:pt x="101" y="8"/>
                      <a:pt x="101" y="7"/>
                      <a:pt x="101" y="6"/>
                    </a:cubicBezTo>
                    <a:cubicBezTo>
                      <a:pt x="100" y="6"/>
                      <a:pt x="100" y="6"/>
                      <a:pt x="100" y="6"/>
                    </a:cubicBezTo>
                    <a:cubicBezTo>
                      <a:pt x="100" y="5"/>
                      <a:pt x="100" y="5"/>
                      <a:pt x="100" y="5"/>
                    </a:cubicBezTo>
                    <a:cubicBezTo>
                      <a:pt x="100" y="5"/>
                      <a:pt x="100" y="4"/>
                      <a:pt x="99" y="4"/>
                    </a:cubicBezTo>
                    <a:cubicBezTo>
                      <a:pt x="99" y="4"/>
                      <a:pt x="99" y="3"/>
                      <a:pt x="99" y="3"/>
                    </a:cubicBezTo>
                    <a:cubicBezTo>
                      <a:pt x="99" y="3"/>
                      <a:pt x="99" y="3"/>
                      <a:pt x="99" y="3"/>
                    </a:cubicBezTo>
                    <a:cubicBezTo>
                      <a:pt x="96" y="4"/>
                      <a:pt x="93" y="4"/>
                      <a:pt x="90" y="4"/>
                    </a:cubicBezTo>
                    <a:cubicBezTo>
                      <a:pt x="83" y="4"/>
                      <a:pt x="78" y="2"/>
                      <a:pt x="74" y="0"/>
                    </a:cubicBezTo>
                    <a:cubicBezTo>
                      <a:pt x="67" y="2"/>
                      <a:pt x="57" y="4"/>
                      <a:pt x="45" y="4"/>
                    </a:cubicBezTo>
                    <a:cubicBezTo>
                      <a:pt x="33" y="4"/>
                      <a:pt x="22" y="2"/>
                      <a:pt x="15" y="0"/>
                    </a:cubicBezTo>
                    <a:cubicBezTo>
                      <a:pt x="14" y="1"/>
                      <a:pt x="12" y="3"/>
                      <a:pt x="11" y="5"/>
                    </a:cubicBezTo>
                    <a:cubicBezTo>
                      <a:pt x="11" y="5"/>
                      <a:pt x="11" y="5"/>
                      <a:pt x="11" y="5"/>
                    </a:cubicBezTo>
                    <a:cubicBezTo>
                      <a:pt x="11" y="6"/>
                      <a:pt x="10" y="6"/>
                      <a:pt x="10" y="7"/>
                    </a:cubicBezTo>
                    <a:cubicBezTo>
                      <a:pt x="10" y="7"/>
                      <a:pt x="10" y="7"/>
                      <a:pt x="10" y="7"/>
                    </a:cubicBezTo>
                    <a:cubicBezTo>
                      <a:pt x="10" y="8"/>
                      <a:pt x="10" y="8"/>
                      <a:pt x="9" y="9"/>
                    </a:cubicBezTo>
                    <a:cubicBezTo>
                      <a:pt x="9" y="9"/>
                      <a:pt x="9" y="9"/>
                      <a:pt x="9" y="9"/>
                    </a:cubicBezTo>
                    <a:cubicBezTo>
                      <a:pt x="9" y="10"/>
                      <a:pt x="9" y="11"/>
                      <a:pt x="9" y="11"/>
                    </a:cubicBezTo>
                    <a:cubicBezTo>
                      <a:pt x="9" y="11"/>
                      <a:pt x="9" y="11"/>
                      <a:pt x="9" y="12"/>
                    </a:cubicBezTo>
                    <a:cubicBezTo>
                      <a:pt x="8" y="12"/>
                      <a:pt x="8" y="13"/>
                      <a:pt x="8" y="13"/>
                    </a:cubicBezTo>
                    <a:cubicBezTo>
                      <a:pt x="8" y="14"/>
                      <a:pt x="8" y="14"/>
                      <a:pt x="8" y="14"/>
                    </a:cubicBezTo>
                    <a:cubicBezTo>
                      <a:pt x="8" y="15"/>
                      <a:pt x="8" y="16"/>
                      <a:pt x="8" y="16"/>
                    </a:cubicBezTo>
                    <a:cubicBezTo>
                      <a:pt x="8" y="23"/>
                      <a:pt x="8" y="23"/>
                      <a:pt x="8" y="23"/>
                    </a:cubicBezTo>
                    <a:cubicBezTo>
                      <a:pt x="8" y="23"/>
                      <a:pt x="7" y="23"/>
                      <a:pt x="7" y="23"/>
                    </a:cubicBezTo>
                    <a:cubicBezTo>
                      <a:pt x="3" y="24"/>
                      <a:pt x="0" y="27"/>
                      <a:pt x="0" y="31"/>
                    </a:cubicBezTo>
                    <a:cubicBezTo>
                      <a:pt x="0" y="49"/>
                      <a:pt x="0" y="49"/>
                      <a:pt x="0" y="49"/>
                    </a:cubicBezTo>
                    <a:cubicBezTo>
                      <a:pt x="0" y="53"/>
                      <a:pt x="4" y="57"/>
                      <a:pt x="8" y="57"/>
                    </a:cubicBezTo>
                    <a:cubicBezTo>
                      <a:pt x="8" y="57"/>
                      <a:pt x="22" y="99"/>
                      <a:pt x="34" y="99"/>
                    </a:cubicBezTo>
                    <a:cubicBezTo>
                      <a:pt x="77" y="99"/>
                      <a:pt x="77" y="99"/>
                      <a:pt x="77" y="99"/>
                    </a:cubicBezTo>
                    <a:cubicBezTo>
                      <a:pt x="89" y="99"/>
                      <a:pt x="103" y="57"/>
                      <a:pt x="103" y="57"/>
                    </a:cubicBezTo>
                    <a:cubicBezTo>
                      <a:pt x="107" y="57"/>
                      <a:pt x="111" y="53"/>
                      <a:pt x="111" y="49"/>
                    </a:cubicBezTo>
                    <a:cubicBezTo>
                      <a:pt x="111" y="31"/>
                      <a:pt x="111" y="31"/>
                      <a:pt x="111" y="31"/>
                    </a:cubicBezTo>
                    <a:cubicBezTo>
                      <a:pt x="111" y="28"/>
                      <a:pt x="109" y="25"/>
                      <a:pt x="106" y="24"/>
                    </a:cubicBezTo>
                    <a:close/>
                  </a:path>
                </a:pathLst>
              </a:custGeom>
              <a:solidFill>
                <a:srgbClr val="DFBA8D"/>
              </a:solidFill>
              <a:ln>
                <a:noFill/>
              </a:ln>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80" name="Freeform 27"/>
              <p:cNvSpPr>
                <a:spLocks/>
              </p:cNvSpPr>
              <p:nvPr/>
            </p:nvSpPr>
            <p:spPr bwMode="auto">
              <a:xfrm>
                <a:off x="6009618" y="5764309"/>
                <a:ext cx="452559" cy="603932"/>
              </a:xfrm>
              <a:custGeom>
                <a:avLst/>
                <a:gdLst>
                  <a:gd name="T0" fmla="*/ 203 w 290"/>
                  <a:gd name="T1" fmla="*/ 3 h 387"/>
                  <a:gd name="T2" fmla="*/ 148 w 290"/>
                  <a:gd name="T3" fmla="*/ 47 h 387"/>
                  <a:gd name="T4" fmla="*/ 92 w 290"/>
                  <a:gd name="T5" fmla="*/ 0 h 387"/>
                  <a:gd name="T6" fmla="*/ 0 w 290"/>
                  <a:gd name="T7" fmla="*/ 18 h 387"/>
                  <a:gd name="T8" fmla="*/ 35 w 290"/>
                  <a:gd name="T9" fmla="*/ 387 h 387"/>
                  <a:gd name="T10" fmla="*/ 250 w 290"/>
                  <a:gd name="T11" fmla="*/ 387 h 387"/>
                  <a:gd name="T12" fmla="*/ 290 w 290"/>
                  <a:gd name="T13" fmla="*/ 14 h 387"/>
                  <a:gd name="T14" fmla="*/ 203 w 290"/>
                  <a:gd name="T15" fmla="*/ 3 h 3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87">
                    <a:moveTo>
                      <a:pt x="203" y="3"/>
                    </a:moveTo>
                    <a:lnTo>
                      <a:pt x="148" y="47"/>
                    </a:lnTo>
                    <a:lnTo>
                      <a:pt x="92" y="0"/>
                    </a:lnTo>
                    <a:lnTo>
                      <a:pt x="0" y="18"/>
                    </a:lnTo>
                    <a:lnTo>
                      <a:pt x="35" y="387"/>
                    </a:lnTo>
                    <a:lnTo>
                      <a:pt x="250" y="387"/>
                    </a:lnTo>
                    <a:lnTo>
                      <a:pt x="290" y="14"/>
                    </a:lnTo>
                    <a:lnTo>
                      <a:pt x="203" y="3"/>
                    </a:lnTo>
                    <a:close/>
                  </a:path>
                </a:pathLst>
              </a:custGeom>
              <a:solidFill>
                <a:srgbClr val="0072C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grpSp>
            <p:nvGrpSpPr>
              <p:cNvPr id="49" name="Group 48"/>
              <p:cNvGrpSpPr/>
              <p:nvPr/>
            </p:nvGrpSpPr>
            <p:grpSpPr>
              <a:xfrm>
                <a:off x="5383670" y="5450198"/>
                <a:ext cx="325437" cy="354012"/>
                <a:chOff x="5395100" y="5514975"/>
                <a:chExt cx="325437" cy="354012"/>
              </a:xfrm>
            </p:grpSpPr>
            <p:sp>
              <p:nvSpPr>
                <p:cNvPr id="428" name="Freeform 3763"/>
                <p:cNvSpPr>
                  <a:spLocks/>
                </p:cNvSpPr>
                <p:nvPr/>
              </p:nvSpPr>
              <p:spPr bwMode="auto">
                <a:xfrm>
                  <a:off x="5395100" y="5748337"/>
                  <a:ext cx="100013" cy="42863"/>
                </a:xfrm>
                <a:custGeom>
                  <a:avLst/>
                  <a:gdLst>
                    <a:gd name="T0" fmla="*/ 17 w 49"/>
                    <a:gd name="T1" fmla="*/ 13 h 21"/>
                    <a:gd name="T2" fmla="*/ 0 w 49"/>
                    <a:gd name="T3" fmla="*/ 5 h 21"/>
                    <a:gd name="T4" fmla="*/ 30 w 49"/>
                    <a:gd name="T5" fmla="*/ 1 h 21"/>
                    <a:gd name="T6" fmla="*/ 49 w 49"/>
                    <a:gd name="T7" fmla="*/ 21 h 21"/>
                    <a:gd name="T8" fmla="*/ 17 w 49"/>
                    <a:gd name="T9" fmla="*/ 13 h 21"/>
                  </a:gdLst>
                  <a:ahLst/>
                  <a:cxnLst>
                    <a:cxn ang="0">
                      <a:pos x="T0" y="T1"/>
                    </a:cxn>
                    <a:cxn ang="0">
                      <a:pos x="T2" y="T3"/>
                    </a:cxn>
                    <a:cxn ang="0">
                      <a:pos x="T4" y="T5"/>
                    </a:cxn>
                    <a:cxn ang="0">
                      <a:pos x="T6" y="T7"/>
                    </a:cxn>
                    <a:cxn ang="0">
                      <a:pos x="T8" y="T9"/>
                    </a:cxn>
                  </a:cxnLst>
                  <a:rect l="0" t="0" r="r" b="b"/>
                  <a:pathLst>
                    <a:path w="49" h="21">
                      <a:moveTo>
                        <a:pt x="17" y="13"/>
                      </a:moveTo>
                      <a:cubicBezTo>
                        <a:pt x="9" y="13"/>
                        <a:pt x="2" y="7"/>
                        <a:pt x="0" y="5"/>
                      </a:cubicBezTo>
                      <a:cubicBezTo>
                        <a:pt x="10" y="13"/>
                        <a:pt x="16" y="2"/>
                        <a:pt x="30" y="1"/>
                      </a:cubicBezTo>
                      <a:cubicBezTo>
                        <a:pt x="48" y="0"/>
                        <a:pt x="49" y="21"/>
                        <a:pt x="49" y="21"/>
                      </a:cubicBezTo>
                      <a:cubicBezTo>
                        <a:pt x="39" y="8"/>
                        <a:pt x="26" y="12"/>
                        <a:pt x="17" y="13"/>
                      </a:cubicBezTo>
                      <a:close/>
                    </a:path>
                  </a:pathLst>
                </a:custGeom>
                <a:solidFill>
                  <a:srgbClr val="7FBA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29" name="Freeform 3764"/>
                <p:cNvSpPr>
                  <a:spLocks/>
                </p:cNvSpPr>
                <p:nvPr/>
              </p:nvSpPr>
              <p:spPr bwMode="auto">
                <a:xfrm>
                  <a:off x="5395100" y="5757862"/>
                  <a:ext cx="100013" cy="38100"/>
                </a:xfrm>
                <a:custGeom>
                  <a:avLst/>
                  <a:gdLst>
                    <a:gd name="T0" fmla="*/ 0 w 49"/>
                    <a:gd name="T1" fmla="*/ 0 h 18"/>
                    <a:gd name="T2" fmla="*/ 0 w 49"/>
                    <a:gd name="T3" fmla="*/ 0 h 18"/>
                    <a:gd name="T4" fmla="*/ 17 w 49"/>
                    <a:gd name="T5" fmla="*/ 8 h 18"/>
                    <a:gd name="T6" fmla="*/ 49 w 49"/>
                    <a:gd name="T7" fmla="*/ 16 h 18"/>
                    <a:gd name="T8" fmla="*/ 24 w 49"/>
                    <a:gd name="T9" fmla="*/ 18 h 18"/>
                    <a:gd name="T10" fmla="*/ 0 w 49"/>
                    <a:gd name="T11" fmla="*/ 0 h 18"/>
                  </a:gdLst>
                  <a:ahLst/>
                  <a:cxnLst>
                    <a:cxn ang="0">
                      <a:pos x="T0" y="T1"/>
                    </a:cxn>
                    <a:cxn ang="0">
                      <a:pos x="T2" y="T3"/>
                    </a:cxn>
                    <a:cxn ang="0">
                      <a:pos x="T4" y="T5"/>
                    </a:cxn>
                    <a:cxn ang="0">
                      <a:pos x="T6" y="T7"/>
                    </a:cxn>
                    <a:cxn ang="0">
                      <a:pos x="T8" y="T9"/>
                    </a:cxn>
                    <a:cxn ang="0">
                      <a:pos x="T10" y="T11"/>
                    </a:cxn>
                  </a:cxnLst>
                  <a:rect l="0" t="0" r="r" b="b"/>
                  <a:pathLst>
                    <a:path w="49" h="18">
                      <a:moveTo>
                        <a:pt x="0" y="0"/>
                      </a:moveTo>
                      <a:cubicBezTo>
                        <a:pt x="0" y="0"/>
                        <a:pt x="0" y="0"/>
                        <a:pt x="0" y="0"/>
                      </a:cubicBezTo>
                      <a:cubicBezTo>
                        <a:pt x="2" y="2"/>
                        <a:pt x="9" y="8"/>
                        <a:pt x="17" y="8"/>
                      </a:cubicBezTo>
                      <a:cubicBezTo>
                        <a:pt x="26" y="7"/>
                        <a:pt x="39" y="3"/>
                        <a:pt x="49" y="16"/>
                      </a:cubicBezTo>
                      <a:cubicBezTo>
                        <a:pt x="38" y="13"/>
                        <a:pt x="36" y="18"/>
                        <a:pt x="24" y="18"/>
                      </a:cubicBezTo>
                      <a:cubicBezTo>
                        <a:pt x="11" y="17"/>
                        <a:pt x="0" y="0"/>
                        <a:pt x="0" y="0"/>
                      </a:cubicBezTo>
                      <a:close/>
                    </a:path>
                  </a:pathLst>
                </a:custGeom>
                <a:solidFill>
                  <a:srgbClr val="00BCF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30" name="Freeform 3766"/>
                <p:cNvSpPr>
                  <a:spLocks/>
                </p:cNvSpPr>
                <p:nvPr/>
              </p:nvSpPr>
              <p:spPr bwMode="auto">
                <a:xfrm>
                  <a:off x="5484000" y="5597525"/>
                  <a:ext cx="23813" cy="241300"/>
                </a:xfrm>
                <a:custGeom>
                  <a:avLst/>
                  <a:gdLst>
                    <a:gd name="T0" fmla="*/ 15 w 15"/>
                    <a:gd name="T1" fmla="*/ 152 h 152"/>
                    <a:gd name="T2" fmla="*/ 7 w 15"/>
                    <a:gd name="T3" fmla="*/ 152 h 152"/>
                    <a:gd name="T4" fmla="*/ 0 w 15"/>
                    <a:gd name="T5" fmla="*/ 0 h 152"/>
                    <a:gd name="T6" fmla="*/ 7 w 15"/>
                    <a:gd name="T7" fmla="*/ 0 h 152"/>
                    <a:gd name="T8" fmla="*/ 15 w 15"/>
                    <a:gd name="T9" fmla="*/ 152 h 152"/>
                  </a:gdLst>
                  <a:ahLst/>
                  <a:cxnLst>
                    <a:cxn ang="0">
                      <a:pos x="T0" y="T1"/>
                    </a:cxn>
                    <a:cxn ang="0">
                      <a:pos x="T2" y="T3"/>
                    </a:cxn>
                    <a:cxn ang="0">
                      <a:pos x="T4" y="T5"/>
                    </a:cxn>
                    <a:cxn ang="0">
                      <a:pos x="T6" y="T7"/>
                    </a:cxn>
                    <a:cxn ang="0">
                      <a:pos x="T8" y="T9"/>
                    </a:cxn>
                  </a:cxnLst>
                  <a:rect l="0" t="0" r="r" b="b"/>
                  <a:pathLst>
                    <a:path w="15" h="152">
                      <a:moveTo>
                        <a:pt x="15" y="152"/>
                      </a:moveTo>
                      <a:lnTo>
                        <a:pt x="7" y="152"/>
                      </a:lnTo>
                      <a:lnTo>
                        <a:pt x="0" y="0"/>
                      </a:lnTo>
                      <a:lnTo>
                        <a:pt x="7" y="0"/>
                      </a:lnTo>
                      <a:lnTo>
                        <a:pt x="15" y="152"/>
                      </a:lnTo>
                      <a:close/>
                    </a:path>
                  </a:pathLst>
                </a:custGeom>
                <a:solidFill>
                  <a:srgbClr val="7FBA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31" name="Oval 3774"/>
                <p:cNvSpPr>
                  <a:spLocks noChangeArrowheads="1"/>
                </p:cNvSpPr>
                <p:nvPr/>
              </p:nvSpPr>
              <p:spPr bwMode="auto">
                <a:xfrm>
                  <a:off x="5422087" y="5565775"/>
                  <a:ext cx="134938" cy="139700"/>
                </a:xfrm>
                <a:prstGeom prst="ellipse">
                  <a:avLst/>
                </a:prstGeom>
                <a:solidFill>
                  <a:srgbClr val="00BCF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63" name="Freeform 3767"/>
                <p:cNvSpPr>
                  <a:spLocks/>
                </p:cNvSpPr>
                <p:nvPr/>
              </p:nvSpPr>
              <p:spPr bwMode="auto">
                <a:xfrm>
                  <a:off x="5615762" y="5535612"/>
                  <a:ext cx="22225" cy="314325"/>
                </a:xfrm>
                <a:custGeom>
                  <a:avLst/>
                  <a:gdLst>
                    <a:gd name="T0" fmla="*/ 0 w 14"/>
                    <a:gd name="T1" fmla="*/ 198 h 198"/>
                    <a:gd name="T2" fmla="*/ 8 w 14"/>
                    <a:gd name="T3" fmla="*/ 198 h 198"/>
                    <a:gd name="T4" fmla="*/ 14 w 14"/>
                    <a:gd name="T5" fmla="*/ 1 h 198"/>
                    <a:gd name="T6" fmla="*/ 5 w 14"/>
                    <a:gd name="T7" fmla="*/ 0 h 198"/>
                    <a:gd name="T8" fmla="*/ 0 w 14"/>
                    <a:gd name="T9" fmla="*/ 198 h 198"/>
                  </a:gdLst>
                  <a:ahLst/>
                  <a:cxnLst>
                    <a:cxn ang="0">
                      <a:pos x="T0" y="T1"/>
                    </a:cxn>
                    <a:cxn ang="0">
                      <a:pos x="T2" y="T3"/>
                    </a:cxn>
                    <a:cxn ang="0">
                      <a:pos x="T4" y="T5"/>
                    </a:cxn>
                    <a:cxn ang="0">
                      <a:pos x="T6" y="T7"/>
                    </a:cxn>
                    <a:cxn ang="0">
                      <a:pos x="T8" y="T9"/>
                    </a:cxn>
                  </a:cxnLst>
                  <a:rect l="0" t="0" r="r" b="b"/>
                  <a:pathLst>
                    <a:path w="14" h="198">
                      <a:moveTo>
                        <a:pt x="0" y="198"/>
                      </a:moveTo>
                      <a:lnTo>
                        <a:pt x="8" y="198"/>
                      </a:lnTo>
                      <a:lnTo>
                        <a:pt x="14" y="1"/>
                      </a:lnTo>
                      <a:lnTo>
                        <a:pt x="5" y="0"/>
                      </a:lnTo>
                      <a:lnTo>
                        <a:pt x="0" y="198"/>
                      </a:lnTo>
                      <a:close/>
                    </a:path>
                  </a:pathLst>
                </a:custGeom>
                <a:solidFill>
                  <a:srgbClr val="7FBA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64" name="Oval 3768"/>
                <p:cNvSpPr>
                  <a:spLocks noChangeArrowheads="1"/>
                </p:cNvSpPr>
                <p:nvPr/>
              </p:nvSpPr>
              <p:spPr bwMode="auto">
                <a:xfrm>
                  <a:off x="5555437" y="5514975"/>
                  <a:ext cx="150813" cy="150812"/>
                </a:xfrm>
                <a:prstGeom prst="ellipse">
                  <a:avLst/>
                </a:prstGeom>
                <a:solidFill>
                  <a:srgbClr val="7FBA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65" name="Freeform 3769"/>
                <p:cNvSpPr>
                  <a:spLocks/>
                </p:cNvSpPr>
                <p:nvPr/>
              </p:nvSpPr>
              <p:spPr bwMode="auto">
                <a:xfrm>
                  <a:off x="5499875" y="5710237"/>
                  <a:ext cx="90488" cy="47625"/>
                </a:xfrm>
                <a:custGeom>
                  <a:avLst/>
                  <a:gdLst>
                    <a:gd name="T0" fmla="*/ 31 w 44"/>
                    <a:gd name="T1" fmla="*/ 10 h 23"/>
                    <a:gd name="T2" fmla="*/ 44 w 44"/>
                    <a:gd name="T3" fmla="*/ 0 h 23"/>
                    <a:gd name="T4" fmla="*/ 16 w 44"/>
                    <a:gd name="T5" fmla="*/ 2 h 23"/>
                    <a:gd name="T6" fmla="*/ 2 w 44"/>
                    <a:gd name="T7" fmla="*/ 23 h 23"/>
                    <a:gd name="T8" fmla="*/ 31 w 44"/>
                    <a:gd name="T9" fmla="*/ 10 h 23"/>
                  </a:gdLst>
                  <a:ahLst/>
                  <a:cxnLst>
                    <a:cxn ang="0">
                      <a:pos x="T0" y="T1"/>
                    </a:cxn>
                    <a:cxn ang="0">
                      <a:pos x="T2" y="T3"/>
                    </a:cxn>
                    <a:cxn ang="0">
                      <a:pos x="T4" y="T5"/>
                    </a:cxn>
                    <a:cxn ang="0">
                      <a:pos x="T6" y="T7"/>
                    </a:cxn>
                    <a:cxn ang="0">
                      <a:pos x="T8" y="T9"/>
                    </a:cxn>
                  </a:cxnLst>
                  <a:rect l="0" t="0" r="r" b="b"/>
                  <a:pathLst>
                    <a:path w="44" h="23">
                      <a:moveTo>
                        <a:pt x="31" y="10"/>
                      </a:moveTo>
                      <a:cubicBezTo>
                        <a:pt x="38" y="9"/>
                        <a:pt x="43" y="2"/>
                        <a:pt x="44" y="0"/>
                      </a:cubicBezTo>
                      <a:cubicBezTo>
                        <a:pt x="37" y="9"/>
                        <a:pt x="29" y="0"/>
                        <a:pt x="16" y="2"/>
                      </a:cubicBezTo>
                      <a:cubicBezTo>
                        <a:pt x="0" y="4"/>
                        <a:pt x="2" y="23"/>
                        <a:pt x="2" y="23"/>
                      </a:cubicBezTo>
                      <a:cubicBezTo>
                        <a:pt x="10" y="9"/>
                        <a:pt x="22" y="11"/>
                        <a:pt x="31" y="10"/>
                      </a:cubicBezTo>
                      <a:close/>
                    </a:path>
                  </a:pathLst>
                </a:custGeom>
                <a:solidFill>
                  <a:srgbClr val="7FBA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66" name="Freeform 3770"/>
                <p:cNvSpPr>
                  <a:spLocks/>
                </p:cNvSpPr>
                <p:nvPr/>
              </p:nvSpPr>
              <p:spPr bwMode="auto">
                <a:xfrm>
                  <a:off x="5504637" y="5710237"/>
                  <a:ext cx="85725" cy="47625"/>
                </a:xfrm>
                <a:custGeom>
                  <a:avLst/>
                  <a:gdLst>
                    <a:gd name="T0" fmla="*/ 42 w 42"/>
                    <a:gd name="T1" fmla="*/ 0 h 23"/>
                    <a:gd name="T2" fmla="*/ 42 w 42"/>
                    <a:gd name="T3" fmla="*/ 0 h 23"/>
                    <a:gd name="T4" fmla="*/ 28 w 42"/>
                    <a:gd name="T5" fmla="*/ 10 h 23"/>
                    <a:gd name="T6" fmla="*/ 0 w 42"/>
                    <a:gd name="T7" fmla="*/ 23 h 23"/>
                    <a:gd name="T8" fmla="*/ 24 w 42"/>
                    <a:gd name="T9" fmla="*/ 21 h 23"/>
                    <a:gd name="T10" fmla="*/ 42 w 42"/>
                    <a:gd name="T11" fmla="*/ 0 h 23"/>
                  </a:gdLst>
                  <a:ahLst/>
                  <a:cxnLst>
                    <a:cxn ang="0">
                      <a:pos x="T0" y="T1"/>
                    </a:cxn>
                    <a:cxn ang="0">
                      <a:pos x="T2" y="T3"/>
                    </a:cxn>
                    <a:cxn ang="0">
                      <a:pos x="T4" y="T5"/>
                    </a:cxn>
                    <a:cxn ang="0">
                      <a:pos x="T6" y="T7"/>
                    </a:cxn>
                    <a:cxn ang="0">
                      <a:pos x="T8" y="T9"/>
                    </a:cxn>
                    <a:cxn ang="0">
                      <a:pos x="T10" y="T11"/>
                    </a:cxn>
                  </a:cxnLst>
                  <a:rect l="0" t="0" r="r" b="b"/>
                  <a:pathLst>
                    <a:path w="42" h="23">
                      <a:moveTo>
                        <a:pt x="42" y="0"/>
                      </a:moveTo>
                      <a:cubicBezTo>
                        <a:pt x="42" y="0"/>
                        <a:pt x="42" y="0"/>
                        <a:pt x="42" y="0"/>
                      </a:cubicBezTo>
                      <a:cubicBezTo>
                        <a:pt x="41" y="2"/>
                        <a:pt x="36" y="9"/>
                        <a:pt x="28" y="10"/>
                      </a:cubicBezTo>
                      <a:cubicBezTo>
                        <a:pt x="20" y="11"/>
                        <a:pt x="7" y="9"/>
                        <a:pt x="0" y="23"/>
                      </a:cubicBezTo>
                      <a:cubicBezTo>
                        <a:pt x="10" y="19"/>
                        <a:pt x="13" y="23"/>
                        <a:pt x="24" y="21"/>
                      </a:cubicBezTo>
                      <a:cubicBezTo>
                        <a:pt x="36" y="18"/>
                        <a:pt x="42" y="0"/>
                        <a:pt x="42" y="0"/>
                      </a:cubicBezTo>
                      <a:close/>
                    </a:path>
                  </a:pathLst>
                </a:custGeom>
                <a:solidFill>
                  <a:srgbClr val="00BCF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67" name="Freeform 3771"/>
                <p:cNvSpPr>
                  <a:spLocks/>
                </p:cNvSpPr>
                <p:nvPr/>
              </p:nvSpPr>
              <p:spPr bwMode="auto">
                <a:xfrm>
                  <a:off x="5628462" y="5715000"/>
                  <a:ext cx="92075" cy="41275"/>
                </a:xfrm>
                <a:custGeom>
                  <a:avLst/>
                  <a:gdLst>
                    <a:gd name="T0" fmla="*/ 30 w 45"/>
                    <a:gd name="T1" fmla="*/ 11 h 20"/>
                    <a:gd name="T2" fmla="*/ 45 w 45"/>
                    <a:gd name="T3" fmla="*/ 3 h 20"/>
                    <a:gd name="T4" fmla="*/ 17 w 45"/>
                    <a:gd name="T5" fmla="*/ 1 h 20"/>
                    <a:gd name="T6" fmla="*/ 0 w 45"/>
                    <a:gd name="T7" fmla="*/ 20 h 20"/>
                    <a:gd name="T8" fmla="*/ 30 w 45"/>
                    <a:gd name="T9" fmla="*/ 11 h 20"/>
                  </a:gdLst>
                  <a:ahLst/>
                  <a:cxnLst>
                    <a:cxn ang="0">
                      <a:pos x="T0" y="T1"/>
                    </a:cxn>
                    <a:cxn ang="0">
                      <a:pos x="T2" y="T3"/>
                    </a:cxn>
                    <a:cxn ang="0">
                      <a:pos x="T4" y="T5"/>
                    </a:cxn>
                    <a:cxn ang="0">
                      <a:pos x="T6" y="T7"/>
                    </a:cxn>
                    <a:cxn ang="0">
                      <a:pos x="T8" y="T9"/>
                    </a:cxn>
                  </a:cxnLst>
                  <a:rect l="0" t="0" r="r" b="b"/>
                  <a:pathLst>
                    <a:path w="45" h="20">
                      <a:moveTo>
                        <a:pt x="30" y="11"/>
                      </a:moveTo>
                      <a:cubicBezTo>
                        <a:pt x="37" y="11"/>
                        <a:pt x="43" y="5"/>
                        <a:pt x="45" y="3"/>
                      </a:cubicBezTo>
                      <a:cubicBezTo>
                        <a:pt x="36" y="11"/>
                        <a:pt x="30" y="1"/>
                        <a:pt x="17" y="1"/>
                      </a:cubicBezTo>
                      <a:cubicBezTo>
                        <a:pt x="0" y="0"/>
                        <a:pt x="0" y="20"/>
                        <a:pt x="0" y="20"/>
                      </a:cubicBezTo>
                      <a:cubicBezTo>
                        <a:pt x="9" y="8"/>
                        <a:pt x="21" y="11"/>
                        <a:pt x="30" y="11"/>
                      </a:cubicBezTo>
                      <a:close/>
                    </a:path>
                  </a:pathLst>
                </a:custGeom>
                <a:solidFill>
                  <a:srgbClr val="7FBA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68" name="Freeform 3772"/>
                <p:cNvSpPr>
                  <a:spLocks/>
                </p:cNvSpPr>
                <p:nvPr/>
              </p:nvSpPr>
              <p:spPr bwMode="auto">
                <a:xfrm>
                  <a:off x="5628462" y="5721350"/>
                  <a:ext cx="92075" cy="39687"/>
                </a:xfrm>
                <a:custGeom>
                  <a:avLst/>
                  <a:gdLst>
                    <a:gd name="T0" fmla="*/ 45 w 45"/>
                    <a:gd name="T1" fmla="*/ 0 h 19"/>
                    <a:gd name="T2" fmla="*/ 45 w 45"/>
                    <a:gd name="T3" fmla="*/ 0 h 19"/>
                    <a:gd name="T4" fmla="*/ 30 w 45"/>
                    <a:gd name="T5" fmla="*/ 8 h 19"/>
                    <a:gd name="T6" fmla="*/ 0 w 45"/>
                    <a:gd name="T7" fmla="*/ 17 h 19"/>
                    <a:gd name="T8" fmla="*/ 24 w 45"/>
                    <a:gd name="T9" fmla="*/ 18 h 19"/>
                    <a:gd name="T10" fmla="*/ 45 w 45"/>
                    <a:gd name="T11" fmla="*/ 0 h 19"/>
                  </a:gdLst>
                  <a:ahLst/>
                  <a:cxnLst>
                    <a:cxn ang="0">
                      <a:pos x="T0" y="T1"/>
                    </a:cxn>
                    <a:cxn ang="0">
                      <a:pos x="T2" y="T3"/>
                    </a:cxn>
                    <a:cxn ang="0">
                      <a:pos x="T4" y="T5"/>
                    </a:cxn>
                    <a:cxn ang="0">
                      <a:pos x="T6" y="T7"/>
                    </a:cxn>
                    <a:cxn ang="0">
                      <a:pos x="T8" y="T9"/>
                    </a:cxn>
                    <a:cxn ang="0">
                      <a:pos x="T10" y="T11"/>
                    </a:cxn>
                  </a:cxnLst>
                  <a:rect l="0" t="0" r="r" b="b"/>
                  <a:pathLst>
                    <a:path w="45" h="19">
                      <a:moveTo>
                        <a:pt x="45" y="0"/>
                      </a:moveTo>
                      <a:cubicBezTo>
                        <a:pt x="45" y="0"/>
                        <a:pt x="45" y="0"/>
                        <a:pt x="45" y="0"/>
                      </a:cubicBezTo>
                      <a:cubicBezTo>
                        <a:pt x="43" y="2"/>
                        <a:pt x="37" y="8"/>
                        <a:pt x="30" y="8"/>
                      </a:cubicBezTo>
                      <a:cubicBezTo>
                        <a:pt x="21" y="8"/>
                        <a:pt x="9" y="5"/>
                        <a:pt x="0" y="17"/>
                      </a:cubicBezTo>
                      <a:cubicBezTo>
                        <a:pt x="10" y="14"/>
                        <a:pt x="12" y="19"/>
                        <a:pt x="24" y="18"/>
                      </a:cubicBezTo>
                      <a:cubicBezTo>
                        <a:pt x="36" y="17"/>
                        <a:pt x="45" y="0"/>
                        <a:pt x="45" y="0"/>
                      </a:cubicBezTo>
                      <a:close/>
                    </a:path>
                  </a:pathLst>
                </a:custGeom>
                <a:solidFill>
                  <a:srgbClr val="00BCF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69" name="Freeform 3773"/>
                <p:cNvSpPr>
                  <a:spLocks/>
                </p:cNvSpPr>
                <p:nvPr/>
              </p:nvSpPr>
              <p:spPr bwMode="auto">
                <a:xfrm>
                  <a:off x="5404625" y="5805487"/>
                  <a:ext cx="301625" cy="63500"/>
                </a:xfrm>
                <a:custGeom>
                  <a:avLst/>
                  <a:gdLst>
                    <a:gd name="T0" fmla="*/ 73 w 146"/>
                    <a:gd name="T1" fmla="*/ 0 h 30"/>
                    <a:gd name="T2" fmla="*/ 35 w 146"/>
                    <a:gd name="T3" fmla="*/ 14 h 30"/>
                    <a:gd name="T4" fmla="*/ 0 w 146"/>
                    <a:gd name="T5" fmla="*/ 30 h 30"/>
                    <a:gd name="T6" fmla="*/ 146 w 146"/>
                    <a:gd name="T7" fmla="*/ 30 h 30"/>
                    <a:gd name="T8" fmla="*/ 111 w 146"/>
                    <a:gd name="T9" fmla="*/ 14 h 30"/>
                    <a:gd name="T10" fmla="*/ 73 w 146"/>
                    <a:gd name="T11" fmla="*/ 0 h 30"/>
                  </a:gdLst>
                  <a:ahLst/>
                  <a:cxnLst>
                    <a:cxn ang="0">
                      <a:pos x="T0" y="T1"/>
                    </a:cxn>
                    <a:cxn ang="0">
                      <a:pos x="T2" y="T3"/>
                    </a:cxn>
                    <a:cxn ang="0">
                      <a:pos x="T4" y="T5"/>
                    </a:cxn>
                    <a:cxn ang="0">
                      <a:pos x="T6" y="T7"/>
                    </a:cxn>
                    <a:cxn ang="0">
                      <a:pos x="T8" y="T9"/>
                    </a:cxn>
                    <a:cxn ang="0">
                      <a:pos x="T10" y="T11"/>
                    </a:cxn>
                  </a:cxnLst>
                  <a:rect l="0" t="0" r="r" b="b"/>
                  <a:pathLst>
                    <a:path w="146" h="30">
                      <a:moveTo>
                        <a:pt x="73" y="0"/>
                      </a:moveTo>
                      <a:cubicBezTo>
                        <a:pt x="59" y="5"/>
                        <a:pt x="47" y="9"/>
                        <a:pt x="35" y="14"/>
                      </a:cubicBezTo>
                      <a:cubicBezTo>
                        <a:pt x="22" y="19"/>
                        <a:pt x="11" y="24"/>
                        <a:pt x="0" y="30"/>
                      </a:cubicBezTo>
                      <a:cubicBezTo>
                        <a:pt x="25" y="30"/>
                        <a:pt x="122" y="30"/>
                        <a:pt x="146" y="30"/>
                      </a:cubicBezTo>
                      <a:cubicBezTo>
                        <a:pt x="134" y="24"/>
                        <a:pt x="123" y="19"/>
                        <a:pt x="111" y="14"/>
                      </a:cubicBezTo>
                      <a:cubicBezTo>
                        <a:pt x="98" y="9"/>
                        <a:pt x="86" y="5"/>
                        <a:pt x="73" y="0"/>
                      </a:cubicBez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sp>
            <p:nvSpPr>
              <p:cNvPr id="470" name="Freeform 3775"/>
              <p:cNvSpPr>
                <a:spLocks/>
              </p:cNvSpPr>
              <p:nvPr/>
            </p:nvSpPr>
            <p:spPr bwMode="auto">
              <a:xfrm>
                <a:off x="5738000" y="6242050"/>
                <a:ext cx="906463" cy="334962"/>
              </a:xfrm>
              <a:custGeom>
                <a:avLst/>
                <a:gdLst>
                  <a:gd name="T0" fmla="*/ 372 w 439"/>
                  <a:gd name="T1" fmla="*/ 162 h 162"/>
                  <a:gd name="T2" fmla="*/ 67 w 439"/>
                  <a:gd name="T3" fmla="*/ 162 h 162"/>
                  <a:gd name="T4" fmla="*/ 0 w 439"/>
                  <a:gd name="T5" fmla="*/ 81 h 162"/>
                  <a:gd name="T6" fmla="*/ 0 w 439"/>
                  <a:gd name="T7" fmla="*/ 80 h 162"/>
                  <a:gd name="T8" fmla="*/ 67 w 439"/>
                  <a:gd name="T9" fmla="*/ 0 h 162"/>
                  <a:gd name="T10" fmla="*/ 372 w 439"/>
                  <a:gd name="T11" fmla="*/ 0 h 162"/>
                  <a:gd name="T12" fmla="*/ 439 w 439"/>
                  <a:gd name="T13" fmla="*/ 80 h 162"/>
                  <a:gd name="T14" fmla="*/ 439 w 439"/>
                  <a:gd name="T15" fmla="*/ 81 h 162"/>
                  <a:gd name="T16" fmla="*/ 372 w 439"/>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9" h="162">
                    <a:moveTo>
                      <a:pt x="372" y="162"/>
                    </a:moveTo>
                    <a:cubicBezTo>
                      <a:pt x="67" y="162"/>
                      <a:pt x="67" y="162"/>
                      <a:pt x="67" y="162"/>
                    </a:cubicBezTo>
                    <a:cubicBezTo>
                      <a:pt x="30" y="162"/>
                      <a:pt x="0" y="126"/>
                      <a:pt x="0" y="81"/>
                    </a:cubicBezTo>
                    <a:cubicBezTo>
                      <a:pt x="0" y="80"/>
                      <a:pt x="0" y="80"/>
                      <a:pt x="0" y="80"/>
                    </a:cubicBezTo>
                    <a:cubicBezTo>
                      <a:pt x="0" y="36"/>
                      <a:pt x="30" y="0"/>
                      <a:pt x="67" y="0"/>
                    </a:cubicBezTo>
                    <a:cubicBezTo>
                      <a:pt x="372" y="0"/>
                      <a:pt x="372" y="0"/>
                      <a:pt x="372" y="0"/>
                    </a:cubicBezTo>
                    <a:cubicBezTo>
                      <a:pt x="409" y="0"/>
                      <a:pt x="439" y="36"/>
                      <a:pt x="439" y="80"/>
                    </a:cubicBezTo>
                    <a:cubicBezTo>
                      <a:pt x="439" y="81"/>
                      <a:pt x="439" y="81"/>
                      <a:pt x="439" y="81"/>
                    </a:cubicBezTo>
                    <a:cubicBezTo>
                      <a:pt x="439" y="126"/>
                      <a:pt x="409" y="162"/>
                      <a:pt x="372" y="162"/>
                    </a:cubicBezTo>
                    <a:close/>
                  </a:path>
                </a:pathLst>
              </a:custGeom>
              <a:solidFill>
                <a:srgbClr val="00BCF2"/>
              </a:solidFill>
              <a:ln>
                <a:noFill/>
              </a:ln>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nvGrpSpPr>
              <p:cNvPr id="51" name="Group 50"/>
              <p:cNvGrpSpPr/>
              <p:nvPr/>
            </p:nvGrpSpPr>
            <p:grpSpPr>
              <a:xfrm>
                <a:off x="6599237" y="5326062"/>
                <a:ext cx="685800" cy="482600"/>
                <a:chOff x="6476187" y="5402262"/>
                <a:chExt cx="685800" cy="482600"/>
              </a:xfrm>
            </p:grpSpPr>
            <p:sp>
              <p:nvSpPr>
                <p:cNvPr id="433" name="Freeform 3463"/>
                <p:cNvSpPr>
                  <a:spLocks/>
                </p:cNvSpPr>
                <p:nvPr/>
              </p:nvSpPr>
              <p:spPr bwMode="auto">
                <a:xfrm>
                  <a:off x="7025462" y="5789612"/>
                  <a:ext cx="25400" cy="7937"/>
                </a:xfrm>
                <a:custGeom>
                  <a:avLst/>
                  <a:gdLst>
                    <a:gd name="T0" fmla="*/ 12 w 12"/>
                    <a:gd name="T1" fmla="*/ 1 h 4"/>
                    <a:gd name="T2" fmla="*/ 9 w 12"/>
                    <a:gd name="T3" fmla="*/ 4 h 4"/>
                    <a:gd name="T4" fmla="*/ 4 w 12"/>
                    <a:gd name="T5" fmla="*/ 4 h 4"/>
                    <a:gd name="T6" fmla="*/ 0 w 12"/>
                    <a:gd name="T7" fmla="*/ 1 h 4"/>
                    <a:gd name="T8" fmla="*/ 0 w 12"/>
                    <a:gd name="T9" fmla="*/ 1 h 4"/>
                    <a:gd name="T10" fmla="*/ 4 w 12"/>
                    <a:gd name="T11" fmla="*/ 0 h 4"/>
                    <a:gd name="T12" fmla="*/ 9 w 12"/>
                    <a:gd name="T13" fmla="*/ 0 h 4"/>
                    <a:gd name="T14" fmla="*/ 12 w 12"/>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4">
                      <a:moveTo>
                        <a:pt x="12" y="1"/>
                      </a:moveTo>
                      <a:cubicBezTo>
                        <a:pt x="12" y="2"/>
                        <a:pt x="10" y="4"/>
                        <a:pt x="9" y="4"/>
                      </a:cubicBezTo>
                      <a:cubicBezTo>
                        <a:pt x="4" y="4"/>
                        <a:pt x="4" y="4"/>
                        <a:pt x="4" y="4"/>
                      </a:cubicBezTo>
                      <a:cubicBezTo>
                        <a:pt x="2" y="4"/>
                        <a:pt x="0" y="2"/>
                        <a:pt x="0" y="1"/>
                      </a:cubicBezTo>
                      <a:cubicBezTo>
                        <a:pt x="0" y="1"/>
                        <a:pt x="0" y="1"/>
                        <a:pt x="0" y="1"/>
                      </a:cubicBezTo>
                      <a:cubicBezTo>
                        <a:pt x="0" y="0"/>
                        <a:pt x="2" y="0"/>
                        <a:pt x="4" y="0"/>
                      </a:cubicBezTo>
                      <a:cubicBezTo>
                        <a:pt x="9" y="0"/>
                        <a:pt x="9" y="0"/>
                        <a:pt x="9" y="0"/>
                      </a:cubicBezTo>
                      <a:cubicBezTo>
                        <a:pt x="10" y="0"/>
                        <a:pt x="12" y="0"/>
                        <a:pt x="12" y="1"/>
                      </a:cubicBezTo>
                      <a:close/>
                    </a:path>
                  </a:pathLst>
                </a:custGeom>
                <a:solidFill>
                  <a:srgbClr val="73737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45" name="Freeform 3745"/>
                <p:cNvSpPr>
                  <a:spLocks/>
                </p:cNvSpPr>
                <p:nvPr/>
              </p:nvSpPr>
              <p:spPr bwMode="auto">
                <a:xfrm>
                  <a:off x="6476187" y="5402262"/>
                  <a:ext cx="685800" cy="454025"/>
                </a:xfrm>
                <a:custGeom>
                  <a:avLst/>
                  <a:gdLst>
                    <a:gd name="T0" fmla="*/ 279 w 332"/>
                    <a:gd name="T1" fmla="*/ 94 h 219"/>
                    <a:gd name="T2" fmla="*/ 279 w 332"/>
                    <a:gd name="T3" fmla="*/ 89 h 219"/>
                    <a:gd name="T4" fmla="*/ 186 w 332"/>
                    <a:gd name="T5" fmla="*/ 0 h 219"/>
                    <a:gd name="T6" fmla="*/ 111 w 332"/>
                    <a:gd name="T7" fmla="*/ 40 h 219"/>
                    <a:gd name="T8" fmla="*/ 84 w 332"/>
                    <a:gd name="T9" fmla="*/ 31 h 219"/>
                    <a:gd name="T10" fmla="*/ 58 w 332"/>
                    <a:gd name="T11" fmla="*/ 40 h 219"/>
                    <a:gd name="T12" fmla="*/ 31 w 332"/>
                    <a:gd name="T13" fmla="*/ 85 h 219"/>
                    <a:gd name="T14" fmla="*/ 0 w 332"/>
                    <a:gd name="T15" fmla="*/ 147 h 219"/>
                    <a:gd name="T16" fmla="*/ 62 w 332"/>
                    <a:gd name="T17" fmla="*/ 219 h 219"/>
                    <a:gd name="T18" fmla="*/ 71 w 332"/>
                    <a:gd name="T19" fmla="*/ 219 h 219"/>
                    <a:gd name="T20" fmla="*/ 80 w 332"/>
                    <a:gd name="T21" fmla="*/ 219 h 219"/>
                    <a:gd name="T22" fmla="*/ 226 w 332"/>
                    <a:gd name="T23" fmla="*/ 219 h 219"/>
                    <a:gd name="T24" fmla="*/ 230 w 332"/>
                    <a:gd name="T25" fmla="*/ 219 h 219"/>
                    <a:gd name="T26" fmla="*/ 235 w 332"/>
                    <a:gd name="T27" fmla="*/ 219 h 219"/>
                    <a:gd name="T28" fmla="*/ 244 w 332"/>
                    <a:gd name="T29" fmla="*/ 219 h 219"/>
                    <a:gd name="T30" fmla="*/ 270 w 332"/>
                    <a:gd name="T31" fmla="*/ 219 h 219"/>
                    <a:gd name="T32" fmla="*/ 332 w 332"/>
                    <a:gd name="T33" fmla="*/ 156 h 219"/>
                    <a:gd name="T34" fmla="*/ 279 w 332"/>
                    <a:gd name="T35" fmla="*/ 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2" h="219">
                      <a:moveTo>
                        <a:pt x="279" y="94"/>
                      </a:moveTo>
                      <a:cubicBezTo>
                        <a:pt x="279" y="94"/>
                        <a:pt x="279" y="94"/>
                        <a:pt x="279" y="89"/>
                      </a:cubicBezTo>
                      <a:cubicBezTo>
                        <a:pt x="279" y="40"/>
                        <a:pt x="239" y="0"/>
                        <a:pt x="186" y="0"/>
                      </a:cubicBezTo>
                      <a:cubicBezTo>
                        <a:pt x="155" y="0"/>
                        <a:pt x="129" y="13"/>
                        <a:pt x="111" y="40"/>
                      </a:cubicBezTo>
                      <a:cubicBezTo>
                        <a:pt x="102" y="36"/>
                        <a:pt x="93" y="31"/>
                        <a:pt x="84" y="31"/>
                      </a:cubicBezTo>
                      <a:cubicBezTo>
                        <a:pt x="76" y="31"/>
                        <a:pt x="67" y="36"/>
                        <a:pt x="58" y="40"/>
                      </a:cubicBezTo>
                      <a:cubicBezTo>
                        <a:pt x="40" y="54"/>
                        <a:pt x="31" y="67"/>
                        <a:pt x="31" y="85"/>
                      </a:cubicBezTo>
                      <a:cubicBezTo>
                        <a:pt x="14" y="98"/>
                        <a:pt x="0" y="121"/>
                        <a:pt x="0" y="147"/>
                      </a:cubicBezTo>
                      <a:cubicBezTo>
                        <a:pt x="0" y="183"/>
                        <a:pt x="27" y="214"/>
                        <a:pt x="62" y="219"/>
                      </a:cubicBezTo>
                      <a:cubicBezTo>
                        <a:pt x="67" y="219"/>
                        <a:pt x="71" y="219"/>
                        <a:pt x="71" y="219"/>
                      </a:cubicBezTo>
                      <a:cubicBezTo>
                        <a:pt x="76" y="219"/>
                        <a:pt x="76" y="219"/>
                        <a:pt x="80" y="219"/>
                      </a:cubicBezTo>
                      <a:cubicBezTo>
                        <a:pt x="111" y="219"/>
                        <a:pt x="191" y="219"/>
                        <a:pt x="226" y="219"/>
                      </a:cubicBezTo>
                      <a:cubicBezTo>
                        <a:pt x="230" y="219"/>
                        <a:pt x="230" y="219"/>
                        <a:pt x="230" y="219"/>
                      </a:cubicBezTo>
                      <a:cubicBezTo>
                        <a:pt x="235" y="219"/>
                        <a:pt x="235" y="219"/>
                        <a:pt x="235" y="219"/>
                      </a:cubicBezTo>
                      <a:cubicBezTo>
                        <a:pt x="244" y="219"/>
                        <a:pt x="244" y="219"/>
                        <a:pt x="244" y="219"/>
                      </a:cubicBezTo>
                      <a:cubicBezTo>
                        <a:pt x="270" y="219"/>
                        <a:pt x="270" y="219"/>
                        <a:pt x="270" y="219"/>
                      </a:cubicBezTo>
                      <a:cubicBezTo>
                        <a:pt x="305" y="219"/>
                        <a:pt x="332" y="192"/>
                        <a:pt x="332" y="156"/>
                      </a:cubicBezTo>
                      <a:cubicBezTo>
                        <a:pt x="332" y="125"/>
                        <a:pt x="305" y="98"/>
                        <a:pt x="279" y="94"/>
                      </a:cubicBezTo>
                      <a:close/>
                    </a:path>
                  </a:pathLst>
                </a:custGeom>
                <a:solidFill>
                  <a:srgbClr val="D2D2D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46" name="Freeform 3746"/>
                <p:cNvSpPr>
                  <a:spLocks/>
                </p:cNvSpPr>
                <p:nvPr/>
              </p:nvSpPr>
              <p:spPr bwMode="auto">
                <a:xfrm>
                  <a:off x="6780987" y="5735637"/>
                  <a:ext cx="142875" cy="17463"/>
                </a:xfrm>
                <a:custGeom>
                  <a:avLst/>
                  <a:gdLst>
                    <a:gd name="T0" fmla="*/ 0 w 90"/>
                    <a:gd name="T1" fmla="*/ 0 h 11"/>
                    <a:gd name="T2" fmla="*/ 90 w 90"/>
                    <a:gd name="T3" fmla="*/ 0 h 11"/>
                    <a:gd name="T4" fmla="*/ 90 w 90"/>
                    <a:gd name="T5" fmla="*/ 11 h 11"/>
                    <a:gd name="T6" fmla="*/ 0 w 90"/>
                    <a:gd name="T7" fmla="*/ 11 h 11"/>
                    <a:gd name="T8" fmla="*/ 0 w 90"/>
                    <a:gd name="T9" fmla="*/ 0 h 11"/>
                    <a:gd name="T10" fmla="*/ 0 w 90"/>
                    <a:gd name="T11" fmla="*/ 0 h 11"/>
                  </a:gdLst>
                  <a:ahLst/>
                  <a:cxnLst>
                    <a:cxn ang="0">
                      <a:pos x="T0" y="T1"/>
                    </a:cxn>
                    <a:cxn ang="0">
                      <a:pos x="T2" y="T3"/>
                    </a:cxn>
                    <a:cxn ang="0">
                      <a:pos x="T4" y="T5"/>
                    </a:cxn>
                    <a:cxn ang="0">
                      <a:pos x="T6" y="T7"/>
                    </a:cxn>
                    <a:cxn ang="0">
                      <a:pos x="T8" y="T9"/>
                    </a:cxn>
                    <a:cxn ang="0">
                      <a:pos x="T10" y="T11"/>
                    </a:cxn>
                  </a:cxnLst>
                  <a:rect l="0" t="0" r="r" b="b"/>
                  <a:pathLst>
                    <a:path w="90" h="11">
                      <a:moveTo>
                        <a:pt x="0" y="0"/>
                      </a:moveTo>
                      <a:lnTo>
                        <a:pt x="90" y="0"/>
                      </a:lnTo>
                      <a:lnTo>
                        <a:pt x="90" y="11"/>
                      </a:lnTo>
                      <a:lnTo>
                        <a:pt x="0" y="11"/>
                      </a:lnTo>
                      <a:lnTo>
                        <a:pt x="0" y="0"/>
                      </a:lnTo>
                      <a:lnTo>
                        <a:pt x="0" y="0"/>
                      </a:lnTo>
                      <a:close/>
                    </a:path>
                  </a:pathLst>
                </a:cu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47" name="Freeform 3747"/>
                <p:cNvSpPr>
                  <a:spLocks/>
                </p:cNvSpPr>
                <p:nvPr/>
              </p:nvSpPr>
              <p:spPr bwMode="auto">
                <a:xfrm>
                  <a:off x="6709550" y="5518150"/>
                  <a:ext cx="287338" cy="174625"/>
                </a:xfrm>
                <a:custGeom>
                  <a:avLst/>
                  <a:gdLst>
                    <a:gd name="T0" fmla="*/ 139 w 139"/>
                    <a:gd name="T1" fmla="*/ 79 h 84"/>
                    <a:gd name="T2" fmla="*/ 135 w 139"/>
                    <a:gd name="T3" fmla="*/ 84 h 84"/>
                    <a:gd name="T4" fmla="*/ 4 w 139"/>
                    <a:gd name="T5" fmla="*/ 84 h 84"/>
                    <a:gd name="T6" fmla="*/ 0 w 139"/>
                    <a:gd name="T7" fmla="*/ 79 h 84"/>
                    <a:gd name="T8" fmla="*/ 0 w 139"/>
                    <a:gd name="T9" fmla="*/ 4 h 84"/>
                    <a:gd name="T10" fmla="*/ 4 w 139"/>
                    <a:gd name="T11" fmla="*/ 0 h 84"/>
                    <a:gd name="T12" fmla="*/ 135 w 139"/>
                    <a:gd name="T13" fmla="*/ 0 h 84"/>
                    <a:gd name="T14" fmla="*/ 139 w 139"/>
                    <a:gd name="T15" fmla="*/ 4 h 84"/>
                    <a:gd name="T16" fmla="*/ 139 w 139"/>
                    <a:gd name="T17" fmla="*/ 79 h 84"/>
                    <a:gd name="T18" fmla="*/ 139 w 139"/>
                    <a:gd name="T19" fmla="*/ 7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84">
                      <a:moveTo>
                        <a:pt x="139" y="79"/>
                      </a:moveTo>
                      <a:cubicBezTo>
                        <a:pt x="139" y="82"/>
                        <a:pt x="137" y="84"/>
                        <a:pt x="135" y="84"/>
                      </a:cubicBezTo>
                      <a:cubicBezTo>
                        <a:pt x="4" y="84"/>
                        <a:pt x="4" y="84"/>
                        <a:pt x="4" y="84"/>
                      </a:cubicBezTo>
                      <a:cubicBezTo>
                        <a:pt x="1" y="84"/>
                        <a:pt x="0" y="82"/>
                        <a:pt x="0" y="79"/>
                      </a:cubicBezTo>
                      <a:cubicBezTo>
                        <a:pt x="0" y="4"/>
                        <a:pt x="0" y="4"/>
                        <a:pt x="0" y="4"/>
                      </a:cubicBezTo>
                      <a:cubicBezTo>
                        <a:pt x="0" y="1"/>
                        <a:pt x="1" y="0"/>
                        <a:pt x="4" y="0"/>
                      </a:cubicBezTo>
                      <a:cubicBezTo>
                        <a:pt x="135" y="0"/>
                        <a:pt x="135" y="0"/>
                        <a:pt x="135" y="0"/>
                      </a:cubicBezTo>
                      <a:cubicBezTo>
                        <a:pt x="137" y="0"/>
                        <a:pt x="139" y="1"/>
                        <a:pt x="139" y="4"/>
                      </a:cubicBezTo>
                      <a:cubicBezTo>
                        <a:pt x="139" y="79"/>
                        <a:pt x="139" y="79"/>
                        <a:pt x="139" y="79"/>
                      </a:cubicBezTo>
                      <a:cubicBezTo>
                        <a:pt x="139" y="79"/>
                        <a:pt x="139" y="79"/>
                        <a:pt x="139" y="79"/>
                      </a:cubicBezTo>
                      <a:close/>
                    </a:path>
                  </a:pathLst>
                </a:cu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48" name="Freeform 3748"/>
                <p:cNvSpPr>
                  <a:spLocks/>
                </p:cNvSpPr>
                <p:nvPr/>
              </p:nvSpPr>
              <p:spPr bwMode="auto">
                <a:xfrm>
                  <a:off x="6736537" y="5537200"/>
                  <a:ext cx="233363" cy="130175"/>
                </a:xfrm>
                <a:custGeom>
                  <a:avLst/>
                  <a:gdLst>
                    <a:gd name="T0" fmla="*/ 113 w 113"/>
                    <a:gd name="T1" fmla="*/ 60 h 63"/>
                    <a:gd name="T2" fmla="*/ 112 w 113"/>
                    <a:gd name="T3" fmla="*/ 63 h 63"/>
                    <a:gd name="T4" fmla="*/ 1 w 113"/>
                    <a:gd name="T5" fmla="*/ 63 h 63"/>
                    <a:gd name="T6" fmla="*/ 0 w 113"/>
                    <a:gd name="T7" fmla="*/ 60 h 63"/>
                    <a:gd name="T8" fmla="*/ 0 w 113"/>
                    <a:gd name="T9" fmla="*/ 1 h 63"/>
                    <a:gd name="T10" fmla="*/ 1 w 113"/>
                    <a:gd name="T11" fmla="*/ 0 h 63"/>
                    <a:gd name="T12" fmla="*/ 112 w 113"/>
                    <a:gd name="T13" fmla="*/ 0 h 63"/>
                    <a:gd name="T14" fmla="*/ 113 w 113"/>
                    <a:gd name="T15" fmla="*/ 1 h 63"/>
                    <a:gd name="T16" fmla="*/ 113 w 113"/>
                    <a:gd name="T17" fmla="*/ 60 h 63"/>
                    <a:gd name="T18" fmla="*/ 113 w 113"/>
                    <a:gd name="T19" fmla="*/ 6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63">
                      <a:moveTo>
                        <a:pt x="113" y="60"/>
                      </a:moveTo>
                      <a:cubicBezTo>
                        <a:pt x="113" y="61"/>
                        <a:pt x="112" y="63"/>
                        <a:pt x="112" y="63"/>
                      </a:cubicBezTo>
                      <a:cubicBezTo>
                        <a:pt x="1" y="63"/>
                        <a:pt x="1" y="63"/>
                        <a:pt x="1" y="63"/>
                      </a:cubicBezTo>
                      <a:cubicBezTo>
                        <a:pt x="0" y="63"/>
                        <a:pt x="0" y="61"/>
                        <a:pt x="0" y="60"/>
                      </a:cubicBezTo>
                      <a:cubicBezTo>
                        <a:pt x="0" y="1"/>
                        <a:pt x="0" y="1"/>
                        <a:pt x="0" y="1"/>
                      </a:cubicBezTo>
                      <a:cubicBezTo>
                        <a:pt x="0" y="0"/>
                        <a:pt x="0" y="0"/>
                        <a:pt x="1" y="0"/>
                      </a:cubicBezTo>
                      <a:cubicBezTo>
                        <a:pt x="112" y="0"/>
                        <a:pt x="112" y="0"/>
                        <a:pt x="112" y="0"/>
                      </a:cubicBezTo>
                      <a:cubicBezTo>
                        <a:pt x="112" y="0"/>
                        <a:pt x="113" y="0"/>
                        <a:pt x="113" y="1"/>
                      </a:cubicBezTo>
                      <a:cubicBezTo>
                        <a:pt x="113" y="60"/>
                        <a:pt x="113" y="60"/>
                        <a:pt x="113" y="60"/>
                      </a:cubicBezTo>
                      <a:cubicBezTo>
                        <a:pt x="113" y="60"/>
                        <a:pt x="113" y="60"/>
                        <a:pt x="113" y="60"/>
                      </a:cubicBezTo>
                      <a:close/>
                    </a:path>
                  </a:pathLst>
                </a:custGeom>
                <a:solidFill>
                  <a:srgbClr val="00BCF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49" name="Freeform 3749"/>
                <p:cNvSpPr>
                  <a:spLocks/>
                </p:cNvSpPr>
                <p:nvPr/>
              </p:nvSpPr>
              <p:spPr bwMode="auto">
                <a:xfrm>
                  <a:off x="6836550" y="5688012"/>
                  <a:ext cx="33338" cy="47625"/>
                </a:xfrm>
                <a:custGeom>
                  <a:avLst/>
                  <a:gdLst>
                    <a:gd name="T0" fmla="*/ 0 w 21"/>
                    <a:gd name="T1" fmla="*/ 0 h 30"/>
                    <a:gd name="T2" fmla="*/ 21 w 21"/>
                    <a:gd name="T3" fmla="*/ 0 h 30"/>
                    <a:gd name="T4" fmla="*/ 21 w 21"/>
                    <a:gd name="T5" fmla="*/ 30 h 30"/>
                    <a:gd name="T6" fmla="*/ 0 w 21"/>
                    <a:gd name="T7" fmla="*/ 30 h 30"/>
                    <a:gd name="T8" fmla="*/ 0 w 21"/>
                    <a:gd name="T9" fmla="*/ 0 h 30"/>
                    <a:gd name="T10" fmla="*/ 0 w 21"/>
                    <a:gd name="T11" fmla="*/ 0 h 30"/>
                  </a:gdLst>
                  <a:ahLst/>
                  <a:cxnLst>
                    <a:cxn ang="0">
                      <a:pos x="T0" y="T1"/>
                    </a:cxn>
                    <a:cxn ang="0">
                      <a:pos x="T2" y="T3"/>
                    </a:cxn>
                    <a:cxn ang="0">
                      <a:pos x="T4" y="T5"/>
                    </a:cxn>
                    <a:cxn ang="0">
                      <a:pos x="T6" y="T7"/>
                    </a:cxn>
                    <a:cxn ang="0">
                      <a:pos x="T8" y="T9"/>
                    </a:cxn>
                    <a:cxn ang="0">
                      <a:pos x="T10" y="T11"/>
                    </a:cxn>
                  </a:cxnLst>
                  <a:rect l="0" t="0" r="r" b="b"/>
                  <a:pathLst>
                    <a:path w="21" h="30">
                      <a:moveTo>
                        <a:pt x="0" y="0"/>
                      </a:moveTo>
                      <a:lnTo>
                        <a:pt x="21" y="0"/>
                      </a:lnTo>
                      <a:lnTo>
                        <a:pt x="21" y="30"/>
                      </a:lnTo>
                      <a:lnTo>
                        <a:pt x="0" y="30"/>
                      </a:lnTo>
                      <a:lnTo>
                        <a:pt x="0" y="0"/>
                      </a:lnTo>
                      <a:lnTo>
                        <a:pt x="0" y="0"/>
                      </a:lnTo>
                      <a:close/>
                    </a:path>
                  </a:pathLst>
                </a:cu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50" name="Freeform 3750"/>
                <p:cNvSpPr>
                  <a:spLocks/>
                </p:cNvSpPr>
                <p:nvPr/>
              </p:nvSpPr>
              <p:spPr bwMode="auto">
                <a:xfrm>
                  <a:off x="6917512" y="5619750"/>
                  <a:ext cx="103188" cy="184150"/>
                </a:xfrm>
                <a:custGeom>
                  <a:avLst/>
                  <a:gdLst>
                    <a:gd name="T0" fmla="*/ 50 w 50"/>
                    <a:gd name="T1" fmla="*/ 86 h 89"/>
                    <a:gd name="T2" fmla="*/ 47 w 50"/>
                    <a:gd name="T3" fmla="*/ 89 h 89"/>
                    <a:gd name="T4" fmla="*/ 5 w 50"/>
                    <a:gd name="T5" fmla="*/ 89 h 89"/>
                    <a:gd name="T6" fmla="*/ 0 w 50"/>
                    <a:gd name="T7" fmla="*/ 86 h 89"/>
                    <a:gd name="T8" fmla="*/ 0 w 50"/>
                    <a:gd name="T9" fmla="*/ 5 h 89"/>
                    <a:gd name="T10" fmla="*/ 5 w 50"/>
                    <a:gd name="T11" fmla="*/ 0 h 89"/>
                    <a:gd name="T12" fmla="*/ 47 w 50"/>
                    <a:gd name="T13" fmla="*/ 0 h 89"/>
                    <a:gd name="T14" fmla="*/ 50 w 50"/>
                    <a:gd name="T15" fmla="*/ 5 h 89"/>
                    <a:gd name="T16" fmla="*/ 50 w 50"/>
                    <a:gd name="T17" fmla="*/ 86 h 89"/>
                    <a:gd name="T18" fmla="*/ 50 w 50"/>
                    <a:gd name="T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89">
                      <a:moveTo>
                        <a:pt x="50" y="86"/>
                      </a:moveTo>
                      <a:cubicBezTo>
                        <a:pt x="50" y="88"/>
                        <a:pt x="49" y="89"/>
                        <a:pt x="47" y="89"/>
                      </a:cubicBezTo>
                      <a:cubicBezTo>
                        <a:pt x="5" y="89"/>
                        <a:pt x="5" y="89"/>
                        <a:pt x="5" y="89"/>
                      </a:cubicBezTo>
                      <a:cubicBezTo>
                        <a:pt x="2" y="89"/>
                        <a:pt x="0" y="88"/>
                        <a:pt x="0" y="86"/>
                      </a:cubicBezTo>
                      <a:cubicBezTo>
                        <a:pt x="0" y="5"/>
                        <a:pt x="0" y="5"/>
                        <a:pt x="0" y="5"/>
                      </a:cubicBezTo>
                      <a:cubicBezTo>
                        <a:pt x="0" y="2"/>
                        <a:pt x="2" y="0"/>
                        <a:pt x="5" y="0"/>
                      </a:cubicBezTo>
                      <a:cubicBezTo>
                        <a:pt x="47" y="0"/>
                        <a:pt x="47" y="0"/>
                        <a:pt x="47" y="0"/>
                      </a:cubicBezTo>
                      <a:cubicBezTo>
                        <a:pt x="49" y="0"/>
                        <a:pt x="50" y="2"/>
                        <a:pt x="50" y="5"/>
                      </a:cubicBezTo>
                      <a:cubicBezTo>
                        <a:pt x="50" y="86"/>
                        <a:pt x="50" y="86"/>
                        <a:pt x="50" y="86"/>
                      </a:cubicBezTo>
                      <a:cubicBezTo>
                        <a:pt x="50" y="86"/>
                        <a:pt x="50" y="86"/>
                        <a:pt x="50" y="86"/>
                      </a:cubicBezTo>
                      <a:close/>
                    </a:path>
                  </a:pathLst>
                </a:cu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51" name="Freeform 3751"/>
                <p:cNvSpPr>
                  <a:spLocks/>
                </p:cNvSpPr>
                <p:nvPr/>
              </p:nvSpPr>
              <p:spPr bwMode="auto">
                <a:xfrm>
                  <a:off x="6558737" y="5603875"/>
                  <a:ext cx="230188" cy="160338"/>
                </a:xfrm>
                <a:custGeom>
                  <a:avLst/>
                  <a:gdLst>
                    <a:gd name="T0" fmla="*/ 0 w 145"/>
                    <a:gd name="T1" fmla="*/ 0 h 101"/>
                    <a:gd name="T2" fmla="*/ 145 w 145"/>
                    <a:gd name="T3" fmla="*/ 0 h 101"/>
                    <a:gd name="T4" fmla="*/ 145 w 145"/>
                    <a:gd name="T5" fmla="*/ 101 h 101"/>
                    <a:gd name="T6" fmla="*/ 0 w 145"/>
                    <a:gd name="T7" fmla="*/ 101 h 101"/>
                    <a:gd name="T8" fmla="*/ 0 w 145"/>
                    <a:gd name="T9" fmla="*/ 0 h 101"/>
                    <a:gd name="T10" fmla="*/ 0 w 145"/>
                    <a:gd name="T11" fmla="*/ 0 h 101"/>
                  </a:gdLst>
                  <a:ahLst/>
                  <a:cxnLst>
                    <a:cxn ang="0">
                      <a:pos x="T0" y="T1"/>
                    </a:cxn>
                    <a:cxn ang="0">
                      <a:pos x="T2" y="T3"/>
                    </a:cxn>
                    <a:cxn ang="0">
                      <a:pos x="T4" y="T5"/>
                    </a:cxn>
                    <a:cxn ang="0">
                      <a:pos x="T6" y="T7"/>
                    </a:cxn>
                    <a:cxn ang="0">
                      <a:pos x="T8" y="T9"/>
                    </a:cxn>
                    <a:cxn ang="0">
                      <a:pos x="T10" y="T11"/>
                    </a:cxn>
                  </a:cxnLst>
                  <a:rect l="0" t="0" r="r" b="b"/>
                  <a:pathLst>
                    <a:path w="145" h="101">
                      <a:moveTo>
                        <a:pt x="0" y="0"/>
                      </a:moveTo>
                      <a:lnTo>
                        <a:pt x="145" y="0"/>
                      </a:lnTo>
                      <a:lnTo>
                        <a:pt x="145" y="101"/>
                      </a:lnTo>
                      <a:lnTo>
                        <a:pt x="0" y="101"/>
                      </a:lnTo>
                      <a:lnTo>
                        <a:pt x="0" y="0"/>
                      </a:lnTo>
                      <a:lnTo>
                        <a:pt x="0" y="0"/>
                      </a:lnTo>
                      <a:close/>
                    </a:path>
                  </a:pathLst>
                </a:custGeom>
                <a:solidFill>
                  <a:srgbClr val="D2D2D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52" name="Freeform 3752"/>
                <p:cNvSpPr>
                  <a:spLocks/>
                </p:cNvSpPr>
                <p:nvPr/>
              </p:nvSpPr>
              <p:spPr bwMode="auto">
                <a:xfrm>
                  <a:off x="6566675" y="5618162"/>
                  <a:ext cx="217488" cy="139700"/>
                </a:xfrm>
                <a:custGeom>
                  <a:avLst/>
                  <a:gdLst>
                    <a:gd name="T0" fmla="*/ 0 w 137"/>
                    <a:gd name="T1" fmla="*/ 0 h 88"/>
                    <a:gd name="T2" fmla="*/ 137 w 137"/>
                    <a:gd name="T3" fmla="*/ 0 h 88"/>
                    <a:gd name="T4" fmla="*/ 137 w 137"/>
                    <a:gd name="T5" fmla="*/ 88 h 88"/>
                    <a:gd name="T6" fmla="*/ 0 w 137"/>
                    <a:gd name="T7" fmla="*/ 88 h 88"/>
                    <a:gd name="T8" fmla="*/ 0 w 137"/>
                    <a:gd name="T9" fmla="*/ 0 h 88"/>
                    <a:gd name="T10" fmla="*/ 0 w 137"/>
                    <a:gd name="T11" fmla="*/ 0 h 88"/>
                  </a:gdLst>
                  <a:ahLst/>
                  <a:cxnLst>
                    <a:cxn ang="0">
                      <a:pos x="T0" y="T1"/>
                    </a:cxn>
                    <a:cxn ang="0">
                      <a:pos x="T2" y="T3"/>
                    </a:cxn>
                    <a:cxn ang="0">
                      <a:pos x="T4" y="T5"/>
                    </a:cxn>
                    <a:cxn ang="0">
                      <a:pos x="T6" y="T7"/>
                    </a:cxn>
                    <a:cxn ang="0">
                      <a:pos x="T8" y="T9"/>
                    </a:cxn>
                    <a:cxn ang="0">
                      <a:pos x="T10" y="T11"/>
                    </a:cxn>
                  </a:cxnLst>
                  <a:rect l="0" t="0" r="r" b="b"/>
                  <a:pathLst>
                    <a:path w="137" h="88">
                      <a:moveTo>
                        <a:pt x="0" y="0"/>
                      </a:moveTo>
                      <a:lnTo>
                        <a:pt x="137" y="0"/>
                      </a:lnTo>
                      <a:lnTo>
                        <a:pt x="137" y="88"/>
                      </a:lnTo>
                      <a:lnTo>
                        <a:pt x="0" y="88"/>
                      </a:lnTo>
                      <a:lnTo>
                        <a:pt x="0" y="0"/>
                      </a:lnTo>
                      <a:lnTo>
                        <a:pt x="0" y="0"/>
                      </a:lnTo>
                      <a:close/>
                    </a:path>
                  </a:pathLst>
                </a:cu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53" name="Freeform 3753"/>
                <p:cNvSpPr>
                  <a:spLocks/>
                </p:cNvSpPr>
                <p:nvPr/>
              </p:nvSpPr>
              <p:spPr bwMode="auto">
                <a:xfrm>
                  <a:off x="6520637" y="5767387"/>
                  <a:ext cx="301625" cy="11113"/>
                </a:xfrm>
                <a:custGeom>
                  <a:avLst/>
                  <a:gdLst>
                    <a:gd name="T0" fmla="*/ 0 w 146"/>
                    <a:gd name="T1" fmla="*/ 0 h 6"/>
                    <a:gd name="T2" fmla="*/ 0 w 146"/>
                    <a:gd name="T3" fmla="*/ 0 h 6"/>
                    <a:gd name="T4" fmla="*/ 6 w 146"/>
                    <a:gd name="T5" fmla="*/ 6 h 6"/>
                    <a:gd name="T6" fmla="*/ 140 w 146"/>
                    <a:gd name="T7" fmla="*/ 6 h 6"/>
                    <a:gd name="T8" fmla="*/ 146 w 146"/>
                    <a:gd name="T9" fmla="*/ 0 h 6"/>
                    <a:gd name="T10" fmla="*/ 146 w 146"/>
                    <a:gd name="T11" fmla="*/ 0 h 6"/>
                    <a:gd name="T12" fmla="*/ 0 w 146"/>
                    <a:gd name="T13" fmla="*/ 0 h 6"/>
                    <a:gd name="T14" fmla="*/ 0 w 146"/>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6">
                      <a:moveTo>
                        <a:pt x="0" y="0"/>
                      </a:moveTo>
                      <a:cubicBezTo>
                        <a:pt x="0" y="0"/>
                        <a:pt x="0" y="0"/>
                        <a:pt x="0" y="0"/>
                      </a:cubicBezTo>
                      <a:cubicBezTo>
                        <a:pt x="0" y="3"/>
                        <a:pt x="3" y="6"/>
                        <a:pt x="6" y="6"/>
                      </a:cubicBezTo>
                      <a:cubicBezTo>
                        <a:pt x="140" y="6"/>
                        <a:pt x="140" y="6"/>
                        <a:pt x="140" y="6"/>
                      </a:cubicBezTo>
                      <a:cubicBezTo>
                        <a:pt x="144" y="6"/>
                        <a:pt x="146" y="3"/>
                        <a:pt x="146" y="0"/>
                      </a:cubicBezTo>
                      <a:cubicBezTo>
                        <a:pt x="146" y="0"/>
                        <a:pt x="146" y="0"/>
                        <a:pt x="146" y="0"/>
                      </a:cubicBezTo>
                      <a:cubicBezTo>
                        <a:pt x="0" y="0"/>
                        <a:pt x="0" y="0"/>
                        <a:pt x="0" y="0"/>
                      </a:cubicBezTo>
                      <a:cubicBezTo>
                        <a:pt x="0" y="0"/>
                        <a:pt x="0" y="0"/>
                        <a:pt x="0" y="0"/>
                      </a:cubicBezTo>
                      <a:close/>
                    </a:path>
                  </a:pathLst>
                </a:cu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54" name="Freeform 3754"/>
                <p:cNvSpPr>
                  <a:spLocks/>
                </p:cNvSpPr>
                <p:nvPr/>
              </p:nvSpPr>
              <p:spPr bwMode="auto">
                <a:xfrm>
                  <a:off x="6653987" y="5710237"/>
                  <a:ext cx="271463" cy="174625"/>
                </a:xfrm>
                <a:custGeom>
                  <a:avLst/>
                  <a:gdLst>
                    <a:gd name="T0" fmla="*/ 132 w 132"/>
                    <a:gd name="T1" fmla="*/ 75 h 84"/>
                    <a:gd name="T2" fmla="*/ 122 w 132"/>
                    <a:gd name="T3" fmla="*/ 26 h 84"/>
                    <a:gd name="T4" fmla="*/ 122 w 132"/>
                    <a:gd name="T5" fmla="*/ 5 h 84"/>
                    <a:gd name="T6" fmla="*/ 117 w 132"/>
                    <a:gd name="T7" fmla="*/ 0 h 84"/>
                    <a:gd name="T8" fmla="*/ 84 w 132"/>
                    <a:gd name="T9" fmla="*/ 0 h 84"/>
                    <a:gd name="T10" fmla="*/ 66 w 132"/>
                    <a:gd name="T11" fmla="*/ 0 h 84"/>
                    <a:gd name="T12" fmla="*/ 6 w 132"/>
                    <a:gd name="T13" fmla="*/ 0 h 84"/>
                    <a:gd name="T14" fmla="*/ 0 w 132"/>
                    <a:gd name="T15" fmla="*/ 5 h 84"/>
                    <a:gd name="T16" fmla="*/ 0 w 132"/>
                    <a:gd name="T17" fmla="*/ 79 h 84"/>
                    <a:gd name="T18" fmla="*/ 6 w 132"/>
                    <a:gd name="T19" fmla="*/ 84 h 84"/>
                    <a:gd name="T20" fmla="*/ 117 w 132"/>
                    <a:gd name="T21" fmla="*/ 84 h 84"/>
                    <a:gd name="T22" fmla="*/ 122 w 132"/>
                    <a:gd name="T23" fmla="*/ 79 h 84"/>
                    <a:gd name="T24" fmla="*/ 122 w 132"/>
                    <a:gd name="T25" fmla="*/ 78 h 84"/>
                    <a:gd name="T26" fmla="*/ 130 w 132"/>
                    <a:gd name="T27" fmla="*/ 78 h 84"/>
                    <a:gd name="T28" fmla="*/ 132 w 132"/>
                    <a:gd name="T29" fmla="*/ 76 h 84"/>
                    <a:gd name="T30" fmla="*/ 132 w 132"/>
                    <a:gd name="T31"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84">
                      <a:moveTo>
                        <a:pt x="132" y="75"/>
                      </a:moveTo>
                      <a:cubicBezTo>
                        <a:pt x="122" y="26"/>
                        <a:pt x="122" y="26"/>
                        <a:pt x="122" y="26"/>
                      </a:cubicBezTo>
                      <a:cubicBezTo>
                        <a:pt x="122" y="5"/>
                        <a:pt x="122" y="5"/>
                        <a:pt x="122" y="5"/>
                      </a:cubicBezTo>
                      <a:cubicBezTo>
                        <a:pt x="122" y="2"/>
                        <a:pt x="120" y="0"/>
                        <a:pt x="117" y="0"/>
                      </a:cubicBezTo>
                      <a:cubicBezTo>
                        <a:pt x="84" y="0"/>
                        <a:pt x="84" y="0"/>
                        <a:pt x="84" y="0"/>
                      </a:cubicBezTo>
                      <a:cubicBezTo>
                        <a:pt x="66" y="0"/>
                        <a:pt x="66" y="0"/>
                        <a:pt x="66" y="0"/>
                      </a:cubicBezTo>
                      <a:cubicBezTo>
                        <a:pt x="6" y="0"/>
                        <a:pt x="6" y="0"/>
                        <a:pt x="6" y="0"/>
                      </a:cubicBezTo>
                      <a:cubicBezTo>
                        <a:pt x="2" y="0"/>
                        <a:pt x="0" y="2"/>
                        <a:pt x="0" y="5"/>
                      </a:cubicBezTo>
                      <a:cubicBezTo>
                        <a:pt x="0" y="79"/>
                        <a:pt x="0" y="79"/>
                        <a:pt x="0" y="79"/>
                      </a:cubicBezTo>
                      <a:cubicBezTo>
                        <a:pt x="0" y="82"/>
                        <a:pt x="2" y="84"/>
                        <a:pt x="6" y="84"/>
                      </a:cubicBezTo>
                      <a:cubicBezTo>
                        <a:pt x="117" y="84"/>
                        <a:pt x="117" y="84"/>
                        <a:pt x="117" y="84"/>
                      </a:cubicBezTo>
                      <a:cubicBezTo>
                        <a:pt x="120" y="84"/>
                        <a:pt x="122" y="82"/>
                        <a:pt x="122" y="79"/>
                      </a:cubicBezTo>
                      <a:cubicBezTo>
                        <a:pt x="122" y="78"/>
                        <a:pt x="122" y="78"/>
                        <a:pt x="122" y="78"/>
                      </a:cubicBezTo>
                      <a:cubicBezTo>
                        <a:pt x="130" y="78"/>
                        <a:pt x="130" y="78"/>
                        <a:pt x="130" y="78"/>
                      </a:cubicBezTo>
                      <a:cubicBezTo>
                        <a:pt x="132" y="78"/>
                        <a:pt x="132" y="77"/>
                        <a:pt x="132" y="76"/>
                      </a:cubicBezTo>
                      <a:cubicBezTo>
                        <a:pt x="132" y="76"/>
                        <a:pt x="132" y="75"/>
                        <a:pt x="132" y="75"/>
                      </a:cubicBezTo>
                      <a:close/>
                    </a:path>
                  </a:pathLst>
                </a:custGeom>
                <a:solidFill>
                  <a:srgbClr val="0072C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55" name="Freeform 3755"/>
                <p:cNvSpPr>
                  <a:spLocks/>
                </p:cNvSpPr>
                <p:nvPr/>
              </p:nvSpPr>
              <p:spPr bwMode="auto">
                <a:xfrm>
                  <a:off x="6669862" y="5727700"/>
                  <a:ext cx="219075" cy="141288"/>
                </a:xfrm>
                <a:custGeom>
                  <a:avLst/>
                  <a:gdLst>
                    <a:gd name="T0" fmla="*/ 0 w 138"/>
                    <a:gd name="T1" fmla="*/ 0 h 89"/>
                    <a:gd name="T2" fmla="*/ 138 w 138"/>
                    <a:gd name="T3" fmla="*/ 0 h 89"/>
                    <a:gd name="T4" fmla="*/ 138 w 138"/>
                    <a:gd name="T5" fmla="*/ 89 h 89"/>
                    <a:gd name="T6" fmla="*/ 0 w 138"/>
                    <a:gd name="T7" fmla="*/ 89 h 89"/>
                    <a:gd name="T8" fmla="*/ 0 w 138"/>
                    <a:gd name="T9" fmla="*/ 0 h 89"/>
                    <a:gd name="T10" fmla="*/ 0 w 138"/>
                    <a:gd name="T11" fmla="*/ 0 h 89"/>
                  </a:gdLst>
                  <a:ahLst/>
                  <a:cxnLst>
                    <a:cxn ang="0">
                      <a:pos x="T0" y="T1"/>
                    </a:cxn>
                    <a:cxn ang="0">
                      <a:pos x="T2" y="T3"/>
                    </a:cxn>
                    <a:cxn ang="0">
                      <a:pos x="T4" y="T5"/>
                    </a:cxn>
                    <a:cxn ang="0">
                      <a:pos x="T6" y="T7"/>
                    </a:cxn>
                    <a:cxn ang="0">
                      <a:pos x="T8" y="T9"/>
                    </a:cxn>
                    <a:cxn ang="0">
                      <a:pos x="T10" y="T11"/>
                    </a:cxn>
                  </a:cxnLst>
                  <a:rect l="0" t="0" r="r" b="b"/>
                  <a:pathLst>
                    <a:path w="138" h="89">
                      <a:moveTo>
                        <a:pt x="0" y="0"/>
                      </a:moveTo>
                      <a:lnTo>
                        <a:pt x="138" y="0"/>
                      </a:lnTo>
                      <a:lnTo>
                        <a:pt x="138" y="89"/>
                      </a:lnTo>
                      <a:lnTo>
                        <a:pt x="0" y="89"/>
                      </a:lnTo>
                      <a:lnTo>
                        <a:pt x="0" y="0"/>
                      </a:lnTo>
                      <a:lnTo>
                        <a:pt x="0" y="0"/>
                      </a:lnTo>
                      <a:close/>
                    </a:path>
                  </a:pathLst>
                </a:custGeom>
                <a:solidFill>
                  <a:srgbClr val="002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72" name="Freeform 3777"/>
                <p:cNvSpPr>
                  <a:spLocks/>
                </p:cNvSpPr>
                <p:nvPr/>
              </p:nvSpPr>
              <p:spPr bwMode="auto">
                <a:xfrm>
                  <a:off x="6928625" y="5645150"/>
                  <a:ext cx="82550" cy="131762"/>
                </a:xfrm>
                <a:custGeom>
                  <a:avLst/>
                  <a:gdLst>
                    <a:gd name="T0" fmla="*/ 0 w 52"/>
                    <a:gd name="T1" fmla="*/ 0 h 83"/>
                    <a:gd name="T2" fmla="*/ 52 w 52"/>
                    <a:gd name="T3" fmla="*/ 0 h 83"/>
                    <a:gd name="T4" fmla="*/ 52 w 52"/>
                    <a:gd name="T5" fmla="*/ 83 h 83"/>
                    <a:gd name="T6" fmla="*/ 0 w 52"/>
                    <a:gd name="T7" fmla="*/ 83 h 83"/>
                    <a:gd name="T8" fmla="*/ 0 w 52"/>
                    <a:gd name="T9" fmla="*/ 0 h 83"/>
                    <a:gd name="T10" fmla="*/ 0 w 52"/>
                    <a:gd name="T11" fmla="*/ 0 h 83"/>
                  </a:gdLst>
                  <a:ahLst/>
                  <a:cxnLst>
                    <a:cxn ang="0">
                      <a:pos x="T0" y="T1"/>
                    </a:cxn>
                    <a:cxn ang="0">
                      <a:pos x="T2" y="T3"/>
                    </a:cxn>
                    <a:cxn ang="0">
                      <a:pos x="T4" y="T5"/>
                    </a:cxn>
                    <a:cxn ang="0">
                      <a:pos x="T6" y="T7"/>
                    </a:cxn>
                    <a:cxn ang="0">
                      <a:pos x="T8" y="T9"/>
                    </a:cxn>
                    <a:cxn ang="0">
                      <a:pos x="T10" y="T11"/>
                    </a:cxn>
                  </a:cxnLst>
                  <a:rect l="0" t="0" r="r" b="b"/>
                  <a:pathLst>
                    <a:path w="52" h="83">
                      <a:moveTo>
                        <a:pt x="0" y="0"/>
                      </a:moveTo>
                      <a:lnTo>
                        <a:pt x="52" y="0"/>
                      </a:lnTo>
                      <a:lnTo>
                        <a:pt x="52" y="83"/>
                      </a:lnTo>
                      <a:lnTo>
                        <a:pt x="0" y="83"/>
                      </a:lnTo>
                      <a:lnTo>
                        <a:pt x="0" y="0"/>
                      </a:lnTo>
                      <a:lnTo>
                        <a:pt x="0" y="0"/>
                      </a:lnTo>
                      <a:close/>
                    </a:path>
                  </a:pathLst>
                </a:custGeom>
                <a:solidFill>
                  <a:srgbClr val="7FBA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grpSp>
            <p:nvGrpSpPr>
              <p:cNvPr id="54" name="Group 53"/>
              <p:cNvGrpSpPr/>
              <p:nvPr/>
            </p:nvGrpSpPr>
            <p:grpSpPr>
              <a:xfrm>
                <a:off x="6108699" y="5893739"/>
                <a:ext cx="237203" cy="273096"/>
                <a:chOff x="6123537" y="5918802"/>
                <a:chExt cx="237203" cy="273096"/>
              </a:xfrm>
            </p:grpSpPr>
            <p:sp>
              <p:nvSpPr>
                <p:cNvPr id="682" name="Rectangle 29"/>
                <p:cNvSpPr>
                  <a:spLocks noChangeArrowheads="1"/>
                </p:cNvSpPr>
                <p:nvPr/>
              </p:nvSpPr>
              <p:spPr bwMode="auto">
                <a:xfrm>
                  <a:off x="6189080" y="6004633"/>
                  <a:ext cx="21848" cy="104557"/>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83" name="Freeform 30"/>
                <p:cNvSpPr>
                  <a:spLocks/>
                </p:cNvSpPr>
                <p:nvPr/>
              </p:nvSpPr>
              <p:spPr bwMode="auto">
                <a:xfrm>
                  <a:off x="6224973" y="6004633"/>
                  <a:ext cx="84270" cy="104557"/>
                </a:xfrm>
                <a:custGeom>
                  <a:avLst/>
                  <a:gdLst>
                    <a:gd name="T0" fmla="*/ 54 w 54"/>
                    <a:gd name="T1" fmla="*/ 11 h 67"/>
                    <a:gd name="T2" fmla="*/ 34 w 54"/>
                    <a:gd name="T3" fmla="*/ 11 h 67"/>
                    <a:gd name="T4" fmla="*/ 34 w 54"/>
                    <a:gd name="T5" fmla="*/ 67 h 67"/>
                    <a:gd name="T6" fmla="*/ 20 w 54"/>
                    <a:gd name="T7" fmla="*/ 67 h 67"/>
                    <a:gd name="T8" fmla="*/ 20 w 54"/>
                    <a:gd name="T9" fmla="*/ 11 h 67"/>
                    <a:gd name="T10" fmla="*/ 0 w 54"/>
                    <a:gd name="T11" fmla="*/ 11 h 67"/>
                    <a:gd name="T12" fmla="*/ 0 w 54"/>
                    <a:gd name="T13" fmla="*/ 0 h 67"/>
                    <a:gd name="T14" fmla="*/ 54 w 54"/>
                    <a:gd name="T15" fmla="*/ 0 h 67"/>
                    <a:gd name="T16" fmla="*/ 54 w 54"/>
                    <a:gd name="T17" fmla="*/ 1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67">
                      <a:moveTo>
                        <a:pt x="54" y="11"/>
                      </a:moveTo>
                      <a:lnTo>
                        <a:pt x="34" y="11"/>
                      </a:lnTo>
                      <a:lnTo>
                        <a:pt x="34" y="67"/>
                      </a:lnTo>
                      <a:lnTo>
                        <a:pt x="20" y="67"/>
                      </a:lnTo>
                      <a:lnTo>
                        <a:pt x="20" y="11"/>
                      </a:lnTo>
                      <a:lnTo>
                        <a:pt x="0" y="11"/>
                      </a:lnTo>
                      <a:lnTo>
                        <a:pt x="0" y="0"/>
                      </a:lnTo>
                      <a:lnTo>
                        <a:pt x="54" y="0"/>
                      </a:lnTo>
                      <a:lnTo>
                        <a:pt x="54" y="1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sp>
              <p:nvSpPr>
                <p:cNvPr id="684" name="Freeform 31"/>
                <p:cNvSpPr>
                  <a:spLocks noEditPoints="1"/>
                </p:cNvSpPr>
                <p:nvPr/>
              </p:nvSpPr>
              <p:spPr bwMode="auto">
                <a:xfrm>
                  <a:off x="6123537" y="5918802"/>
                  <a:ext cx="237203" cy="273096"/>
                </a:xfrm>
                <a:custGeom>
                  <a:avLst/>
                  <a:gdLst>
                    <a:gd name="T0" fmla="*/ 75 w 152"/>
                    <a:gd name="T1" fmla="*/ 0 h 175"/>
                    <a:gd name="T2" fmla="*/ 0 w 152"/>
                    <a:gd name="T3" fmla="*/ 44 h 175"/>
                    <a:gd name="T4" fmla="*/ 0 w 152"/>
                    <a:gd name="T5" fmla="*/ 132 h 175"/>
                    <a:gd name="T6" fmla="*/ 77 w 152"/>
                    <a:gd name="T7" fmla="*/ 175 h 175"/>
                    <a:gd name="T8" fmla="*/ 152 w 152"/>
                    <a:gd name="T9" fmla="*/ 132 h 175"/>
                    <a:gd name="T10" fmla="*/ 152 w 152"/>
                    <a:gd name="T11" fmla="*/ 44 h 175"/>
                    <a:gd name="T12" fmla="*/ 75 w 152"/>
                    <a:gd name="T13" fmla="*/ 0 h 175"/>
                    <a:gd name="T14" fmla="*/ 141 w 152"/>
                    <a:gd name="T15" fmla="*/ 125 h 175"/>
                    <a:gd name="T16" fmla="*/ 77 w 152"/>
                    <a:gd name="T17" fmla="*/ 163 h 175"/>
                    <a:gd name="T18" fmla="*/ 11 w 152"/>
                    <a:gd name="T19" fmla="*/ 125 h 175"/>
                    <a:gd name="T20" fmla="*/ 11 w 152"/>
                    <a:gd name="T21" fmla="*/ 51 h 175"/>
                    <a:gd name="T22" fmla="*/ 75 w 152"/>
                    <a:gd name="T23" fmla="*/ 13 h 175"/>
                    <a:gd name="T24" fmla="*/ 141 w 152"/>
                    <a:gd name="T25" fmla="*/ 51 h 175"/>
                    <a:gd name="T26" fmla="*/ 141 w 152"/>
                    <a:gd name="T27" fmla="*/ 12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175">
                      <a:moveTo>
                        <a:pt x="75" y="0"/>
                      </a:moveTo>
                      <a:lnTo>
                        <a:pt x="0" y="44"/>
                      </a:lnTo>
                      <a:lnTo>
                        <a:pt x="0" y="132"/>
                      </a:lnTo>
                      <a:lnTo>
                        <a:pt x="77" y="175"/>
                      </a:lnTo>
                      <a:lnTo>
                        <a:pt x="152" y="132"/>
                      </a:lnTo>
                      <a:lnTo>
                        <a:pt x="152" y="44"/>
                      </a:lnTo>
                      <a:lnTo>
                        <a:pt x="75" y="0"/>
                      </a:lnTo>
                      <a:close/>
                      <a:moveTo>
                        <a:pt x="141" y="125"/>
                      </a:moveTo>
                      <a:lnTo>
                        <a:pt x="77" y="163"/>
                      </a:lnTo>
                      <a:lnTo>
                        <a:pt x="11" y="125"/>
                      </a:lnTo>
                      <a:lnTo>
                        <a:pt x="11" y="51"/>
                      </a:lnTo>
                      <a:lnTo>
                        <a:pt x="75" y="13"/>
                      </a:lnTo>
                      <a:lnTo>
                        <a:pt x="141" y="51"/>
                      </a:lnTo>
                      <a:lnTo>
                        <a:pt x="141" y="12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endParaRPr lang="en-US" sz="1765">
                    <a:solidFill>
                      <a:srgbClr val="404040"/>
                    </a:solidFill>
                  </a:endParaRPr>
                </a:p>
              </p:txBody>
            </p:sp>
          </p:grpSp>
          <p:sp>
            <p:nvSpPr>
              <p:cNvPr id="432" name="Freeform 3462"/>
              <p:cNvSpPr>
                <a:spLocks/>
              </p:cNvSpPr>
              <p:nvPr/>
            </p:nvSpPr>
            <p:spPr bwMode="auto">
              <a:xfrm>
                <a:off x="6074550" y="5575299"/>
                <a:ext cx="1588" cy="1587"/>
              </a:xfrm>
              <a:custGeom>
                <a:avLst/>
                <a:gdLst>
                  <a:gd name="T0" fmla="*/ 0 w 1"/>
                  <a:gd name="T1" fmla="*/ 0 h 1"/>
                  <a:gd name="T2" fmla="*/ 1 w 1"/>
                  <a:gd name="T3" fmla="*/ 0 h 1"/>
                  <a:gd name="T4" fmla="*/ 1 w 1"/>
                  <a:gd name="T5" fmla="*/ 1 h 1"/>
                  <a:gd name="T6" fmla="*/ 0 w 1"/>
                  <a:gd name="T7" fmla="*/ 1 h 1"/>
                  <a:gd name="T8" fmla="*/ 0 w 1"/>
                  <a:gd name="T9" fmla="*/ 0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lnTo>
                      <a:pt x="1" y="0"/>
                    </a:lnTo>
                    <a:lnTo>
                      <a:pt x="1" y="1"/>
                    </a:lnTo>
                    <a:lnTo>
                      <a:pt x="0" y="1"/>
                    </a:lnTo>
                    <a:lnTo>
                      <a:pt x="0" y="0"/>
                    </a:lnTo>
                    <a:lnTo>
                      <a:pt x="0" y="0"/>
                    </a:lnTo>
                    <a:close/>
                  </a:path>
                </a:pathLst>
              </a:custGeom>
              <a:solidFill>
                <a:srgbClr val="FFD6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43" name="Freeform 3743"/>
              <p:cNvSpPr>
                <a:spLocks/>
              </p:cNvSpPr>
              <p:nvPr/>
            </p:nvSpPr>
            <p:spPr bwMode="auto">
              <a:xfrm>
                <a:off x="6131700" y="5702300"/>
                <a:ext cx="112713" cy="122238"/>
              </a:xfrm>
              <a:custGeom>
                <a:avLst/>
                <a:gdLst>
                  <a:gd name="T0" fmla="*/ 71 w 71"/>
                  <a:gd name="T1" fmla="*/ 59 h 77"/>
                  <a:gd name="T2" fmla="*/ 71 w 71"/>
                  <a:gd name="T3" fmla="*/ 59 h 77"/>
                  <a:gd name="T4" fmla="*/ 36 w 71"/>
                  <a:gd name="T5" fmla="*/ 77 h 77"/>
                  <a:gd name="T6" fmla="*/ 0 w 71"/>
                  <a:gd name="T7" fmla="*/ 59 h 77"/>
                  <a:gd name="T8" fmla="*/ 0 w 71"/>
                  <a:gd name="T9" fmla="*/ 0 h 77"/>
                  <a:gd name="T10" fmla="*/ 71 w 71"/>
                  <a:gd name="T11" fmla="*/ 0 h 77"/>
                  <a:gd name="T12" fmla="*/ 71 w 71"/>
                  <a:gd name="T13" fmla="*/ 59 h 77"/>
                </a:gdLst>
                <a:ahLst/>
                <a:cxnLst>
                  <a:cxn ang="0">
                    <a:pos x="T0" y="T1"/>
                  </a:cxn>
                  <a:cxn ang="0">
                    <a:pos x="T2" y="T3"/>
                  </a:cxn>
                  <a:cxn ang="0">
                    <a:pos x="T4" y="T5"/>
                  </a:cxn>
                  <a:cxn ang="0">
                    <a:pos x="T6" y="T7"/>
                  </a:cxn>
                  <a:cxn ang="0">
                    <a:pos x="T8" y="T9"/>
                  </a:cxn>
                  <a:cxn ang="0">
                    <a:pos x="T10" y="T11"/>
                  </a:cxn>
                  <a:cxn ang="0">
                    <a:pos x="T12" y="T13"/>
                  </a:cxn>
                </a:cxnLst>
                <a:rect l="0" t="0" r="r" b="b"/>
                <a:pathLst>
                  <a:path w="71" h="77">
                    <a:moveTo>
                      <a:pt x="71" y="59"/>
                    </a:moveTo>
                    <a:lnTo>
                      <a:pt x="71" y="59"/>
                    </a:lnTo>
                    <a:lnTo>
                      <a:pt x="36" y="77"/>
                    </a:lnTo>
                    <a:lnTo>
                      <a:pt x="0" y="59"/>
                    </a:lnTo>
                    <a:lnTo>
                      <a:pt x="0" y="0"/>
                    </a:lnTo>
                    <a:lnTo>
                      <a:pt x="71" y="0"/>
                    </a:lnTo>
                    <a:lnTo>
                      <a:pt x="71" y="5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56" name="Freeform 3756"/>
              <p:cNvSpPr>
                <a:spLocks/>
              </p:cNvSpPr>
              <p:nvPr/>
            </p:nvSpPr>
            <p:spPr bwMode="auto">
              <a:xfrm>
                <a:off x="5615762" y="5903912"/>
                <a:ext cx="28575" cy="79375"/>
              </a:xfrm>
              <a:custGeom>
                <a:avLst/>
                <a:gdLst>
                  <a:gd name="T0" fmla="*/ 12 w 18"/>
                  <a:gd name="T1" fmla="*/ 0 h 50"/>
                  <a:gd name="T2" fmla="*/ 0 w 18"/>
                  <a:gd name="T3" fmla="*/ 49 h 50"/>
                  <a:gd name="T4" fmla="*/ 6 w 18"/>
                  <a:gd name="T5" fmla="*/ 50 h 50"/>
                  <a:gd name="T6" fmla="*/ 18 w 18"/>
                  <a:gd name="T7" fmla="*/ 1 h 50"/>
                  <a:gd name="T8" fmla="*/ 12 w 18"/>
                  <a:gd name="T9" fmla="*/ 0 h 50"/>
                  <a:gd name="T10" fmla="*/ 12 w 18"/>
                  <a:gd name="T11" fmla="*/ 0 h 50"/>
                  <a:gd name="T12" fmla="*/ 12 w 1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8" h="50">
                    <a:moveTo>
                      <a:pt x="12" y="0"/>
                    </a:moveTo>
                    <a:lnTo>
                      <a:pt x="0" y="49"/>
                    </a:lnTo>
                    <a:lnTo>
                      <a:pt x="6" y="50"/>
                    </a:lnTo>
                    <a:lnTo>
                      <a:pt x="18" y="1"/>
                    </a:lnTo>
                    <a:lnTo>
                      <a:pt x="12" y="0"/>
                    </a:lnTo>
                    <a:lnTo>
                      <a:pt x="12" y="0"/>
                    </a:lnTo>
                    <a:lnTo>
                      <a:pt x="12" y="0"/>
                    </a:lnTo>
                    <a:close/>
                  </a:path>
                </a:pathLst>
              </a:custGeom>
              <a:solidFill>
                <a:srgbClr val="F3F3F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58" name="Freeform 3758"/>
              <p:cNvSpPr>
                <a:spLocks/>
              </p:cNvSpPr>
              <p:nvPr/>
            </p:nvSpPr>
            <p:spPr bwMode="auto">
              <a:xfrm>
                <a:off x="6731775" y="5903912"/>
                <a:ext cx="25400" cy="79375"/>
              </a:xfrm>
              <a:custGeom>
                <a:avLst/>
                <a:gdLst>
                  <a:gd name="T0" fmla="*/ 7 w 16"/>
                  <a:gd name="T1" fmla="*/ 0 h 50"/>
                  <a:gd name="T2" fmla="*/ 16 w 16"/>
                  <a:gd name="T3" fmla="*/ 49 h 50"/>
                  <a:gd name="T4" fmla="*/ 9 w 16"/>
                  <a:gd name="T5" fmla="*/ 50 h 50"/>
                  <a:gd name="T6" fmla="*/ 0 w 16"/>
                  <a:gd name="T7" fmla="*/ 1 h 50"/>
                  <a:gd name="T8" fmla="*/ 7 w 16"/>
                  <a:gd name="T9" fmla="*/ 0 h 50"/>
                  <a:gd name="T10" fmla="*/ 7 w 16"/>
                  <a:gd name="T11" fmla="*/ 0 h 50"/>
                  <a:gd name="T12" fmla="*/ 7 w 16"/>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6" h="50">
                    <a:moveTo>
                      <a:pt x="7" y="0"/>
                    </a:moveTo>
                    <a:lnTo>
                      <a:pt x="16" y="49"/>
                    </a:lnTo>
                    <a:lnTo>
                      <a:pt x="9" y="50"/>
                    </a:lnTo>
                    <a:lnTo>
                      <a:pt x="0" y="1"/>
                    </a:lnTo>
                    <a:lnTo>
                      <a:pt x="7" y="0"/>
                    </a:lnTo>
                    <a:lnTo>
                      <a:pt x="7" y="0"/>
                    </a:lnTo>
                    <a:lnTo>
                      <a:pt x="7" y="0"/>
                    </a:lnTo>
                    <a:close/>
                  </a:path>
                </a:pathLst>
              </a:custGeom>
              <a:solidFill>
                <a:srgbClr val="F3F3F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nvGrpSpPr>
              <p:cNvPr id="52" name="Group 51"/>
              <p:cNvGrpSpPr/>
              <p:nvPr/>
            </p:nvGrpSpPr>
            <p:grpSpPr>
              <a:xfrm>
                <a:off x="6445427" y="5784418"/>
                <a:ext cx="545913" cy="192088"/>
                <a:chOff x="6446837" y="5783262"/>
                <a:chExt cx="545913" cy="192088"/>
              </a:xfrm>
            </p:grpSpPr>
            <p:sp>
              <p:nvSpPr>
                <p:cNvPr id="459" name="Freeform 3759"/>
                <p:cNvSpPr>
                  <a:spLocks/>
                </p:cNvSpPr>
                <p:nvPr/>
              </p:nvSpPr>
              <p:spPr bwMode="auto">
                <a:xfrm>
                  <a:off x="6446837" y="5783262"/>
                  <a:ext cx="370358" cy="192088"/>
                </a:xfrm>
                <a:custGeom>
                  <a:avLst/>
                  <a:gdLst>
                    <a:gd name="T0" fmla="*/ 94 w 234"/>
                    <a:gd name="T1" fmla="*/ 61 h 121"/>
                    <a:gd name="T2" fmla="*/ 223 w 234"/>
                    <a:gd name="T3" fmla="*/ 34 h 121"/>
                    <a:gd name="T4" fmla="*/ 234 w 234"/>
                    <a:gd name="T5" fmla="*/ 90 h 121"/>
                    <a:gd name="T6" fmla="*/ 80 w 234"/>
                    <a:gd name="T7" fmla="*/ 121 h 121"/>
                    <a:gd name="T8" fmla="*/ 80 w 234"/>
                    <a:gd name="T9" fmla="*/ 121 h 121"/>
                    <a:gd name="T10" fmla="*/ 80 w 234"/>
                    <a:gd name="T11" fmla="*/ 121 h 121"/>
                    <a:gd name="T12" fmla="*/ 0 w 234"/>
                    <a:gd name="T13" fmla="*/ 63 h 121"/>
                    <a:gd name="T14" fmla="*/ 10 w 234"/>
                    <a:gd name="T15" fmla="*/ 0 h 121"/>
                    <a:gd name="T16" fmla="*/ 94 w 234"/>
                    <a:gd name="T17" fmla="*/ 61 h 121"/>
                    <a:gd name="T18" fmla="*/ 94 w 234"/>
                    <a:gd name="T19" fmla="*/ 61 h 121"/>
                    <a:gd name="T20" fmla="*/ 94 w 234"/>
                    <a:gd name="T21"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4" h="121">
                      <a:moveTo>
                        <a:pt x="94" y="61"/>
                      </a:moveTo>
                      <a:lnTo>
                        <a:pt x="223" y="34"/>
                      </a:lnTo>
                      <a:lnTo>
                        <a:pt x="234" y="90"/>
                      </a:lnTo>
                      <a:lnTo>
                        <a:pt x="80" y="121"/>
                      </a:lnTo>
                      <a:lnTo>
                        <a:pt x="80" y="121"/>
                      </a:lnTo>
                      <a:lnTo>
                        <a:pt x="80" y="121"/>
                      </a:lnTo>
                      <a:lnTo>
                        <a:pt x="0" y="63"/>
                      </a:lnTo>
                      <a:lnTo>
                        <a:pt x="10" y="0"/>
                      </a:lnTo>
                      <a:lnTo>
                        <a:pt x="94" y="61"/>
                      </a:lnTo>
                      <a:lnTo>
                        <a:pt x="94" y="61"/>
                      </a:lnTo>
                      <a:lnTo>
                        <a:pt x="94" y="61"/>
                      </a:lnTo>
                      <a:close/>
                    </a:path>
                  </a:pathLst>
                </a:custGeom>
                <a:solidFill>
                  <a:srgbClr val="0072C6"/>
                </a:solidFill>
                <a:ln>
                  <a:noFill/>
                </a:ln>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60" name="Freeform 3760"/>
                <p:cNvSpPr>
                  <a:spLocks/>
                </p:cNvSpPr>
                <p:nvPr/>
              </p:nvSpPr>
              <p:spPr bwMode="auto">
                <a:xfrm>
                  <a:off x="6807012" y="5830886"/>
                  <a:ext cx="185738" cy="82550"/>
                </a:xfrm>
                <a:custGeom>
                  <a:avLst/>
                  <a:gdLst>
                    <a:gd name="T0" fmla="*/ 0 w 90"/>
                    <a:gd name="T1" fmla="*/ 11 h 40"/>
                    <a:gd name="T2" fmla="*/ 19 w 90"/>
                    <a:gd name="T3" fmla="*/ 4 h 40"/>
                    <a:gd name="T4" fmla="*/ 27 w 90"/>
                    <a:gd name="T5" fmla="*/ 6 h 40"/>
                    <a:gd name="T6" fmla="*/ 47 w 90"/>
                    <a:gd name="T7" fmla="*/ 1 h 40"/>
                    <a:gd name="T8" fmla="*/ 60 w 90"/>
                    <a:gd name="T9" fmla="*/ 9 h 40"/>
                    <a:gd name="T10" fmla="*/ 60 w 90"/>
                    <a:gd name="T11" fmla="*/ 10 h 40"/>
                    <a:gd name="T12" fmla="*/ 50 w 90"/>
                    <a:gd name="T13" fmla="*/ 12 h 40"/>
                    <a:gd name="T14" fmla="*/ 39 w 90"/>
                    <a:gd name="T15" fmla="*/ 14 h 40"/>
                    <a:gd name="T16" fmla="*/ 53 w 90"/>
                    <a:gd name="T17" fmla="*/ 20 h 40"/>
                    <a:gd name="T18" fmla="*/ 77 w 90"/>
                    <a:gd name="T19" fmla="*/ 3 h 40"/>
                    <a:gd name="T20" fmla="*/ 90 w 90"/>
                    <a:gd name="T21" fmla="*/ 5 h 40"/>
                    <a:gd name="T22" fmla="*/ 90 w 90"/>
                    <a:gd name="T23" fmla="*/ 5 h 40"/>
                    <a:gd name="T24" fmla="*/ 83 w 90"/>
                    <a:gd name="T25" fmla="*/ 11 h 40"/>
                    <a:gd name="T26" fmla="*/ 75 w 90"/>
                    <a:gd name="T27" fmla="*/ 16 h 40"/>
                    <a:gd name="T28" fmla="*/ 43 w 90"/>
                    <a:gd name="T29" fmla="*/ 40 h 40"/>
                    <a:gd name="T30" fmla="*/ 43 w 90"/>
                    <a:gd name="T31" fmla="*/ 40 h 40"/>
                    <a:gd name="T32" fmla="*/ 43 w 90"/>
                    <a:gd name="T33" fmla="*/ 40 h 40"/>
                    <a:gd name="T34" fmla="*/ 38 w 90"/>
                    <a:gd name="T35" fmla="*/ 39 h 40"/>
                    <a:gd name="T36" fmla="*/ 30 w 90"/>
                    <a:gd name="T37" fmla="*/ 38 h 40"/>
                    <a:gd name="T38" fmla="*/ 30 w 90"/>
                    <a:gd name="T39" fmla="*/ 38 h 40"/>
                    <a:gd name="T40" fmla="*/ 14 w 90"/>
                    <a:gd name="T41" fmla="*/ 35 h 40"/>
                    <a:gd name="T42" fmla="*/ 5 w 90"/>
                    <a:gd name="T43" fmla="*/ 37 h 40"/>
                    <a:gd name="T44" fmla="*/ 0 w 90"/>
                    <a:gd name="T45" fmla="*/ 11 h 40"/>
                    <a:gd name="T46" fmla="*/ 0 w 90"/>
                    <a:gd name="T47" fmla="*/ 1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40">
                      <a:moveTo>
                        <a:pt x="0" y="11"/>
                      </a:moveTo>
                      <a:cubicBezTo>
                        <a:pt x="0" y="11"/>
                        <a:pt x="14" y="4"/>
                        <a:pt x="19" y="4"/>
                      </a:cubicBezTo>
                      <a:cubicBezTo>
                        <a:pt x="22" y="4"/>
                        <a:pt x="25" y="5"/>
                        <a:pt x="27" y="6"/>
                      </a:cubicBezTo>
                      <a:cubicBezTo>
                        <a:pt x="47" y="1"/>
                        <a:pt x="47" y="1"/>
                        <a:pt x="47" y="1"/>
                      </a:cubicBezTo>
                      <a:cubicBezTo>
                        <a:pt x="53" y="0"/>
                        <a:pt x="59" y="3"/>
                        <a:pt x="60" y="9"/>
                      </a:cubicBezTo>
                      <a:cubicBezTo>
                        <a:pt x="60" y="10"/>
                        <a:pt x="60" y="10"/>
                        <a:pt x="60" y="10"/>
                      </a:cubicBezTo>
                      <a:cubicBezTo>
                        <a:pt x="50" y="12"/>
                        <a:pt x="50" y="12"/>
                        <a:pt x="50" y="12"/>
                      </a:cubicBezTo>
                      <a:cubicBezTo>
                        <a:pt x="39" y="14"/>
                        <a:pt x="39" y="14"/>
                        <a:pt x="39" y="14"/>
                      </a:cubicBezTo>
                      <a:cubicBezTo>
                        <a:pt x="53" y="20"/>
                        <a:pt x="53" y="20"/>
                        <a:pt x="53" y="20"/>
                      </a:cubicBezTo>
                      <a:cubicBezTo>
                        <a:pt x="77" y="3"/>
                        <a:pt x="77" y="3"/>
                        <a:pt x="77" y="3"/>
                      </a:cubicBezTo>
                      <a:cubicBezTo>
                        <a:pt x="81" y="0"/>
                        <a:pt x="87" y="0"/>
                        <a:pt x="90" y="5"/>
                      </a:cubicBezTo>
                      <a:cubicBezTo>
                        <a:pt x="90" y="5"/>
                        <a:pt x="90" y="5"/>
                        <a:pt x="90" y="5"/>
                      </a:cubicBezTo>
                      <a:cubicBezTo>
                        <a:pt x="83" y="11"/>
                        <a:pt x="83" y="11"/>
                        <a:pt x="83" y="11"/>
                      </a:cubicBezTo>
                      <a:cubicBezTo>
                        <a:pt x="75" y="16"/>
                        <a:pt x="75" y="16"/>
                        <a:pt x="75" y="16"/>
                      </a:cubicBezTo>
                      <a:cubicBezTo>
                        <a:pt x="43" y="40"/>
                        <a:pt x="43" y="40"/>
                        <a:pt x="43" y="40"/>
                      </a:cubicBezTo>
                      <a:cubicBezTo>
                        <a:pt x="43" y="40"/>
                        <a:pt x="43" y="40"/>
                        <a:pt x="43" y="40"/>
                      </a:cubicBezTo>
                      <a:cubicBezTo>
                        <a:pt x="43" y="40"/>
                        <a:pt x="43" y="40"/>
                        <a:pt x="43" y="40"/>
                      </a:cubicBezTo>
                      <a:cubicBezTo>
                        <a:pt x="38" y="39"/>
                        <a:pt x="38" y="39"/>
                        <a:pt x="38" y="39"/>
                      </a:cubicBezTo>
                      <a:cubicBezTo>
                        <a:pt x="30" y="38"/>
                        <a:pt x="30" y="38"/>
                        <a:pt x="30" y="38"/>
                      </a:cubicBezTo>
                      <a:cubicBezTo>
                        <a:pt x="30" y="38"/>
                        <a:pt x="30" y="38"/>
                        <a:pt x="30" y="38"/>
                      </a:cubicBezTo>
                      <a:cubicBezTo>
                        <a:pt x="14" y="35"/>
                        <a:pt x="14" y="35"/>
                        <a:pt x="14" y="35"/>
                      </a:cubicBezTo>
                      <a:cubicBezTo>
                        <a:pt x="5" y="37"/>
                        <a:pt x="5" y="37"/>
                        <a:pt x="5" y="37"/>
                      </a:cubicBezTo>
                      <a:cubicBezTo>
                        <a:pt x="0" y="11"/>
                        <a:pt x="0" y="11"/>
                        <a:pt x="0" y="11"/>
                      </a:cubicBezTo>
                      <a:cubicBezTo>
                        <a:pt x="0" y="11"/>
                        <a:pt x="0" y="11"/>
                        <a:pt x="0" y="11"/>
                      </a:cubicBezTo>
                      <a:close/>
                    </a:path>
                  </a:pathLst>
                </a:custGeom>
                <a:solidFill>
                  <a:srgbClr val="CEA57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grpSp>
            <p:nvGrpSpPr>
              <p:cNvPr id="48" name="Group 47"/>
              <p:cNvGrpSpPr/>
              <p:nvPr/>
            </p:nvGrpSpPr>
            <p:grpSpPr>
              <a:xfrm>
                <a:off x="5475714" y="5791993"/>
                <a:ext cx="552450" cy="192088"/>
                <a:chOff x="5513387" y="5783262"/>
                <a:chExt cx="552450" cy="192088"/>
              </a:xfrm>
            </p:grpSpPr>
            <p:sp>
              <p:nvSpPr>
                <p:cNvPr id="457" name="Freeform 3757"/>
                <p:cNvSpPr>
                  <a:spLocks/>
                </p:cNvSpPr>
                <p:nvPr/>
              </p:nvSpPr>
              <p:spPr bwMode="auto">
                <a:xfrm>
                  <a:off x="5692774" y="5783262"/>
                  <a:ext cx="373063" cy="192088"/>
                </a:xfrm>
                <a:custGeom>
                  <a:avLst/>
                  <a:gdLst>
                    <a:gd name="T0" fmla="*/ 142 w 235"/>
                    <a:gd name="T1" fmla="*/ 61 h 121"/>
                    <a:gd name="T2" fmla="*/ 11 w 235"/>
                    <a:gd name="T3" fmla="*/ 34 h 121"/>
                    <a:gd name="T4" fmla="*/ 0 w 235"/>
                    <a:gd name="T5" fmla="*/ 90 h 121"/>
                    <a:gd name="T6" fmla="*/ 155 w 235"/>
                    <a:gd name="T7" fmla="*/ 121 h 121"/>
                    <a:gd name="T8" fmla="*/ 155 w 235"/>
                    <a:gd name="T9" fmla="*/ 121 h 121"/>
                    <a:gd name="T10" fmla="*/ 155 w 235"/>
                    <a:gd name="T11" fmla="*/ 121 h 121"/>
                    <a:gd name="T12" fmla="*/ 235 w 235"/>
                    <a:gd name="T13" fmla="*/ 63 h 121"/>
                    <a:gd name="T14" fmla="*/ 224 w 235"/>
                    <a:gd name="T15" fmla="*/ 0 h 121"/>
                    <a:gd name="T16" fmla="*/ 142 w 235"/>
                    <a:gd name="T17" fmla="*/ 61 h 121"/>
                    <a:gd name="T18" fmla="*/ 142 w 235"/>
                    <a:gd name="T19" fmla="*/ 61 h 121"/>
                    <a:gd name="T20" fmla="*/ 142 w 235"/>
                    <a:gd name="T21"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5" h="121">
                      <a:moveTo>
                        <a:pt x="142" y="61"/>
                      </a:moveTo>
                      <a:lnTo>
                        <a:pt x="11" y="34"/>
                      </a:lnTo>
                      <a:lnTo>
                        <a:pt x="0" y="90"/>
                      </a:lnTo>
                      <a:lnTo>
                        <a:pt x="155" y="121"/>
                      </a:lnTo>
                      <a:lnTo>
                        <a:pt x="155" y="121"/>
                      </a:lnTo>
                      <a:lnTo>
                        <a:pt x="155" y="121"/>
                      </a:lnTo>
                      <a:lnTo>
                        <a:pt x="235" y="63"/>
                      </a:lnTo>
                      <a:lnTo>
                        <a:pt x="224" y="0"/>
                      </a:lnTo>
                      <a:lnTo>
                        <a:pt x="142" y="61"/>
                      </a:lnTo>
                      <a:lnTo>
                        <a:pt x="142" y="61"/>
                      </a:lnTo>
                      <a:lnTo>
                        <a:pt x="142" y="61"/>
                      </a:lnTo>
                      <a:close/>
                    </a:path>
                  </a:pathLst>
                </a:custGeom>
                <a:solidFill>
                  <a:srgbClr val="0072C6"/>
                </a:solidFill>
                <a:ln>
                  <a:noFill/>
                </a:ln>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61" name="Freeform 3761"/>
                <p:cNvSpPr>
                  <a:spLocks/>
                </p:cNvSpPr>
                <p:nvPr/>
              </p:nvSpPr>
              <p:spPr bwMode="auto">
                <a:xfrm>
                  <a:off x="5513387" y="5829299"/>
                  <a:ext cx="185738" cy="82550"/>
                </a:xfrm>
                <a:custGeom>
                  <a:avLst/>
                  <a:gdLst>
                    <a:gd name="T0" fmla="*/ 90 w 90"/>
                    <a:gd name="T1" fmla="*/ 11 h 40"/>
                    <a:gd name="T2" fmla="*/ 71 w 90"/>
                    <a:gd name="T3" fmla="*/ 4 h 40"/>
                    <a:gd name="T4" fmla="*/ 63 w 90"/>
                    <a:gd name="T5" fmla="*/ 6 h 40"/>
                    <a:gd name="T6" fmla="*/ 43 w 90"/>
                    <a:gd name="T7" fmla="*/ 1 h 40"/>
                    <a:gd name="T8" fmla="*/ 30 w 90"/>
                    <a:gd name="T9" fmla="*/ 9 h 40"/>
                    <a:gd name="T10" fmla="*/ 30 w 90"/>
                    <a:gd name="T11" fmla="*/ 10 h 40"/>
                    <a:gd name="T12" fmla="*/ 40 w 90"/>
                    <a:gd name="T13" fmla="*/ 12 h 40"/>
                    <a:gd name="T14" fmla="*/ 51 w 90"/>
                    <a:gd name="T15" fmla="*/ 14 h 40"/>
                    <a:gd name="T16" fmla="*/ 37 w 90"/>
                    <a:gd name="T17" fmla="*/ 20 h 40"/>
                    <a:gd name="T18" fmla="*/ 13 w 90"/>
                    <a:gd name="T19" fmla="*/ 3 h 40"/>
                    <a:gd name="T20" fmla="*/ 0 w 90"/>
                    <a:gd name="T21" fmla="*/ 5 h 40"/>
                    <a:gd name="T22" fmla="*/ 0 w 90"/>
                    <a:gd name="T23" fmla="*/ 5 h 40"/>
                    <a:gd name="T24" fmla="*/ 7 w 90"/>
                    <a:gd name="T25" fmla="*/ 11 h 40"/>
                    <a:gd name="T26" fmla="*/ 15 w 90"/>
                    <a:gd name="T27" fmla="*/ 16 h 40"/>
                    <a:gd name="T28" fmla="*/ 47 w 90"/>
                    <a:gd name="T29" fmla="*/ 40 h 40"/>
                    <a:gd name="T30" fmla="*/ 47 w 90"/>
                    <a:gd name="T31" fmla="*/ 40 h 40"/>
                    <a:gd name="T32" fmla="*/ 47 w 90"/>
                    <a:gd name="T33" fmla="*/ 40 h 40"/>
                    <a:gd name="T34" fmla="*/ 52 w 90"/>
                    <a:gd name="T35" fmla="*/ 39 h 40"/>
                    <a:gd name="T36" fmla="*/ 60 w 90"/>
                    <a:gd name="T37" fmla="*/ 38 h 40"/>
                    <a:gd name="T38" fmla="*/ 60 w 90"/>
                    <a:gd name="T39" fmla="*/ 38 h 40"/>
                    <a:gd name="T40" fmla="*/ 76 w 90"/>
                    <a:gd name="T41" fmla="*/ 35 h 40"/>
                    <a:gd name="T42" fmla="*/ 85 w 90"/>
                    <a:gd name="T43" fmla="*/ 37 h 40"/>
                    <a:gd name="T44" fmla="*/ 90 w 90"/>
                    <a:gd name="T45" fmla="*/ 11 h 40"/>
                    <a:gd name="T46" fmla="*/ 90 w 90"/>
                    <a:gd name="T47" fmla="*/ 1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40">
                      <a:moveTo>
                        <a:pt x="90" y="11"/>
                      </a:moveTo>
                      <a:cubicBezTo>
                        <a:pt x="90" y="11"/>
                        <a:pt x="76" y="4"/>
                        <a:pt x="71" y="4"/>
                      </a:cubicBezTo>
                      <a:cubicBezTo>
                        <a:pt x="68" y="4"/>
                        <a:pt x="65" y="5"/>
                        <a:pt x="63" y="6"/>
                      </a:cubicBezTo>
                      <a:cubicBezTo>
                        <a:pt x="43" y="1"/>
                        <a:pt x="43" y="1"/>
                        <a:pt x="43" y="1"/>
                      </a:cubicBezTo>
                      <a:cubicBezTo>
                        <a:pt x="37" y="0"/>
                        <a:pt x="31" y="3"/>
                        <a:pt x="30" y="9"/>
                      </a:cubicBezTo>
                      <a:cubicBezTo>
                        <a:pt x="30" y="10"/>
                        <a:pt x="30" y="10"/>
                        <a:pt x="30" y="10"/>
                      </a:cubicBezTo>
                      <a:cubicBezTo>
                        <a:pt x="40" y="12"/>
                        <a:pt x="40" y="12"/>
                        <a:pt x="40" y="12"/>
                      </a:cubicBezTo>
                      <a:cubicBezTo>
                        <a:pt x="51" y="14"/>
                        <a:pt x="51" y="14"/>
                        <a:pt x="51" y="14"/>
                      </a:cubicBezTo>
                      <a:cubicBezTo>
                        <a:pt x="37" y="20"/>
                        <a:pt x="37" y="20"/>
                        <a:pt x="37" y="20"/>
                      </a:cubicBezTo>
                      <a:cubicBezTo>
                        <a:pt x="13" y="3"/>
                        <a:pt x="13" y="3"/>
                        <a:pt x="13" y="3"/>
                      </a:cubicBezTo>
                      <a:cubicBezTo>
                        <a:pt x="9" y="0"/>
                        <a:pt x="3" y="0"/>
                        <a:pt x="0" y="5"/>
                      </a:cubicBezTo>
                      <a:cubicBezTo>
                        <a:pt x="0" y="5"/>
                        <a:pt x="0" y="5"/>
                        <a:pt x="0" y="5"/>
                      </a:cubicBezTo>
                      <a:cubicBezTo>
                        <a:pt x="7" y="11"/>
                        <a:pt x="7" y="11"/>
                        <a:pt x="7" y="11"/>
                      </a:cubicBezTo>
                      <a:cubicBezTo>
                        <a:pt x="15" y="16"/>
                        <a:pt x="15" y="16"/>
                        <a:pt x="15" y="16"/>
                      </a:cubicBezTo>
                      <a:cubicBezTo>
                        <a:pt x="47" y="40"/>
                        <a:pt x="47" y="40"/>
                        <a:pt x="47" y="40"/>
                      </a:cubicBezTo>
                      <a:cubicBezTo>
                        <a:pt x="47" y="40"/>
                        <a:pt x="47" y="40"/>
                        <a:pt x="47" y="40"/>
                      </a:cubicBezTo>
                      <a:cubicBezTo>
                        <a:pt x="47" y="40"/>
                        <a:pt x="47" y="40"/>
                        <a:pt x="47" y="40"/>
                      </a:cubicBezTo>
                      <a:cubicBezTo>
                        <a:pt x="52" y="39"/>
                        <a:pt x="52" y="39"/>
                        <a:pt x="52" y="39"/>
                      </a:cubicBezTo>
                      <a:cubicBezTo>
                        <a:pt x="60" y="38"/>
                        <a:pt x="60" y="38"/>
                        <a:pt x="60" y="38"/>
                      </a:cubicBezTo>
                      <a:cubicBezTo>
                        <a:pt x="60" y="38"/>
                        <a:pt x="60" y="38"/>
                        <a:pt x="60" y="38"/>
                      </a:cubicBezTo>
                      <a:cubicBezTo>
                        <a:pt x="76" y="35"/>
                        <a:pt x="76" y="35"/>
                        <a:pt x="76" y="35"/>
                      </a:cubicBezTo>
                      <a:cubicBezTo>
                        <a:pt x="85" y="37"/>
                        <a:pt x="85" y="37"/>
                        <a:pt x="85" y="37"/>
                      </a:cubicBezTo>
                      <a:cubicBezTo>
                        <a:pt x="90" y="11"/>
                        <a:pt x="90" y="11"/>
                        <a:pt x="90" y="11"/>
                      </a:cubicBezTo>
                      <a:cubicBezTo>
                        <a:pt x="90" y="11"/>
                        <a:pt x="90" y="11"/>
                        <a:pt x="90" y="11"/>
                      </a:cubicBezTo>
                      <a:close/>
                    </a:path>
                  </a:pathLst>
                </a:custGeom>
                <a:solidFill>
                  <a:srgbClr val="CEA57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sp>
            <p:nvSpPr>
              <p:cNvPr id="471" name="Rectangle 3776"/>
              <p:cNvSpPr>
                <a:spLocks noChangeArrowheads="1"/>
              </p:cNvSpPr>
              <p:nvPr/>
            </p:nvSpPr>
            <p:spPr bwMode="auto">
              <a:xfrm>
                <a:off x="5906686" y="6320450"/>
                <a:ext cx="613951" cy="153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980" b="1" dirty="0">
                    <a:solidFill>
                      <a:srgbClr val="FFFFFF"/>
                    </a:solidFill>
                    <a:latin typeface="Segoe UI" panose="020B0502040204020203" pitchFamily="34" charset="0"/>
                  </a:rPr>
                  <a:t>dual goals</a:t>
                </a:r>
                <a:endParaRPr lang="en-US" altLang="en-US" sz="1765" dirty="0">
                  <a:solidFill>
                    <a:srgbClr val="505050"/>
                  </a:solidFill>
                  <a:latin typeface="Segoe UI" panose="020B0502040204020203" pitchFamily="34" charset="0"/>
                </a:endParaRPr>
              </a:p>
            </p:txBody>
          </p:sp>
        </p:grpSp>
      </p:grpSp>
      <p:pic>
        <p:nvPicPr>
          <p:cNvPr id="526" name="Picture 525"/>
          <p:cNvPicPr>
            <a:picLocks noChangeAspect="1"/>
          </p:cNvPicPr>
          <p:nvPr/>
        </p:nvPicPr>
        <p:blipFill>
          <a:blip r:embed="rId7"/>
          <a:stretch>
            <a:fillRect/>
          </a:stretch>
        </p:blipFill>
        <p:spPr>
          <a:xfrm>
            <a:off x="3406726" y="3064134"/>
            <a:ext cx="1949908" cy="1037185"/>
          </a:xfrm>
          <a:prstGeom prst="rect">
            <a:avLst/>
          </a:prstGeom>
        </p:spPr>
      </p:pic>
      <p:pic>
        <p:nvPicPr>
          <p:cNvPr id="687" name="Picture 686"/>
          <p:cNvPicPr>
            <a:picLocks noChangeAspect="1"/>
          </p:cNvPicPr>
          <p:nvPr/>
        </p:nvPicPr>
        <p:blipFill>
          <a:blip r:embed="rId5"/>
          <a:stretch>
            <a:fillRect/>
          </a:stretch>
        </p:blipFill>
        <p:spPr>
          <a:xfrm>
            <a:off x="7108874" y="3054173"/>
            <a:ext cx="1545495" cy="838359"/>
          </a:xfrm>
          <a:prstGeom prst="rect">
            <a:avLst/>
          </a:prstGeom>
        </p:spPr>
      </p:pic>
      <p:grpSp>
        <p:nvGrpSpPr>
          <p:cNvPr id="69" name="Group 68"/>
          <p:cNvGrpSpPr/>
          <p:nvPr/>
        </p:nvGrpSpPr>
        <p:grpSpPr>
          <a:xfrm>
            <a:off x="7036001" y="1886403"/>
            <a:ext cx="1674571" cy="1129989"/>
            <a:chOff x="7177087" y="1923733"/>
            <a:chExt cx="1708150" cy="1152648"/>
          </a:xfrm>
        </p:grpSpPr>
        <p:grpSp>
          <p:nvGrpSpPr>
            <p:cNvPr id="66" name="Group 65"/>
            <p:cNvGrpSpPr/>
            <p:nvPr/>
          </p:nvGrpSpPr>
          <p:grpSpPr>
            <a:xfrm>
              <a:off x="7177087" y="1923733"/>
              <a:ext cx="1708150" cy="1152648"/>
              <a:chOff x="7177087" y="1923733"/>
              <a:chExt cx="1708150" cy="1152648"/>
            </a:xfrm>
          </p:grpSpPr>
          <p:grpSp>
            <p:nvGrpSpPr>
              <p:cNvPr id="32" name="Group 31"/>
              <p:cNvGrpSpPr/>
              <p:nvPr/>
            </p:nvGrpSpPr>
            <p:grpSpPr>
              <a:xfrm>
                <a:off x="7286624" y="1923733"/>
                <a:ext cx="1571626" cy="1152648"/>
                <a:chOff x="7286624" y="1923733"/>
                <a:chExt cx="1571626" cy="1152648"/>
              </a:xfrm>
            </p:grpSpPr>
            <p:sp>
              <p:nvSpPr>
                <p:cNvPr id="197" name="Freeform 3448"/>
                <p:cNvSpPr>
                  <a:spLocks/>
                </p:cNvSpPr>
                <p:nvPr/>
              </p:nvSpPr>
              <p:spPr bwMode="auto">
                <a:xfrm>
                  <a:off x="7599362" y="1923733"/>
                  <a:ext cx="481013" cy="179387"/>
                </a:xfrm>
                <a:custGeom>
                  <a:avLst/>
                  <a:gdLst>
                    <a:gd name="T0" fmla="*/ 246 w 303"/>
                    <a:gd name="T1" fmla="*/ 85 h 113"/>
                    <a:gd name="T2" fmla="*/ 0 w 303"/>
                    <a:gd name="T3" fmla="*/ 85 h 113"/>
                    <a:gd name="T4" fmla="*/ 0 w 303"/>
                    <a:gd name="T5" fmla="*/ 29 h 113"/>
                    <a:gd name="T6" fmla="*/ 246 w 303"/>
                    <a:gd name="T7" fmla="*/ 29 h 113"/>
                    <a:gd name="T8" fmla="*/ 246 w 303"/>
                    <a:gd name="T9" fmla="*/ 0 h 113"/>
                    <a:gd name="T10" fmla="*/ 303 w 303"/>
                    <a:gd name="T11" fmla="*/ 56 h 113"/>
                    <a:gd name="T12" fmla="*/ 246 w 303"/>
                    <a:gd name="T13" fmla="*/ 113 h 113"/>
                    <a:gd name="T14" fmla="*/ 246 w 303"/>
                    <a:gd name="T15" fmla="*/ 85 h 113"/>
                    <a:gd name="T16" fmla="*/ 246 w 303"/>
                    <a:gd name="T17" fmla="*/ 85 h 113"/>
                    <a:gd name="T18" fmla="*/ 246 w 303"/>
                    <a:gd name="T19" fmla="*/ 8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3" h="113">
                      <a:moveTo>
                        <a:pt x="246" y="85"/>
                      </a:moveTo>
                      <a:lnTo>
                        <a:pt x="0" y="85"/>
                      </a:lnTo>
                      <a:lnTo>
                        <a:pt x="0" y="29"/>
                      </a:lnTo>
                      <a:lnTo>
                        <a:pt x="246" y="29"/>
                      </a:lnTo>
                      <a:lnTo>
                        <a:pt x="246" y="0"/>
                      </a:lnTo>
                      <a:lnTo>
                        <a:pt x="303" y="56"/>
                      </a:lnTo>
                      <a:lnTo>
                        <a:pt x="246" y="113"/>
                      </a:lnTo>
                      <a:lnTo>
                        <a:pt x="246" y="85"/>
                      </a:lnTo>
                      <a:lnTo>
                        <a:pt x="246" y="85"/>
                      </a:lnTo>
                      <a:lnTo>
                        <a:pt x="246" y="85"/>
                      </a:lnTo>
                      <a:close/>
                    </a:path>
                  </a:pathLst>
                </a:custGeom>
                <a:solidFill>
                  <a:srgbClr val="176C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198" name="Rectangle 3449"/>
                <p:cNvSpPr>
                  <a:spLocks noChangeArrowheads="1"/>
                </p:cNvSpPr>
                <p:nvPr/>
              </p:nvSpPr>
              <p:spPr bwMode="auto">
                <a:xfrm>
                  <a:off x="7286624" y="2577783"/>
                  <a:ext cx="1571626" cy="4985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lnSpc>
                      <a:spcPct val="120000"/>
                    </a:lnSpc>
                  </a:pPr>
                  <a:r>
                    <a:rPr lang="en-US" altLang="en-US" sz="882" dirty="0">
                      <a:solidFill>
                        <a:srgbClr val="FFFFFF"/>
                      </a:solidFill>
                      <a:latin typeface="Segoe UI" panose="020B0502040204020203" pitchFamily="34" charset="0"/>
                    </a:rPr>
                    <a:t>… for companies that try</a:t>
                  </a:r>
                  <a:r>
                    <a:rPr lang="en-US" altLang="en-US" sz="882" spc="-39" dirty="0">
                      <a:solidFill>
                        <a:srgbClr val="FFFFFF"/>
                      </a:solidFill>
                      <a:latin typeface="Segoe UI" panose="020B0502040204020203" pitchFamily="34" charset="0"/>
                    </a:rPr>
                    <a:t> to adapt their existing</a:t>
                  </a:r>
                  <a:r>
                    <a:rPr lang="en-US" altLang="en-US" sz="882" dirty="0">
                      <a:solidFill>
                        <a:srgbClr val="FFFFFF"/>
                      </a:solidFill>
                      <a:latin typeface="Segoe UI" panose="020B0502040204020203" pitchFamily="34" charset="0"/>
                    </a:rPr>
                    <a:t> </a:t>
                  </a:r>
                  <a:r>
                    <a:rPr lang="en-US" altLang="en-US" sz="882" spc="-39" dirty="0">
                      <a:solidFill>
                        <a:srgbClr val="FFFFFF"/>
                      </a:solidFill>
                      <a:latin typeface="Segoe UI" panose="020B0502040204020203" pitchFamily="34" charset="0"/>
                    </a:rPr>
                    <a:t>tools </a:t>
                  </a:r>
                  <a:r>
                    <a:rPr lang="en-US" altLang="en-US" sz="882" dirty="0">
                      <a:solidFill>
                        <a:srgbClr val="FFFFFF"/>
                      </a:solidFill>
                      <a:latin typeface="Segoe UI" panose="020B0502040204020203" pitchFamily="34" charset="0"/>
                    </a:rPr>
                    <a:t>for </a:t>
                  </a:r>
                  <a:r>
                    <a:rPr lang="en-US" altLang="en-US" sz="882" b="1" dirty="0">
                      <a:solidFill>
                        <a:srgbClr val="FFFFFF"/>
                      </a:solidFill>
                      <a:latin typeface="Segoe UI" panose="020B0502040204020203" pitchFamily="34" charset="0"/>
                    </a:rPr>
                    <a:t>DevOps practices</a:t>
                  </a:r>
                  <a:endParaRPr lang="en-US" altLang="en-US" sz="1765" b="1" dirty="0">
                    <a:solidFill>
                      <a:srgbClr val="FFFFFF"/>
                    </a:solidFill>
                    <a:latin typeface="Segoe UI" panose="020B0502040204020203" pitchFamily="34" charset="0"/>
                  </a:endParaRPr>
                </a:p>
              </p:txBody>
            </p:sp>
            <p:sp>
              <p:nvSpPr>
                <p:cNvPr id="199" name="Freeform 3455"/>
                <p:cNvSpPr>
                  <a:spLocks/>
                </p:cNvSpPr>
                <p:nvPr/>
              </p:nvSpPr>
              <p:spPr bwMode="auto">
                <a:xfrm>
                  <a:off x="7413624" y="2090421"/>
                  <a:ext cx="760413" cy="242887"/>
                </a:xfrm>
                <a:custGeom>
                  <a:avLst/>
                  <a:gdLst>
                    <a:gd name="T0" fmla="*/ 406 w 479"/>
                    <a:gd name="T1" fmla="*/ 114 h 153"/>
                    <a:gd name="T2" fmla="*/ 0 w 479"/>
                    <a:gd name="T3" fmla="*/ 114 h 153"/>
                    <a:gd name="T4" fmla="*/ 0 w 479"/>
                    <a:gd name="T5" fmla="*/ 38 h 153"/>
                    <a:gd name="T6" fmla="*/ 406 w 479"/>
                    <a:gd name="T7" fmla="*/ 38 h 153"/>
                    <a:gd name="T8" fmla="*/ 406 w 479"/>
                    <a:gd name="T9" fmla="*/ 0 h 153"/>
                    <a:gd name="T10" fmla="*/ 479 w 479"/>
                    <a:gd name="T11" fmla="*/ 77 h 153"/>
                    <a:gd name="T12" fmla="*/ 406 w 479"/>
                    <a:gd name="T13" fmla="*/ 153 h 153"/>
                    <a:gd name="T14" fmla="*/ 406 w 479"/>
                    <a:gd name="T15" fmla="*/ 114 h 153"/>
                    <a:gd name="T16" fmla="*/ 406 w 479"/>
                    <a:gd name="T17" fmla="*/ 114 h 153"/>
                    <a:gd name="T18" fmla="*/ 406 w 479"/>
                    <a:gd name="T19" fmla="*/ 11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9" h="153">
                      <a:moveTo>
                        <a:pt x="406" y="114"/>
                      </a:moveTo>
                      <a:lnTo>
                        <a:pt x="0" y="114"/>
                      </a:lnTo>
                      <a:lnTo>
                        <a:pt x="0" y="38"/>
                      </a:lnTo>
                      <a:lnTo>
                        <a:pt x="406" y="38"/>
                      </a:lnTo>
                      <a:lnTo>
                        <a:pt x="406" y="0"/>
                      </a:lnTo>
                      <a:lnTo>
                        <a:pt x="479" y="77"/>
                      </a:lnTo>
                      <a:lnTo>
                        <a:pt x="406" y="153"/>
                      </a:lnTo>
                      <a:lnTo>
                        <a:pt x="406" y="114"/>
                      </a:lnTo>
                      <a:lnTo>
                        <a:pt x="406" y="114"/>
                      </a:lnTo>
                      <a:lnTo>
                        <a:pt x="406" y="114"/>
                      </a:lnTo>
                      <a:close/>
                    </a:path>
                  </a:pathLst>
                </a:custGeom>
                <a:solidFill>
                  <a:srgbClr val="58595B"/>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200" name="Freeform 3456"/>
                <p:cNvSpPr>
                  <a:spLocks/>
                </p:cNvSpPr>
                <p:nvPr/>
              </p:nvSpPr>
              <p:spPr bwMode="auto">
                <a:xfrm>
                  <a:off x="7327899" y="1985646"/>
                  <a:ext cx="630238" cy="234950"/>
                </a:xfrm>
                <a:custGeom>
                  <a:avLst/>
                  <a:gdLst>
                    <a:gd name="T0" fmla="*/ 323 w 397"/>
                    <a:gd name="T1" fmla="*/ 111 h 148"/>
                    <a:gd name="T2" fmla="*/ 0 w 397"/>
                    <a:gd name="T3" fmla="*/ 112 h 148"/>
                    <a:gd name="T4" fmla="*/ 0 w 397"/>
                    <a:gd name="T5" fmla="*/ 38 h 148"/>
                    <a:gd name="T6" fmla="*/ 323 w 397"/>
                    <a:gd name="T7" fmla="*/ 36 h 148"/>
                    <a:gd name="T8" fmla="*/ 323 w 397"/>
                    <a:gd name="T9" fmla="*/ 0 h 148"/>
                    <a:gd name="T10" fmla="*/ 397 w 397"/>
                    <a:gd name="T11" fmla="*/ 73 h 148"/>
                    <a:gd name="T12" fmla="*/ 323 w 397"/>
                    <a:gd name="T13" fmla="*/ 148 h 148"/>
                    <a:gd name="T14" fmla="*/ 323 w 397"/>
                    <a:gd name="T15" fmla="*/ 111 h 148"/>
                    <a:gd name="T16" fmla="*/ 323 w 397"/>
                    <a:gd name="T17" fmla="*/ 111 h 148"/>
                    <a:gd name="T18" fmla="*/ 323 w 397"/>
                    <a:gd name="T19" fmla="*/ 11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148">
                      <a:moveTo>
                        <a:pt x="323" y="111"/>
                      </a:moveTo>
                      <a:lnTo>
                        <a:pt x="0" y="112"/>
                      </a:lnTo>
                      <a:lnTo>
                        <a:pt x="0" y="38"/>
                      </a:lnTo>
                      <a:lnTo>
                        <a:pt x="323" y="36"/>
                      </a:lnTo>
                      <a:lnTo>
                        <a:pt x="323" y="0"/>
                      </a:lnTo>
                      <a:lnTo>
                        <a:pt x="397" y="73"/>
                      </a:lnTo>
                      <a:lnTo>
                        <a:pt x="323" y="148"/>
                      </a:lnTo>
                      <a:lnTo>
                        <a:pt x="323" y="111"/>
                      </a:lnTo>
                      <a:lnTo>
                        <a:pt x="323" y="111"/>
                      </a:lnTo>
                      <a:lnTo>
                        <a:pt x="323" y="111"/>
                      </a:lnTo>
                      <a:close/>
                    </a:path>
                  </a:pathLst>
                </a:custGeom>
                <a:solidFill>
                  <a:srgbClr val="7FBA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sp>
            <p:nvSpPr>
              <p:cNvPr id="201" name="Freeform 3457"/>
              <p:cNvSpPr>
                <a:spLocks/>
              </p:cNvSpPr>
              <p:nvPr/>
            </p:nvSpPr>
            <p:spPr bwMode="auto">
              <a:xfrm>
                <a:off x="7177087" y="2076133"/>
                <a:ext cx="1708150" cy="561975"/>
              </a:xfrm>
              <a:custGeom>
                <a:avLst/>
                <a:gdLst>
                  <a:gd name="T0" fmla="*/ 897 w 1076"/>
                  <a:gd name="T1" fmla="*/ 354 h 354"/>
                  <a:gd name="T2" fmla="*/ 1076 w 1076"/>
                  <a:gd name="T3" fmla="*/ 176 h 354"/>
                  <a:gd name="T4" fmla="*/ 901 w 1076"/>
                  <a:gd name="T5" fmla="*/ 0 h 354"/>
                  <a:gd name="T6" fmla="*/ 897 w 1076"/>
                  <a:gd name="T7" fmla="*/ 0 h 354"/>
                  <a:gd name="T8" fmla="*/ 897 w 1076"/>
                  <a:gd name="T9" fmla="*/ 84 h 354"/>
                  <a:gd name="T10" fmla="*/ 0 w 1076"/>
                  <a:gd name="T11" fmla="*/ 84 h 354"/>
                  <a:gd name="T12" fmla="*/ 0 w 1076"/>
                  <a:gd name="T13" fmla="*/ 266 h 354"/>
                  <a:gd name="T14" fmla="*/ 897 w 1076"/>
                  <a:gd name="T15" fmla="*/ 266 h 354"/>
                  <a:gd name="T16" fmla="*/ 897 w 1076"/>
                  <a:gd name="T17" fmla="*/ 354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6" h="354">
                    <a:moveTo>
                      <a:pt x="897" y="354"/>
                    </a:moveTo>
                    <a:lnTo>
                      <a:pt x="1076" y="176"/>
                    </a:lnTo>
                    <a:lnTo>
                      <a:pt x="901" y="0"/>
                    </a:lnTo>
                    <a:lnTo>
                      <a:pt x="897" y="0"/>
                    </a:lnTo>
                    <a:lnTo>
                      <a:pt x="897" y="84"/>
                    </a:lnTo>
                    <a:lnTo>
                      <a:pt x="0" y="84"/>
                    </a:lnTo>
                    <a:lnTo>
                      <a:pt x="0" y="266"/>
                    </a:lnTo>
                    <a:lnTo>
                      <a:pt x="897" y="266"/>
                    </a:lnTo>
                    <a:lnTo>
                      <a:pt x="897" y="354"/>
                    </a:lnTo>
                    <a:close/>
                  </a:path>
                </a:pathLst>
              </a:custGeom>
              <a:solidFill>
                <a:srgbClr val="002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grpSp>
        <p:sp>
          <p:nvSpPr>
            <p:cNvPr id="202" name="Rectangle 3458"/>
            <p:cNvSpPr>
              <a:spLocks noChangeArrowheads="1"/>
            </p:cNvSpPr>
            <p:nvPr/>
          </p:nvSpPr>
          <p:spPr bwMode="auto">
            <a:xfrm>
              <a:off x="7254876" y="2206308"/>
              <a:ext cx="237244"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1765" dirty="0">
                  <a:solidFill>
                    <a:srgbClr val="FFFFFF"/>
                  </a:solidFill>
                  <a:latin typeface="Segoe UI Light" panose="020B0502040204020203" pitchFamily="34" charset="0"/>
                </a:rPr>
                <a:t>80</a:t>
              </a:r>
              <a:endParaRPr lang="en-US" altLang="en-US" sz="1765" dirty="0">
                <a:solidFill>
                  <a:srgbClr val="505050"/>
                </a:solidFill>
                <a:latin typeface="Segoe UI" panose="020B0502040204020203" pitchFamily="34" charset="0"/>
              </a:endParaRPr>
            </a:p>
          </p:txBody>
        </p:sp>
        <p:sp>
          <p:nvSpPr>
            <p:cNvPr id="203" name="Rectangle 3459"/>
            <p:cNvSpPr>
              <a:spLocks noChangeArrowheads="1"/>
            </p:cNvSpPr>
            <p:nvPr/>
          </p:nvSpPr>
          <p:spPr bwMode="auto">
            <a:xfrm>
              <a:off x="7513636" y="2214563"/>
              <a:ext cx="141064"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1372" dirty="0">
                  <a:solidFill>
                    <a:srgbClr val="FFFFFF"/>
                  </a:solidFill>
                  <a:latin typeface="Segoe UI Light" panose="020B0502040204020203" pitchFamily="34" charset="0"/>
                </a:rPr>
                <a:t>%</a:t>
              </a:r>
              <a:endParaRPr lang="en-US" altLang="en-US" sz="1765" dirty="0">
                <a:solidFill>
                  <a:srgbClr val="505050"/>
                </a:solidFill>
                <a:latin typeface="Segoe UI" panose="020B0502040204020203" pitchFamily="34" charset="0"/>
              </a:endParaRPr>
            </a:p>
          </p:txBody>
        </p:sp>
        <p:sp>
          <p:nvSpPr>
            <p:cNvPr id="204" name="Rectangle 3460"/>
            <p:cNvSpPr>
              <a:spLocks noChangeArrowheads="1"/>
            </p:cNvSpPr>
            <p:nvPr/>
          </p:nvSpPr>
          <p:spPr bwMode="auto">
            <a:xfrm>
              <a:off x="7704044" y="2285142"/>
              <a:ext cx="665247" cy="1384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882" dirty="0">
                  <a:solidFill>
                    <a:srgbClr val="FFFFFF"/>
                  </a:solidFill>
                  <a:latin typeface="Segoe UI" panose="020B0502040204020203" pitchFamily="34" charset="0"/>
                </a:rPr>
                <a:t>failure rate …</a:t>
              </a:r>
            </a:p>
          </p:txBody>
        </p:sp>
      </p:grpSp>
      <p:grpSp>
        <p:nvGrpSpPr>
          <p:cNvPr id="55" name="Group 54"/>
          <p:cNvGrpSpPr/>
          <p:nvPr/>
        </p:nvGrpSpPr>
        <p:grpSpPr>
          <a:xfrm>
            <a:off x="6956844" y="3577442"/>
            <a:ext cx="1705478" cy="1560962"/>
            <a:chOff x="7124923" y="3878262"/>
            <a:chExt cx="1739676" cy="1592263"/>
          </a:xfrm>
        </p:grpSpPr>
        <p:sp>
          <p:nvSpPr>
            <p:cNvPr id="473" name="Freeform 3527"/>
            <p:cNvSpPr>
              <a:spLocks/>
            </p:cNvSpPr>
            <p:nvPr/>
          </p:nvSpPr>
          <p:spPr bwMode="auto">
            <a:xfrm>
              <a:off x="7569199" y="3878262"/>
              <a:ext cx="901700" cy="595312"/>
            </a:xfrm>
            <a:custGeom>
              <a:avLst/>
              <a:gdLst>
                <a:gd name="T0" fmla="*/ 368 w 437"/>
                <a:gd name="T1" fmla="*/ 126 h 288"/>
                <a:gd name="T2" fmla="*/ 368 w 437"/>
                <a:gd name="T3" fmla="*/ 122 h 288"/>
                <a:gd name="T4" fmla="*/ 247 w 437"/>
                <a:gd name="T5" fmla="*/ 0 h 288"/>
                <a:gd name="T6" fmla="*/ 147 w 437"/>
                <a:gd name="T7" fmla="*/ 56 h 288"/>
                <a:gd name="T8" fmla="*/ 114 w 437"/>
                <a:gd name="T9" fmla="*/ 47 h 288"/>
                <a:gd name="T10" fmla="*/ 75 w 437"/>
                <a:gd name="T11" fmla="*/ 58 h 288"/>
                <a:gd name="T12" fmla="*/ 44 w 437"/>
                <a:gd name="T13" fmla="*/ 113 h 288"/>
                <a:gd name="T14" fmla="*/ 0 w 437"/>
                <a:gd name="T15" fmla="*/ 193 h 288"/>
                <a:gd name="T16" fmla="*/ 86 w 437"/>
                <a:gd name="T17" fmla="*/ 288 h 288"/>
                <a:gd name="T18" fmla="*/ 95 w 437"/>
                <a:gd name="T19" fmla="*/ 288 h 288"/>
                <a:gd name="T20" fmla="*/ 106 w 437"/>
                <a:gd name="T21" fmla="*/ 288 h 288"/>
                <a:gd name="T22" fmla="*/ 302 w 437"/>
                <a:gd name="T23" fmla="*/ 288 h 288"/>
                <a:gd name="T24" fmla="*/ 306 w 437"/>
                <a:gd name="T25" fmla="*/ 288 h 288"/>
                <a:gd name="T26" fmla="*/ 311 w 437"/>
                <a:gd name="T27" fmla="*/ 288 h 288"/>
                <a:gd name="T28" fmla="*/ 324 w 437"/>
                <a:gd name="T29" fmla="*/ 288 h 288"/>
                <a:gd name="T30" fmla="*/ 357 w 437"/>
                <a:gd name="T31" fmla="*/ 288 h 288"/>
                <a:gd name="T32" fmla="*/ 437 w 437"/>
                <a:gd name="T33" fmla="*/ 208 h 288"/>
                <a:gd name="T34" fmla="*/ 368 w 437"/>
                <a:gd name="T35" fmla="*/ 12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7" h="288">
                  <a:moveTo>
                    <a:pt x="368" y="126"/>
                  </a:moveTo>
                  <a:cubicBezTo>
                    <a:pt x="368" y="122"/>
                    <a:pt x="368" y="122"/>
                    <a:pt x="368" y="122"/>
                  </a:cubicBezTo>
                  <a:cubicBezTo>
                    <a:pt x="368" y="56"/>
                    <a:pt x="313" y="0"/>
                    <a:pt x="247" y="0"/>
                  </a:cubicBezTo>
                  <a:cubicBezTo>
                    <a:pt x="205" y="0"/>
                    <a:pt x="167" y="23"/>
                    <a:pt x="147" y="56"/>
                  </a:cubicBezTo>
                  <a:cubicBezTo>
                    <a:pt x="136" y="49"/>
                    <a:pt x="125" y="47"/>
                    <a:pt x="114" y="47"/>
                  </a:cubicBezTo>
                  <a:cubicBezTo>
                    <a:pt x="99" y="47"/>
                    <a:pt x="86" y="49"/>
                    <a:pt x="75" y="58"/>
                  </a:cubicBezTo>
                  <a:cubicBezTo>
                    <a:pt x="57" y="69"/>
                    <a:pt x="44" y="91"/>
                    <a:pt x="44" y="113"/>
                  </a:cubicBezTo>
                  <a:cubicBezTo>
                    <a:pt x="17" y="131"/>
                    <a:pt x="0" y="162"/>
                    <a:pt x="0" y="193"/>
                  </a:cubicBezTo>
                  <a:cubicBezTo>
                    <a:pt x="0" y="243"/>
                    <a:pt x="37" y="283"/>
                    <a:pt x="86" y="288"/>
                  </a:cubicBezTo>
                  <a:cubicBezTo>
                    <a:pt x="88" y="288"/>
                    <a:pt x="92" y="288"/>
                    <a:pt x="95" y="288"/>
                  </a:cubicBezTo>
                  <a:cubicBezTo>
                    <a:pt x="99" y="288"/>
                    <a:pt x="101" y="288"/>
                    <a:pt x="106" y="288"/>
                  </a:cubicBezTo>
                  <a:cubicBezTo>
                    <a:pt x="150" y="288"/>
                    <a:pt x="253" y="288"/>
                    <a:pt x="302" y="288"/>
                  </a:cubicBezTo>
                  <a:cubicBezTo>
                    <a:pt x="302" y="288"/>
                    <a:pt x="304" y="288"/>
                    <a:pt x="306" y="288"/>
                  </a:cubicBezTo>
                  <a:cubicBezTo>
                    <a:pt x="311" y="288"/>
                    <a:pt x="311" y="288"/>
                    <a:pt x="311" y="288"/>
                  </a:cubicBezTo>
                  <a:cubicBezTo>
                    <a:pt x="313" y="288"/>
                    <a:pt x="320" y="288"/>
                    <a:pt x="324" y="288"/>
                  </a:cubicBezTo>
                  <a:cubicBezTo>
                    <a:pt x="357" y="288"/>
                    <a:pt x="357" y="288"/>
                    <a:pt x="357" y="288"/>
                  </a:cubicBezTo>
                  <a:cubicBezTo>
                    <a:pt x="401" y="288"/>
                    <a:pt x="437" y="252"/>
                    <a:pt x="437" y="208"/>
                  </a:cubicBezTo>
                  <a:cubicBezTo>
                    <a:pt x="437" y="166"/>
                    <a:pt x="406" y="133"/>
                    <a:pt x="368" y="126"/>
                  </a:cubicBezTo>
                  <a:close/>
                </a:path>
              </a:pathLst>
            </a:custGeom>
            <a:solidFill>
              <a:srgbClr val="002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74" name="Rectangle 3528"/>
            <p:cNvSpPr>
              <a:spLocks noChangeArrowheads="1"/>
            </p:cNvSpPr>
            <p:nvPr/>
          </p:nvSpPr>
          <p:spPr bwMode="auto">
            <a:xfrm>
              <a:off x="8061324" y="4216400"/>
              <a:ext cx="323807"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1176" b="1" dirty="0">
                  <a:solidFill>
                    <a:srgbClr val="FFFFFF"/>
                  </a:solidFill>
                  <a:latin typeface="Segoe UI Semibold" panose="020B0702040204020203" pitchFamily="34" charset="0"/>
                </a:rPr>
                <a:t>CIOs</a:t>
              </a:r>
              <a:endParaRPr lang="en-US" altLang="en-US" sz="1765" dirty="0">
                <a:solidFill>
                  <a:srgbClr val="505050"/>
                </a:solidFill>
                <a:latin typeface="Segoe UI" panose="020B0502040204020203" pitchFamily="34" charset="0"/>
              </a:endParaRPr>
            </a:p>
          </p:txBody>
        </p:sp>
        <p:sp>
          <p:nvSpPr>
            <p:cNvPr id="475" name="Rectangle 3529"/>
            <p:cNvSpPr>
              <a:spLocks noChangeArrowheads="1"/>
            </p:cNvSpPr>
            <p:nvPr/>
          </p:nvSpPr>
          <p:spPr bwMode="auto">
            <a:xfrm>
              <a:off x="7732349" y="4001313"/>
              <a:ext cx="234038"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1765" dirty="0">
                  <a:solidFill>
                    <a:srgbClr val="FFFFFF"/>
                  </a:solidFill>
                  <a:latin typeface="Segoe UI Light" panose="020B0502040204020203" pitchFamily="34" charset="0"/>
                </a:rPr>
                <a:t>70</a:t>
              </a:r>
              <a:endParaRPr lang="en-US" altLang="en-US" sz="1765" dirty="0">
                <a:solidFill>
                  <a:srgbClr val="505050"/>
                </a:solidFill>
                <a:latin typeface="Segoe UI" panose="020B0502040204020203" pitchFamily="34" charset="0"/>
              </a:endParaRPr>
            </a:p>
          </p:txBody>
        </p:sp>
        <p:sp>
          <p:nvSpPr>
            <p:cNvPr id="476" name="Rectangle 3530"/>
            <p:cNvSpPr>
              <a:spLocks noChangeArrowheads="1"/>
            </p:cNvSpPr>
            <p:nvPr/>
          </p:nvSpPr>
          <p:spPr bwMode="auto">
            <a:xfrm>
              <a:off x="8005503" y="3950999"/>
              <a:ext cx="190758" cy="292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1863" dirty="0">
                  <a:solidFill>
                    <a:srgbClr val="FFFFFF"/>
                  </a:solidFill>
                  <a:latin typeface="Segoe UI Light" panose="020B0502040204020203" pitchFamily="34" charset="0"/>
                </a:rPr>
                <a:t>%</a:t>
              </a:r>
              <a:endParaRPr lang="en-US" altLang="en-US" sz="1765" dirty="0">
                <a:solidFill>
                  <a:srgbClr val="505050"/>
                </a:solidFill>
                <a:latin typeface="Segoe UI" panose="020B0502040204020203" pitchFamily="34" charset="0"/>
              </a:endParaRPr>
            </a:p>
          </p:txBody>
        </p:sp>
        <p:sp>
          <p:nvSpPr>
            <p:cNvPr id="477" name="Rectangle 3531"/>
            <p:cNvSpPr>
              <a:spLocks noChangeArrowheads="1"/>
            </p:cNvSpPr>
            <p:nvPr/>
          </p:nvSpPr>
          <p:spPr bwMode="auto">
            <a:xfrm>
              <a:off x="7124923" y="4981575"/>
              <a:ext cx="511057"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algn="r" defTabSz="896386"/>
              <a:r>
                <a:rPr lang="en-US" altLang="en-US" sz="882" dirty="0">
                  <a:solidFill>
                    <a:srgbClr val="FFFFFF"/>
                  </a:solidFill>
                  <a:latin typeface="Segoe UI" panose="020B0502040204020203" pitchFamily="34" charset="0"/>
                </a:rPr>
                <a:t>to </a:t>
              </a:r>
              <a:r>
                <a:rPr lang="en-US" altLang="en-US" sz="882" b="1" dirty="0">
                  <a:solidFill>
                    <a:srgbClr val="FFFFFF"/>
                  </a:solidFill>
                  <a:latin typeface="Segoe UI" panose="020B0502040204020203" pitchFamily="34" charset="0"/>
                </a:rPr>
                <a:t>reduce</a:t>
              </a:r>
              <a:br>
                <a:rPr lang="en-US" altLang="en-US" sz="882" b="1" dirty="0">
                  <a:solidFill>
                    <a:srgbClr val="FFFFFF"/>
                  </a:solidFill>
                  <a:latin typeface="Segoe UI" panose="020B0502040204020203" pitchFamily="34" charset="0"/>
                </a:rPr>
              </a:br>
              <a:r>
                <a:rPr lang="en-US" altLang="en-US" sz="882" b="1" dirty="0">
                  <a:solidFill>
                    <a:srgbClr val="FFFFFF"/>
                  </a:solidFill>
                  <a:latin typeface="Segoe UI" panose="020B0502040204020203" pitchFamily="34" charset="0"/>
                </a:rPr>
                <a:t>IT costs</a:t>
              </a:r>
              <a:endParaRPr lang="en-US" altLang="en-US" sz="1765" b="1" dirty="0">
                <a:solidFill>
                  <a:srgbClr val="FFFFFF"/>
                </a:solidFill>
                <a:latin typeface="Segoe UI" panose="020B0502040204020203" pitchFamily="34" charset="0"/>
              </a:endParaRPr>
            </a:p>
          </p:txBody>
        </p:sp>
        <p:sp>
          <p:nvSpPr>
            <p:cNvPr id="478" name="Rectangle 3535"/>
            <p:cNvSpPr>
              <a:spLocks noChangeArrowheads="1"/>
            </p:cNvSpPr>
            <p:nvPr/>
          </p:nvSpPr>
          <p:spPr bwMode="auto">
            <a:xfrm>
              <a:off x="7195712" y="4548186"/>
              <a:ext cx="441491" cy="4153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algn="r" defTabSz="896386"/>
              <a:r>
                <a:rPr lang="en-US" altLang="en-US" sz="882" dirty="0">
                  <a:solidFill>
                    <a:srgbClr val="FFFFFF"/>
                  </a:solidFill>
                  <a:latin typeface="Segoe UI" panose="020B0502040204020203" pitchFamily="34" charset="0"/>
                </a:rPr>
                <a:t>Would</a:t>
              </a:r>
              <a:br>
                <a:rPr lang="en-US" altLang="en-US" sz="882" dirty="0">
                  <a:solidFill>
                    <a:srgbClr val="FFFFFF"/>
                  </a:solidFill>
                  <a:latin typeface="Segoe UI" panose="020B0502040204020203" pitchFamily="34" charset="0"/>
                </a:rPr>
              </a:br>
              <a:r>
                <a:rPr lang="en-US" altLang="en-US" sz="882" b="1" dirty="0">
                  <a:solidFill>
                    <a:srgbClr val="FFFFFF"/>
                  </a:solidFill>
                  <a:latin typeface="Segoe UI" panose="020B0502040204020203" pitchFamily="34" charset="0"/>
                </a:rPr>
                <a:t>increase</a:t>
              </a:r>
              <a:br>
                <a:rPr lang="en-US" altLang="en-US" sz="882" b="1" dirty="0">
                  <a:solidFill>
                    <a:srgbClr val="FFFFFF"/>
                  </a:solidFill>
                  <a:latin typeface="Segoe UI" panose="020B0502040204020203" pitchFamily="34" charset="0"/>
                </a:rPr>
              </a:br>
              <a:r>
                <a:rPr lang="en-US" altLang="en-US" sz="882" b="1" dirty="0">
                  <a:solidFill>
                    <a:srgbClr val="FFFFFF"/>
                  </a:solidFill>
                  <a:latin typeface="Segoe UI" panose="020B0502040204020203" pitchFamily="34" charset="0"/>
                </a:rPr>
                <a:t>risk</a:t>
              </a:r>
              <a:endParaRPr lang="en-US" altLang="en-US" sz="1765" b="1" dirty="0">
                <a:solidFill>
                  <a:srgbClr val="FFFFFF"/>
                </a:solidFill>
                <a:latin typeface="Segoe UI" panose="020B0502040204020203" pitchFamily="34" charset="0"/>
              </a:endParaRPr>
            </a:p>
          </p:txBody>
        </p:sp>
        <p:sp>
          <p:nvSpPr>
            <p:cNvPr id="479" name="Freeform 3608"/>
            <p:cNvSpPr>
              <a:spLocks/>
            </p:cNvSpPr>
            <p:nvPr/>
          </p:nvSpPr>
          <p:spPr bwMode="auto">
            <a:xfrm>
              <a:off x="7640637" y="4298950"/>
              <a:ext cx="238125" cy="539750"/>
            </a:xfrm>
            <a:custGeom>
              <a:avLst/>
              <a:gdLst>
                <a:gd name="T0" fmla="*/ 112 w 150"/>
                <a:gd name="T1" fmla="*/ 75 h 340"/>
                <a:gd name="T2" fmla="*/ 112 w 150"/>
                <a:gd name="T3" fmla="*/ 340 h 340"/>
                <a:gd name="T4" fmla="*/ 38 w 150"/>
                <a:gd name="T5" fmla="*/ 340 h 340"/>
                <a:gd name="T6" fmla="*/ 38 w 150"/>
                <a:gd name="T7" fmla="*/ 75 h 340"/>
                <a:gd name="T8" fmla="*/ 0 w 150"/>
                <a:gd name="T9" fmla="*/ 75 h 340"/>
                <a:gd name="T10" fmla="*/ 74 w 150"/>
                <a:gd name="T11" fmla="*/ 0 h 340"/>
                <a:gd name="T12" fmla="*/ 150 w 150"/>
                <a:gd name="T13" fmla="*/ 75 h 340"/>
                <a:gd name="T14" fmla="*/ 112 w 150"/>
                <a:gd name="T15" fmla="*/ 75 h 340"/>
                <a:gd name="T16" fmla="*/ 112 w 150"/>
                <a:gd name="T17" fmla="*/ 75 h 340"/>
                <a:gd name="T18" fmla="*/ 112 w 150"/>
                <a:gd name="T19" fmla="*/ 75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 h="340">
                  <a:moveTo>
                    <a:pt x="112" y="75"/>
                  </a:moveTo>
                  <a:lnTo>
                    <a:pt x="112" y="340"/>
                  </a:lnTo>
                  <a:lnTo>
                    <a:pt x="38" y="340"/>
                  </a:lnTo>
                  <a:lnTo>
                    <a:pt x="38" y="75"/>
                  </a:lnTo>
                  <a:lnTo>
                    <a:pt x="0" y="75"/>
                  </a:lnTo>
                  <a:lnTo>
                    <a:pt x="74" y="0"/>
                  </a:lnTo>
                  <a:lnTo>
                    <a:pt x="150" y="75"/>
                  </a:lnTo>
                  <a:lnTo>
                    <a:pt x="112" y="75"/>
                  </a:lnTo>
                  <a:lnTo>
                    <a:pt x="112" y="75"/>
                  </a:lnTo>
                  <a:lnTo>
                    <a:pt x="112" y="75"/>
                  </a:lnTo>
                  <a:close/>
                </a:path>
              </a:pathLst>
            </a:custGeom>
            <a:solidFill>
              <a:srgbClr val="00BCF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80" name="Freeform 3609"/>
            <p:cNvSpPr>
              <a:spLocks/>
            </p:cNvSpPr>
            <p:nvPr/>
          </p:nvSpPr>
          <p:spPr bwMode="auto">
            <a:xfrm>
              <a:off x="7640637" y="4838700"/>
              <a:ext cx="238125" cy="631825"/>
            </a:xfrm>
            <a:custGeom>
              <a:avLst/>
              <a:gdLst>
                <a:gd name="T0" fmla="*/ 112 w 150"/>
                <a:gd name="T1" fmla="*/ 324 h 398"/>
                <a:gd name="T2" fmla="*/ 112 w 150"/>
                <a:gd name="T3" fmla="*/ 0 h 398"/>
                <a:gd name="T4" fmla="*/ 38 w 150"/>
                <a:gd name="T5" fmla="*/ 0 h 398"/>
                <a:gd name="T6" fmla="*/ 38 w 150"/>
                <a:gd name="T7" fmla="*/ 324 h 398"/>
                <a:gd name="T8" fmla="*/ 0 w 150"/>
                <a:gd name="T9" fmla="*/ 324 h 398"/>
                <a:gd name="T10" fmla="*/ 74 w 150"/>
                <a:gd name="T11" fmla="*/ 398 h 398"/>
                <a:gd name="T12" fmla="*/ 150 w 150"/>
                <a:gd name="T13" fmla="*/ 324 h 398"/>
                <a:gd name="T14" fmla="*/ 112 w 150"/>
                <a:gd name="T15" fmla="*/ 324 h 398"/>
                <a:gd name="T16" fmla="*/ 112 w 150"/>
                <a:gd name="T17" fmla="*/ 324 h 398"/>
                <a:gd name="T18" fmla="*/ 112 w 150"/>
                <a:gd name="T19" fmla="*/ 324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 h="398">
                  <a:moveTo>
                    <a:pt x="112" y="324"/>
                  </a:moveTo>
                  <a:lnTo>
                    <a:pt x="112" y="0"/>
                  </a:lnTo>
                  <a:lnTo>
                    <a:pt x="38" y="0"/>
                  </a:lnTo>
                  <a:lnTo>
                    <a:pt x="38" y="324"/>
                  </a:lnTo>
                  <a:lnTo>
                    <a:pt x="0" y="324"/>
                  </a:lnTo>
                  <a:lnTo>
                    <a:pt x="74" y="398"/>
                  </a:lnTo>
                  <a:lnTo>
                    <a:pt x="150" y="324"/>
                  </a:lnTo>
                  <a:lnTo>
                    <a:pt x="112" y="324"/>
                  </a:lnTo>
                  <a:lnTo>
                    <a:pt x="112" y="324"/>
                  </a:lnTo>
                  <a:lnTo>
                    <a:pt x="112" y="324"/>
                  </a:lnTo>
                  <a:close/>
                </a:path>
              </a:pathLst>
            </a:custGeom>
            <a:solidFill>
              <a:srgbClr val="176C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81" name="Rectangle 3610"/>
            <p:cNvSpPr>
              <a:spLocks noChangeArrowheads="1"/>
            </p:cNvSpPr>
            <p:nvPr/>
          </p:nvSpPr>
          <p:spPr bwMode="auto">
            <a:xfrm>
              <a:off x="7891461" y="4981575"/>
              <a:ext cx="831959"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882" dirty="0">
                  <a:solidFill>
                    <a:srgbClr val="FFFFFF"/>
                  </a:solidFill>
                  <a:latin typeface="Segoe UI" panose="020B0502040204020203" pitchFamily="34" charset="0"/>
                </a:rPr>
                <a:t>and </a:t>
              </a:r>
              <a:r>
                <a:rPr lang="en-US" altLang="en-US" sz="882" b="1" dirty="0">
                  <a:solidFill>
                    <a:srgbClr val="FFFFFF"/>
                  </a:solidFill>
                  <a:latin typeface="Segoe UI" panose="020B0502040204020203" pitchFamily="34" charset="0"/>
                </a:rPr>
                <a:t>accelerate</a:t>
              </a:r>
              <a:br>
                <a:rPr lang="en-US" altLang="en-US" sz="882" b="1" dirty="0">
                  <a:solidFill>
                    <a:srgbClr val="FFFFFF"/>
                  </a:solidFill>
                  <a:latin typeface="Segoe UI" panose="020B0502040204020203" pitchFamily="34" charset="0"/>
                </a:rPr>
              </a:br>
              <a:r>
                <a:rPr lang="en-US" altLang="en-US" sz="882" b="1" dirty="0">
                  <a:solidFill>
                    <a:srgbClr val="FFFFFF"/>
                  </a:solidFill>
                  <a:latin typeface="Segoe UI" panose="020B0502040204020203" pitchFamily="34" charset="0"/>
                </a:rPr>
                <a:t>business agility</a:t>
              </a:r>
            </a:p>
          </p:txBody>
        </p:sp>
        <p:sp>
          <p:nvSpPr>
            <p:cNvPr id="482" name="Freeform 3613"/>
            <p:cNvSpPr>
              <a:spLocks/>
            </p:cNvSpPr>
            <p:nvPr/>
          </p:nvSpPr>
          <p:spPr bwMode="auto">
            <a:xfrm>
              <a:off x="7897811" y="4783138"/>
              <a:ext cx="966788" cy="238125"/>
            </a:xfrm>
            <a:custGeom>
              <a:avLst/>
              <a:gdLst>
                <a:gd name="T0" fmla="*/ 535 w 609"/>
                <a:gd name="T1" fmla="*/ 38 h 150"/>
                <a:gd name="T2" fmla="*/ 0 w 609"/>
                <a:gd name="T3" fmla="*/ 38 h 150"/>
                <a:gd name="T4" fmla="*/ 0 w 609"/>
                <a:gd name="T5" fmla="*/ 112 h 150"/>
                <a:gd name="T6" fmla="*/ 535 w 609"/>
                <a:gd name="T7" fmla="*/ 112 h 150"/>
                <a:gd name="T8" fmla="*/ 535 w 609"/>
                <a:gd name="T9" fmla="*/ 150 h 150"/>
                <a:gd name="T10" fmla="*/ 609 w 609"/>
                <a:gd name="T11" fmla="*/ 76 h 150"/>
                <a:gd name="T12" fmla="*/ 535 w 609"/>
                <a:gd name="T13" fmla="*/ 0 h 150"/>
                <a:gd name="T14" fmla="*/ 535 w 609"/>
                <a:gd name="T15" fmla="*/ 38 h 150"/>
                <a:gd name="T16" fmla="*/ 535 w 609"/>
                <a:gd name="T17" fmla="*/ 38 h 150"/>
                <a:gd name="T18" fmla="*/ 535 w 609"/>
                <a:gd name="T19" fmla="*/ 38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9" h="150">
                  <a:moveTo>
                    <a:pt x="535" y="38"/>
                  </a:moveTo>
                  <a:lnTo>
                    <a:pt x="0" y="38"/>
                  </a:lnTo>
                  <a:lnTo>
                    <a:pt x="0" y="112"/>
                  </a:lnTo>
                  <a:lnTo>
                    <a:pt x="535" y="112"/>
                  </a:lnTo>
                  <a:lnTo>
                    <a:pt x="535" y="150"/>
                  </a:lnTo>
                  <a:lnTo>
                    <a:pt x="609" y="76"/>
                  </a:lnTo>
                  <a:lnTo>
                    <a:pt x="535" y="0"/>
                  </a:lnTo>
                  <a:lnTo>
                    <a:pt x="535" y="38"/>
                  </a:lnTo>
                  <a:lnTo>
                    <a:pt x="535" y="38"/>
                  </a:lnTo>
                  <a:lnTo>
                    <a:pt x="535" y="38"/>
                  </a:lnTo>
                  <a:close/>
                </a:path>
              </a:pathLst>
            </a:custGeom>
            <a:solidFill>
              <a:srgbClr val="176C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1066669">
                <a:defRPr/>
              </a:pPr>
              <a:endParaRPr lang="en-US" sz="2157" kern="0">
                <a:solidFill>
                  <a:srgbClr val="505050"/>
                </a:solidFill>
              </a:endParaRPr>
            </a:p>
          </p:txBody>
        </p:sp>
        <p:sp>
          <p:nvSpPr>
            <p:cNvPr id="483" name="Rectangle 3778"/>
            <p:cNvSpPr>
              <a:spLocks noChangeArrowheads="1"/>
            </p:cNvSpPr>
            <p:nvPr/>
          </p:nvSpPr>
          <p:spPr bwMode="auto">
            <a:xfrm>
              <a:off x="7918449" y="4256088"/>
              <a:ext cx="67326" cy="1384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882" dirty="0">
                  <a:solidFill>
                    <a:srgbClr val="FFFFFF"/>
                  </a:solidFill>
                  <a:latin typeface="Segoe UI" panose="020B0502040204020203" pitchFamily="34" charset="0"/>
                </a:rPr>
                <a:t>o</a:t>
              </a:r>
              <a:endParaRPr lang="en-US" altLang="en-US" sz="1765" dirty="0">
                <a:solidFill>
                  <a:srgbClr val="505050"/>
                </a:solidFill>
                <a:latin typeface="Segoe UI" panose="020B0502040204020203" pitchFamily="34" charset="0"/>
              </a:endParaRPr>
            </a:p>
          </p:txBody>
        </p:sp>
        <p:sp>
          <p:nvSpPr>
            <p:cNvPr id="484" name="Rectangle 3779"/>
            <p:cNvSpPr>
              <a:spLocks noChangeArrowheads="1"/>
            </p:cNvSpPr>
            <p:nvPr/>
          </p:nvSpPr>
          <p:spPr bwMode="auto">
            <a:xfrm>
              <a:off x="7983537" y="4256088"/>
              <a:ext cx="35973" cy="1384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r>
                <a:rPr lang="en-US" altLang="en-US" sz="882" dirty="0">
                  <a:solidFill>
                    <a:srgbClr val="FFFFFF"/>
                  </a:solidFill>
                  <a:latin typeface="Segoe UI" panose="020B0502040204020203" pitchFamily="34" charset="0"/>
                </a:rPr>
                <a:t>f</a:t>
              </a:r>
              <a:endParaRPr lang="en-US" altLang="en-US" sz="1765" dirty="0">
                <a:solidFill>
                  <a:srgbClr val="505050"/>
                </a:solidFill>
                <a:latin typeface="Segoe UI" panose="020B0502040204020203" pitchFamily="34" charset="0"/>
              </a:endParaRPr>
            </a:p>
          </p:txBody>
        </p:sp>
      </p:grpSp>
      <p:grpSp>
        <p:nvGrpSpPr>
          <p:cNvPr id="21" name="Group 20"/>
          <p:cNvGrpSpPr/>
          <p:nvPr/>
        </p:nvGrpSpPr>
        <p:grpSpPr>
          <a:xfrm>
            <a:off x="9387391" y="5894169"/>
            <a:ext cx="2415847" cy="778553"/>
            <a:chOff x="9575627" y="6011862"/>
            <a:chExt cx="2464290" cy="794165"/>
          </a:xfrm>
        </p:grpSpPr>
        <p:grpSp>
          <p:nvGrpSpPr>
            <p:cNvPr id="670" name="Group 669"/>
            <p:cNvGrpSpPr/>
            <p:nvPr/>
          </p:nvGrpSpPr>
          <p:grpSpPr>
            <a:xfrm>
              <a:off x="10180637" y="6011862"/>
              <a:ext cx="1859280" cy="775597"/>
              <a:chOff x="10339187" y="5938601"/>
              <a:chExt cx="1859280" cy="775597"/>
            </a:xfrm>
          </p:grpSpPr>
          <p:sp>
            <p:nvSpPr>
              <p:cNvPr id="671" name="Rectangle 3696"/>
              <p:cNvSpPr>
                <a:spLocks noChangeArrowheads="1"/>
              </p:cNvSpPr>
              <p:nvPr/>
            </p:nvSpPr>
            <p:spPr bwMode="auto">
              <a:xfrm>
                <a:off x="10339187" y="5938601"/>
                <a:ext cx="1717441" cy="7755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896386">
                  <a:lnSpc>
                    <a:spcPct val="140000"/>
                  </a:lnSpc>
                </a:pPr>
                <a:r>
                  <a:rPr lang="en-US" altLang="en-US" sz="882" dirty="0">
                    <a:solidFill>
                      <a:srgbClr val="FFFFFF"/>
                    </a:solidFill>
                    <a:latin typeface="Segoe UI" panose="020B0502040204020203" pitchFamily="34" charset="0"/>
                  </a:rPr>
                  <a:t>A bug caught in production ends up costing</a:t>
                </a:r>
              </a:p>
              <a:p>
                <a:pPr defTabSz="896386">
                  <a:lnSpc>
                    <a:spcPct val="20000"/>
                  </a:lnSpc>
                </a:pPr>
                <a:endParaRPr lang="en-US" altLang="en-US" sz="882" dirty="0">
                  <a:solidFill>
                    <a:srgbClr val="002050"/>
                  </a:solidFill>
                  <a:latin typeface="Segoe UI" panose="020B0502040204020203" pitchFamily="34" charset="0"/>
                </a:endParaRPr>
              </a:p>
              <a:p>
                <a:pPr defTabSz="896386">
                  <a:lnSpc>
                    <a:spcPct val="130000"/>
                  </a:lnSpc>
                </a:pPr>
                <a:r>
                  <a:rPr lang="en-US" altLang="en-US" sz="882" dirty="0">
                    <a:solidFill>
                      <a:srgbClr val="FFFFFF"/>
                    </a:solidFill>
                    <a:latin typeface="Segoe UI" panose="020B0502040204020203" pitchFamily="34" charset="0"/>
                  </a:rPr>
                  <a:t>than if the same bug was </a:t>
                </a:r>
                <a:r>
                  <a:rPr lang="en-US" altLang="en-US" sz="882" spc="-20" dirty="0">
                    <a:solidFill>
                      <a:srgbClr val="FFFFFF"/>
                    </a:solidFill>
                    <a:latin typeface="Segoe UI" panose="020B0502040204020203" pitchFamily="34" charset="0"/>
                  </a:rPr>
                  <a:t>found earlier in the development </a:t>
                </a:r>
                <a:r>
                  <a:rPr lang="en-US" altLang="en-US" sz="882" dirty="0">
                    <a:solidFill>
                      <a:srgbClr val="FFFFFF"/>
                    </a:solidFill>
                    <a:latin typeface="Segoe UI" panose="020B0502040204020203" pitchFamily="34" charset="0"/>
                  </a:rPr>
                  <a:t>cycle</a:t>
                </a:r>
              </a:p>
            </p:txBody>
          </p:sp>
          <p:sp>
            <p:nvSpPr>
              <p:cNvPr id="672" name="Rectangle 671"/>
              <p:cNvSpPr/>
              <p:nvPr/>
            </p:nvSpPr>
            <p:spPr>
              <a:xfrm>
                <a:off x="10816018" y="6031366"/>
                <a:ext cx="1382449" cy="400110"/>
              </a:xfrm>
              <a:prstGeom prst="rect">
                <a:avLst/>
              </a:prstGeom>
            </p:spPr>
            <p:txBody>
              <a:bodyPr wrap="square" anchor="b">
                <a:spAutoFit/>
              </a:bodyPr>
              <a:lstStyle/>
              <a:p>
                <a:r>
                  <a:rPr lang="en-US" altLang="en-US" sz="1961" spc="10" dirty="0">
                    <a:solidFill>
                      <a:srgbClr val="FF0000"/>
                    </a:solidFill>
                  </a:rPr>
                  <a:t>100x more</a:t>
                </a:r>
                <a:endParaRPr lang="en-US" sz="1961" spc="10" dirty="0">
                  <a:solidFill>
                    <a:srgbClr val="FF0000"/>
                  </a:solidFill>
                </a:endParaRPr>
              </a:p>
            </p:txBody>
          </p:sp>
        </p:grpSp>
        <p:grpSp>
          <p:nvGrpSpPr>
            <p:cNvPr id="17" name="Group 16"/>
            <p:cNvGrpSpPr/>
            <p:nvPr/>
          </p:nvGrpSpPr>
          <p:grpSpPr>
            <a:xfrm>
              <a:off x="9575627" y="6351101"/>
              <a:ext cx="516962" cy="454926"/>
              <a:chOff x="8623127" y="6376501"/>
              <a:chExt cx="516962" cy="454926"/>
            </a:xfrm>
          </p:grpSpPr>
          <p:sp>
            <p:nvSpPr>
              <p:cNvPr id="13" name="Isosceles Triangle 12"/>
              <p:cNvSpPr/>
              <p:nvPr/>
            </p:nvSpPr>
            <p:spPr bwMode="auto">
              <a:xfrm>
                <a:off x="8649970" y="6400800"/>
                <a:ext cx="471424" cy="406400"/>
              </a:xfrm>
              <a:prstGeom prst="triangle">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89642" tIns="89642" rIns="33620" bIns="33620" rtlCol="0" anchor="b" anchorCtr="0"/>
              <a:lstStyle/>
              <a:p>
                <a:pPr algn="ctr" defTabSz="914038"/>
                <a:endParaRPr lang="en-US" sz="784" dirty="0">
                  <a:gradFill>
                    <a:gsLst>
                      <a:gs pos="0">
                        <a:srgbClr val="FFFFFF"/>
                      </a:gs>
                      <a:gs pos="100000">
                        <a:srgbClr val="FFFFFF"/>
                      </a:gs>
                    </a:gsLst>
                    <a:lin ang="5400000" scaled="0"/>
                  </a:gradFill>
                  <a:ea typeface="Segoe UI" pitchFamily="34" charset="0"/>
                  <a:cs typeface="Segoe UI" pitchFamily="34" charset="0"/>
                </a:endParaRPr>
              </a:p>
            </p:txBody>
          </p:sp>
          <p:pic>
            <p:nvPicPr>
              <p:cNvPr id="420" name="Picture 419"/>
              <p:cNvPicPr>
                <a:picLocks noChangeAspect="1"/>
              </p:cNvPicPr>
              <p:nvPr/>
            </p:nvPicPr>
            <p:blipFill>
              <a:blip r:embed="rId8" cstate="print">
                <a:extLst>
                  <a:ext uri="{BEBA8EAE-BF5A-486C-A8C5-ECC9F3942E4B}">
                    <a14:imgProps xmlns:a14="http://schemas.microsoft.com/office/drawing/2010/main">
                      <a14:imgLayer r:embed="rId9">
                        <a14:imgEffect>
                          <a14:backgroundRemoval t="3977" b="89986" l="10000" r="90000"/>
                        </a14:imgEffect>
                      </a14:imgLayer>
                    </a14:imgProps>
                  </a:ext>
                  <a:ext uri="{28A0092B-C50C-407E-A947-70E740481C1C}">
                    <a14:useLocalDpi xmlns:a14="http://schemas.microsoft.com/office/drawing/2010/main" val="0"/>
                  </a:ext>
                </a:extLst>
              </a:blip>
              <a:stretch>
                <a:fillRect/>
              </a:stretch>
            </p:blipFill>
            <p:spPr>
              <a:xfrm>
                <a:off x="8623127" y="6376501"/>
                <a:ext cx="516962" cy="454926"/>
              </a:xfrm>
              <a:prstGeom prst="rect">
                <a:avLst/>
              </a:prstGeom>
              <a:noFill/>
            </p:spPr>
          </p:pic>
        </p:grpSp>
      </p:grpSp>
      <p:sp>
        <p:nvSpPr>
          <p:cNvPr id="437" name="Title 3"/>
          <p:cNvSpPr txBox="1">
            <a:spLocks/>
          </p:cNvSpPr>
          <p:nvPr/>
        </p:nvSpPr>
        <p:spPr>
          <a:xfrm>
            <a:off x="269241" y="289957"/>
            <a:ext cx="11655840" cy="899537"/>
          </a:xfrm>
          <a:prstGeom prst="rect">
            <a:avLst/>
          </a:prstGeom>
        </p:spPr>
        <p:txBody>
          <a:bodyPr vert="horz" wrap="square" lIns="143428" tIns="89642" rIns="143428" bIns="89642"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defTabSz="914367">
              <a:defRPr/>
            </a:pPr>
            <a:r>
              <a:rPr lang="de-DE" sz="4705" dirty="0">
                <a:solidFill>
                  <a:srgbClr val="FFFFFF"/>
                </a:solidFill>
                <a:latin typeface="Segoe UI Light"/>
              </a:rPr>
              <a:t>Value delivery challenges</a:t>
            </a:r>
            <a:endParaRPr lang="de-DE" sz="4705" spc="-100" dirty="0">
              <a:solidFill>
                <a:srgbClr val="FFFFFF"/>
              </a:solidFill>
              <a:latin typeface="Segoe UI Light"/>
            </a:endParaRPr>
          </a:p>
        </p:txBody>
      </p:sp>
    </p:spTree>
    <p:extLst>
      <p:ext uri="{BB962C8B-B14F-4D97-AF65-F5344CB8AC3E}">
        <p14:creationId xmlns:p14="http://schemas.microsoft.com/office/powerpoint/2010/main" val="381967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childTnLst>
                                </p:cTn>
                              </p:par>
                            </p:childTnLst>
                          </p:cTn>
                        </p:par>
                        <p:par>
                          <p:cTn id="13" fill="hold">
                            <p:stCondLst>
                              <p:cond delay="500"/>
                            </p:stCondLst>
                            <p:childTnLst>
                              <p:par>
                                <p:cTn id="14" presetID="2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500"/>
                                  </p:stCondLst>
                                  <p:childTnLst>
                                    <p:set>
                                      <p:cBhvr>
                                        <p:cTn id="19" dur="1" fill="hold">
                                          <p:stCondLst>
                                            <p:cond delay="0"/>
                                          </p:stCondLst>
                                        </p:cTn>
                                        <p:tgtEl>
                                          <p:spTgt spid="27"/>
                                        </p:tgtEl>
                                        <p:attrNameLst>
                                          <p:attrName>style.visibility</p:attrName>
                                        </p:attrNameLst>
                                      </p:cBhvr>
                                      <p:to>
                                        <p:strVal val="visible"/>
                                      </p:to>
                                    </p:set>
                                    <p:anim calcmode="lin" valueType="num">
                                      <p:cBhvr>
                                        <p:cTn id="20" dur="500" fill="hold"/>
                                        <p:tgtEl>
                                          <p:spTgt spid="27"/>
                                        </p:tgtEl>
                                        <p:attrNameLst>
                                          <p:attrName>ppt_w</p:attrName>
                                        </p:attrNameLst>
                                      </p:cBhvr>
                                      <p:tavLst>
                                        <p:tav tm="0">
                                          <p:val>
                                            <p:fltVal val="0"/>
                                          </p:val>
                                        </p:tav>
                                        <p:tav tm="100000">
                                          <p:val>
                                            <p:strVal val="#ppt_w"/>
                                          </p:val>
                                        </p:tav>
                                      </p:tavLst>
                                    </p:anim>
                                    <p:anim calcmode="lin" valueType="num">
                                      <p:cBhvr>
                                        <p:cTn id="21" dur="500" fill="hold"/>
                                        <p:tgtEl>
                                          <p:spTgt spid="27"/>
                                        </p:tgtEl>
                                        <p:attrNameLst>
                                          <p:attrName>ppt_h</p:attrName>
                                        </p:attrNameLst>
                                      </p:cBhvr>
                                      <p:tavLst>
                                        <p:tav tm="0">
                                          <p:val>
                                            <p:fltVal val="0"/>
                                          </p:val>
                                        </p:tav>
                                        <p:tav tm="100000">
                                          <p:val>
                                            <p:strVal val="#ppt_h"/>
                                          </p:val>
                                        </p:tav>
                                      </p:tavLst>
                                    </p:anim>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left)">
                                      <p:cBhvr>
                                        <p:cTn id="25" dur="1000"/>
                                        <p:tgtEl>
                                          <p:spTgt spid="29"/>
                                        </p:tgtEl>
                                      </p:cBhvr>
                                    </p:animEffect>
                                  </p:childTnLst>
                                </p:cTn>
                              </p:par>
                            </p:childTnLst>
                          </p:cTn>
                        </p:par>
                        <p:par>
                          <p:cTn id="26" fill="hold">
                            <p:stCondLst>
                              <p:cond delay="2500"/>
                            </p:stCondLst>
                            <p:childTnLst>
                              <p:par>
                                <p:cTn id="27" presetID="12" presetClass="entr" presetSubtype="1" fill="hold" grpId="0" nodeType="afterEffect">
                                  <p:stCondLst>
                                    <p:cond delay="0"/>
                                  </p:stCondLst>
                                  <p:childTnLst>
                                    <p:set>
                                      <p:cBhvr>
                                        <p:cTn id="28" dur="1" fill="hold">
                                          <p:stCondLst>
                                            <p:cond delay="0"/>
                                          </p:stCondLst>
                                        </p:cTn>
                                        <p:tgtEl>
                                          <p:spTgt spid="266"/>
                                        </p:tgtEl>
                                        <p:attrNameLst>
                                          <p:attrName>style.visibility</p:attrName>
                                        </p:attrNameLst>
                                      </p:cBhvr>
                                      <p:to>
                                        <p:strVal val="visible"/>
                                      </p:to>
                                    </p:set>
                                    <p:anim calcmode="lin" valueType="num">
                                      <p:cBhvr additive="base">
                                        <p:cTn id="29" dur="500"/>
                                        <p:tgtEl>
                                          <p:spTgt spid="266"/>
                                        </p:tgtEl>
                                        <p:attrNameLst>
                                          <p:attrName>ppt_y</p:attrName>
                                        </p:attrNameLst>
                                      </p:cBhvr>
                                      <p:tavLst>
                                        <p:tav tm="0">
                                          <p:val>
                                            <p:strVal val="#ppt_y-#ppt_h*1.125000"/>
                                          </p:val>
                                        </p:tav>
                                        <p:tav tm="100000">
                                          <p:val>
                                            <p:strVal val="#ppt_y"/>
                                          </p:val>
                                        </p:tav>
                                      </p:tavLst>
                                    </p:anim>
                                    <p:animEffect transition="in" filter="wipe(down)">
                                      <p:cBhvr>
                                        <p:cTn id="30" dur="500"/>
                                        <p:tgtEl>
                                          <p:spTgt spid="266"/>
                                        </p:tgtEl>
                                      </p:cBhvr>
                                    </p:animEffect>
                                  </p:childTnLst>
                                </p:cTn>
                              </p:par>
                            </p:childTnLst>
                          </p:cTn>
                        </p:par>
                        <p:par>
                          <p:cTn id="31" fill="hold">
                            <p:stCondLst>
                              <p:cond delay="3000"/>
                            </p:stCondLst>
                            <p:childTnLst>
                              <p:par>
                                <p:cTn id="32" presetID="12" presetClass="entr" presetSubtype="1" fill="hold" grpId="0" nodeType="afterEffect">
                                  <p:stCondLst>
                                    <p:cond delay="0"/>
                                  </p:stCondLst>
                                  <p:childTnLst>
                                    <p:set>
                                      <p:cBhvr>
                                        <p:cTn id="33" dur="1" fill="hold">
                                          <p:stCondLst>
                                            <p:cond delay="0"/>
                                          </p:stCondLst>
                                        </p:cTn>
                                        <p:tgtEl>
                                          <p:spTgt spid="191"/>
                                        </p:tgtEl>
                                        <p:attrNameLst>
                                          <p:attrName>style.visibility</p:attrName>
                                        </p:attrNameLst>
                                      </p:cBhvr>
                                      <p:to>
                                        <p:strVal val="visible"/>
                                      </p:to>
                                    </p:set>
                                    <p:anim calcmode="lin" valueType="num">
                                      <p:cBhvr additive="base">
                                        <p:cTn id="34" dur="500"/>
                                        <p:tgtEl>
                                          <p:spTgt spid="191"/>
                                        </p:tgtEl>
                                        <p:attrNameLst>
                                          <p:attrName>ppt_y</p:attrName>
                                        </p:attrNameLst>
                                      </p:cBhvr>
                                      <p:tavLst>
                                        <p:tav tm="0">
                                          <p:val>
                                            <p:strVal val="#ppt_y-#ppt_h*1.125000"/>
                                          </p:val>
                                        </p:tav>
                                        <p:tav tm="100000">
                                          <p:val>
                                            <p:strVal val="#ppt_y"/>
                                          </p:val>
                                        </p:tav>
                                      </p:tavLst>
                                    </p:anim>
                                    <p:animEffect transition="in" filter="wipe(down)">
                                      <p:cBhvr>
                                        <p:cTn id="35" dur="500"/>
                                        <p:tgtEl>
                                          <p:spTgt spid="191"/>
                                        </p:tgtEl>
                                      </p:cBhvr>
                                    </p:animEffect>
                                  </p:childTnLst>
                                </p:cTn>
                              </p:par>
                            </p:childTnLst>
                          </p:cTn>
                        </p:par>
                        <p:par>
                          <p:cTn id="36" fill="hold">
                            <p:stCondLst>
                              <p:cond delay="3500"/>
                            </p:stCondLst>
                            <p:childTnLst>
                              <p:par>
                                <p:cTn id="37" presetID="12" presetClass="entr" presetSubtype="1" fill="hold" grpId="0" nodeType="afterEffect">
                                  <p:stCondLst>
                                    <p:cond delay="0"/>
                                  </p:stCondLst>
                                  <p:childTnLst>
                                    <p:set>
                                      <p:cBhvr>
                                        <p:cTn id="38" dur="1" fill="hold">
                                          <p:stCondLst>
                                            <p:cond delay="0"/>
                                          </p:stCondLst>
                                        </p:cTn>
                                        <p:tgtEl>
                                          <p:spTgt spid="192"/>
                                        </p:tgtEl>
                                        <p:attrNameLst>
                                          <p:attrName>style.visibility</p:attrName>
                                        </p:attrNameLst>
                                      </p:cBhvr>
                                      <p:to>
                                        <p:strVal val="visible"/>
                                      </p:to>
                                    </p:set>
                                    <p:anim calcmode="lin" valueType="num">
                                      <p:cBhvr additive="base">
                                        <p:cTn id="39" dur="500"/>
                                        <p:tgtEl>
                                          <p:spTgt spid="192"/>
                                        </p:tgtEl>
                                        <p:attrNameLst>
                                          <p:attrName>ppt_y</p:attrName>
                                        </p:attrNameLst>
                                      </p:cBhvr>
                                      <p:tavLst>
                                        <p:tav tm="0">
                                          <p:val>
                                            <p:strVal val="#ppt_y-#ppt_h*1.125000"/>
                                          </p:val>
                                        </p:tav>
                                        <p:tav tm="100000">
                                          <p:val>
                                            <p:strVal val="#ppt_y"/>
                                          </p:val>
                                        </p:tav>
                                      </p:tavLst>
                                    </p:anim>
                                    <p:animEffect transition="in" filter="wipe(down)">
                                      <p:cBhvr>
                                        <p:cTn id="40" dur="500"/>
                                        <p:tgtEl>
                                          <p:spTgt spid="192"/>
                                        </p:tgtEl>
                                      </p:cBhvr>
                                    </p:animEffect>
                                  </p:childTnLst>
                                </p:cTn>
                              </p:par>
                            </p:childTnLst>
                          </p:cTn>
                        </p:par>
                        <p:par>
                          <p:cTn id="41" fill="hold">
                            <p:stCondLst>
                              <p:cond delay="4000"/>
                            </p:stCondLst>
                            <p:childTnLst>
                              <p:par>
                                <p:cTn id="42" presetID="2" presetClass="entr" presetSubtype="4" fill="hold" nodeType="afterEffect">
                                  <p:stCondLst>
                                    <p:cond delay="0"/>
                                  </p:stCondLst>
                                  <p:childTnLst>
                                    <p:set>
                                      <p:cBhvr>
                                        <p:cTn id="43" dur="1" fill="hold">
                                          <p:stCondLst>
                                            <p:cond delay="0"/>
                                          </p:stCondLst>
                                        </p:cTn>
                                        <p:tgtEl>
                                          <p:spTgt spid="526"/>
                                        </p:tgtEl>
                                        <p:attrNameLst>
                                          <p:attrName>style.visibility</p:attrName>
                                        </p:attrNameLst>
                                      </p:cBhvr>
                                      <p:to>
                                        <p:strVal val="visible"/>
                                      </p:to>
                                    </p:set>
                                    <p:anim calcmode="lin" valueType="num">
                                      <p:cBhvr additive="base">
                                        <p:cTn id="44" dur="300" fill="hold"/>
                                        <p:tgtEl>
                                          <p:spTgt spid="526"/>
                                        </p:tgtEl>
                                        <p:attrNameLst>
                                          <p:attrName>ppt_x</p:attrName>
                                        </p:attrNameLst>
                                      </p:cBhvr>
                                      <p:tavLst>
                                        <p:tav tm="0">
                                          <p:val>
                                            <p:strVal val="#ppt_x"/>
                                          </p:val>
                                        </p:tav>
                                        <p:tav tm="100000">
                                          <p:val>
                                            <p:strVal val="#ppt_x"/>
                                          </p:val>
                                        </p:tav>
                                      </p:tavLst>
                                    </p:anim>
                                    <p:anim calcmode="lin" valueType="num">
                                      <p:cBhvr additive="base">
                                        <p:cTn id="45" dur="300" fill="hold"/>
                                        <p:tgtEl>
                                          <p:spTgt spid="526"/>
                                        </p:tgtEl>
                                        <p:attrNameLst>
                                          <p:attrName>ppt_y</p:attrName>
                                        </p:attrNameLst>
                                      </p:cBhvr>
                                      <p:tavLst>
                                        <p:tav tm="0">
                                          <p:val>
                                            <p:strVal val="1+#ppt_h/2"/>
                                          </p:val>
                                        </p:tav>
                                        <p:tav tm="100000">
                                          <p:val>
                                            <p:strVal val="#ppt_y"/>
                                          </p:val>
                                        </p:tav>
                                      </p:tavLst>
                                    </p:anim>
                                  </p:childTnLst>
                                </p:cTn>
                              </p:par>
                            </p:childTnLst>
                          </p:cTn>
                        </p:par>
                        <p:par>
                          <p:cTn id="46" fill="hold">
                            <p:stCondLst>
                              <p:cond delay="4300"/>
                            </p:stCondLst>
                            <p:childTnLst>
                              <p:par>
                                <p:cTn id="47" presetID="2" presetClass="entr" presetSubtype="1" fill="hold" nodeType="afterEffect">
                                  <p:stCondLst>
                                    <p:cond delay="0"/>
                                  </p:stCondLst>
                                  <p:childTnLst>
                                    <p:set>
                                      <p:cBhvr>
                                        <p:cTn id="48" dur="1" fill="hold">
                                          <p:stCondLst>
                                            <p:cond delay="0"/>
                                          </p:stCondLst>
                                        </p:cTn>
                                        <p:tgtEl>
                                          <p:spTgt spid="687"/>
                                        </p:tgtEl>
                                        <p:attrNameLst>
                                          <p:attrName>style.visibility</p:attrName>
                                        </p:attrNameLst>
                                      </p:cBhvr>
                                      <p:to>
                                        <p:strVal val="visible"/>
                                      </p:to>
                                    </p:set>
                                    <p:anim calcmode="lin" valueType="num">
                                      <p:cBhvr additive="base">
                                        <p:cTn id="49" dur="300" fill="hold"/>
                                        <p:tgtEl>
                                          <p:spTgt spid="687"/>
                                        </p:tgtEl>
                                        <p:attrNameLst>
                                          <p:attrName>ppt_x</p:attrName>
                                        </p:attrNameLst>
                                      </p:cBhvr>
                                      <p:tavLst>
                                        <p:tav tm="0">
                                          <p:val>
                                            <p:strVal val="#ppt_x"/>
                                          </p:val>
                                        </p:tav>
                                        <p:tav tm="100000">
                                          <p:val>
                                            <p:strVal val="#ppt_x"/>
                                          </p:val>
                                        </p:tav>
                                      </p:tavLst>
                                    </p:anim>
                                    <p:anim calcmode="lin" valueType="num">
                                      <p:cBhvr additive="base">
                                        <p:cTn id="50" dur="300" fill="hold"/>
                                        <p:tgtEl>
                                          <p:spTgt spid="687"/>
                                        </p:tgtEl>
                                        <p:attrNameLst>
                                          <p:attrName>ppt_y</p:attrName>
                                        </p:attrNameLst>
                                      </p:cBhvr>
                                      <p:tavLst>
                                        <p:tav tm="0">
                                          <p:val>
                                            <p:strVal val="0-#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fade">
                                      <p:cBhvr>
                                        <p:cTn id="55" dur="500"/>
                                        <p:tgtEl>
                                          <p:spTgt spid="59"/>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500"/>
                                        <p:tgtEl>
                                          <p:spTgt spid="30"/>
                                        </p:tgtEl>
                                      </p:cBhvr>
                                    </p:animEffect>
                                  </p:childTnLst>
                                </p:cTn>
                              </p:par>
                              <p:par>
                                <p:cTn id="61" presetID="10" presetClass="entr" presetSubtype="0" fill="hold" nodeType="with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67"/>
                                        </p:tgtEl>
                                        <p:attrNameLst>
                                          <p:attrName>style.visibility</p:attrName>
                                        </p:attrNameLst>
                                      </p:cBhvr>
                                      <p:to>
                                        <p:strVal val="visible"/>
                                      </p:to>
                                    </p:set>
                                    <p:animEffect transition="in" filter="fade">
                                      <p:cBhvr>
                                        <p:cTn id="68" dur="500"/>
                                        <p:tgtEl>
                                          <p:spTgt spid="67"/>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fade">
                                      <p:cBhvr>
                                        <p:cTn id="73" dur="500"/>
                                        <p:tgtEl>
                                          <p:spTgt spid="28"/>
                                        </p:tgtEl>
                                      </p:cBhvr>
                                    </p:animEffect>
                                  </p:childTnLst>
                                </p:cTn>
                              </p:par>
                            </p:childTnLst>
                          </p:cTn>
                        </p:par>
                        <p:par>
                          <p:cTn id="74" fill="hold">
                            <p:stCondLst>
                              <p:cond delay="500"/>
                            </p:stCondLst>
                            <p:childTnLst>
                              <p:par>
                                <p:cTn id="75" presetID="10" presetClass="entr" presetSubtype="0" fill="hold" nodeType="after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childTnLst>
                          </p:cTn>
                        </p:par>
                        <p:par>
                          <p:cTn id="78" fill="hold">
                            <p:stCondLst>
                              <p:cond delay="1000"/>
                            </p:stCondLst>
                            <p:childTnLst>
                              <p:par>
                                <p:cTn id="79" presetID="10" presetClass="entr" presetSubtype="0" fill="hold" nodeType="afterEffect">
                                  <p:stCondLst>
                                    <p:cond delay="0"/>
                                  </p:stCondLst>
                                  <p:childTnLst>
                                    <p:set>
                                      <p:cBhvr>
                                        <p:cTn id="80" dur="1" fill="hold">
                                          <p:stCondLst>
                                            <p:cond delay="0"/>
                                          </p:stCondLst>
                                        </p:cTn>
                                        <p:tgtEl>
                                          <p:spTgt spid="60"/>
                                        </p:tgtEl>
                                        <p:attrNameLst>
                                          <p:attrName>style.visibility</p:attrName>
                                        </p:attrNameLst>
                                      </p:cBhvr>
                                      <p:to>
                                        <p:strVal val="visible"/>
                                      </p:to>
                                    </p:set>
                                    <p:animEffect transition="in" filter="fade">
                                      <p:cBhvr>
                                        <p:cTn id="81" dur="500"/>
                                        <p:tgtEl>
                                          <p:spTgt spid="60"/>
                                        </p:tgtEl>
                                      </p:cBhvr>
                                    </p:animEffect>
                                  </p:childTnLst>
                                </p:cTn>
                              </p:par>
                            </p:childTnLst>
                          </p:cTn>
                        </p:par>
                        <p:par>
                          <p:cTn id="82" fill="hold">
                            <p:stCondLst>
                              <p:cond delay="1500"/>
                            </p:stCondLst>
                            <p:childTnLst>
                              <p:par>
                                <p:cTn id="83" presetID="10" presetClass="entr" presetSubtype="0" fill="hold" nodeType="after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par>
                                <p:cTn id="86" presetID="2" presetClass="entr" presetSubtype="1" fill="hold" nodeType="withEffect">
                                  <p:stCondLst>
                                    <p:cond delay="0"/>
                                  </p:stCondLst>
                                  <p:childTnLst>
                                    <p:set>
                                      <p:cBhvr>
                                        <p:cTn id="87" dur="1" fill="hold">
                                          <p:stCondLst>
                                            <p:cond delay="0"/>
                                          </p:stCondLst>
                                        </p:cTn>
                                        <p:tgtEl>
                                          <p:spTgt spid="579"/>
                                        </p:tgtEl>
                                        <p:attrNameLst>
                                          <p:attrName>style.visibility</p:attrName>
                                        </p:attrNameLst>
                                      </p:cBhvr>
                                      <p:to>
                                        <p:strVal val="visible"/>
                                      </p:to>
                                    </p:set>
                                    <p:anim calcmode="lin" valueType="num">
                                      <p:cBhvr additive="base">
                                        <p:cTn id="88" dur="500" fill="hold"/>
                                        <p:tgtEl>
                                          <p:spTgt spid="579"/>
                                        </p:tgtEl>
                                        <p:attrNameLst>
                                          <p:attrName>ppt_x</p:attrName>
                                        </p:attrNameLst>
                                      </p:cBhvr>
                                      <p:tavLst>
                                        <p:tav tm="0">
                                          <p:val>
                                            <p:strVal val="#ppt_x"/>
                                          </p:val>
                                        </p:tav>
                                        <p:tav tm="100000">
                                          <p:val>
                                            <p:strVal val="#ppt_x"/>
                                          </p:val>
                                        </p:tav>
                                      </p:tavLst>
                                    </p:anim>
                                    <p:anim calcmode="lin" valueType="num">
                                      <p:cBhvr additive="base">
                                        <p:cTn id="89" dur="500" fill="hold"/>
                                        <p:tgtEl>
                                          <p:spTgt spid="579"/>
                                        </p:tgtEl>
                                        <p:attrNameLst>
                                          <p:attrName>ppt_y</p:attrName>
                                        </p:attrNameLst>
                                      </p:cBhvr>
                                      <p:tavLst>
                                        <p:tav tm="0">
                                          <p:val>
                                            <p:strVal val="0-#ppt_h/2"/>
                                          </p:val>
                                        </p:tav>
                                        <p:tav tm="100000">
                                          <p:val>
                                            <p:strVal val="#ppt_y"/>
                                          </p:val>
                                        </p:tav>
                                      </p:tavLst>
                                    </p:anim>
                                  </p:childTnLst>
                                </p:cTn>
                              </p:par>
                            </p:childTnLst>
                          </p:cTn>
                        </p:par>
                        <p:par>
                          <p:cTn id="90" fill="hold">
                            <p:stCondLst>
                              <p:cond delay="2000"/>
                            </p:stCondLst>
                            <p:childTnLst>
                              <p:par>
                                <p:cTn id="91" presetID="10" presetClass="entr" presetSubtype="0" fill="hold" nodeType="afterEffect">
                                  <p:stCondLst>
                                    <p:cond delay="0"/>
                                  </p:stCondLst>
                                  <p:childTnLst>
                                    <p:set>
                                      <p:cBhvr>
                                        <p:cTn id="92" dur="1" fill="hold">
                                          <p:stCondLst>
                                            <p:cond delay="0"/>
                                          </p:stCondLst>
                                        </p:cTn>
                                        <p:tgtEl>
                                          <p:spTgt spid="55"/>
                                        </p:tgtEl>
                                        <p:attrNameLst>
                                          <p:attrName>style.visibility</p:attrName>
                                        </p:attrNameLst>
                                      </p:cBhvr>
                                      <p:to>
                                        <p:strVal val="visible"/>
                                      </p:to>
                                    </p:set>
                                    <p:animEffect transition="in" filter="fade">
                                      <p:cBhvr>
                                        <p:cTn id="93" dur="500"/>
                                        <p:tgtEl>
                                          <p:spTgt spid="55"/>
                                        </p:tgtEl>
                                      </p:cBhvr>
                                    </p:animEffect>
                                  </p:childTnLst>
                                </p:cTn>
                              </p:par>
                            </p:childTnLst>
                          </p:cTn>
                        </p:par>
                        <p:par>
                          <p:cTn id="94" fill="hold">
                            <p:stCondLst>
                              <p:cond delay="2500"/>
                            </p:stCondLst>
                            <p:childTnLst>
                              <p:par>
                                <p:cTn id="95" presetID="10" presetClass="entr" presetSubtype="0" fill="hold" nodeType="afterEffect">
                                  <p:stCondLst>
                                    <p:cond delay="0"/>
                                  </p:stCondLst>
                                  <p:childTnLst>
                                    <p:set>
                                      <p:cBhvr>
                                        <p:cTn id="96" dur="1" fill="hold">
                                          <p:stCondLst>
                                            <p:cond delay="0"/>
                                          </p:stCondLst>
                                        </p:cTn>
                                        <p:tgtEl>
                                          <p:spTgt spid="50"/>
                                        </p:tgtEl>
                                        <p:attrNameLst>
                                          <p:attrName>style.visibility</p:attrName>
                                        </p:attrNameLst>
                                      </p:cBhvr>
                                      <p:to>
                                        <p:strVal val="visible"/>
                                      </p:to>
                                    </p:set>
                                    <p:animEffect transition="in" filter="fade">
                                      <p:cBhvr>
                                        <p:cTn id="97" dur="500"/>
                                        <p:tgtEl>
                                          <p:spTgt spid="50"/>
                                        </p:tgtEl>
                                      </p:cBhvr>
                                    </p:animEffect>
                                  </p:childTnLst>
                                </p:cTn>
                              </p:par>
                            </p:childTnLst>
                          </p:cTn>
                        </p:par>
                        <p:par>
                          <p:cTn id="98" fill="hold">
                            <p:stCondLst>
                              <p:cond delay="3000"/>
                            </p:stCondLst>
                            <p:childTnLst>
                              <p:par>
                                <p:cTn id="99" presetID="10" presetClass="entr" presetSubtype="0" fill="hold" nodeType="after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fade">
                                      <p:cBhvr>
                                        <p:cTn id="101" dur="500"/>
                                        <p:tgtEl>
                                          <p:spTgt spid="58"/>
                                        </p:tgtEl>
                                      </p:cBhvr>
                                    </p:animEffect>
                                  </p:childTnLst>
                                </p:cTn>
                              </p:par>
                            </p:childTnLst>
                          </p:cTn>
                        </p:par>
                        <p:par>
                          <p:cTn id="102" fill="hold">
                            <p:stCondLst>
                              <p:cond delay="3500"/>
                            </p:stCondLst>
                            <p:childTnLst>
                              <p:par>
                                <p:cTn id="103" presetID="10" presetClass="entr" presetSubtype="0" fill="hold" nodeType="afterEffect">
                                  <p:stCondLst>
                                    <p:cond delay="0"/>
                                  </p:stCondLst>
                                  <p:childTnLst>
                                    <p:set>
                                      <p:cBhvr>
                                        <p:cTn id="104" dur="1" fill="hold">
                                          <p:stCondLst>
                                            <p:cond delay="0"/>
                                          </p:stCondLst>
                                        </p:cTn>
                                        <p:tgtEl>
                                          <p:spTgt spid="57"/>
                                        </p:tgtEl>
                                        <p:attrNameLst>
                                          <p:attrName>style.visibility</p:attrName>
                                        </p:attrNameLst>
                                      </p:cBhvr>
                                      <p:to>
                                        <p:strVal val="visible"/>
                                      </p:to>
                                    </p:set>
                                    <p:animEffect transition="in" filter="fade">
                                      <p:cBhvr>
                                        <p:cTn id="105" dur="500"/>
                                        <p:tgtEl>
                                          <p:spTgt spid="57"/>
                                        </p:tgtEl>
                                      </p:cBhvr>
                                    </p:animEffect>
                                  </p:childTnLst>
                                </p:cTn>
                              </p:par>
                              <p:par>
                                <p:cTn id="106" presetID="2" presetClass="entr" presetSubtype="1" fill="hold" nodeType="withEffect">
                                  <p:stCondLst>
                                    <p:cond delay="0"/>
                                  </p:stCondLst>
                                  <p:childTnLst>
                                    <p:set>
                                      <p:cBhvr>
                                        <p:cTn id="107" dur="1" fill="hold">
                                          <p:stCondLst>
                                            <p:cond delay="0"/>
                                          </p:stCondLst>
                                        </p:cTn>
                                        <p:tgtEl>
                                          <p:spTgt spid="581"/>
                                        </p:tgtEl>
                                        <p:attrNameLst>
                                          <p:attrName>style.visibility</p:attrName>
                                        </p:attrNameLst>
                                      </p:cBhvr>
                                      <p:to>
                                        <p:strVal val="visible"/>
                                      </p:to>
                                    </p:set>
                                    <p:anim calcmode="lin" valueType="num">
                                      <p:cBhvr additive="base">
                                        <p:cTn id="108" dur="500" fill="hold"/>
                                        <p:tgtEl>
                                          <p:spTgt spid="581"/>
                                        </p:tgtEl>
                                        <p:attrNameLst>
                                          <p:attrName>ppt_x</p:attrName>
                                        </p:attrNameLst>
                                      </p:cBhvr>
                                      <p:tavLst>
                                        <p:tav tm="0">
                                          <p:val>
                                            <p:strVal val="#ppt_x"/>
                                          </p:val>
                                        </p:tav>
                                        <p:tav tm="100000">
                                          <p:val>
                                            <p:strVal val="#ppt_x"/>
                                          </p:val>
                                        </p:tav>
                                      </p:tavLst>
                                    </p:anim>
                                    <p:anim calcmode="lin" valueType="num">
                                      <p:cBhvr additive="base">
                                        <p:cTn id="109" dur="500" fill="hold"/>
                                        <p:tgtEl>
                                          <p:spTgt spid="581"/>
                                        </p:tgtEl>
                                        <p:attrNameLst>
                                          <p:attrName>ppt_y</p:attrName>
                                        </p:attrNameLst>
                                      </p:cBhvr>
                                      <p:tavLst>
                                        <p:tav tm="0">
                                          <p:val>
                                            <p:strVal val="0-#ppt_h/2"/>
                                          </p:val>
                                        </p:tav>
                                        <p:tav tm="100000">
                                          <p:val>
                                            <p:strVal val="#ppt_y"/>
                                          </p:val>
                                        </p:tav>
                                      </p:tavLst>
                                    </p:anim>
                                  </p:childTnLst>
                                </p:cTn>
                              </p:par>
                            </p:childTnLst>
                          </p:cTn>
                        </p:par>
                        <p:par>
                          <p:cTn id="110" fill="hold">
                            <p:stCondLst>
                              <p:cond delay="4000"/>
                            </p:stCondLst>
                            <p:childTnLst>
                              <p:par>
                                <p:cTn id="111" presetID="10" presetClass="entr" presetSubtype="0" fill="hold" nodeType="afterEffect">
                                  <p:stCondLst>
                                    <p:cond delay="0"/>
                                  </p:stCondLst>
                                  <p:childTnLst>
                                    <p:set>
                                      <p:cBhvr>
                                        <p:cTn id="112" dur="1" fill="hold">
                                          <p:stCondLst>
                                            <p:cond delay="0"/>
                                          </p:stCondLst>
                                        </p:cTn>
                                        <p:tgtEl>
                                          <p:spTgt spid="62"/>
                                        </p:tgtEl>
                                        <p:attrNameLst>
                                          <p:attrName>style.visibility</p:attrName>
                                        </p:attrNameLst>
                                      </p:cBhvr>
                                      <p:to>
                                        <p:strVal val="visible"/>
                                      </p:to>
                                    </p:set>
                                    <p:animEffect transition="in" filter="fade">
                                      <p:cBhvr>
                                        <p:cTn id="113" dur="500"/>
                                        <p:tgtEl>
                                          <p:spTgt spid="62"/>
                                        </p:tgtEl>
                                      </p:cBhvr>
                                    </p:animEffect>
                                  </p:childTnLst>
                                </p:cTn>
                              </p:par>
                            </p:childTnLst>
                          </p:cTn>
                        </p:par>
                        <p:par>
                          <p:cTn id="114" fill="hold">
                            <p:stCondLst>
                              <p:cond delay="4500"/>
                            </p:stCondLst>
                            <p:childTnLst>
                              <p:par>
                                <p:cTn id="115" presetID="10" presetClass="entr" presetSubtype="0" fill="hold" nodeType="afterEffect">
                                  <p:stCondLst>
                                    <p:cond delay="0"/>
                                  </p:stCondLst>
                                  <p:childTnLst>
                                    <p:set>
                                      <p:cBhvr>
                                        <p:cTn id="116" dur="1" fill="hold">
                                          <p:stCondLst>
                                            <p:cond delay="0"/>
                                          </p:stCondLst>
                                        </p:cTn>
                                        <p:tgtEl>
                                          <p:spTgt spid="68"/>
                                        </p:tgtEl>
                                        <p:attrNameLst>
                                          <p:attrName>style.visibility</p:attrName>
                                        </p:attrNameLst>
                                      </p:cBhvr>
                                      <p:to>
                                        <p:strVal val="visible"/>
                                      </p:to>
                                    </p:set>
                                    <p:animEffect transition="in" filter="fade">
                                      <p:cBhvr>
                                        <p:cTn id="11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66" grpId="0" animBg="1"/>
      <p:bldP spid="192" grpId="0" animBg="1"/>
      <p:bldP spid="19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p:cNvSpPr/>
          <p:nvPr/>
        </p:nvSpPr>
        <p:spPr bwMode="auto">
          <a:xfrm>
            <a:off x="1161" y="487"/>
            <a:ext cx="12192000" cy="6857027"/>
          </a:xfrm>
          <a:prstGeom prst="rect">
            <a:avLst/>
          </a:prstGeom>
          <a:solidFill>
            <a:srgbClr val="0093E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de-DE"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39" name="Title 3"/>
          <p:cNvSpPr>
            <a:spLocks noGrp="1"/>
          </p:cNvSpPr>
          <p:nvPr>
            <p:ph type="title"/>
          </p:nvPr>
        </p:nvSpPr>
        <p:spPr/>
        <p:txBody>
          <a:bodyPr/>
          <a:lstStyle/>
          <a:p>
            <a:r>
              <a:rPr lang="de-DE" dirty="0">
                <a:solidFill>
                  <a:schemeClr val="bg1"/>
                </a:solidFill>
              </a:rPr>
              <a:t>What is DevOps?</a:t>
            </a:r>
            <a:endParaRPr lang="en-US" dirty="0">
              <a:solidFill>
                <a:schemeClr val="bg1"/>
              </a:solidFill>
            </a:endParaRPr>
          </a:p>
        </p:txBody>
      </p:sp>
      <p:pic>
        <p:nvPicPr>
          <p:cNvPr id="56" name="Picture 55"/>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a:off x="1932855" y="1950621"/>
            <a:ext cx="8123462" cy="4601004"/>
          </a:xfrm>
          <a:prstGeom prst="rect">
            <a:avLst/>
          </a:prstGeom>
        </p:spPr>
      </p:pic>
      <p:grpSp>
        <p:nvGrpSpPr>
          <p:cNvPr id="57" name="Group 56"/>
          <p:cNvGrpSpPr/>
          <p:nvPr/>
        </p:nvGrpSpPr>
        <p:grpSpPr>
          <a:xfrm>
            <a:off x="1896015" y="3497250"/>
            <a:ext cx="2065544" cy="995287"/>
            <a:chOff x="1915245" y="3565268"/>
            <a:chExt cx="2106962" cy="1015245"/>
          </a:xfrm>
          <a:solidFill>
            <a:srgbClr val="0078D7"/>
          </a:solidFill>
        </p:grpSpPr>
        <p:sp>
          <p:nvSpPr>
            <p:cNvPr id="67" name="Right Triangle 66"/>
            <p:cNvSpPr/>
            <p:nvPr/>
          </p:nvSpPr>
          <p:spPr bwMode="auto">
            <a:xfrm flipH="1" flipV="1">
              <a:off x="3212354" y="4262381"/>
              <a:ext cx="233927" cy="318132"/>
            </a:xfrm>
            <a:prstGeom prst="rtTriangle">
              <a:avLst/>
            </a:prstGeom>
            <a:grp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68" name="Rounded Rectangle 67"/>
            <p:cNvSpPr/>
            <p:nvPr/>
          </p:nvSpPr>
          <p:spPr>
            <a:xfrm>
              <a:off x="1915245" y="3565268"/>
              <a:ext cx="2106962" cy="715902"/>
            </a:xfrm>
            <a:prstGeom prst="roundRect">
              <a:avLst/>
            </a:prstGeom>
            <a:grpFill/>
            <a:ln w="19050" cap="flat" cmpd="sng" algn="ctr">
              <a:noFill/>
              <a:prstDash val="solid"/>
            </a:ln>
            <a:effectLst/>
          </p:spPr>
          <p:txBody>
            <a:bodyPr rtlCol="0" anchor="ctr"/>
            <a:lstStyle/>
            <a:p>
              <a:pPr algn="ctr" defTabSz="896218">
                <a:defRPr/>
              </a:pPr>
              <a:r>
                <a:rPr lang="en-US" sz="1176" kern="0" dirty="0">
                  <a:solidFill>
                    <a:srgbClr val="FBFBFB"/>
                  </a:solidFill>
                  <a:cs typeface="Bodoni Std Bold Italic"/>
                </a:rPr>
                <a:t>“It’s Development and</a:t>
              </a:r>
              <a:br>
                <a:rPr lang="en-US" sz="1176" kern="0" dirty="0">
                  <a:solidFill>
                    <a:srgbClr val="FBFBFB"/>
                  </a:solidFill>
                  <a:cs typeface="Bodoni Std Bold Italic"/>
                </a:rPr>
              </a:br>
              <a:r>
                <a:rPr lang="en-US" sz="1176" kern="0" dirty="0">
                  <a:solidFill>
                    <a:srgbClr val="FBFBFB"/>
                  </a:solidFill>
                  <a:cs typeface="Bodoni Std Bold Italic"/>
                </a:rPr>
                <a:t>Operations collaboration”</a:t>
              </a:r>
            </a:p>
          </p:txBody>
        </p:sp>
      </p:grpSp>
      <p:grpSp>
        <p:nvGrpSpPr>
          <p:cNvPr id="58" name="Group 57"/>
          <p:cNvGrpSpPr/>
          <p:nvPr/>
        </p:nvGrpSpPr>
        <p:grpSpPr>
          <a:xfrm>
            <a:off x="4592642" y="1195910"/>
            <a:ext cx="1289195" cy="672893"/>
            <a:chOff x="3263030" y="1224045"/>
            <a:chExt cx="1315046" cy="686386"/>
          </a:xfrm>
          <a:solidFill>
            <a:srgbClr val="BADB0A"/>
          </a:solidFill>
        </p:grpSpPr>
        <p:sp>
          <p:nvSpPr>
            <p:cNvPr id="65" name="Right Triangle 64"/>
            <p:cNvSpPr/>
            <p:nvPr/>
          </p:nvSpPr>
          <p:spPr bwMode="auto">
            <a:xfrm flipH="1" flipV="1">
              <a:off x="4254100" y="1656968"/>
              <a:ext cx="186375" cy="253463"/>
            </a:xfrm>
            <a:prstGeom prst="rtTriangle">
              <a:avLst/>
            </a:prstGeom>
            <a:solidFill>
              <a:srgbClr val="009CE5"/>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66" name="Rounded Rectangle 65"/>
            <p:cNvSpPr/>
            <p:nvPr/>
          </p:nvSpPr>
          <p:spPr>
            <a:xfrm>
              <a:off x="3263030" y="1224045"/>
              <a:ext cx="1315046" cy="446826"/>
            </a:xfrm>
            <a:prstGeom prst="roundRect">
              <a:avLst/>
            </a:prstGeom>
            <a:solidFill>
              <a:srgbClr val="009CE5"/>
            </a:solidFill>
            <a:ln w="19050" cap="flat" cmpd="sng" algn="ctr">
              <a:noFill/>
              <a:prstDash val="solid"/>
            </a:ln>
            <a:effectLst/>
          </p:spPr>
          <p:txBody>
            <a:bodyPr rtlCol="0" anchor="ctr"/>
            <a:lstStyle/>
            <a:p>
              <a:pPr algn="ctr" defTabSz="896218">
                <a:defRPr/>
              </a:pPr>
              <a:r>
                <a:rPr lang="en-US" sz="1176" kern="0" dirty="0">
                  <a:solidFill>
                    <a:srgbClr val="FBFBFB"/>
                  </a:solidFill>
                  <a:cs typeface="Bodoni Std Bold Italic"/>
                </a:rPr>
                <a:t>“It’s a job title”</a:t>
              </a:r>
            </a:p>
          </p:txBody>
        </p:sp>
      </p:grpSp>
      <p:sp>
        <p:nvSpPr>
          <p:cNvPr id="63" name="Right Triangle 62"/>
          <p:cNvSpPr/>
          <p:nvPr/>
        </p:nvSpPr>
        <p:spPr bwMode="auto">
          <a:xfrm flipV="1">
            <a:off x="8462265" y="4115082"/>
            <a:ext cx="229328" cy="311878"/>
          </a:xfrm>
          <a:prstGeom prst="rtTriangle">
            <a:avLst/>
          </a:prstGeom>
          <a:solidFill>
            <a:srgbClr val="002060"/>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64" name="Rounded Rectangle 63"/>
          <p:cNvSpPr/>
          <p:nvPr/>
        </p:nvSpPr>
        <p:spPr>
          <a:xfrm>
            <a:off x="8209042" y="3558648"/>
            <a:ext cx="1691843" cy="574853"/>
          </a:xfrm>
          <a:prstGeom prst="roundRect">
            <a:avLst/>
          </a:prstGeom>
          <a:solidFill>
            <a:srgbClr val="002060"/>
          </a:solidFill>
          <a:ln w="19050" cap="flat" cmpd="sng" algn="ctr">
            <a:noFill/>
            <a:prstDash val="solid"/>
          </a:ln>
          <a:effectLst/>
        </p:spPr>
        <p:txBody>
          <a:bodyPr rtlCol="0" anchor="ctr"/>
          <a:lstStyle/>
          <a:p>
            <a:pPr algn="ctr" defTabSz="896218">
              <a:defRPr/>
            </a:pPr>
            <a:r>
              <a:rPr lang="en-US" sz="1176" kern="0" dirty="0">
                <a:solidFill>
                  <a:srgbClr val="FBFBFB"/>
                </a:solidFill>
                <a:cs typeface="Bodoni Std Bold Italic"/>
              </a:rPr>
              <a:t>“It means faster and smaller releases”</a:t>
            </a:r>
          </a:p>
        </p:txBody>
      </p:sp>
      <p:grpSp>
        <p:nvGrpSpPr>
          <p:cNvPr id="60" name="Group 59"/>
          <p:cNvGrpSpPr/>
          <p:nvPr/>
        </p:nvGrpSpPr>
        <p:grpSpPr>
          <a:xfrm>
            <a:off x="5212772" y="3222202"/>
            <a:ext cx="1475438" cy="672893"/>
            <a:chOff x="5229616" y="3272179"/>
            <a:chExt cx="1505024" cy="686386"/>
          </a:xfrm>
          <a:solidFill>
            <a:srgbClr val="BADB0A"/>
          </a:solidFill>
        </p:grpSpPr>
        <p:sp>
          <p:nvSpPr>
            <p:cNvPr id="61" name="Right Triangle 60"/>
            <p:cNvSpPr/>
            <p:nvPr/>
          </p:nvSpPr>
          <p:spPr bwMode="auto">
            <a:xfrm flipV="1">
              <a:off x="5888941" y="3705102"/>
              <a:ext cx="186375" cy="253463"/>
            </a:xfrm>
            <a:prstGeom prst="rtTriangle">
              <a:avLst/>
            </a:prstGeom>
            <a:grp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62" name="Rounded Rectangle 61"/>
            <p:cNvSpPr/>
            <p:nvPr/>
          </p:nvSpPr>
          <p:spPr>
            <a:xfrm>
              <a:off x="5229616" y="3272179"/>
              <a:ext cx="1505024" cy="446826"/>
            </a:xfrm>
            <a:prstGeom prst="roundRect">
              <a:avLst/>
            </a:prstGeom>
            <a:grpFill/>
            <a:ln w="19050" cap="flat" cmpd="sng" algn="ctr">
              <a:noFill/>
              <a:prstDash val="solid"/>
            </a:ln>
            <a:effectLst/>
          </p:spPr>
          <p:txBody>
            <a:bodyPr rtlCol="0" anchor="ctr"/>
            <a:lstStyle/>
            <a:p>
              <a:pPr algn="ctr" defTabSz="896218">
                <a:defRPr/>
              </a:pPr>
              <a:r>
                <a:rPr lang="en-US" sz="1176" kern="0" dirty="0">
                  <a:solidFill>
                    <a:srgbClr val="FBFBFB"/>
                  </a:solidFill>
                  <a:cs typeface="Bodoni Std Bold Italic"/>
                </a:rPr>
                <a:t>“It’s automation”</a:t>
              </a:r>
            </a:p>
          </p:txBody>
        </p:sp>
      </p:grpSp>
    </p:spTree>
    <p:extLst>
      <p:ext uri="{BB962C8B-B14F-4D97-AF65-F5344CB8AC3E}">
        <p14:creationId xmlns:p14="http://schemas.microsoft.com/office/powerpoint/2010/main" val="2195288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bwMode="auto">
          <a:xfrm>
            <a:off x="1161" y="487"/>
            <a:ext cx="12192000" cy="6857027"/>
          </a:xfrm>
          <a:prstGeom prst="rect">
            <a:avLst/>
          </a:prstGeom>
          <a:solidFill>
            <a:srgbClr val="0093E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de-DE"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p:cNvSpPr>
            <a:spLocks noGrp="1"/>
          </p:cNvSpPr>
          <p:nvPr>
            <p:ph type="title"/>
          </p:nvPr>
        </p:nvSpPr>
        <p:spPr>
          <a:xfrm>
            <a:off x="269241" y="2721121"/>
            <a:ext cx="3511920" cy="1415760"/>
          </a:xfrm>
        </p:spPr>
        <p:txBody>
          <a:bodyPr/>
          <a:lstStyle/>
          <a:p>
            <a:r>
              <a:rPr lang="en-US" spc="-69" dirty="0">
                <a:solidFill>
                  <a:schemeClr val="bg1"/>
                </a:solidFill>
              </a:rPr>
              <a:t>The DevOps</a:t>
            </a:r>
            <a:br>
              <a:rPr lang="en-US" dirty="0">
                <a:solidFill>
                  <a:schemeClr val="bg1"/>
                </a:solidFill>
              </a:rPr>
            </a:br>
            <a:r>
              <a:rPr lang="en-US" dirty="0">
                <a:solidFill>
                  <a:schemeClr val="bg1"/>
                </a:solidFill>
              </a:rPr>
              <a:t>conversation</a:t>
            </a:r>
          </a:p>
        </p:txBody>
      </p:sp>
      <p:grpSp>
        <p:nvGrpSpPr>
          <p:cNvPr id="4" name="Group 3"/>
          <p:cNvGrpSpPr/>
          <p:nvPr/>
        </p:nvGrpSpPr>
        <p:grpSpPr>
          <a:xfrm>
            <a:off x="4764570" y="949901"/>
            <a:ext cx="6237421" cy="1072538"/>
            <a:chOff x="4860109" y="968452"/>
            <a:chExt cx="6362494" cy="1094045"/>
          </a:xfrm>
        </p:grpSpPr>
        <p:sp>
          <p:nvSpPr>
            <p:cNvPr id="32" name="Rectangle 31"/>
            <p:cNvSpPr/>
            <p:nvPr/>
          </p:nvSpPr>
          <p:spPr>
            <a:xfrm>
              <a:off x="6220268" y="1119829"/>
              <a:ext cx="2165487" cy="461665"/>
            </a:xfrm>
            <a:prstGeom prst="rect">
              <a:avLst/>
            </a:prstGeom>
            <a:ln>
              <a:noFill/>
            </a:ln>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6386">
                <a:defRPr/>
              </a:pPr>
              <a:r>
                <a:rPr lang="en-US" sz="2353" b="1" i="1" kern="800" spc="196" dirty="0">
                  <a:solidFill>
                    <a:schemeClr val="bg1"/>
                  </a:solidFill>
                </a:rPr>
                <a:t>PEOPLE</a:t>
              </a:r>
            </a:p>
          </p:txBody>
        </p:sp>
        <p:sp>
          <p:nvSpPr>
            <p:cNvPr id="33" name="Rectangle 32"/>
            <p:cNvSpPr/>
            <p:nvPr/>
          </p:nvSpPr>
          <p:spPr>
            <a:xfrm>
              <a:off x="8627902" y="968452"/>
              <a:ext cx="2594701" cy="1094045"/>
            </a:xfrm>
            <a:prstGeom prst="rect">
              <a:avLst/>
            </a:prstGeom>
            <a:ln>
              <a:noFill/>
            </a:ln>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6386">
                <a:lnSpc>
                  <a:spcPct val="130000"/>
                </a:lnSpc>
                <a:defRPr/>
              </a:pPr>
              <a:r>
                <a:rPr lang="en-US" sz="1176" kern="800" dirty="0">
                  <a:solidFill>
                    <a:schemeClr val="bg1"/>
                  </a:solidFill>
                  <a:latin typeface="Segoe UI"/>
                </a:rPr>
                <a:t>Collaborate more</a:t>
              </a:r>
            </a:p>
            <a:p>
              <a:pPr defTabSz="896386">
                <a:lnSpc>
                  <a:spcPct val="130000"/>
                </a:lnSpc>
                <a:defRPr/>
              </a:pPr>
              <a:r>
                <a:rPr lang="en-US" sz="1176" kern="800" dirty="0">
                  <a:solidFill>
                    <a:schemeClr val="bg1"/>
                  </a:solidFill>
                  <a:latin typeface="Segoe UI"/>
                </a:rPr>
                <a:t>Share common goals</a:t>
              </a:r>
            </a:p>
            <a:p>
              <a:pPr defTabSz="896386">
                <a:lnSpc>
                  <a:spcPct val="130000"/>
                </a:lnSpc>
                <a:defRPr/>
              </a:pPr>
              <a:r>
                <a:rPr lang="en-US" sz="1176" kern="800" dirty="0">
                  <a:solidFill>
                    <a:schemeClr val="bg1"/>
                  </a:solidFill>
                  <a:latin typeface="Segoe UI"/>
                </a:rPr>
                <a:t>Focus on improvement</a:t>
              </a:r>
            </a:p>
            <a:p>
              <a:pPr defTabSz="896386">
                <a:lnSpc>
                  <a:spcPct val="130000"/>
                </a:lnSpc>
                <a:defRPr/>
              </a:pPr>
              <a:endParaRPr lang="en-US" sz="196" kern="800" dirty="0">
                <a:solidFill>
                  <a:srgbClr val="635D59"/>
                </a:solidFill>
                <a:latin typeface="Segoe UI"/>
              </a:endParaRPr>
            </a:p>
            <a:p>
              <a:pPr defTabSz="896386">
                <a:lnSpc>
                  <a:spcPct val="130000"/>
                </a:lnSpc>
                <a:defRPr/>
              </a:pPr>
              <a:r>
                <a:rPr lang="en-US" sz="1176" i="1" kern="800" dirty="0">
                  <a:solidFill>
                    <a:srgbClr val="4CC8F4"/>
                  </a:solidFill>
                  <a:latin typeface="Segoe UI"/>
                </a:rPr>
                <a:t>BRINGING PEOPLE TOGETHER</a:t>
              </a:r>
            </a:p>
          </p:txBody>
        </p:sp>
        <p:cxnSp>
          <p:nvCxnSpPr>
            <p:cNvPr id="34" name="Straight Connector 33"/>
            <p:cNvCxnSpPr/>
            <p:nvPr/>
          </p:nvCxnSpPr>
          <p:spPr>
            <a:xfrm>
              <a:off x="8494128" y="1058275"/>
              <a:ext cx="0" cy="914400"/>
            </a:xfrm>
            <a:prstGeom prst="line">
              <a:avLst/>
            </a:prstGeom>
            <a:noFill/>
            <a:ln w="6350" cap="flat" cmpd="sng" algn="ctr">
              <a:solidFill>
                <a:srgbClr val="00B0F0"/>
              </a:solidFill>
              <a:prstDash val="solid"/>
            </a:ln>
            <a:effectLst/>
          </p:spPr>
        </p:cxnSp>
        <p:pic>
          <p:nvPicPr>
            <p:cNvPr id="50" name="Picture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60109" y="974292"/>
              <a:ext cx="1082369" cy="1082369"/>
            </a:xfrm>
            <a:prstGeom prst="rect">
              <a:avLst/>
            </a:prstGeom>
          </p:spPr>
        </p:pic>
      </p:grpSp>
      <p:grpSp>
        <p:nvGrpSpPr>
          <p:cNvPr id="5" name="Group 4"/>
          <p:cNvGrpSpPr/>
          <p:nvPr/>
        </p:nvGrpSpPr>
        <p:grpSpPr>
          <a:xfrm>
            <a:off x="4764570" y="2871579"/>
            <a:ext cx="6237421" cy="1072538"/>
            <a:chOff x="4860109" y="2928664"/>
            <a:chExt cx="6362494" cy="1094045"/>
          </a:xfrm>
        </p:grpSpPr>
        <p:sp>
          <p:nvSpPr>
            <p:cNvPr id="36" name="Rectangle 35"/>
            <p:cNvSpPr/>
            <p:nvPr/>
          </p:nvSpPr>
          <p:spPr>
            <a:xfrm>
              <a:off x="6220268" y="3080041"/>
              <a:ext cx="2165487" cy="461665"/>
            </a:xfrm>
            <a:prstGeom prst="rect">
              <a:avLst/>
            </a:prstGeom>
            <a:ln>
              <a:noFill/>
            </a:ln>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6386">
                <a:defRPr/>
              </a:pPr>
              <a:r>
                <a:rPr lang="en-US" sz="2353" b="1" i="1" kern="800" spc="196" dirty="0">
                  <a:solidFill>
                    <a:schemeClr val="bg1"/>
                  </a:solidFill>
                </a:rPr>
                <a:t>PROCESS</a:t>
              </a:r>
            </a:p>
          </p:txBody>
        </p:sp>
        <p:sp>
          <p:nvSpPr>
            <p:cNvPr id="37" name="Rectangle 36"/>
            <p:cNvSpPr/>
            <p:nvPr/>
          </p:nvSpPr>
          <p:spPr>
            <a:xfrm>
              <a:off x="8627902" y="2928664"/>
              <a:ext cx="2594701" cy="1094045"/>
            </a:xfrm>
            <a:prstGeom prst="rect">
              <a:avLst/>
            </a:prstGeom>
            <a:ln>
              <a:noFill/>
            </a:ln>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6386">
                <a:lnSpc>
                  <a:spcPct val="130000"/>
                </a:lnSpc>
                <a:defRPr/>
              </a:pPr>
              <a:r>
                <a:rPr lang="en-US" sz="1176" kern="800" dirty="0">
                  <a:solidFill>
                    <a:schemeClr val="bg1"/>
                  </a:solidFill>
                  <a:latin typeface="Segoe UI"/>
                </a:rPr>
                <a:t>Eliminate waste</a:t>
              </a:r>
            </a:p>
            <a:p>
              <a:pPr defTabSz="896386">
                <a:lnSpc>
                  <a:spcPct val="130000"/>
                </a:lnSpc>
                <a:defRPr/>
              </a:pPr>
              <a:r>
                <a:rPr lang="en-US" sz="1176" kern="800" dirty="0">
                  <a:solidFill>
                    <a:schemeClr val="bg1"/>
                  </a:solidFill>
                  <a:latin typeface="Segoe UI"/>
                </a:rPr>
                <a:t>Increase efficiency</a:t>
              </a:r>
            </a:p>
            <a:p>
              <a:pPr defTabSz="896386">
                <a:lnSpc>
                  <a:spcPct val="130000"/>
                </a:lnSpc>
                <a:defRPr/>
              </a:pPr>
              <a:r>
                <a:rPr lang="en-US" sz="1176" kern="800" dirty="0">
                  <a:solidFill>
                    <a:schemeClr val="bg1"/>
                  </a:solidFill>
                  <a:latin typeface="Segoe UI"/>
                </a:rPr>
                <a:t>Streamline feedback</a:t>
              </a:r>
            </a:p>
            <a:p>
              <a:pPr defTabSz="896386">
                <a:lnSpc>
                  <a:spcPct val="130000"/>
                </a:lnSpc>
                <a:defRPr/>
              </a:pPr>
              <a:endParaRPr lang="en-US" sz="196" kern="800" dirty="0">
                <a:solidFill>
                  <a:srgbClr val="635D59"/>
                </a:solidFill>
                <a:latin typeface="Segoe UI"/>
              </a:endParaRPr>
            </a:p>
            <a:p>
              <a:pPr defTabSz="896386">
                <a:lnSpc>
                  <a:spcPct val="130000"/>
                </a:lnSpc>
                <a:defRPr/>
              </a:pPr>
              <a:r>
                <a:rPr lang="en-US" sz="1176" i="1" kern="800" dirty="0">
                  <a:solidFill>
                    <a:srgbClr val="00BCF2"/>
                  </a:solidFill>
                  <a:latin typeface="Segoe UI"/>
                </a:rPr>
                <a:t>DELIVERING VALUE FASTER</a:t>
              </a:r>
            </a:p>
          </p:txBody>
        </p:sp>
        <p:cxnSp>
          <p:nvCxnSpPr>
            <p:cNvPr id="38" name="Straight Connector 37"/>
            <p:cNvCxnSpPr/>
            <p:nvPr/>
          </p:nvCxnSpPr>
          <p:spPr>
            <a:xfrm>
              <a:off x="8494128" y="3018486"/>
              <a:ext cx="0" cy="914400"/>
            </a:xfrm>
            <a:prstGeom prst="line">
              <a:avLst/>
            </a:prstGeom>
            <a:noFill/>
            <a:ln w="6350" cap="flat" cmpd="sng" algn="ctr">
              <a:solidFill>
                <a:srgbClr val="00B0F0"/>
              </a:solidFill>
              <a:prstDash val="solid"/>
            </a:ln>
            <a:effectLst/>
          </p:spPr>
        </p:cxnSp>
        <p:pic>
          <p:nvPicPr>
            <p:cNvPr id="51" name="Picture 4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4860109" y="2934503"/>
              <a:ext cx="1082369" cy="1082369"/>
            </a:xfrm>
            <a:prstGeom prst="rect">
              <a:avLst/>
            </a:prstGeom>
          </p:spPr>
        </p:pic>
      </p:grpSp>
      <p:grpSp>
        <p:nvGrpSpPr>
          <p:cNvPr id="6" name="Group 5"/>
          <p:cNvGrpSpPr/>
          <p:nvPr/>
        </p:nvGrpSpPr>
        <p:grpSpPr>
          <a:xfrm>
            <a:off x="4764569" y="4833609"/>
            <a:ext cx="6237422" cy="1071129"/>
            <a:chOff x="4860108" y="4930036"/>
            <a:chExt cx="6362495" cy="1092607"/>
          </a:xfrm>
        </p:grpSpPr>
        <p:sp>
          <p:nvSpPr>
            <p:cNvPr id="47" name="Rectangle 46"/>
            <p:cNvSpPr/>
            <p:nvPr/>
          </p:nvSpPr>
          <p:spPr>
            <a:xfrm>
              <a:off x="6220268" y="5080694"/>
              <a:ext cx="2165487" cy="461665"/>
            </a:xfrm>
            <a:prstGeom prst="rect">
              <a:avLst/>
            </a:prstGeom>
            <a:ln>
              <a:noFill/>
            </a:ln>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6386">
                <a:defRPr/>
              </a:pPr>
              <a:r>
                <a:rPr lang="en-US" sz="2353" b="1" i="1" kern="800" spc="196" dirty="0">
                  <a:solidFill>
                    <a:schemeClr val="bg1"/>
                  </a:solidFill>
                </a:rPr>
                <a:t>TOOLS</a:t>
              </a:r>
            </a:p>
          </p:txBody>
        </p:sp>
        <p:sp>
          <p:nvSpPr>
            <p:cNvPr id="48" name="Rectangle 47"/>
            <p:cNvSpPr/>
            <p:nvPr/>
          </p:nvSpPr>
          <p:spPr>
            <a:xfrm>
              <a:off x="8627903" y="4930036"/>
              <a:ext cx="2594700" cy="1092607"/>
            </a:xfrm>
            <a:prstGeom prst="rect">
              <a:avLst/>
            </a:prstGeom>
            <a:ln>
              <a:noFill/>
            </a:ln>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6386">
                <a:lnSpc>
                  <a:spcPct val="130000"/>
                </a:lnSpc>
                <a:defRPr/>
              </a:pPr>
              <a:r>
                <a:rPr lang="en-US" sz="1176" kern="800" dirty="0">
                  <a:solidFill>
                    <a:schemeClr val="bg1"/>
                  </a:solidFill>
                  <a:latin typeface="Segoe UI"/>
                </a:rPr>
                <a:t>Enhance productivity</a:t>
              </a:r>
            </a:p>
            <a:p>
              <a:pPr defTabSz="896386">
                <a:lnSpc>
                  <a:spcPct val="130000"/>
                </a:lnSpc>
                <a:defRPr/>
              </a:pPr>
              <a:r>
                <a:rPr lang="en-US" sz="1176" kern="800" dirty="0">
                  <a:solidFill>
                    <a:schemeClr val="bg1"/>
                  </a:solidFill>
                  <a:latin typeface="Segoe UI"/>
                </a:rPr>
                <a:t>Enable collaboration</a:t>
              </a:r>
            </a:p>
            <a:p>
              <a:pPr defTabSz="896386">
                <a:lnSpc>
                  <a:spcPct val="130000"/>
                </a:lnSpc>
                <a:defRPr/>
              </a:pPr>
              <a:r>
                <a:rPr lang="en-US" sz="1176" kern="800" dirty="0">
                  <a:solidFill>
                    <a:schemeClr val="bg1"/>
                  </a:solidFill>
                  <a:latin typeface="Segoe UI"/>
                </a:rPr>
                <a:t>Facilitate experimentation</a:t>
              </a:r>
            </a:p>
            <a:p>
              <a:pPr defTabSz="896386">
                <a:lnSpc>
                  <a:spcPct val="130000"/>
                </a:lnSpc>
                <a:defRPr/>
              </a:pPr>
              <a:endParaRPr lang="en-US" sz="196" kern="800" dirty="0">
                <a:solidFill>
                  <a:srgbClr val="635D59"/>
                </a:solidFill>
                <a:latin typeface="Segoe UI"/>
              </a:endParaRPr>
            </a:p>
            <a:p>
              <a:pPr defTabSz="896386">
                <a:lnSpc>
                  <a:spcPct val="130000"/>
                </a:lnSpc>
                <a:defRPr/>
              </a:pPr>
              <a:r>
                <a:rPr lang="en-US" sz="1176" i="1" kern="800" dirty="0">
                  <a:solidFill>
                    <a:srgbClr val="00BCF2"/>
                  </a:solidFill>
                  <a:latin typeface="Segoe UI"/>
                </a:rPr>
                <a:t>EXECUTING A DEVOPS STRATEGY</a:t>
              </a:r>
            </a:p>
          </p:txBody>
        </p:sp>
        <p:cxnSp>
          <p:nvCxnSpPr>
            <p:cNvPr id="49" name="Straight Connector 48"/>
            <p:cNvCxnSpPr/>
            <p:nvPr/>
          </p:nvCxnSpPr>
          <p:spPr>
            <a:xfrm>
              <a:off x="8494128" y="5019139"/>
              <a:ext cx="0" cy="914400"/>
            </a:xfrm>
            <a:prstGeom prst="line">
              <a:avLst/>
            </a:prstGeom>
            <a:noFill/>
            <a:ln w="6350" cap="flat" cmpd="sng" algn="ctr">
              <a:solidFill>
                <a:srgbClr val="00B0F0"/>
              </a:solidFill>
              <a:prstDash val="solid"/>
            </a:ln>
            <a:effectLst/>
          </p:spPr>
        </p:cxnSp>
        <p:pic>
          <p:nvPicPr>
            <p:cNvPr id="52" name="Picture 4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0108" y="4937863"/>
              <a:ext cx="1082369" cy="1082369"/>
            </a:xfrm>
            <a:prstGeom prst="rect">
              <a:avLst/>
            </a:prstGeom>
          </p:spPr>
        </p:pic>
      </p:grpSp>
    </p:spTree>
    <p:extLst>
      <p:ext uri="{BB962C8B-B14F-4D97-AF65-F5344CB8AC3E}">
        <p14:creationId xmlns:p14="http://schemas.microsoft.com/office/powerpoint/2010/main" val="1372664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bwMode="auto">
          <a:xfrm>
            <a:off x="2" y="487"/>
            <a:ext cx="12218060" cy="6857027"/>
          </a:xfrm>
          <a:prstGeom prst="rect">
            <a:avLst/>
          </a:prstGeom>
          <a:solidFill>
            <a:srgbClr val="0093E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de-DE" sz="2353" dirty="0" err="1">
              <a:solidFill>
                <a:schemeClr val="bg1"/>
              </a:solidFill>
              <a:ea typeface="Segoe UI" pitchFamily="34" charset="0"/>
              <a:cs typeface="Segoe UI" pitchFamily="34" charset="0"/>
            </a:endParaRPr>
          </a:p>
        </p:txBody>
      </p:sp>
      <p:sp>
        <p:nvSpPr>
          <p:cNvPr id="2" name="Title 1"/>
          <p:cNvSpPr>
            <a:spLocks noGrp="1"/>
          </p:cNvSpPr>
          <p:nvPr>
            <p:ph type="title"/>
          </p:nvPr>
        </p:nvSpPr>
        <p:spPr/>
        <p:txBody>
          <a:bodyPr/>
          <a:lstStyle/>
          <a:p>
            <a:r>
              <a:rPr lang="de-DE" dirty="0">
                <a:solidFill>
                  <a:schemeClr val="bg1"/>
                </a:solidFill>
              </a:rPr>
              <a:t>DevOps habits and practices</a:t>
            </a:r>
          </a:p>
        </p:txBody>
      </p:sp>
      <p:grpSp>
        <p:nvGrpSpPr>
          <p:cNvPr id="58" name="Group 57"/>
          <p:cNvGrpSpPr/>
          <p:nvPr/>
        </p:nvGrpSpPr>
        <p:grpSpPr>
          <a:xfrm>
            <a:off x="354799" y="1382624"/>
            <a:ext cx="2209157" cy="2176258"/>
            <a:chOff x="361913" y="1409851"/>
            <a:chExt cx="2253455" cy="2219897"/>
          </a:xfrm>
        </p:grpSpPr>
        <p:cxnSp>
          <p:nvCxnSpPr>
            <p:cNvPr id="4" name="Straight Connector 3"/>
            <p:cNvCxnSpPr/>
            <p:nvPr/>
          </p:nvCxnSpPr>
          <p:spPr>
            <a:xfrm flipV="1">
              <a:off x="1153218" y="2725761"/>
              <a:ext cx="0" cy="903987"/>
            </a:xfrm>
            <a:prstGeom prst="line">
              <a:avLst/>
            </a:prstGeom>
            <a:noFill/>
            <a:ln w="6350" cap="flat" cmpd="sng" algn="ctr">
              <a:solidFill>
                <a:srgbClr val="6B2A7A"/>
              </a:solidFill>
              <a:prstDash val="solid"/>
              <a:miter lim="800000"/>
            </a:ln>
            <a:effectLst/>
          </p:spPr>
        </p:cxnSp>
        <p:cxnSp>
          <p:nvCxnSpPr>
            <p:cNvPr id="5" name="Straight Connector 4"/>
            <p:cNvCxnSpPr/>
            <p:nvPr/>
          </p:nvCxnSpPr>
          <p:spPr>
            <a:xfrm>
              <a:off x="361913" y="2725761"/>
              <a:ext cx="1728313" cy="0"/>
            </a:xfrm>
            <a:prstGeom prst="line">
              <a:avLst/>
            </a:prstGeom>
            <a:noFill/>
            <a:ln w="6350" cap="flat" cmpd="sng" algn="ctr">
              <a:solidFill>
                <a:srgbClr val="6B2A7A"/>
              </a:solidFill>
              <a:prstDash val="solid"/>
              <a:miter lim="800000"/>
            </a:ln>
            <a:effectLst/>
          </p:spPr>
        </p:cxnSp>
        <p:sp>
          <p:nvSpPr>
            <p:cNvPr id="6" name="Rectangle 5"/>
            <p:cNvSpPr/>
            <p:nvPr/>
          </p:nvSpPr>
          <p:spPr>
            <a:xfrm flipH="1">
              <a:off x="361913" y="1409851"/>
              <a:ext cx="2253455" cy="1283428"/>
            </a:xfrm>
            <a:prstGeom prst="rect">
              <a:avLst/>
            </a:prstGeom>
          </p:spPr>
          <p:txBody>
            <a:bodyPr wrap="square">
              <a:spAutoFit/>
            </a:bodyPr>
            <a:lstStyle/>
            <a:p>
              <a:pPr defTabSz="896386">
                <a:lnSpc>
                  <a:spcPct val="150000"/>
                </a:lnSpc>
              </a:pPr>
              <a:r>
                <a:rPr lang="de-DE" sz="980" b="1" kern="0" spc="196" dirty="0">
                  <a:solidFill>
                    <a:srgbClr val="BADB0A"/>
                  </a:solidFill>
                  <a:cs typeface="Arial" pitchFamily="34" charset="0"/>
                </a:rPr>
                <a:t>PRACTICES</a:t>
              </a:r>
              <a:endParaRPr lang="en-US" sz="1176" dirty="0">
                <a:solidFill>
                  <a:srgbClr val="BADB0A"/>
                </a:solidFill>
                <a:ea typeface="Calibri" panose="020F0502020204030204" pitchFamily="34" charset="0"/>
                <a:cs typeface="Arial" panose="020B0604020202020204" pitchFamily="34" charset="0"/>
              </a:endParaRP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Automated Testing</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Continuous Integration</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Continuous Deployment</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Release Management</a:t>
              </a:r>
            </a:p>
          </p:txBody>
        </p:sp>
      </p:grpSp>
      <p:sp>
        <p:nvSpPr>
          <p:cNvPr id="39" name="Rectangle 38"/>
          <p:cNvSpPr/>
          <p:nvPr/>
        </p:nvSpPr>
        <p:spPr>
          <a:xfrm flipH="1">
            <a:off x="2082936" y="5622931"/>
            <a:ext cx="2209157" cy="325865"/>
          </a:xfrm>
          <a:prstGeom prst="rect">
            <a:avLst/>
          </a:prstGeom>
        </p:spPr>
        <p:txBody>
          <a:bodyPr wrap="square">
            <a:spAutoFit/>
          </a:bodyPr>
          <a:lstStyle/>
          <a:p>
            <a:pPr defTabSz="896386">
              <a:lnSpc>
                <a:spcPct val="130000"/>
              </a:lnSpc>
            </a:pPr>
            <a:endParaRPr lang="en-US" sz="1176" dirty="0">
              <a:solidFill>
                <a:schemeClr val="bg1"/>
              </a:solidFill>
              <a:ea typeface="Calibri" panose="020F0502020204030204" pitchFamily="34" charset="0"/>
              <a:cs typeface="Arial" panose="020B0604020202020204" pitchFamily="34" charset="0"/>
            </a:endParaRPr>
          </a:p>
        </p:txBody>
      </p:sp>
      <p:grpSp>
        <p:nvGrpSpPr>
          <p:cNvPr id="59" name="Group 58"/>
          <p:cNvGrpSpPr/>
          <p:nvPr/>
        </p:nvGrpSpPr>
        <p:grpSpPr>
          <a:xfrm>
            <a:off x="3830274" y="1671925"/>
            <a:ext cx="2209157" cy="2201839"/>
            <a:chOff x="3907078" y="1704954"/>
            <a:chExt cx="2253455" cy="2245990"/>
          </a:xfrm>
        </p:grpSpPr>
        <p:cxnSp>
          <p:nvCxnSpPr>
            <p:cNvPr id="9" name="Straight Connector 8"/>
            <p:cNvCxnSpPr/>
            <p:nvPr/>
          </p:nvCxnSpPr>
          <p:spPr>
            <a:xfrm flipV="1">
              <a:off x="4743490" y="3046957"/>
              <a:ext cx="0" cy="903987"/>
            </a:xfrm>
            <a:prstGeom prst="line">
              <a:avLst/>
            </a:prstGeom>
            <a:noFill/>
            <a:ln w="6350" cap="flat" cmpd="sng" algn="ctr">
              <a:solidFill>
                <a:srgbClr val="6B2A7A"/>
              </a:solidFill>
              <a:prstDash val="solid"/>
              <a:miter lim="800000"/>
            </a:ln>
            <a:effectLst/>
          </p:spPr>
        </p:cxnSp>
        <p:cxnSp>
          <p:nvCxnSpPr>
            <p:cNvPr id="10" name="Straight Connector 9"/>
            <p:cNvCxnSpPr/>
            <p:nvPr/>
          </p:nvCxnSpPr>
          <p:spPr>
            <a:xfrm>
              <a:off x="3952185" y="3046957"/>
              <a:ext cx="1983517" cy="0"/>
            </a:xfrm>
            <a:prstGeom prst="line">
              <a:avLst/>
            </a:prstGeom>
            <a:noFill/>
            <a:ln w="6350" cap="flat" cmpd="sng" algn="ctr">
              <a:solidFill>
                <a:srgbClr val="6B2A7A"/>
              </a:solidFill>
              <a:prstDash val="solid"/>
              <a:miter lim="800000"/>
            </a:ln>
            <a:effectLst/>
          </p:spPr>
        </p:cxnSp>
        <p:sp>
          <p:nvSpPr>
            <p:cNvPr id="40" name="Rectangle 39"/>
            <p:cNvSpPr/>
            <p:nvPr/>
          </p:nvSpPr>
          <p:spPr>
            <a:xfrm flipH="1">
              <a:off x="3907078" y="1704954"/>
              <a:ext cx="2253455" cy="1292662"/>
            </a:xfrm>
            <a:prstGeom prst="rect">
              <a:avLst/>
            </a:prstGeom>
          </p:spPr>
          <p:txBody>
            <a:bodyPr wrap="square">
              <a:spAutoFit/>
            </a:bodyPr>
            <a:lstStyle/>
            <a:p>
              <a:pPr defTabSz="896386">
                <a:lnSpc>
                  <a:spcPct val="150000"/>
                </a:lnSpc>
              </a:pPr>
              <a:r>
                <a:rPr lang="de-DE" sz="980" b="1" kern="0" spc="196" dirty="0">
                  <a:solidFill>
                    <a:srgbClr val="BADB0A"/>
                  </a:solidFill>
                  <a:cs typeface="Arial" pitchFamily="34" charset="0"/>
                </a:rPr>
                <a:t>PRACTICES</a:t>
              </a:r>
              <a:endParaRPr lang="en-US" sz="1176" dirty="0">
                <a:solidFill>
                  <a:srgbClr val="BADB0A"/>
                </a:solidFill>
                <a:ea typeface="Calibri" panose="020F0502020204030204" pitchFamily="34" charset="0"/>
                <a:cs typeface="Arial" panose="020B0604020202020204" pitchFamily="34" charset="0"/>
              </a:endParaRP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Usage Monitoring</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Telemetry Collection</a:t>
              </a:r>
              <a:br>
                <a:rPr lang="en-US" sz="1176" dirty="0">
                  <a:solidFill>
                    <a:schemeClr val="bg1"/>
                  </a:solidFill>
                  <a:ea typeface="Calibri" panose="020F0502020204030204" pitchFamily="34" charset="0"/>
                  <a:cs typeface="Arial" panose="020B0604020202020204" pitchFamily="34" charset="0"/>
                </a:rPr>
              </a:br>
              <a:r>
                <a:rPr lang="en-US" sz="1176" dirty="0">
                  <a:solidFill>
                    <a:schemeClr val="bg1"/>
                  </a:solidFill>
                  <a:ea typeface="Calibri" panose="020F0502020204030204" pitchFamily="34" charset="0"/>
                  <a:cs typeface="Arial" panose="020B0604020202020204" pitchFamily="34" charset="0"/>
                </a:rPr>
                <a:t>Testing in Production</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Stakeholder Feedback</a:t>
              </a:r>
            </a:p>
          </p:txBody>
        </p:sp>
      </p:grpSp>
      <p:grpSp>
        <p:nvGrpSpPr>
          <p:cNvPr id="63" name="Group 62"/>
          <p:cNvGrpSpPr/>
          <p:nvPr/>
        </p:nvGrpSpPr>
        <p:grpSpPr>
          <a:xfrm>
            <a:off x="5619308" y="4192252"/>
            <a:ext cx="2209157" cy="2414987"/>
            <a:chOff x="5731986" y="4275818"/>
            <a:chExt cx="2253455" cy="2463413"/>
          </a:xfrm>
        </p:grpSpPr>
        <p:cxnSp>
          <p:nvCxnSpPr>
            <p:cNvPr id="11" name="Straight Connector 10"/>
            <p:cNvCxnSpPr/>
            <p:nvPr/>
          </p:nvCxnSpPr>
          <p:spPr>
            <a:xfrm>
              <a:off x="6523291" y="4275818"/>
              <a:ext cx="0" cy="903987"/>
            </a:xfrm>
            <a:prstGeom prst="line">
              <a:avLst/>
            </a:prstGeom>
            <a:noFill/>
            <a:ln w="6350" cap="flat" cmpd="sng" algn="ctr">
              <a:solidFill>
                <a:srgbClr val="6B2A7A"/>
              </a:solidFill>
              <a:prstDash val="solid"/>
              <a:miter lim="800000"/>
            </a:ln>
            <a:effectLst/>
          </p:spPr>
        </p:cxnSp>
        <p:cxnSp>
          <p:nvCxnSpPr>
            <p:cNvPr id="12" name="Straight Connector 11"/>
            <p:cNvCxnSpPr/>
            <p:nvPr/>
          </p:nvCxnSpPr>
          <p:spPr>
            <a:xfrm flipV="1">
              <a:off x="5731986" y="5179805"/>
              <a:ext cx="1983517" cy="0"/>
            </a:xfrm>
            <a:prstGeom prst="line">
              <a:avLst/>
            </a:prstGeom>
            <a:noFill/>
            <a:ln w="6350" cap="flat" cmpd="sng" algn="ctr">
              <a:solidFill>
                <a:srgbClr val="6B2A7A"/>
              </a:solidFill>
              <a:prstDash val="solid"/>
              <a:miter lim="800000"/>
            </a:ln>
            <a:effectLst/>
          </p:spPr>
        </p:cxnSp>
        <p:sp>
          <p:nvSpPr>
            <p:cNvPr id="41" name="Rectangle 40"/>
            <p:cNvSpPr/>
            <p:nvPr/>
          </p:nvSpPr>
          <p:spPr>
            <a:xfrm flipH="1">
              <a:off x="5731986" y="5206504"/>
              <a:ext cx="2253455" cy="1532727"/>
            </a:xfrm>
            <a:prstGeom prst="rect">
              <a:avLst/>
            </a:prstGeom>
          </p:spPr>
          <p:txBody>
            <a:bodyPr wrap="square">
              <a:spAutoFit/>
            </a:bodyPr>
            <a:lstStyle/>
            <a:p>
              <a:pPr defTabSz="896386">
                <a:lnSpc>
                  <a:spcPct val="150000"/>
                </a:lnSpc>
              </a:pPr>
              <a:r>
                <a:rPr lang="de-DE" sz="980" b="1" kern="0" spc="196" dirty="0">
                  <a:solidFill>
                    <a:srgbClr val="BADB0A"/>
                  </a:solidFill>
                  <a:cs typeface="Arial" pitchFamily="34" charset="0"/>
                </a:rPr>
                <a:t>PRACTICES</a:t>
              </a:r>
              <a:endParaRPr lang="en-US" sz="1176" dirty="0">
                <a:solidFill>
                  <a:srgbClr val="BADB0A"/>
                </a:solidFill>
                <a:ea typeface="Calibri" panose="020F0502020204030204" pitchFamily="34" charset="0"/>
                <a:cs typeface="Arial" panose="020B0604020202020204" pitchFamily="34" charset="0"/>
              </a:endParaRP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Testing in Production</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Usage Monitoring</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User Telemetry</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Stakeholder feedback</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Feature flags </a:t>
              </a:r>
            </a:p>
          </p:txBody>
        </p:sp>
      </p:grpSp>
      <p:grpSp>
        <p:nvGrpSpPr>
          <p:cNvPr id="60" name="Group 59"/>
          <p:cNvGrpSpPr/>
          <p:nvPr/>
        </p:nvGrpSpPr>
        <p:grpSpPr>
          <a:xfrm>
            <a:off x="7132133" y="1888469"/>
            <a:ext cx="2209157" cy="1956836"/>
            <a:chOff x="7325948" y="1976641"/>
            <a:chExt cx="2253455" cy="1996075"/>
          </a:xfrm>
        </p:grpSpPr>
        <p:cxnSp>
          <p:nvCxnSpPr>
            <p:cNvPr id="7" name="Straight Connector 6"/>
            <p:cNvCxnSpPr/>
            <p:nvPr/>
          </p:nvCxnSpPr>
          <p:spPr>
            <a:xfrm flipV="1">
              <a:off x="8148885" y="3068729"/>
              <a:ext cx="0" cy="903987"/>
            </a:xfrm>
            <a:prstGeom prst="line">
              <a:avLst/>
            </a:prstGeom>
            <a:noFill/>
            <a:ln w="6350" cap="flat" cmpd="sng" algn="ctr">
              <a:solidFill>
                <a:srgbClr val="6B2A7A"/>
              </a:solidFill>
              <a:prstDash val="solid"/>
              <a:miter lim="800000"/>
            </a:ln>
            <a:effectLst/>
          </p:spPr>
        </p:cxnSp>
        <p:cxnSp>
          <p:nvCxnSpPr>
            <p:cNvPr id="8" name="Straight Connector 7"/>
            <p:cNvCxnSpPr/>
            <p:nvPr/>
          </p:nvCxnSpPr>
          <p:spPr>
            <a:xfrm>
              <a:off x="7334430" y="3068729"/>
              <a:ext cx="1983517" cy="0"/>
            </a:xfrm>
            <a:prstGeom prst="line">
              <a:avLst/>
            </a:prstGeom>
            <a:noFill/>
            <a:ln w="6350" cap="flat" cmpd="sng" algn="ctr">
              <a:solidFill>
                <a:srgbClr val="6B2A7A"/>
              </a:solidFill>
              <a:prstDash val="solid"/>
              <a:miter lim="800000"/>
            </a:ln>
            <a:effectLst/>
          </p:spPr>
        </p:cxnSp>
        <p:sp>
          <p:nvSpPr>
            <p:cNvPr id="42" name="Rectangle 41"/>
            <p:cNvSpPr/>
            <p:nvPr/>
          </p:nvSpPr>
          <p:spPr>
            <a:xfrm flipH="1">
              <a:off x="7325948" y="1976641"/>
              <a:ext cx="2253455" cy="1052596"/>
            </a:xfrm>
            <a:prstGeom prst="rect">
              <a:avLst/>
            </a:prstGeom>
          </p:spPr>
          <p:txBody>
            <a:bodyPr wrap="square">
              <a:spAutoFit/>
            </a:bodyPr>
            <a:lstStyle/>
            <a:p>
              <a:pPr defTabSz="896386">
                <a:lnSpc>
                  <a:spcPct val="150000"/>
                </a:lnSpc>
              </a:pPr>
              <a:r>
                <a:rPr lang="de-DE" sz="980" b="1" kern="0" spc="196" dirty="0">
                  <a:solidFill>
                    <a:srgbClr val="BADB0A"/>
                  </a:solidFill>
                  <a:cs typeface="Arial" pitchFamily="34" charset="0"/>
                </a:rPr>
                <a:t>PRACTICES</a:t>
              </a:r>
              <a:endParaRPr lang="en-US" sz="1176" dirty="0">
                <a:solidFill>
                  <a:srgbClr val="BADB0A"/>
                </a:solidFill>
                <a:ea typeface="Calibri" panose="020F0502020204030204" pitchFamily="34" charset="0"/>
                <a:cs typeface="Arial" panose="020B0604020202020204" pitchFamily="34" charset="0"/>
              </a:endParaRP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Code Reviews</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Automated Testing</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Continuous Measurement</a:t>
              </a:r>
            </a:p>
          </p:txBody>
        </p:sp>
      </p:grpSp>
      <p:grpSp>
        <p:nvGrpSpPr>
          <p:cNvPr id="64" name="Group 63"/>
          <p:cNvGrpSpPr/>
          <p:nvPr/>
        </p:nvGrpSpPr>
        <p:grpSpPr>
          <a:xfrm>
            <a:off x="8755437" y="4090157"/>
            <a:ext cx="3013920" cy="2654701"/>
            <a:chOff x="8931001" y="4171676"/>
            <a:chExt cx="3074355" cy="2707933"/>
          </a:xfrm>
        </p:grpSpPr>
        <p:cxnSp>
          <p:nvCxnSpPr>
            <p:cNvPr id="16" name="Straight Connector 15"/>
            <p:cNvCxnSpPr/>
            <p:nvPr/>
          </p:nvCxnSpPr>
          <p:spPr>
            <a:xfrm>
              <a:off x="9722306" y="4171676"/>
              <a:ext cx="0" cy="903987"/>
            </a:xfrm>
            <a:prstGeom prst="line">
              <a:avLst/>
            </a:prstGeom>
            <a:noFill/>
            <a:ln w="6350" cap="flat" cmpd="sng" algn="ctr">
              <a:solidFill>
                <a:srgbClr val="6B2A7A"/>
              </a:solidFill>
              <a:prstDash val="solid"/>
              <a:miter lim="800000"/>
            </a:ln>
            <a:effectLst/>
          </p:spPr>
        </p:cxnSp>
        <p:cxnSp>
          <p:nvCxnSpPr>
            <p:cNvPr id="17" name="Straight Connector 16"/>
            <p:cNvCxnSpPr/>
            <p:nvPr/>
          </p:nvCxnSpPr>
          <p:spPr>
            <a:xfrm>
              <a:off x="8931001" y="5075663"/>
              <a:ext cx="2499111" cy="0"/>
            </a:xfrm>
            <a:prstGeom prst="line">
              <a:avLst/>
            </a:prstGeom>
            <a:noFill/>
            <a:ln w="6350" cap="flat" cmpd="sng" algn="ctr">
              <a:solidFill>
                <a:srgbClr val="6B2A7A"/>
              </a:solidFill>
              <a:prstDash val="solid"/>
              <a:miter lim="800000"/>
            </a:ln>
            <a:effectLst/>
          </p:spPr>
        </p:cxnSp>
        <p:sp>
          <p:nvSpPr>
            <p:cNvPr id="43" name="Rectangle 42"/>
            <p:cNvSpPr/>
            <p:nvPr/>
          </p:nvSpPr>
          <p:spPr>
            <a:xfrm flipH="1">
              <a:off x="8931001" y="5106816"/>
              <a:ext cx="3074355" cy="1772793"/>
            </a:xfrm>
            <a:prstGeom prst="rect">
              <a:avLst/>
            </a:prstGeom>
          </p:spPr>
          <p:txBody>
            <a:bodyPr wrap="square">
              <a:spAutoFit/>
            </a:bodyPr>
            <a:lstStyle/>
            <a:p>
              <a:pPr defTabSz="896386">
                <a:lnSpc>
                  <a:spcPct val="150000"/>
                </a:lnSpc>
              </a:pPr>
              <a:r>
                <a:rPr lang="de-DE" sz="980" b="1" kern="0" spc="196" dirty="0">
                  <a:solidFill>
                    <a:srgbClr val="BADB0A"/>
                  </a:solidFill>
                  <a:cs typeface="Arial" pitchFamily="34" charset="0"/>
                </a:rPr>
                <a:t>PRACTICES</a:t>
              </a:r>
              <a:endParaRPr lang="en-US" sz="1176" spc="-69" dirty="0">
                <a:solidFill>
                  <a:srgbClr val="BADB0A"/>
                </a:solidFill>
                <a:ea typeface="Calibri" panose="020F0502020204030204" pitchFamily="34" charset="0"/>
                <a:cs typeface="Arial" panose="020B0604020202020204" pitchFamily="34" charset="0"/>
              </a:endParaRPr>
            </a:p>
            <a:p>
              <a:pPr defTabSz="896386">
                <a:lnSpc>
                  <a:spcPct val="130000"/>
                </a:lnSpc>
              </a:pPr>
              <a:r>
                <a:rPr lang="en-US" sz="1176" spc="-69" dirty="0">
                  <a:solidFill>
                    <a:schemeClr val="bg1"/>
                  </a:solidFill>
                  <a:ea typeface="Calibri" panose="020F0502020204030204" pitchFamily="34" charset="0"/>
                  <a:cs typeface="Arial" panose="020B0604020202020204" pitchFamily="34" charset="0"/>
                </a:rPr>
                <a:t>Application Performance  Management</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Infrastructure as Code</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Continuous Delivery</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Release Management </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Configuration Management </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Automated Recovery</a:t>
              </a:r>
            </a:p>
          </p:txBody>
        </p:sp>
      </p:grpSp>
      <p:grpSp>
        <p:nvGrpSpPr>
          <p:cNvPr id="61" name="Group 60"/>
          <p:cNvGrpSpPr/>
          <p:nvPr/>
        </p:nvGrpSpPr>
        <p:grpSpPr>
          <a:xfrm>
            <a:off x="9667366" y="867662"/>
            <a:ext cx="2577946" cy="2648533"/>
            <a:chOff x="9742683" y="884564"/>
            <a:chExt cx="2629639" cy="2701642"/>
          </a:xfrm>
        </p:grpSpPr>
        <p:cxnSp>
          <p:nvCxnSpPr>
            <p:cNvPr id="15" name="Straight Connector 14"/>
            <p:cNvCxnSpPr/>
            <p:nvPr/>
          </p:nvCxnSpPr>
          <p:spPr>
            <a:xfrm flipV="1">
              <a:off x="11202390" y="2682219"/>
              <a:ext cx="0" cy="903987"/>
            </a:xfrm>
            <a:prstGeom prst="line">
              <a:avLst/>
            </a:prstGeom>
            <a:noFill/>
            <a:ln w="6350" cap="flat" cmpd="sng" algn="ctr">
              <a:solidFill>
                <a:srgbClr val="6B2A7A"/>
              </a:solidFill>
              <a:prstDash val="solid"/>
              <a:miter lim="800000"/>
            </a:ln>
            <a:effectLst/>
          </p:spPr>
        </p:cxnSp>
        <p:sp>
          <p:nvSpPr>
            <p:cNvPr id="44" name="Rectangle 43"/>
            <p:cNvSpPr/>
            <p:nvPr/>
          </p:nvSpPr>
          <p:spPr>
            <a:xfrm flipH="1">
              <a:off x="9742683" y="884564"/>
              <a:ext cx="2629639" cy="1772793"/>
            </a:xfrm>
            <a:prstGeom prst="rect">
              <a:avLst/>
            </a:prstGeom>
          </p:spPr>
          <p:txBody>
            <a:bodyPr wrap="square">
              <a:spAutoFit/>
            </a:bodyPr>
            <a:lstStyle/>
            <a:p>
              <a:pPr defTabSz="896386">
                <a:lnSpc>
                  <a:spcPct val="150000"/>
                </a:lnSpc>
              </a:pPr>
              <a:r>
                <a:rPr lang="de-DE" sz="980" b="1" kern="0" spc="196" dirty="0">
                  <a:solidFill>
                    <a:srgbClr val="BADB0A"/>
                  </a:solidFill>
                  <a:cs typeface="Arial" pitchFamily="34" charset="0"/>
                </a:rPr>
                <a:t>PRACTICES</a:t>
              </a:r>
              <a:endParaRPr lang="en-US" sz="1176" spc="-69" dirty="0">
                <a:solidFill>
                  <a:srgbClr val="BADB0A"/>
                </a:solidFill>
                <a:ea typeface="Calibri" panose="020F0502020204030204" pitchFamily="34" charset="0"/>
                <a:cs typeface="Arial" panose="020B0604020202020204" pitchFamily="34" charset="0"/>
              </a:endParaRPr>
            </a:p>
            <a:p>
              <a:pPr defTabSz="896386">
                <a:lnSpc>
                  <a:spcPct val="130000"/>
                </a:lnSpc>
              </a:pPr>
              <a:r>
                <a:rPr lang="en-US" sz="1176" spc="-69" dirty="0">
                  <a:solidFill>
                    <a:schemeClr val="bg1"/>
                  </a:solidFill>
                  <a:ea typeface="Calibri" panose="020F0502020204030204" pitchFamily="34" charset="0"/>
                  <a:cs typeface="Arial" panose="020B0604020202020204" pitchFamily="34" charset="0"/>
                </a:rPr>
                <a:t>Application Performance Management</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Infrastructure as Code</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Continuous Deployment</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Release Management </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Configuration Management </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Automated Recovery</a:t>
              </a:r>
            </a:p>
          </p:txBody>
        </p:sp>
        <p:cxnSp>
          <p:nvCxnSpPr>
            <p:cNvPr id="45" name="Straight Connector 44"/>
            <p:cNvCxnSpPr/>
            <p:nvPr/>
          </p:nvCxnSpPr>
          <p:spPr>
            <a:xfrm>
              <a:off x="9765833" y="2679060"/>
              <a:ext cx="2402431" cy="0"/>
            </a:xfrm>
            <a:prstGeom prst="line">
              <a:avLst/>
            </a:prstGeom>
            <a:noFill/>
            <a:ln w="6350" cap="flat" cmpd="sng" algn="ctr">
              <a:solidFill>
                <a:srgbClr val="6B2A7A"/>
              </a:solidFill>
              <a:prstDash val="solid"/>
              <a:miter lim="800000"/>
            </a:ln>
            <a:effectLst/>
          </p:spPr>
        </p:cxnSp>
      </p:grpSp>
      <p:grpSp>
        <p:nvGrpSpPr>
          <p:cNvPr id="62" name="Group 61"/>
          <p:cNvGrpSpPr/>
          <p:nvPr/>
        </p:nvGrpSpPr>
        <p:grpSpPr>
          <a:xfrm>
            <a:off x="2127277" y="4398894"/>
            <a:ext cx="2209157" cy="2194216"/>
            <a:chOff x="2169932" y="4486604"/>
            <a:chExt cx="2253455" cy="2238215"/>
          </a:xfrm>
        </p:grpSpPr>
        <p:cxnSp>
          <p:nvCxnSpPr>
            <p:cNvPr id="13" name="Straight Connector 12"/>
            <p:cNvCxnSpPr/>
            <p:nvPr/>
          </p:nvCxnSpPr>
          <p:spPr>
            <a:xfrm>
              <a:off x="2961237" y="4486604"/>
              <a:ext cx="0" cy="903987"/>
            </a:xfrm>
            <a:prstGeom prst="line">
              <a:avLst/>
            </a:prstGeom>
            <a:noFill/>
            <a:ln w="6350" cap="flat" cmpd="sng" algn="ctr">
              <a:solidFill>
                <a:srgbClr val="6B2A7A"/>
              </a:solidFill>
              <a:prstDash val="solid"/>
              <a:miter lim="800000"/>
            </a:ln>
            <a:effectLst/>
          </p:spPr>
        </p:cxnSp>
        <p:cxnSp>
          <p:nvCxnSpPr>
            <p:cNvPr id="14" name="Straight Connector 13"/>
            <p:cNvCxnSpPr/>
            <p:nvPr/>
          </p:nvCxnSpPr>
          <p:spPr>
            <a:xfrm>
              <a:off x="2169932" y="5390591"/>
              <a:ext cx="1684304" cy="0"/>
            </a:xfrm>
            <a:prstGeom prst="line">
              <a:avLst/>
            </a:prstGeom>
            <a:noFill/>
            <a:ln w="6350" cap="flat" cmpd="sng" algn="ctr">
              <a:solidFill>
                <a:srgbClr val="6B2A7A"/>
              </a:solidFill>
              <a:prstDash val="solid"/>
              <a:miter lim="800000"/>
            </a:ln>
            <a:effectLst/>
          </p:spPr>
        </p:cxnSp>
        <p:sp>
          <p:nvSpPr>
            <p:cNvPr id="46" name="Rectangle 45"/>
            <p:cNvSpPr/>
            <p:nvPr/>
          </p:nvSpPr>
          <p:spPr>
            <a:xfrm flipH="1">
              <a:off x="2169932" y="5432157"/>
              <a:ext cx="2253455" cy="1292662"/>
            </a:xfrm>
            <a:prstGeom prst="rect">
              <a:avLst/>
            </a:prstGeom>
          </p:spPr>
          <p:txBody>
            <a:bodyPr wrap="square">
              <a:spAutoFit/>
            </a:bodyPr>
            <a:lstStyle/>
            <a:p>
              <a:pPr defTabSz="896386">
                <a:lnSpc>
                  <a:spcPct val="150000"/>
                </a:lnSpc>
              </a:pPr>
              <a:r>
                <a:rPr lang="de-DE" sz="980" b="1" kern="0" spc="196" dirty="0">
                  <a:solidFill>
                    <a:srgbClr val="BADB0A"/>
                  </a:solidFill>
                  <a:cs typeface="Arial" pitchFamily="34" charset="0"/>
                </a:rPr>
                <a:t>PRACTICES</a:t>
              </a:r>
              <a:endParaRPr lang="en-US" sz="1176" dirty="0">
                <a:solidFill>
                  <a:srgbClr val="0093E2"/>
                </a:solidFill>
                <a:ea typeface="Calibri" panose="020F0502020204030204" pitchFamily="34" charset="0"/>
                <a:cs typeface="Arial" panose="020B0604020202020204" pitchFamily="34" charset="0"/>
              </a:endParaRP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Automated Testing</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Continuous Integration</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Continuous Deployment</a:t>
              </a:r>
            </a:p>
            <a:p>
              <a:pPr defTabSz="896386">
                <a:lnSpc>
                  <a:spcPct val="130000"/>
                </a:lnSpc>
              </a:pPr>
              <a:r>
                <a:rPr lang="en-US" sz="1176" dirty="0">
                  <a:solidFill>
                    <a:schemeClr val="bg1"/>
                  </a:solidFill>
                  <a:ea typeface="Calibri" panose="020F0502020204030204" pitchFamily="34" charset="0"/>
                  <a:cs typeface="Arial" panose="020B0604020202020204" pitchFamily="34" charset="0"/>
                </a:rPr>
                <a:t>Release Management</a:t>
              </a:r>
            </a:p>
          </p:txBody>
        </p:sp>
      </p:grpSp>
      <p:grpSp>
        <p:nvGrpSpPr>
          <p:cNvPr id="65" name="Group 64"/>
          <p:cNvGrpSpPr/>
          <p:nvPr/>
        </p:nvGrpSpPr>
        <p:grpSpPr>
          <a:xfrm>
            <a:off x="300317" y="3262274"/>
            <a:ext cx="11659450" cy="1457009"/>
            <a:chOff x="306339" y="3327192"/>
            <a:chExt cx="11893246" cy="1486225"/>
          </a:xfrm>
        </p:grpSpPr>
        <p:grpSp>
          <p:nvGrpSpPr>
            <p:cNvPr id="51" name="Group 50"/>
            <p:cNvGrpSpPr/>
            <p:nvPr/>
          </p:nvGrpSpPr>
          <p:grpSpPr>
            <a:xfrm>
              <a:off x="306339" y="3372180"/>
              <a:ext cx="1723386" cy="1440000"/>
              <a:chOff x="306339" y="3372180"/>
              <a:chExt cx="1723386" cy="1440000"/>
            </a:xfrm>
          </p:grpSpPr>
          <p:sp>
            <p:nvSpPr>
              <p:cNvPr id="19" name="Oval 18"/>
              <p:cNvSpPr/>
              <p:nvPr/>
            </p:nvSpPr>
            <p:spPr>
              <a:xfrm>
                <a:off x="448032" y="3372180"/>
                <a:ext cx="1440000" cy="1440000"/>
              </a:xfrm>
              <a:prstGeom prst="ellipse">
                <a:avLst/>
              </a:prstGeom>
              <a:solidFill>
                <a:srgbClr val="4CC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65">
                  <a:solidFill>
                    <a:schemeClr val="bg1"/>
                  </a:solidFill>
                </a:endParaRPr>
              </a:p>
            </p:txBody>
          </p:sp>
          <p:sp>
            <p:nvSpPr>
              <p:cNvPr id="20" name="TextBox 19"/>
              <p:cNvSpPr txBox="1"/>
              <p:nvPr/>
            </p:nvSpPr>
            <p:spPr>
              <a:xfrm>
                <a:off x="306339" y="3428819"/>
                <a:ext cx="1723386" cy="1349873"/>
              </a:xfrm>
              <a:prstGeom prst="rect">
                <a:avLst/>
              </a:prstGeom>
            </p:spPr>
            <p:txBody>
              <a:bodyPr wrap="square" rtlCol="0" anchor="ctr">
                <a:noAutofit/>
              </a:bodyPr>
              <a:lstStyle/>
              <a:p>
                <a:pPr lvl="0" algn="ctr">
                  <a:lnSpc>
                    <a:spcPct val="120000"/>
                  </a:lnSpc>
                  <a:defRPr/>
                </a:pPr>
                <a:r>
                  <a:rPr lang="en-US" sz="1372" b="1" i="1" kern="800" spc="196" dirty="0">
                    <a:solidFill>
                      <a:schemeClr val="bg1"/>
                    </a:solidFill>
                  </a:rPr>
                  <a:t>FLOW OF CUSTOMER VALUE</a:t>
                </a:r>
              </a:p>
            </p:txBody>
          </p:sp>
        </p:grpSp>
        <p:grpSp>
          <p:nvGrpSpPr>
            <p:cNvPr id="52" name="Group 51"/>
            <p:cNvGrpSpPr/>
            <p:nvPr/>
          </p:nvGrpSpPr>
          <p:grpSpPr>
            <a:xfrm>
              <a:off x="1748206" y="3327192"/>
              <a:ext cx="2454877" cy="1475961"/>
              <a:chOff x="1748206" y="3327192"/>
              <a:chExt cx="2454877" cy="1475961"/>
            </a:xfrm>
          </p:grpSpPr>
          <p:sp>
            <p:nvSpPr>
              <p:cNvPr id="22" name="Oval 21"/>
              <p:cNvSpPr/>
              <p:nvPr/>
            </p:nvSpPr>
            <p:spPr>
              <a:xfrm>
                <a:off x="2249018" y="3363153"/>
                <a:ext cx="1440000" cy="1440000"/>
              </a:xfrm>
              <a:prstGeom prst="ellipse">
                <a:avLst/>
              </a:prstGeom>
              <a:solidFill>
                <a:srgbClr val="4CC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65">
                  <a:solidFill>
                    <a:schemeClr val="bg1"/>
                  </a:solidFill>
                </a:endParaRPr>
              </a:p>
            </p:txBody>
          </p:sp>
          <p:sp>
            <p:nvSpPr>
              <p:cNvPr id="23" name="TextBox 22"/>
              <p:cNvSpPr txBox="1"/>
              <p:nvPr/>
            </p:nvSpPr>
            <p:spPr>
              <a:xfrm>
                <a:off x="1748206" y="3327192"/>
                <a:ext cx="2454877" cy="1349873"/>
              </a:xfrm>
              <a:prstGeom prst="rect">
                <a:avLst/>
              </a:prstGeom>
            </p:spPr>
            <p:txBody>
              <a:bodyPr wrap="square" rtlCol="0" anchor="ctr">
                <a:noAutofit/>
              </a:bodyPr>
              <a:lstStyle/>
              <a:p>
                <a:pPr lvl="0" algn="ctr">
                  <a:lnSpc>
                    <a:spcPct val="120000"/>
                  </a:lnSpc>
                  <a:defRPr/>
                </a:pPr>
                <a:r>
                  <a:rPr lang="en-US" sz="1274" b="1" i="1" spc="137" dirty="0">
                    <a:solidFill>
                      <a:schemeClr val="bg1"/>
                    </a:solidFill>
                  </a:rPr>
                  <a:t>TEAM</a:t>
                </a:r>
                <a:br>
                  <a:rPr lang="en-US" sz="1274" b="1" i="1" spc="137" dirty="0">
                    <a:solidFill>
                      <a:schemeClr val="bg1"/>
                    </a:solidFill>
                  </a:rPr>
                </a:br>
                <a:r>
                  <a:rPr lang="en-US" sz="1274" b="1" i="1" spc="137" dirty="0">
                    <a:solidFill>
                      <a:schemeClr val="bg1"/>
                    </a:solidFill>
                  </a:rPr>
                  <a:t>AUTONOMY</a:t>
                </a:r>
                <a:br>
                  <a:rPr lang="en-US" sz="1274" b="1" i="1" spc="137" dirty="0">
                    <a:solidFill>
                      <a:schemeClr val="bg1"/>
                    </a:solidFill>
                  </a:rPr>
                </a:br>
                <a:r>
                  <a:rPr lang="en-US" sz="1274" b="1" i="1" spc="127" dirty="0">
                    <a:solidFill>
                      <a:schemeClr val="bg1"/>
                    </a:solidFill>
                  </a:rPr>
                  <a:t>&amp; ENTERPRISE</a:t>
                </a:r>
                <a:r>
                  <a:rPr lang="en-US" sz="1274" b="1" i="1" spc="137" dirty="0">
                    <a:solidFill>
                      <a:schemeClr val="bg1"/>
                    </a:solidFill>
                  </a:rPr>
                  <a:t> </a:t>
                </a:r>
                <a:r>
                  <a:rPr lang="en-US" sz="1274" b="1" i="1" spc="196" dirty="0">
                    <a:solidFill>
                      <a:schemeClr val="bg1"/>
                    </a:solidFill>
                  </a:rPr>
                  <a:t>ALIGNMENT</a:t>
                </a:r>
                <a:endParaRPr lang="en-US" sz="1274" b="1" i="1" kern="800" spc="196" dirty="0">
                  <a:solidFill>
                    <a:schemeClr val="bg1"/>
                  </a:solidFill>
                  <a:latin typeface="Bodoni MT"/>
                </a:endParaRPr>
              </a:p>
            </p:txBody>
          </p:sp>
        </p:grpSp>
        <p:grpSp>
          <p:nvGrpSpPr>
            <p:cNvPr id="53" name="Group 52"/>
            <p:cNvGrpSpPr/>
            <p:nvPr/>
          </p:nvGrpSpPr>
          <p:grpSpPr>
            <a:xfrm>
              <a:off x="3953927" y="3359391"/>
              <a:ext cx="1723386" cy="1452811"/>
              <a:chOff x="3953927" y="3359391"/>
              <a:chExt cx="1723386" cy="1452811"/>
            </a:xfrm>
          </p:grpSpPr>
          <p:sp>
            <p:nvSpPr>
              <p:cNvPr id="25" name="Oval 24"/>
              <p:cNvSpPr/>
              <p:nvPr/>
            </p:nvSpPr>
            <p:spPr>
              <a:xfrm>
                <a:off x="4095620" y="3372202"/>
                <a:ext cx="1440000" cy="1440000"/>
              </a:xfrm>
              <a:prstGeom prst="ellipse">
                <a:avLst/>
              </a:prstGeom>
              <a:solidFill>
                <a:srgbClr val="4CC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65">
                  <a:solidFill>
                    <a:schemeClr val="bg1"/>
                  </a:solidFill>
                </a:endParaRPr>
              </a:p>
            </p:txBody>
          </p:sp>
          <p:sp>
            <p:nvSpPr>
              <p:cNvPr id="26" name="TextBox 25"/>
              <p:cNvSpPr txBox="1"/>
              <p:nvPr/>
            </p:nvSpPr>
            <p:spPr>
              <a:xfrm>
                <a:off x="3953927" y="3359391"/>
                <a:ext cx="1723386" cy="1349873"/>
              </a:xfrm>
              <a:prstGeom prst="rect">
                <a:avLst/>
              </a:prstGeom>
            </p:spPr>
            <p:txBody>
              <a:bodyPr wrap="square" rtlCol="0" anchor="ctr">
                <a:noAutofit/>
              </a:bodyPr>
              <a:lstStyle/>
              <a:p>
                <a:pPr lvl="0" algn="ctr">
                  <a:lnSpc>
                    <a:spcPct val="120000"/>
                  </a:lnSpc>
                  <a:defRPr/>
                </a:pPr>
                <a:r>
                  <a:rPr lang="en-US" sz="1372" b="1" i="1" kern="800" spc="196" dirty="0">
                    <a:solidFill>
                      <a:schemeClr val="bg1"/>
                    </a:solidFill>
                  </a:rPr>
                  <a:t>BACKLOG refined with LEARNING</a:t>
                </a:r>
              </a:p>
            </p:txBody>
          </p:sp>
        </p:grpSp>
        <p:grpSp>
          <p:nvGrpSpPr>
            <p:cNvPr id="54" name="Group 53"/>
            <p:cNvGrpSpPr/>
            <p:nvPr/>
          </p:nvGrpSpPr>
          <p:grpSpPr>
            <a:xfrm>
              <a:off x="5656635" y="3347794"/>
              <a:ext cx="1723386" cy="1464386"/>
              <a:chOff x="5656635" y="3347794"/>
              <a:chExt cx="1723386" cy="1464386"/>
            </a:xfrm>
          </p:grpSpPr>
          <p:sp>
            <p:nvSpPr>
              <p:cNvPr id="28" name="Oval 27"/>
              <p:cNvSpPr/>
              <p:nvPr/>
            </p:nvSpPr>
            <p:spPr>
              <a:xfrm>
                <a:off x="5798328" y="3372180"/>
                <a:ext cx="1440000" cy="1440000"/>
              </a:xfrm>
              <a:prstGeom prst="ellipse">
                <a:avLst/>
              </a:prstGeom>
              <a:solidFill>
                <a:srgbClr val="4CC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65">
                  <a:solidFill>
                    <a:schemeClr val="bg1"/>
                  </a:solidFill>
                </a:endParaRPr>
              </a:p>
            </p:txBody>
          </p:sp>
          <p:sp>
            <p:nvSpPr>
              <p:cNvPr id="29" name="TextBox 28"/>
              <p:cNvSpPr txBox="1"/>
              <p:nvPr/>
            </p:nvSpPr>
            <p:spPr>
              <a:xfrm>
                <a:off x="5656635" y="3347794"/>
                <a:ext cx="1723386" cy="1349873"/>
              </a:xfrm>
              <a:prstGeom prst="rect">
                <a:avLst/>
              </a:prstGeom>
            </p:spPr>
            <p:txBody>
              <a:bodyPr wrap="square" rtlCol="0" anchor="ctr">
                <a:noAutofit/>
              </a:bodyPr>
              <a:lstStyle/>
              <a:p>
                <a:pPr lvl="0" algn="ctr">
                  <a:lnSpc>
                    <a:spcPct val="120000"/>
                  </a:lnSpc>
                  <a:defRPr/>
                </a:pPr>
                <a:r>
                  <a:rPr lang="en-US" sz="1274" b="1" i="1" kern="800" spc="196" dirty="0">
                    <a:solidFill>
                      <a:schemeClr val="bg1"/>
                    </a:solidFill>
                  </a:rPr>
                  <a:t>EVIDENCE gathered in </a:t>
                </a:r>
                <a:r>
                  <a:rPr lang="en-US" sz="1274" b="1" i="1" kern="800" spc="137" dirty="0">
                    <a:solidFill>
                      <a:schemeClr val="bg1"/>
                    </a:solidFill>
                  </a:rPr>
                  <a:t>PRODUCTION</a:t>
                </a:r>
              </a:p>
            </p:txBody>
          </p:sp>
        </p:grpSp>
        <p:grpSp>
          <p:nvGrpSpPr>
            <p:cNvPr id="55" name="Group 54"/>
            <p:cNvGrpSpPr/>
            <p:nvPr/>
          </p:nvGrpSpPr>
          <p:grpSpPr>
            <a:xfrm>
              <a:off x="7259980" y="3372180"/>
              <a:ext cx="1723386" cy="1440000"/>
              <a:chOff x="7259980" y="3372180"/>
              <a:chExt cx="1723386" cy="1440000"/>
            </a:xfrm>
          </p:grpSpPr>
          <p:sp>
            <p:nvSpPr>
              <p:cNvPr id="31" name="Oval 30"/>
              <p:cNvSpPr/>
              <p:nvPr/>
            </p:nvSpPr>
            <p:spPr>
              <a:xfrm>
                <a:off x="7401673" y="3372180"/>
                <a:ext cx="1440000" cy="1440000"/>
              </a:xfrm>
              <a:prstGeom prst="ellipse">
                <a:avLst/>
              </a:prstGeom>
              <a:solidFill>
                <a:srgbClr val="4CC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65">
                  <a:solidFill>
                    <a:schemeClr val="bg1"/>
                  </a:solidFill>
                </a:endParaRPr>
              </a:p>
            </p:txBody>
          </p:sp>
          <p:sp>
            <p:nvSpPr>
              <p:cNvPr id="32" name="TextBox 31"/>
              <p:cNvSpPr txBox="1"/>
              <p:nvPr/>
            </p:nvSpPr>
            <p:spPr>
              <a:xfrm>
                <a:off x="7259980" y="3394094"/>
                <a:ext cx="1723386" cy="1349873"/>
              </a:xfrm>
              <a:prstGeom prst="rect">
                <a:avLst/>
              </a:prstGeom>
            </p:spPr>
            <p:txBody>
              <a:bodyPr wrap="square" rtlCol="0" anchor="ctr">
                <a:noAutofit/>
              </a:bodyPr>
              <a:lstStyle/>
              <a:p>
                <a:pPr lvl="0" algn="ctr">
                  <a:lnSpc>
                    <a:spcPct val="120000"/>
                  </a:lnSpc>
                  <a:defRPr/>
                </a:pPr>
                <a:r>
                  <a:rPr lang="en-US" sz="1274" b="1" i="1" kern="800" spc="196" dirty="0">
                    <a:solidFill>
                      <a:schemeClr val="bg1"/>
                    </a:solidFill>
                  </a:rPr>
                  <a:t>MANAGED TECHNICAL DEBT</a:t>
                </a:r>
              </a:p>
            </p:txBody>
          </p:sp>
        </p:grpSp>
        <p:grpSp>
          <p:nvGrpSpPr>
            <p:cNvPr id="56" name="Group 55"/>
            <p:cNvGrpSpPr/>
            <p:nvPr/>
          </p:nvGrpSpPr>
          <p:grpSpPr>
            <a:xfrm>
              <a:off x="8852450" y="3372180"/>
              <a:ext cx="1723386" cy="1441237"/>
              <a:chOff x="8852450" y="3372180"/>
              <a:chExt cx="1723386" cy="1441237"/>
            </a:xfrm>
          </p:grpSpPr>
          <p:sp>
            <p:nvSpPr>
              <p:cNvPr id="34" name="Oval 33"/>
              <p:cNvSpPr/>
              <p:nvPr/>
            </p:nvSpPr>
            <p:spPr>
              <a:xfrm>
                <a:off x="9005718" y="3372180"/>
                <a:ext cx="1440000" cy="1440000"/>
              </a:xfrm>
              <a:prstGeom prst="ellipse">
                <a:avLst/>
              </a:prstGeom>
              <a:solidFill>
                <a:srgbClr val="4CC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65">
                  <a:solidFill>
                    <a:schemeClr val="bg1"/>
                  </a:solidFill>
                </a:endParaRPr>
              </a:p>
            </p:txBody>
          </p:sp>
          <p:sp>
            <p:nvSpPr>
              <p:cNvPr id="35" name="TextBox 34"/>
              <p:cNvSpPr txBox="1"/>
              <p:nvPr/>
            </p:nvSpPr>
            <p:spPr>
              <a:xfrm>
                <a:off x="8852450" y="3463544"/>
                <a:ext cx="1723386" cy="1349873"/>
              </a:xfrm>
              <a:prstGeom prst="rect">
                <a:avLst/>
              </a:prstGeom>
            </p:spPr>
            <p:txBody>
              <a:bodyPr wrap="square" rtlCol="0" anchor="ctr">
                <a:noAutofit/>
              </a:bodyPr>
              <a:lstStyle/>
              <a:p>
                <a:pPr lvl="0" algn="ctr">
                  <a:lnSpc>
                    <a:spcPct val="120000"/>
                  </a:lnSpc>
                  <a:defRPr/>
                </a:pPr>
                <a:r>
                  <a:rPr lang="en-US" sz="1274" b="1" i="1" kern="800" spc="127" dirty="0">
                    <a:solidFill>
                      <a:schemeClr val="bg1"/>
                    </a:solidFill>
                  </a:rPr>
                  <a:t>PRODUCTION</a:t>
                </a:r>
                <a:br>
                  <a:rPr lang="en-US" sz="1274" b="1" i="1" kern="800" spc="127" dirty="0">
                    <a:solidFill>
                      <a:schemeClr val="bg1"/>
                    </a:solidFill>
                  </a:rPr>
                </a:br>
                <a:r>
                  <a:rPr lang="en-US" sz="1274" b="1" i="1" kern="800" spc="137" dirty="0">
                    <a:solidFill>
                      <a:schemeClr val="bg1"/>
                    </a:solidFill>
                  </a:rPr>
                  <a:t> </a:t>
                </a:r>
                <a:r>
                  <a:rPr lang="en-US" sz="1274" b="1" i="1" kern="800" spc="196" dirty="0">
                    <a:solidFill>
                      <a:schemeClr val="bg1"/>
                    </a:solidFill>
                  </a:rPr>
                  <a:t>FIRST MINDSET</a:t>
                </a:r>
              </a:p>
            </p:txBody>
          </p:sp>
        </p:grpSp>
        <p:grpSp>
          <p:nvGrpSpPr>
            <p:cNvPr id="57" name="Group 56"/>
            <p:cNvGrpSpPr/>
            <p:nvPr/>
          </p:nvGrpSpPr>
          <p:grpSpPr>
            <a:xfrm>
              <a:off x="10476199" y="3372180"/>
              <a:ext cx="1723386" cy="1440000"/>
              <a:chOff x="10476199" y="3372180"/>
              <a:chExt cx="1723386" cy="1440000"/>
            </a:xfrm>
          </p:grpSpPr>
          <p:sp>
            <p:nvSpPr>
              <p:cNvPr id="37" name="Oval 36"/>
              <p:cNvSpPr/>
              <p:nvPr/>
            </p:nvSpPr>
            <p:spPr>
              <a:xfrm>
                <a:off x="10617892" y="3372180"/>
                <a:ext cx="1440000" cy="1440000"/>
              </a:xfrm>
              <a:prstGeom prst="ellipse">
                <a:avLst/>
              </a:prstGeom>
              <a:solidFill>
                <a:srgbClr val="4CC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65">
                  <a:solidFill>
                    <a:schemeClr val="bg1"/>
                  </a:solidFill>
                </a:endParaRPr>
              </a:p>
            </p:txBody>
          </p:sp>
          <p:sp>
            <p:nvSpPr>
              <p:cNvPr id="38" name="TextBox 37"/>
              <p:cNvSpPr txBox="1"/>
              <p:nvPr/>
            </p:nvSpPr>
            <p:spPr>
              <a:xfrm>
                <a:off x="10476199" y="3428819"/>
                <a:ext cx="1723386" cy="1349873"/>
              </a:xfrm>
              <a:prstGeom prst="rect">
                <a:avLst/>
              </a:prstGeom>
            </p:spPr>
            <p:txBody>
              <a:bodyPr wrap="square" rtlCol="0" anchor="ctr">
                <a:noAutofit/>
              </a:bodyPr>
              <a:lstStyle/>
              <a:p>
                <a:pPr lvl="0" algn="ctr">
                  <a:lnSpc>
                    <a:spcPct val="120000"/>
                  </a:lnSpc>
                  <a:defRPr/>
                </a:pPr>
                <a:r>
                  <a:rPr lang="en-US" sz="1274" b="1" i="1" kern="800" spc="196" dirty="0">
                    <a:solidFill>
                      <a:schemeClr val="bg1"/>
                    </a:solidFill>
                  </a:rPr>
                  <a:t>INFRA-STRUCTURE</a:t>
                </a:r>
                <a:br>
                  <a:rPr lang="en-US" sz="1274" b="1" i="1" kern="800" spc="196" dirty="0">
                    <a:solidFill>
                      <a:schemeClr val="bg1"/>
                    </a:solidFill>
                  </a:rPr>
                </a:br>
                <a:r>
                  <a:rPr lang="en-US" sz="1274" b="1" i="1" kern="800" spc="137" dirty="0">
                    <a:solidFill>
                      <a:schemeClr val="bg1"/>
                    </a:solidFill>
                  </a:rPr>
                  <a:t>is a FLEXIBLE </a:t>
                </a:r>
                <a:r>
                  <a:rPr lang="en-US" sz="1274" b="1" i="1" kern="800" spc="196" dirty="0">
                    <a:solidFill>
                      <a:schemeClr val="bg1"/>
                    </a:solidFill>
                  </a:rPr>
                  <a:t>RESOURCE</a:t>
                </a:r>
              </a:p>
            </p:txBody>
          </p:sp>
        </p:grpSp>
      </p:grpSp>
    </p:spTree>
    <p:extLst>
      <p:ext uri="{BB962C8B-B14F-4D97-AF65-F5344CB8AC3E}">
        <p14:creationId xmlns:p14="http://schemas.microsoft.com/office/powerpoint/2010/main" val="1493769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500" fill="hold"/>
                                        <p:tgtEl>
                                          <p:spTgt spid="58"/>
                                        </p:tgtEl>
                                        <p:attrNameLst>
                                          <p:attrName>ppt_x</p:attrName>
                                        </p:attrNameLst>
                                      </p:cBhvr>
                                      <p:tavLst>
                                        <p:tav tm="0">
                                          <p:val>
                                            <p:strVal val="#ppt_x"/>
                                          </p:val>
                                        </p:tav>
                                        <p:tav tm="100000">
                                          <p:val>
                                            <p:strVal val="#ppt_x"/>
                                          </p:val>
                                        </p:tav>
                                      </p:tavLst>
                                    </p:anim>
                                    <p:anim calcmode="lin" valueType="num">
                                      <p:cBhvr additive="base">
                                        <p:cTn id="13" dur="500" fill="hold"/>
                                        <p:tgtEl>
                                          <p:spTgt spid="58"/>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additive="base">
                                        <p:cTn id="17" dur="500" fill="hold"/>
                                        <p:tgtEl>
                                          <p:spTgt spid="59"/>
                                        </p:tgtEl>
                                        <p:attrNameLst>
                                          <p:attrName>ppt_x</p:attrName>
                                        </p:attrNameLst>
                                      </p:cBhvr>
                                      <p:tavLst>
                                        <p:tav tm="0">
                                          <p:val>
                                            <p:strVal val="#ppt_x"/>
                                          </p:val>
                                        </p:tav>
                                        <p:tav tm="100000">
                                          <p:val>
                                            <p:strVal val="#ppt_x"/>
                                          </p:val>
                                        </p:tav>
                                      </p:tavLst>
                                    </p:anim>
                                    <p:anim calcmode="lin" valueType="num">
                                      <p:cBhvr additive="base">
                                        <p:cTn id="18" dur="500" fill="hold"/>
                                        <p:tgtEl>
                                          <p:spTgt spid="59"/>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fill="hold" nodeType="afterEffect">
                                  <p:stCondLst>
                                    <p:cond delay="0"/>
                                  </p:stCondLst>
                                  <p:childTnLst>
                                    <p:set>
                                      <p:cBhvr>
                                        <p:cTn id="21" dur="1" fill="hold">
                                          <p:stCondLst>
                                            <p:cond delay="0"/>
                                          </p:stCondLst>
                                        </p:cTn>
                                        <p:tgtEl>
                                          <p:spTgt spid="60"/>
                                        </p:tgtEl>
                                        <p:attrNameLst>
                                          <p:attrName>style.visibility</p:attrName>
                                        </p:attrNameLst>
                                      </p:cBhvr>
                                      <p:to>
                                        <p:strVal val="visible"/>
                                      </p:to>
                                    </p:set>
                                    <p:anim calcmode="lin" valueType="num">
                                      <p:cBhvr additive="base">
                                        <p:cTn id="22" dur="500" fill="hold"/>
                                        <p:tgtEl>
                                          <p:spTgt spid="60"/>
                                        </p:tgtEl>
                                        <p:attrNameLst>
                                          <p:attrName>ppt_x</p:attrName>
                                        </p:attrNameLst>
                                      </p:cBhvr>
                                      <p:tavLst>
                                        <p:tav tm="0">
                                          <p:val>
                                            <p:strVal val="#ppt_x"/>
                                          </p:val>
                                        </p:tav>
                                        <p:tav tm="100000">
                                          <p:val>
                                            <p:strVal val="#ppt_x"/>
                                          </p:val>
                                        </p:tav>
                                      </p:tavLst>
                                    </p:anim>
                                    <p:anim calcmode="lin" valueType="num">
                                      <p:cBhvr additive="base">
                                        <p:cTn id="23" dur="500" fill="hold"/>
                                        <p:tgtEl>
                                          <p:spTgt spid="60"/>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additive="base">
                                        <p:cTn id="27" dur="500" fill="hold"/>
                                        <p:tgtEl>
                                          <p:spTgt spid="61"/>
                                        </p:tgtEl>
                                        <p:attrNameLst>
                                          <p:attrName>ppt_x</p:attrName>
                                        </p:attrNameLst>
                                      </p:cBhvr>
                                      <p:tavLst>
                                        <p:tav tm="0">
                                          <p:val>
                                            <p:strVal val="#ppt_x"/>
                                          </p:val>
                                        </p:tav>
                                        <p:tav tm="100000">
                                          <p:val>
                                            <p:strVal val="#ppt_x"/>
                                          </p:val>
                                        </p:tav>
                                      </p:tavLst>
                                    </p:anim>
                                    <p:anim calcmode="lin" valueType="num">
                                      <p:cBhvr additive="base">
                                        <p:cTn id="28" dur="500" fill="hold"/>
                                        <p:tgtEl>
                                          <p:spTgt spid="61"/>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2" presetClass="entr" presetSubtype="4" fill="hold" nodeType="afterEffect">
                                  <p:stCondLst>
                                    <p:cond delay="0"/>
                                  </p:stCondLst>
                                  <p:childTnLst>
                                    <p:set>
                                      <p:cBhvr>
                                        <p:cTn id="31" dur="1" fill="hold">
                                          <p:stCondLst>
                                            <p:cond delay="0"/>
                                          </p:stCondLst>
                                        </p:cTn>
                                        <p:tgtEl>
                                          <p:spTgt spid="62"/>
                                        </p:tgtEl>
                                        <p:attrNameLst>
                                          <p:attrName>style.visibility</p:attrName>
                                        </p:attrNameLst>
                                      </p:cBhvr>
                                      <p:to>
                                        <p:strVal val="visible"/>
                                      </p:to>
                                    </p:set>
                                    <p:anim calcmode="lin" valueType="num">
                                      <p:cBhvr additive="base">
                                        <p:cTn id="32" dur="500" fill="hold"/>
                                        <p:tgtEl>
                                          <p:spTgt spid="62"/>
                                        </p:tgtEl>
                                        <p:attrNameLst>
                                          <p:attrName>ppt_x</p:attrName>
                                        </p:attrNameLst>
                                      </p:cBhvr>
                                      <p:tavLst>
                                        <p:tav tm="0">
                                          <p:val>
                                            <p:strVal val="#ppt_x"/>
                                          </p:val>
                                        </p:tav>
                                        <p:tav tm="100000">
                                          <p:val>
                                            <p:strVal val="#ppt_x"/>
                                          </p:val>
                                        </p:tav>
                                      </p:tavLst>
                                    </p:anim>
                                    <p:anim calcmode="lin" valueType="num">
                                      <p:cBhvr additive="base">
                                        <p:cTn id="33" dur="500" fill="hold"/>
                                        <p:tgtEl>
                                          <p:spTgt spid="62"/>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 presetClass="entr" presetSubtype="4" fill="hold" nodeType="after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additive="base">
                                        <p:cTn id="37" dur="500" fill="hold"/>
                                        <p:tgtEl>
                                          <p:spTgt spid="63"/>
                                        </p:tgtEl>
                                        <p:attrNameLst>
                                          <p:attrName>ppt_x</p:attrName>
                                        </p:attrNameLst>
                                      </p:cBhvr>
                                      <p:tavLst>
                                        <p:tav tm="0">
                                          <p:val>
                                            <p:strVal val="#ppt_x"/>
                                          </p:val>
                                        </p:tav>
                                        <p:tav tm="100000">
                                          <p:val>
                                            <p:strVal val="#ppt_x"/>
                                          </p:val>
                                        </p:tav>
                                      </p:tavLst>
                                    </p:anim>
                                    <p:anim calcmode="lin" valueType="num">
                                      <p:cBhvr additive="base">
                                        <p:cTn id="38" dur="500" fill="hold"/>
                                        <p:tgtEl>
                                          <p:spTgt spid="63"/>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 presetClass="entr" presetSubtype="4" fill="hold" nodeType="afterEffect">
                                  <p:stCondLst>
                                    <p:cond delay="0"/>
                                  </p:stCondLst>
                                  <p:childTnLst>
                                    <p:set>
                                      <p:cBhvr>
                                        <p:cTn id="41" dur="1" fill="hold">
                                          <p:stCondLst>
                                            <p:cond delay="0"/>
                                          </p:stCondLst>
                                        </p:cTn>
                                        <p:tgtEl>
                                          <p:spTgt spid="64"/>
                                        </p:tgtEl>
                                        <p:attrNameLst>
                                          <p:attrName>style.visibility</p:attrName>
                                        </p:attrNameLst>
                                      </p:cBhvr>
                                      <p:to>
                                        <p:strVal val="visible"/>
                                      </p:to>
                                    </p:set>
                                    <p:anim calcmode="lin" valueType="num">
                                      <p:cBhvr additive="base">
                                        <p:cTn id="42" dur="500" fill="hold"/>
                                        <p:tgtEl>
                                          <p:spTgt spid="64"/>
                                        </p:tgtEl>
                                        <p:attrNameLst>
                                          <p:attrName>ppt_x</p:attrName>
                                        </p:attrNameLst>
                                      </p:cBhvr>
                                      <p:tavLst>
                                        <p:tav tm="0">
                                          <p:val>
                                            <p:strVal val="#ppt_x"/>
                                          </p:val>
                                        </p:tav>
                                        <p:tav tm="100000">
                                          <p:val>
                                            <p:strVal val="#ppt_x"/>
                                          </p:val>
                                        </p:tav>
                                      </p:tavLst>
                                    </p:anim>
                                    <p:anim calcmode="lin" valueType="num">
                                      <p:cBhvr additive="base">
                                        <p:cTn id="43"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2" y="487"/>
            <a:ext cx="12218060" cy="6857027"/>
          </a:xfrm>
          <a:prstGeom prst="rect">
            <a:avLst/>
          </a:prstGeom>
          <a:solidFill>
            <a:srgbClr val="0093E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de-DE" sz="2353" dirty="0" err="1">
              <a:solidFill>
                <a:schemeClr val="bg1"/>
              </a:solidFill>
              <a:ea typeface="Segoe UI" pitchFamily="34" charset="0"/>
              <a:cs typeface="Segoe UI" pitchFamily="34"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31602" y="2829829"/>
            <a:ext cx="1683738" cy="1522177"/>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01855" y="2849991"/>
            <a:ext cx="1737326" cy="1577832"/>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99097" y="3778203"/>
            <a:ext cx="243805" cy="200617"/>
          </a:xfrm>
          <a:prstGeom prst="rect">
            <a:avLst/>
          </a:prstGeom>
        </p:spPr>
      </p:pic>
      <p:pic>
        <p:nvPicPr>
          <p:cNvPr id="6" name="Picture 5"/>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890216" y="1555399"/>
            <a:ext cx="4352355" cy="4358325"/>
          </a:xfrm>
          <a:prstGeom prst="rect">
            <a:avLst/>
          </a:prstGeom>
        </p:spPr>
      </p:pic>
      <p:sp>
        <p:nvSpPr>
          <p:cNvPr id="7" name="TextBox 6"/>
          <p:cNvSpPr txBox="1"/>
          <p:nvPr/>
        </p:nvSpPr>
        <p:spPr>
          <a:xfrm>
            <a:off x="2217766" y="1745210"/>
            <a:ext cx="809048" cy="452590"/>
          </a:xfrm>
          <a:prstGeom prst="rect">
            <a:avLst/>
          </a:prstGeom>
          <a:noFill/>
        </p:spPr>
        <p:txBody>
          <a:bodyPr wrap="square" rtlCol="0">
            <a:spAutoFit/>
          </a:bodyPr>
          <a:lstStyle/>
          <a:p>
            <a:pPr>
              <a:defRPr/>
            </a:pPr>
            <a:r>
              <a:rPr lang="en-US" sz="2353" kern="0" dirty="0">
                <a:gradFill>
                  <a:gsLst>
                    <a:gs pos="57576">
                      <a:srgbClr val="FFFFFF"/>
                    </a:gs>
                    <a:gs pos="35000">
                      <a:srgbClr val="FFFFFF"/>
                    </a:gs>
                  </a:gsLst>
                  <a:lin ang="5400000" scaled="0"/>
                </a:gradFill>
                <a:latin typeface="Segoe UI Light"/>
                <a:cs typeface="Arial" pitchFamily="34" charset="0"/>
              </a:rPr>
              <a:t>Plan</a:t>
            </a:r>
          </a:p>
        </p:txBody>
      </p:sp>
      <p:sp>
        <p:nvSpPr>
          <p:cNvPr id="8" name="TextBox 7"/>
          <p:cNvSpPr txBox="1"/>
          <p:nvPr/>
        </p:nvSpPr>
        <p:spPr>
          <a:xfrm>
            <a:off x="1705528" y="1488743"/>
            <a:ext cx="586481" cy="965524"/>
          </a:xfrm>
          <a:prstGeom prst="rect">
            <a:avLst/>
          </a:prstGeom>
          <a:noFill/>
        </p:spPr>
        <p:txBody>
          <a:bodyPr wrap="none" rtlCol="0">
            <a:spAutoFit/>
          </a:bodyPr>
          <a:lstStyle/>
          <a:p>
            <a:r>
              <a:rPr lang="en-US" sz="5686" dirty="0">
                <a:gradFill>
                  <a:gsLst>
                    <a:gs pos="57576">
                      <a:srgbClr val="FFFFFF"/>
                    </a:gs>
                    <a:gs pos="35000">
                      <a:srgbClr val="FFFFFF"/>
                    </a:gs>
                  </a:gsLst>
                  <a:lin ang="5400000" scaled="0"/>
                </a:gradFill>
                <a:latin typeface="Arial" pitchFamily="34" charset="0"/>
                <a:cs typeface="Arial" pitchFamily="34" charset="0"/>
              </a:rPr>
              <a:t>1</a:t>
            </a:r>
          </a:p>
        </p:txBody>
      </p:sp>
      <p:sp>
        <p:nvSpPr>
          <p:cNvPr id="9" name="TextBox 8"/>
          <p:cNvSpPr txBox="1"/>
          <p:nvPr/>
        </p:nvSpPr>
        <p:spPr>
          <a:xfrm>
            <a:off x="8870643" y="1653341"/>
            <a:ext cx="2326443" cy="452590"/>
          </a:xfrm>
          <a:prstGeom prst="rect">
            <a:avLst/>
          </a:prstGeom>
          <a:noFill/>
        </p:spPr>
        <p:txBody>
          <a:bodyPr wrap="square" rtlCol="0">
            <a:spAutoFit/>
          </a:bodyPr>
          <a:lstStyle/>
          <a:p>
            <a:pPr>
              <a:defRPr/>
            </a:pPr>
            <a:r>
              <a:rPr lang="en-US" sz="2353" kern="0" dirty="0">
                <a:gradFill>
                  <a:gsLst>
                    <a:gs pos="57576">
                      <a:srgbClr val="FFFFFF"/>
                    </a:gs>
                    <a:gs pos="35000">
                      <a:srgbClr val="FFFFFF"/>
                    </a:gs>
                  </a:gsLst>
                  <a:lin ang="5400000" scaled="0"/>
                </a:gradFill>
                <a:latin typeface="Segoe UI Light"/>
                <a:cs typeface="Arial" pitchFamily="34" charset="0"/>
              </a:rPr>
              <a:t>Monitor + Learn</a:t>
            </a:r>
          </a:p>
        </p:txBody>
      </p:sp>
      <p:sp>
        <p:nvSpPr>
          <p:cNvPr id="10" name="TextBox 9"/>
          <p:cNvSpPr txBox="1"/>
          <p:nvPr/>
        </p:nvSpPr>
        <p:spPr>
          <a:xfrm>
            <a:off x="9011511" y="5582944"/>
            <a:ext cx="1186703" cy="452590"/>
          </a:xfrm>
          <a:prstGeom prst="rect">
            <a:avLst/>
          </a:prstGeom>
          <a:noFill/>
        </p:spPr>
        <p:txBody>
          <a:bodyPr wrap="square" rtlCol="0">
            <a:spAutoFit/>
          </a:bodyPr>
          <a:lstStyle/>
          <a:p>
            <a:pPr>
              <a:defRPr/>
            </a:pPr>
            <a:r>
              <a:rPr lang="en-US" sz="2353" kern="0" dirty="0">
                <a:gradFill>
                  <a:gsLst>
                    <a:gs pos="57576">
                      <a:srgbClr val="FFFFFF"/>
                    </a:gs>
                    <a:gs pos="35000">
                      <a:srgbClr val="FFFFFF"/>
                    </a:gs>
                  </a:gsLst>
                  <a:lin ang="5400000" scaled="0"/>
                </a:gradFill>
                <a:latin typeface="Segoe UI Light"/>
                <a:cs typeface="Arial" pitchFamily="34" charset="0"/>
              </a:rPr>
              <a:t>Release</a:t>
            </a:r>
          </a:p>
        </p:txBody>
      </p:sp>
      <p:sp>
        <p:nvSpPr>
          <p:cNvPr id="11" name="TextBox 10"/>
          <p:cNvSpPr txBox="1"/>
          <p:nvPr/>
        </p:nvSpPr>
        <p:spPr>
          <a:xfrm>
            <a:off x="2465140" y="5643289"/>
            <a:ext cx="2098401" cy="452590"/>
          </a:xfrm>
          <a:prstGeom prst="rect">
            <a:avLst/>
          </a:prstGeom>
          <a:noFill/>
        </p:spPr>
        <p:txBody>
          <a:bodyPr wrap="square" rtlCol="0">
            <a:spAutoFit/>
          </a:bodyPr>
          <a:lstStyle/>
          <a:p>
            <a:pPr>
              <a:defRPr/>
            </a:pPr>
            <a:r>
              <a:rPr lang="en-US" sz="2353" kern="0" dirty="0">
                <a:gradFill>
                  <a:gsLst>
                    <a:gs pos="57576">
                      <a:srgbClr val="FFFFFF"/>
                    </a:gs>
                    <a:gs pos="35000">
                      <a:srgbClr val="FFFFFF"/>
                    </a:gs>
                  </a:gsLst>
                  <a:lin ang="5400000" scaled="0"/>
                </a:gradFill>
                <a:latin typeface="Segoe UI Light"/>
                <a:cs typeface="Arial" pitchFamily="34" charset="0"/>
              </a:rPr>
              <a:t>Develop + Test</a:t>
            </a:r>
          </a:p>
        </p:txBody>
      </p:sp>
      <p:sp>
        <p:nvSpPr>
          <p:cNvPr id="12" name="TextBox 11"/>
          <p:cNvSpPr txBox="1"/>
          <p:nvPr/>
        </p:nvSpPr>
        <p:spPr>
          <a:xfrm>
            <a:off x="1882276" y="5386822"/>
            <a:ext cx="586481" cy="965524"/>
          </a:xfrm>
          <a:prstGeom prst="rect">
            <a:avLst/>
          </a:prstGeom>
          <a:noFill/>
        </p:spPr>
        <p:txBody>
          <a:bodyPr wrap="none" rtlCol="0">
            <a:spAutoFit/>
          </a:bodyPr>
          <a:lstStyle/>
          <a:p>
            <a:r>
              <a:rPr lang="en-US" sz="5686" dirty="0">
                <a:gradFill>
                  <a:gsLst>
                    <a:gs pos="57576">
                      <a:srgbClr val="FFFFFF"/>
                    </a:gs>
                    <a:gs pos="35000">
                      <a:srgbClr val="FFFFFF"/>
                    </a:gs>
                  </a:gsLst>
                  <a:lin ang="5400000" scaled="0"/>
                </a:gradFill>
                <a:latin typeface="Arial" pitchFamily="34" charset="0"/>
                <a:cs typeface="Arial" pitchFamily="34" charset="0"/>
              </a:rPr>
              <a:t>2</a:t>
            </a:r>
          </a:p>
        </p:txBody>
      </p:sp>
      <p:sp>
        <p:nvSpPr>
          <p:cNvPr id="13" name="TextBox 12"/>
          <p:cNvSpPr txBox="1"/>
          <p:nvPr/>
        </p:nvSpPr>
        <p:spPr>
          <a:xfrm>
            <a:off x="926986" y="3524880"/>
            <a:ext cx="2049952" cy="380175"/>
          </a:xfrm>
          <a:prstGeom prst="rect">
            <a:avLst/>
          </a:prstGeom>
          <a:noFill/>
        </p:spPr>
        <p:txBody>
          <a:bodyPr wrap="square" lIns="0" tIns="0" rIns="0" bIns="0" rtlCol="0">
            <a:spAutoFit/>
          </a:bodyPr>
          <a:lstStyle/>
          <a:p>
            <a:pPr algn="r" defTabSz="1242922">
              <a:lnSpc>
                <a:spcPct val="90000"/>
              </a:lnSpc>
              <a:defRPr/>
            </a:pPr>
            <a:r>
              <a:rPr lang="en-US" sz="2745" dirty="0">
                <a:gradFill>
                  <a:gsLst>
                    <a:gs pos="57576">
                      <a:srgbClr val="FFFFFF"/>
                    </a:gs>
                    <a:gs pos="35000">
                      <a:srgbClr val="FFFFFF"/>
                    </a:gs>
                  </a:gsLst>
                  <a:lin ang="5400000" scaled="0"/>
                </a:gradFill>
                <a:latin typeface="Segoe UI Light"/>
                <a:cs typeface="Segoe UI Semilight" panose="020B0402040204020203" pitchFamily="34" charset="0"/>
              </a:rPr>
              <a:t>Development</a:t>
            </a:r>
          </a:p>
        </p:txBody>
      </p:sp>
      <p:sp>
        <p:nvSpPr>
          <p:cNvPr id="14" name="TextBox 13"/>
          <p:cNvSpPr txBox="1"/>
          <p:nvPr/>
        </p:nvSpPr>
        <p:spPr>
          <a:xfrm>
            <a:off x="9162204" y="3524880"/>
            <a:ext cx="1693148" cy="380175"/>
          </a:xfrm>
          <a:prstGeom prst="rect">
            <a:avLst/>
          </a:prstGeom>
          <a:noFill/>
        </p:spPr>
        <p:txBody>
          <a:bodyPr wrap="square" lIns="0" tIns="0" rIns="0" bIns="0" rtlCol="0">
            <a:spAutoFit/>
          </a:bodyPr>
          <a:lstStyle/>
          <a:p>
            <a:pPr defTabSz="1242922">
              <a:lnSpc>
                <a:spcPct val="90000"/>
              </a:lnSpc>
              <a:defRPr/>
            </a:pPr>
            <a:r>
              <a:rPr lang="en-US" sz="2745" dirty="0">
                <a:gradFill>
                  <a:gsLst>
                    <a:gs pos="57576">
                      <a:srgbClr val="FFFFFF"/>
                    </a:gs>
                    <a:gs pos="35000">
                      <a:srgbClr val="FFFFFF"/>
                    </a:gs>
                  </a:gsLst>
                  <a:lin ang="5400000" scaled="0"/>
                </a:gradFill>
                <a:latin typeface="Segoe UI Light"/>
                <a:cs typeface="Segoe UI Semilight" panose="020B0402040204020203" pitchFamily="34" charset="0"/>
              </a:rPr>
              <a:t>Operations</a:t>
            </a:r>
          </a:p>
        </p:txBody>
      </p:sp>
      <p:sp>
        <p:nvSpPr>
          <p:cNvPr id="15" name="TextBox 14"/>
          <p:cNvSpPr txBox="1"/>
          <p:nvPr/>
        </p:nvSpPr>
        <p:spPr>
          <a:xfrm>
            <a:off x="8270454" y="1396874"/>
            <a:ext cx="586481" cy="965524"/>
          </a:xfrm>
          <a:prstGeom prst="rect">
            <a:avLst/>
          </a:prstGeom>
          <a:noFill/>
        </p:spPr>
        <p:txBody>
          <a:bodyPr wrap="none" rtlCol="0">
            <a:spAutoFit/>
          </a:bodyPr>
          <a:lstStyle/>
          <a:p>
            <a:r>
              <a:rPr lang="en-US" sz="5686" dirty="0">
                <a:gradFill>
                  <a:gsLst>
                    <a:gs pos="57576">
                      <a:srgbClr val="FFFFFF"/>
                    </a:gs>
                    <a:gs pos="35000">
                      <a:srgbClr val="FFFFFF"/>
                    </a:gs>
                  </a:gsLst>
                  <a:lin ang="5400000" scaled="0"/>
                </a:gradFill>
                <a:latin typeface="Arial" pitchFamily="34" charset="0"/>
                <a:cs typeface="Arial" pitchFamily="34" charset="0"/>
              </a:rPr>
              <a:t>4</a:t>
            </a:r>
          </a:p>
        </p:txBody>
      </p:sp>
      <p:sp>
        <p:nvSpPr>
          <p:cNvPr id="16" name="TextBox 15"/>
          <p:cNvSpPr txBox="1"/>
          <p:nvPr/>
        </p:nvSpPr>
        <p:spPr>
          <a:xfrm>
            <a:off x="8449741" y="5320566"/>
            <a:ext cx="586481" cy="965524"/>
          </a:xfrm>
          <a:prstGeom prst="rect">
            <a:avLst/>
          </a:prstGeom>
          <a:noFill/>
        </p:spPr>
        <p:txBody>
          <a:bodyPr wrap="none" rtlCol="0">
            <a:spAutoFit/>
          </a:bodyPr>
          <a:lstStyle/>
          <a:p>
            <a:r>
              <a:rPr lang="en-US" sz="5686" dirty="0">
                <a:gradFill>
                  <a:gsLst>
                    <a:gs pos="57576">
                      <a:srgbClr val="FFFFFF"/>
                    </a:gs>
                    <a:gs pos="35000">
                      <a:srgbClr val="FFFFFF"/>
                    </a:gs>
                  </a:gsLst>
                  <a:lin ang="5400000" scaled="0"/>
                </a:gradFill>
                <a:latin typeface="Arial" pitchFamily="34" charset="0"/>
                <a:cs typeface="Arial" pitchFamily="34" charset="0"/>
              </a:rPr>
              <a:t>3</a:t>
            </a:r>
          </a:p>
        </p:txBody>
      </p:sp>
      <p:sp>
        <p:nvSpPr>
          <p:cNvPr id="17" name="Freeform 10"/>
          <p:cNvSpPr>
            <a:spLocks/>
          </p:cNvSpPr>
          <p:nvPr/>
        </p:nvSpPr>
        <p:spPr bwMode="auto">
          <a:xfrm>
            <a:off x="3809831" y="3732274"/>
            <a:ext cx="2259738" cy="2261294"/>
          </a:xfrm>
          <a:custGeom>
            <a:avLst/>
            <a:gdLst>
              <a:gd name="T0" fmla="*/ 2679 w 2679"/>
              <a:gd name="T1" fmla="*/ 2679 h 2679"/>
              <a:gd name="T2" fmla="*/ 2679 w 2679"/>
              <a:gd name="T3" fmla="*/ 2679 h 2679"/>
              <a:gd name="T4" fmla="*/ 0 w 2679"/>
              <a:gd name="T5" fmla="*/ 0 h 2679"/>
              <a:gd name="T6" fmla="*/ 80 w 2679"/>
              <a:gd name="T7" fmla="*/ 0 h 2679"/>
              <a:gd name="T8" fmla="*/ 2679 w 2679"/>
              <a:gd name="T9" fmla="*/ 2599 h 2679"/>
              <a:gd name="T10" fmla="*/ 2679 w 2679"/>
              <a:gd name="T11" fmla="*/ 2679 h 2679"/>
              <a:gd name="T12" fmla="*/ 2679 w 2679"/>
              <a:gd name="T13" fmla="*/ 2679 h 2679"/>
            </a:gdLst>
            <a:ahLst/>
            <a:cxnLst>
              <a:cxn ang="0">
                <a:pos x="T0" y="T1"/>
              </a:cxn>
              <a:cxn ang="0">
                <a:pos x="T2" y="T3"/>
              </a:cxn>
              <a:cxn ang="0">
                <a:pos x="T4" y="T5"/>
              </a:cxn>
              <a:cxn ang="0">
                <a:pos x="T6" y="T7"/>
              </a:cxn>
              <a:cxn ang="0">
                <a:pos x="T8" y="T9"/>
              </a:cxn>
              <a:cxn ang="0">
                <a:pos x="T10" y="T11"/>
              </a:cxn>
              <a:cxn ang="0">
                <a:pos x="T12" y="T13"/>
              </a:cxn>
            </a:cxnLst>
            <a:rect l="0" t="0" r="r" b="b"/>
            <a:pathLst>
              <a:path w="2679" h="2679">
                <a:moveTo>
                  <a:pt x="2679" y="2679"/>
                </a:moveTo>
                <a:lnTo>
                  <a:pt x="2679" y="2679"/>
                </a:lnTo>
                <a:cubicBezTo>
                  <a:pt x="1202" y="2679"/>
                  <a:pt x="0" y="1477"/>
                  <a:pt x="0" y="0"/>
                </a:cubicBezTo>
                <a:lnTo>
                  <a:pt x="80" y="0"/>
                </a:lnTo>
                <a:cubicBezTo>
                  <a:pt x="80" y="1433"/>
                  <a:pt x="1246" y="2599"/>
                  <a:pt x="2679" y="2599"/>
                </a:cubicBezTo>
                <a:lnTo>
                  <a:pt x="2679" y="2679"/>
                </a:lnTo>
                <a:lnTo>
                  <a:pt x="2679" y="2679"/>
                </a:lnTo>
                <a:close/>
              </a:path>
            </a:pathLst>
          </a:custGeom>
          <a:noFill/>
          <a:ln w="22225" cap="flat">
            <a:no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89642" tIns="44821" rIns="89642" bIns="44821" numCol="1" anchor="t" anchorCtr="0" compatLnSpc="1">
            <a:prstTxWarp prst="textNoShape">
              <a:avLst/>
            </a:prstTxWarp>
          </a:bodyPr>
          <a:lstStyle/>
          <a:p>
            <a:pPr>
              <a:defRPr/>
            </a:pPr>
            <a:endParaRPr lang="en-US" sz="1765" kern="0">
              <a:gradFill>
                <a:gsLst>
                  <a:gs pos="57576">
                    <a:srgbClr val="FFFFFF"/>
                  </a:gs>
                  <a:gs pos="35000">
                    <a:srgbClr val="FFFFFF"/>
                  </a:gs>
                </a:gsLst>
                <a:lin ang="5400000" scaled="0"/>
              </a:gradFill>
              <a:latin typeface="Segoe UI Semilight"/>
            </a:endParaRPr>
          </a:p>
        </p:txBody>
      </p:sp>
      <p:sp>
        <p:nvSpPr>
          <p:cNvPr id="18" name="Freeform 13"/>
          <p:cNvSpPr>
            <a:spLocks/>
          </p:cNvSpPr>
          <p:nvPr/>
        </p:nvSpPr>
        <p:spPr bwMode="auto">
          <a:xfrm>
            <a:off x="6069569" y="1472536"/>
            <a:ext cx="2259738" cy="2259738"/>
          </a:xfrm>
          <a:custGeom>
            <a:avLst/>
            <a:gdLst>
              <a:gd name="T0" fmla="*/ 2678 w 2678"/>
              <a:gd name="T1" fmla="*/ 2678 h 2678"/>
              <a:gd name="T2" fmla="*/ 2678 w 2678"/>
              <a:gd name="T3" fmla="*/ 2678 h 2678"/>
              <a:gd name="T4" fmla="*/ 2598 w 2678"/>
              <a:gd name="T5" fmla="*/ 2678 h 2678"/>
              <a:gd name="T6" fmla="*/ 0 w 2678"/>
              <a:gd name="T7" fmla="*/ 80 h 2678"/>
              <a:gd name="T8" fmla="*/ 0 w 2678"/>
              <a:gd name="T9" fmla="*/ 0 h 2678"/>
              <a:gd name="T10" fmla="*/ 2678 w 2678"/>
              <a:gd name="T11" fmla="*/ 2678 h 2678"/>
            </a:gdLst>
            <a:ahLst/>
            <a:cxnLst>
              <a:cxn ang="0">
                <a:pos x="T0" y="T1"/>
              </a:cxn>
              <a:cxn ang="0">
                <a:pos x="T2" y="T3"/>
              </a:cxn>
              <a:cxn ang="0">
                <a:pos x="T4" y="T5"/>
              </a:cxn>
              <a:cxn ang="0">
                <a:pos x="T6" y="T7"/>
              </a:cxn>
              <a:cxn ang="0">
                <a:pos x="T8" y="T9"/>
              </a:cxn>
              <a:cxn ang="0">
                <a:pos x="T10" y="T11"/>
              </a:cxn>
            </a:cxnLst>
            <a:rect l="0" t="0" r="r" b="b"/>
            <a:pathLst>
              <a:path w="2678" h="2678">
                <a:moveTo>
                  <a:pt x="2678" y="2678"/>
                </a:moveTo>
                <a:lnTo>
                  <a:pt x="2678" y="2678"/>
                </a:lnTo>
                <a:lnTo>
                  <a:pt x="2598" y="2678"/>
                </a:lnTo>
                <a:cubicBezTo>
                  <a:pt x="2598" y="1245"/>
                  <a:pt x="1432" y="80"/>
                  <a:pt x="0" y="80"/>
                </a:cubicBezTo>
                <a:lnTo>
                  <a:pt x="0" y="0"/>
                </a:lnTo>
                <a:cubicBezTo>
                  <a:pt x="1477" y="0"/>
                  <a:pt x="2678" y="1201"/>
                  <a:pt x="2678" y="2678"/>
                </a:cubicBezTo>
                <a:close/>
              </a:path>
            </a:pathLst>
          </a:custGeom>
          <a:solidFill>
            <a:srgbClr val="F6931A"/>
          </a:solidFill>
          <a:ln w="0">
            <a:noFill/>
            <a:prstDash val="solid"/>
            <a:round/>
            <a:headEnd/>
            <a:tailEnd/>
          </a:ln>
        </p:spPr>
        <p:txBody>
          <a:bodyPr vert="horz" wrap="square" lIns="89642" tIns="44821" rIns="89642" bIns="44821" numCol="1" anchor="t" anchorCtr="0" compatLnSpc="1">
            <a:prstTxWarp prst="textNoShape">
              <a:avLst/>
            </a:prstTxWarp>
          </a:bodyPr>
          <a:lstStyle/>
          <a:p>
            <a:pPr>
              <a:defRPr/>
            </a:pPr>
            <a:endParaRPr lang="en-US" sz="1765" kern="0">
              <a:gradFill>
                <a:gsLst>
                  <a:gs pos="57576">
                    <a:srgbClr val="FFFFFF"/>
                  </a:gs>
                  <a:gs pos="35000">
                    <a:srgbClr val="FFFFFF"/>
                  </a:gs>
                </a:gsLst>
                <a:lin ang="5400000" scaled="0"/>
              </a:gradFill>
              <a:latin typeface="Segoe UI Semilight"/>
            </a:endParaRPr>
          </a:p>
        </p:txBody>
      </p:sp>
      <p:sp>
        <p:nvSpPr>
          <p:cNvPr id="19" name="Freeform 7"/>
          <p:cNvSpPr>
            <a:spLocks/>
          </p:cNvSpPr>
          <p:nvPr/>
        </p:nvSpPr>
        <p:spPr bwMode="auto">
          <a:xfrm>
            <a:off x="3809831" y="1472536"/>
            <a:ext cx="2259738" cy="2259738"/>
          </a:xfrm>
          <a:custGeom>
            <a:avLst/>
            <a:gdLst>
              <a:gd name="T0" fmla="*/ 80 w 2679"/>
              <a:gd name="T1" fmla="*/ 2678 h 2678"/>
              <a:gd name="T2" fmla="*/ 80 w 2679"/>
              <a:gd name="T3" fmla="*/ 2678 h 2678"/>
              <a:gd name="T4" fmla="*/ 0 w 2679"/>
              <a:gd name="T5" fmla="*/ 2678 h 2678"/>
              <a:gd name="T6" fmla="*/ 2679 w 2679"/>
              <a:gd name="T7" fmla="*/ 0 h 2678"/>
              <a:gd name="T8" fmla="*/ 2679 w 2679"/>
              <a:gd name="T9" fmla="*/ 80 h 2678"/>
              <a:gd name="T10" fmla="*/ 80 w 2679"/>
              <a:gd name="T11" fmla="*/ 2678 h 2678"/>
            </a:gdLst>
            <a:ahLst/>
            <a:cxnLst>
              <a:cxn ang="0">
                <a:pos x="T0" y="T1"/>
              </a:cxn>
              <a:cxn ang="0">
                <a:pos x="T2" y="T3"/>
              </a:cxn>
              <a:cxn ang="0">
                <a:pos x="T4" y="T5"/>
              </a:cxn>
              <a:cxn ang="0">
                <a:pos x="T6" y="T7"/>
              </a:cxn>
              <a:cxn ang="0">
                <a:pos x="T8" y="T9"/>
              </a:cxn>
              <a:cxn ang="0">
                <a:pos x="T10" y="T11"/>
              </a:cxn>
            </a:cxnLst>
            <a:rect l="0" t="0" r="r" b="b"/>
            <a:pathLst>
              <a:path w="2679" h="2678">
                <a:moveTo>
                  <a:pt x="80" y="2678"/>
                </a:moveTo>
                <a:lnTo>
                  <a:pt x="80" y="2678"/>
                </a:lnTo>
                <a:lnTo>
                  <a:pt x="0" y="2678"/>
                </a:lnTo>
                <a:cubicBezTo>
                  <a:pt x="0" y="1201"/>
                  <a:pt x="1202" y="0"/>
                  <a:pt x="2679" y="0"/>
                </a:cubicBezTo>
                <a:lnTo>
                  <a:pt x="2679" y="80"/>
                </a:lnTo>
                <a:cubicBezTo>
                  <a:pt x="1246" y="80"/>
                  <a:pt x="80" y="1245"/>
                  <a:pt x="80" y="2678"/>
                </a:cubicBezTo>
                <a:close/>
              </a:path>
            </a:pathLst>
          </a:custGeom>
          <a:solidFill>
            <a:srgbClr val="BAD80A"/>
          </a:solidFill>
          <a:ln w="0">
            <a:noFill/>
            <a:prstDash val="solid"/>
            <a:round/>
            <a:headEnd/>
            <a:tailEnd/>
          </a:ln>
        </p:spPr>
        <p:txBody>
          <a:bodyPr vert="horz" wrap="square" lIns="89642" tIns="44821" rIns="89642" bIns="44821" numCol="1" anchor="t" anchorCtr="0" compatLnSpc="1">
            <a:prstTxWarp prst="textNoShape">
              <a:avLst/>
            </a:prstTxWarp>
          </a:bodyPr>
          <a:lstStyle/>
          <a:p>
            <a:pPr>
              <a:defRPr/>
            </a:pPr>
            <a:endParaRPr lang="en-US" sz="1765" kern="0">
              <a:gradFill>
                <a:gsLst>
                  <a:gs pos="57576">
                    <a:srgbClr val="FFFFFF"/>
                  </a:gs>
                  <a:gs pos="35000">
                    <a:srgbClr val="FFFFFF"/>
                  </a:gs>
                </a:gsLst>
                <a:lin ang="5400000" scaled="0"/>
              </a:gradFill>
              <a:latin typeface="Segoe UI Semilight"/>
            </a:endParaRPr>
          </a:p>
        </p:txBody>
      </p:sp>
      <p:sp>
        <p:nvSpPr>
          <p:cNvPr id="20" name="Freeform 9"/>
          <p:cNvSpPr>
            <a:spLocks/>
          </p:cNvSpPr>
          <p:nvPr/>
        </p:nvSpPr>
        <p:spPr bwMode="auto">
          <a:xfrm>
            <a:off x="3809831" y="3732274"/>
            <a:ext cx="2259738" cy="2261294"/>
          </a:xfrm>
          <a:custGeom>
            <a:avLst/>
            <a:gdLst>
              <a:gd name="T0" fmla="*/ 2679 w 2679"/>
              <a:gd name="T1" fmla="*/ 2679 h 2679"/>
              <a:gd name="T2" fmla="*/ 2679 w 2679"/>
              <a:gd name="T3" fmla="*/ 2679 h 2679"/>
              <a:gd name="T4" fmla="*/ 0 w 2679"/>
              <a:gd name="T5" fmla="*/ 0 h 2679"/>
              <a:gd name="T6" fmla="*/ 80 w 2679"/>
              <a:gd name="T7" fmla="*/ 0 h 2679"/>
              <a:gd name="T8" fmla="*/ 2679 w 2679"/>
              <a:gd name="T9" fmla="*/ 2599 h 2679"/>
              <a:gd name="T10" fmla="*/ 2679 w 2679"/>
              <a:gd name="T11" fmla="*/ 2679 h 2679"/>
            </a:gdLst>
            <a:ahLst/>
            <a:cxnLst>
              <a:cxn ang="0">
                <a:pos x="T0" y="T1"/>
              </a:cxn>
              <a:cxn ang="0">
                <a:pos x="T2" y="T3"/>
              </a:cxn>
              <a:cxn ang="0">
                <a:pos x="T4" y="T5"/>
              </a:cxn>
              <a:cxn ang="0">
                <a:pos x="T6" y="T7"/>
              </a:cxn>
              <a:cxn ang="0">
                <a:pos x="T8" y="T9"/>
              </a:cxn>
              <a:cxn ang="0">
                <a:pos x="T10" y="T11"/>
              </a:cxn>
            </a:cxnLst>
            <a:rect l="0" t="0" r="r" b="b"/>
            <a:pathLst>
              <a:path w="2679" h="2679">
                <a:moveTo>
                  <a:pt x="2679" y="2679"/>
                </a:moveTo>
                <a:lnTo>
                  <a:pt x="2679" y="2679"/>
                </a:lnTo>
                <a:cubicBezTo>
                  <a:pt x="1202" y="2679"/>
                  <a:pt x="0" y="1477"/>
                  <a:pt x="0" y="0"/>
                </a:cubicBezTo>
                <a:lnTo>
                  <a:pt x="80" y="0"/>
                </a:lnTo>
                <a:cubicBezTo>
                  <a:pt x="80" y="1433"/>
                  <a:pt x="1246" y="2599"/>
                  <a:pt x="2679" y="2599"/>
                </a:cubicBezTo>
                <a:lnTo>
                  <a:pt x="2679" y="2679"/>
                </a:lnTo>
                <a:close/>
              </a:path>
            </a:pathLst>
          </a:custGeom>
          <a:solidFill>
            <a:srgbClr val="C92424"/>
          </a:solidFill>
          <a:ln w="0">
            <a:noFill/>
            <a:prstDash val="solid"/>
            <a:round/>
            <a:headEnd/>
            <a:tailEnd/>
          </a:ln>
        </p:spPr>
        <p:txBody>
          <a:bodyPr vert="horz" wrap="square" lIns="89642" tIns="44821" rIns="89642" bIns="44821" numCol="1" anchor="t" anchorCtr="0" compatLnSpc="1">
            <a:prstTxWarp prst="textNoShape">
              <a:avLst/>
            </a:prstTxWarp>
          </a:bodyPr>
          <a:lstStyle/>
          <a:p>
            <a:pPr>
              <a:defRPr/>
            </a:pPr>
            <a:endParaRPr lang="en-US" sz="1765" kern="0">
              <a:gradFill>
                <a:gsLst>
                  <a:gs pos="57576">
                    <a:srgbClr val="FFFFFF"/>
                  </a:gs>
                  <a:gs pos="35000">
                    <a:srgbClr val="FFFFFF"/>
                  </a:gs>
                </a:gsLst>
                <a:lin ang="5400000" scaled="0"/>
              </a:gradFill>
              <a:latin typeface="Segoe UI Semilight"/>
            </a:endParaRPr>
          </a:p>
        </p:txBody>
      </p:sp>
      <p:sp>
        <p:nvSpPr>
          <p:cNvPr id="21" name="Freeform 11"/>
          <p:cNvSpPr>
            <a:spLocks/>
          </p:cNvSpPr>
          <p:nvPr/>
        </p:nvSpPr>
        <p:spPr bwMode="auto">
          <a:xfrm>
            <a:off x="6069569" y="3732274"/>
            <a:ext cx="2259738" cy="2261294"/>
          </a:xfrm>
          <a:custGeom>
            <a:avLst/>
            <a:gdLst>
              <a:gd name="T0" fmla="*/ 0 w 2678"/>
              <a:gd name="T1" fmla="*/ 2679 h 2679"/>
              <a:gd name="T2" fmla="*/ 0 w 2678"/>
              <a:gd name="T3" fmla="*/ 2679 h 2679"/>
              <a:gd name="T4" fmla="*/ 0 w 2678"/>
              <a:gd name="T5" fmla="*/ 2599 h 2679"/>
              <a:gd name="T6" fmla="*/ 2598 w 2678"/>
              <a:gd name="T7" fmla="*/ 0 h 2679"/>
              <a:gd name="T8" fmla="*/ 2678 w 2678"/>
              <a:gd name="T9" fmla="*/ 0 h 2679"/>
              <a:gd name="T10" fmla="*/ 0 w 2678"/>
              <a:gd name="T11" fmla="*/ 2679 h 2679"/>
            </a:gdLst>
            <a:ahLst/>
            <a:cxnLst>
              <a:cxn ang="0">
                <a:pos x="T0" y="T1"/>
              </a:cxn>
              <a:cxn ang="0">
                <a:pos x="T2" y="T3"/>
              </a:cxn>
              <a:cxn ang="0">
                <a:pos x="T4" y="T5"/>
              </a:cxn>
              <a:cxn ang="0">
                <a:pos x="T6" y="T7"/>
              </a:cxn>
              <a:cxn ang="0">
                <a:pos x="T8" y="T9"/>
              </a:cxn>
              <a:cxn ang="0">
                <a:pos x="T10" y="T11"/>
              </a:cxn>
            </a:cxnLst>
            <a:rect l="0" t="0" r="r" b="b"/>
            <a:pathLst>
              <a:path w="2678" h="2679">
                <a:moveTo>
                  <a:pt x="0" y="2679"/>
                </a:moveTo>
                <a:lnTo>
                  <a:pt x="0" y="2679"/>
                </a:lnTo>
                <a:lnTo>
                  <a:pt x="0" y="2599"/>
                </a:lnTo>
                <a:cubicBezTo>
                  <a:pt x="1432" y="2599"/>
                  <a:pt x="2598" y="1433"/>
                  <a:pt x="2598" y="0"/>
                </a:cubicBezTo>
                <a:lnTo>
                  <a:pt x="2678" y="0"/>
                </a:lnTo>
                <a:cubicBezTo>
                  <a:pt x="2678" y="1477"/>
                  <a:pt x="1477" y="2679"/>
                  <a:pt x="0" y="2679"/>
                </a:cubicBezTo>
                <a:close/>
              </a:path>
            </a:pathLst>
          </a:custGeom>
          <a:solidFill>
            <a:srgbClr val="4CC8F4"/>
          </a:solidFill>
          <a:ln w="0">
            <a:solidFill>
              <a:srgbClr val="4CC8F4"/>
            </a:solidFill>
            <a:prstDash val="solid"/>
            <a:round/>
            <a:headEnd/>
            <a:tailEnd/>
          </a:ln>
        </p:spPr>
        <p:txBody>
          <a:bodyPr vert="horz" wrap="square" lIns="89642" tIns="44821" rIns="89642" bIns="44821" numCol="1" anchor="t" anchorCtr="0" compatLnSpc="1">
            <a:prstTxWarp prst="textNoShape">
              <a:avLst/>
            </a:prstTxWarp>
          </a:bodyPr>
          <a:lstStyle/>
          <a:p>
            <a:pPr>
              <a:defRPr/>
            </a:pPr>
            <a:endParaRPr lang="en-US" sz="1765" kern="0">
              <a:gradFill>
                <a:gsLst>
                  <a:gs pos="57576">
                    <a:srgbClr val="FFFFFF"/>
                  </a:gs>
                  <a:gs pos="35000">
                    <a:srgbClr val="FFFFFF"/>
                  </a:gs>
                </a:gsLst>
                <a:lin ang="5400000" scaled="0"/>
              </a:gradFill>
              <a:latin typeface="Segoe UI Semilight"/>
            </a:endParaRPr>
          </a:p>
        </p:txBody>
      </p:sp>
      <p:sp>
        <p:nvSpPr>
          <p:cNvPr id="22" name="Freeform 14"/>
          <p:cNvSpPr>
            <a:spLocks/>
          </p:cNvSpPr>
          <p:nvPr/>
        </p:nvSpPr>
        <p:spPr bwMode="auto">
          <a:xfrm>
            <a:off x="6069569" y="1472536"/>
            <a:ext cx="2259738" cy="2259738"/>
          </a:xfrm>
          <a:custGeom>
            <a:avLst/>
            <a:gdLst>
              <a:gd name="T0" fmla="*/ 2678 w 2678"/>
              <a:gd name="T1" fmla="*/ 2678 h 2678"/>
              <a:gd name="T2" fmla="*/ 2678 w 2678"/>
              <a:gd name="T3" fmla="*/ 2678 h 2678"/>
              <a:gd name="T4" fmla="*/ 2598 w 2678"/>
              <a:gd name="T5" fmla="*/ 2678 h 2678"/>
              <a:gd name="T6" fmla="*/ 0 w 2678"/>
              <a:gd name="T7" fmla="*/ 80 h 2678"/>
              <a:gd name="T8" fmla="*/ 0 w 2678"/>
              <a:gd name="T9" fmla="*/ 0 h 2678"/>
              <a:gd name="T10" fmla="*/ 2678 w 2678"/>
              <a:gd name="T11" fmla="*/ 2678 h 2678"/>
              <a:gd name="T12" fmla="*/ 2678 w 2678"/>
              <a:gd name="T13" fmla="*/ 2678 h 2678"/>
            </a:gdLst>
            <a:ahLst/>
            <a:cxnLst>
              <a:cxn ang="0">
                <a:pos x="T0" y="T1"/>
              </a:cxn>
              <a:cxn ang="0">
                <a:pos x="T2" y="T3"/>
              </a:cxn>
              <a:cxn ang="0">
                <a:pos x="T4" y="T5"/>
              </a:cxn>
              <a:cxn ang="0">
                <a:pos x="T6" y="T7"/>
              </a:cxn>
              <a:cxn ang="0">
                <a:pos x="T8" y="T9"/>
              </a:cxn>
              <a:cxn ang="0">
                <a:pos x="T10" y="T11"/>
              </a:cxn>
              <a:cxn ang="0">
                <a:pos x="T12" y="T13"/>
              </a:cxn>
            </a:cxnLst>
            <a:rect l="0" t="0" r="r" b="b"/>
            <a:pathLst>
              <a:path w="2678" h="2678">
                <a:moveTo>
                  <a:pt x="2678" y="2678"/>
                </a:moveTo>
                <a:lnTo>
                  <a:pt x="2678" y="2678"/>
                </a:lnTo>
                <a:lnTo>
                  <a:pt x="2598" y="2678"/>
                </a:lnTo>
                <a:cubicBezTo>
                  <a:pt x="2598" y="1245"/>
                  <a:pt x="1432" y="80"/>
                  <a:pt x="0" y="80"/>
                </a:cubicBezTo>
                <a:lnTo>
                  <a:pt x="0" y="0"/>
                </a:lnTo>
                <a:cubicBezTo>
                  <a:pt x="1477" y="0"/>
                  <a:pt x="2678" y="1201"/>
                  <a:pt x="2678" y="2678"/>
                </a:cubicBezTo>
                <a:lnTo>
                  <a:pt x="2678" y="2678"/>
                </a:lnTo>
                <a:close/>
              </a:path>
            </a:pathLst>
          </a:custGeom>
          <a:noFill/>
          <a:ln w="22225" cap="flat">
            <a:no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89642" tIns="44821" rIns="89642" bIns="44821" numCol="1" anchor="t" anchorCtr="0" compatLnSpc="1">
            <a:prstTxWarp prst="textNoShape">
              <a:avLst/>
            </a:prstTxWarp>
          </a:bodyPr>
          <a:lstStyle/>
          <a:p>
            <a:pPr>
              <a:defRPr/>
            </a:pPr>
            <a:endParaRPr lang="en-US" sz="1765" kern="0">
              <a:gradFill>
                <a:gsLst>
                  <a:gs pos="57576">
                    <a:srgbClr val="FFFFFF"/>
                  </a:gs>
                  <a:gs pos="35000">
                    <a:srgbClr val="FFFFFF"/>
                  </a:gs>
                </a:gsLst>
                <a:lin ang="5400000" scaled="0"/>
              </a:gradFill>
              <a:latin typeface="Segoe UI Semilight"/>
            </a:endParaRPr>
          </a:p>
        </p:txBody>
      </p:sp>
      <p:sp>
        <p:nvSpPr>
          <p:cNvPr id="24" name="Title 4"/>
          <p:cNvSpPr txBox="1">
            <a:spLocks/>
          </p:cNvSpPr>
          <p:nvPr/>
        </p:nvSpPr>
        <p:spPr>
          <a:xfrm>
            <a:off x="269242" y="293521"/>
            <a:ext cx="11655840" cy="898517"/>
          </a:xfrm>
          <a:prstGeom prst="rect">
            <a:avLst/>
          </a:prstGeom>
        </p:spPr>
        <p:txBody>
          <a:bodyPr/>
          <a:lstStyle>
            <a:lvl1pPr algn="l" defTabSz="931710" rtl="0" eaLnBrk="1" latinLnBrk="0" hangingPunct="1">
              <a:lnSpc>
                <a:spcPct val="90000"/>
              </a:lnSpc>
              <a:spcBef>
                <a:spcPct val="0"/>
              </a:spcBef>
              <a:buNone/>
              <a:defRPr lang="en-US" sz="5394" b="0" kern="1200" cap="none" spc="-102" baseline="0" dirty="0" smtClean="0">
                <a:ln w="3175">
                  <a:noFill/>
                </a:ln>
                <a:solidFill>
                  <a:srgbClr val="505050"/>
                </a:solidFill>
                <a:effectLst/>
                <a:latin typeface="+mj-lt"/>
                <a:ea typeface="+mn-ea"/>
                <a:cs typeface="Segoe UI" pitchFamily="34" charset="0"/>
              </a:defRPr>
            </a:lvl1pPr>
          </a:lstStyle>
          <a:p>
            <a:r>
              <a:rPr lang="de-DE" sz="4705" spc="0" dirty="0">
                <a:solidFill>
                  <a:srgbClr val="FFFFFF"/>
                </a:solidFill>
              </a:rPr>
              <a:t>A converged lifecycle</a:t>
            </a:r>
          </a:p>
        </p:txBody>
      </p:sp>
    </p:spTree>
    <p:extLst>
      <p:ext uri="{BB962C8B-B14F-4D97-AF65-F5344CB8AC3E}">
        <p14:creationId xmlns:p14="http://schemas.microsoft.com/office/powerpoint/2010/main" val="1407144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23" presetClass="entr" presetSubtype="16"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childTnLst>
                                </p:cTn>
                              </p:par>
                              <p:par>
                                <p:cTn id="39" presetID="23" presetClass="entr" presetSubtype="16"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childTnLst>
                                </p:cTn>
                              </p:par>
                            </p:childTnLst>
                          </p:cTn>
                        </p:par>
                        <p:par>
                          <p:cTn id="43" fill="hold">
                            <p:stCondLst>
                              <p:cond delay="1500"/>
                            </p:stCondLst>
                            <p:childTnLst>
                              <p:par>
                                <p:cTn id="44" presetID="23" presetClass="entr" presetSubtype="16"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childTnLst>
                                </p:cTn>
                              </p:par>
                              <p:par>
                                <p:cTn id="48" presetID="23" presetClass="entr" presetSubtype="16"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childTnLst>
                                </p:cTn>
                              </p:par>
                              <p:par>
                                <p:cTn id="52" presetID="23" presetClass="entr" presetSubtype="16" fill="hold" grpId="0" nodeType="with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p:cTn id="54" dur="500" fill="hold"/>
                                        <p:tgtEl>
                                          <p:spTgt spid="9"/>
                                        </p:tgtEl>
                                        <p:attrNameLst>
                                          <p:attrName>ppt_w</p:attrName>
                                        </p:attrNameLst>
                                      </p:cBhvr>
                                      <p:tavLst>
                                        <p:tav tm="0">
                                          <p:val>
                                            <p:fltVal val="0"/>
                                          </p:val>
                                        </p:tav>
                                        <p:tav tm="100000">
                                          <p:val>
                                            <p:strVal val="#ppt_w"/>
                                          </p:val>
                                        </p:tav>
                                      </p:tavLst>
                                    </p:anim>
                                    <p:anim calcmode="lin" valueType="num">
                                      <p:cBhvr>
                                        <p:cTn id="55" dur="500" fill="hold"/>
                                        <p:tgtEl>
                                          <p:spTgt spid="9"/>
                                        </p:tgtEl>
                                        <p:attrNameLst>
                                          <p:attrName>ppt_h</p:attrName>
                                        </p:attrNameLst>
                                      </p:cBhvr>
                                      <p:tavLst>
                                        <p:tav tm="0">
                                          <p:val>
                                            <p:fltVal val="0"/>
                                          </p:val>
                                        </p:tav>
                                        <p:tav tm="100000">
                                          <p:val>
                                            <p:strVal val="#ppt_h"/>
                                          </p:val>
                                        </p:tav>
                                      </p:tavLst>
                                    </p:anim>
                                  </p:childTnLst>
                                </p:cTn>
                              </p:par>
                            </p:childTnLst>
                          </p:cTn>
                        </p:par>
                        <p:par>
                          <p:cTn id="56" fill="hold">
                            <p:stCondLst>
                              <p:cond delay="2000"/>
                            </p:stCondLst>
                            <p:childTnLst>
                              <p:par>
                                <p:cTn id="57" presetID="8" presetClass="emph" presetSubtype="0" fill="hold" nodeType="afterEffect">
                                  <p:stCondLst>
                                    <p:cond delay="250"/>
                                  </p:stCondLst>
                                  <p:childTnLst>
                                    <p:animRot by="-10800000">
                                      <p:cBhvr>
                                        <p:cTn id="58" dur="1000" fill="hold"/>
                                        <p:tgtEl>
                                          <p:spTgt spid="6"/>
                                        </p:tgtEl>
                                        <p:attrNameLst>
                                          <p:attrName>r</p:attrName>
                                        </p:attrNameLst>
                                      </p:cBhvr>
                                    </p:animRot>
                                  </p:childTnLst>
                                </p:cTn>
                              </p:par>
                              <p:par>
                                <p:cTn id="59" presetID="10" presetClass="entr" presetSubtype="0" fill="hold" nodeType="withEffect">
                                  <p:stCondLst>
                                    <p:cond delay="500"/>
                                  </p:stCondLst>
                                  <p:childTnLst>
                                    <p:set>
                                      <p:cBhvr>
                                        <p:cTn id="60" dur="1" fill="hold">
                                          <p:stCondLst>
                                            <p:cond delay="0"/>
                                          </p:stCondLst>
                                        </p:cTn>
                                        <p:tgtEl>
                                          <p:spTgt spid="3"/>
                                        </p:tgtEl>
                                        <p:attrNameLst>
                                          <p:attrName>style.visibility</p:attrName>
                                        </p:attrNameLst>
                                      </p:cBhvr>
                                      <p:to>
                                        <p:strVal val="visible"/>
                                      </p:to>
                                    </p:set>
                                    <p:animEffect transition="in" filter="fade">
                                      <p:cBhvr>
                                        <p:cTn id="61" dur="600"/>
                                        <p:tgtEl>
                                          <p:spTgt spid="3"/>
                                        </p:tgtEl>
                                      </p:cBhvr>
                                    </p:animEffect>
                                  </p:childTnLst>
                                </p:cTn>
                              </p:par>
                              <p:par>
                                <p:cTn id="62" presetID="35" presetClass="path" presetSubtype="0" decel="100000" fill="hold" nodeType="withEffect">
                                  <p:stCondLst>
                                    <p:cond delay="500"/>
                                  </p:stCondLst>
                                  <p:childTnLst>
                                    <p:animMotion origin="layout" path="M 0.0556 0.00023 L 2.70833E-6 0.00023 " pathEditMode="relative" rAng="0" ptsTypes="AA">
                                      <p:cBhvr>
                                        <p:cTn id="63" dur="800" fill="hold"/>
                                        <p:tgtEl>
                                          <p:spTgt spid="3"/>
                                        </p:tgtEl>
                                        <p:attrNameLst>
                                          <p:attrName>ppt_x</p:attrName>
                                          <p:attrName>ppt_y</p:attrName>
                                        </p:attrNameLst>
                                      </p:cBhvr>
                                      <p:rCtr x="-2786" y="0"/>
                                    </p:animMotion>
                                  </p:childTnLst>
                                </p:cTn>
                              </p:par>
                              <p:par>
                                <p:cTn id="64" presetID="10" presetClass="entr" presetSubtype="0" fill="hold" nodeType="withEffect">
                                  <p:stCondLst>
                                    <p:cond delay="500"/>
                                  </p:stCondLst>
                                  <p:childTnLst>
                                    <p:set>
                                      <p:cBhvr>
                                        <p:cTn id="65" dur="1" fill="hold">
                                          <p:stCondLst>
                                            <p:cond delay="0"/>
                                          </p:stCondLst>
                                        </p:cTn>
                                        <p:tgtEl>
                                          <p:spTgt spid="4"/>
                                        </p:tgtEl>
                                        <p:attrNameLst>
                                          <p:attrName>style.visibility</p:attrName>
                                        </p:attrNameLst>
                                      </p:cBhvr>
                                      <p:to>
                                        <p:strVal val="visible"/>
                                      </p:to>
                                    </p:set>
                                    <p:animEffect transition="in" filter="fade">
                                      <p:cBhvr>
                                        <p:cTn id="66" dur="600"/>
                                        <p:tgtEl>
                                          <p:spTgt spid="4"/>
                                        </p:tgtEl>
                                      </p:cBhvr>
                                    </p:animEffect>
                                  </p:childTnLst>
                                </p:cTn>
                              </p:par>
                              <p:par>
                                <p:cTn id="67" presetID="35" presetClass="path" presetSubtype="0" decel="100000" fill="hold" nodeType="withEffect">
                                  <p:stCondLst>
                                    <p:cond delay="500"/>
                                  </p:stCondLst>
                                  <p:childTnLst>
                                    <p:animMotion origin="layout" path="M -0.04558 0.00023 L 3.75E-6 0.00023 " pathEditMode="relative" rAng="0" ptsTypes="AA">
                                      <p:cBhvr>
                                        <p:cTn id="68" dur="800" fill="hold"/>
                                        <p:tgtEl>
                                          <p:spTgt spid="4"/>
                                        </p:tgtEl>
                                        <p:attrNameLst>
                                          <p:attrName>ppt_x</p:attrName>
                                          <p:attrName>ppt_y</p:attrName>
                                        </p:attrNameLst>
                                      </p:cBhvr>
                                      <p:rCtr x="2279" y="0"/>
                                    </p:animMotion>
                                  </p:childTnLst>
                                </p:cTn>
                              </p:par>
                              <p:par>
                                <p:cTn id="69" presetID="10" presetClass="entr" presetSubtype="0" fill="hold" nodeType="withEffect">
                                  <p:stCondLst>
                                    <p:cond delay="500"/>
                                  </p:stCondLst>
                                  <p:childTnLst>
                                    <p:set>
                                      <p:cBhvr>
                                        <p:cTn id="70" dur="1" fill="hold">
                                          <p:stCondLst>
                                            <p:cond delay="0"/>
                                          </p:stCondLst>
                                        </p:cTn>
                                        <p:tgtEl>
                                          <p:spTgt spid="5"/>
                                        </p:tgtEl>
                                        <p:attrNameLst>
                                          <p:attrName>style.visibility</p:attrName>
                                        </p:attrNameLst>
                                      </p:cBhvr>
                                      <p:to>
                                        <p:strVal val="visible"/>
                                      </p:to>
                                    </p:set>
                                    <p:animEffect transition="in" filter="fade">
                                      <p:cBhvr>
                                        <p:cTn id="71" dur="600"/>
                                        <p:tgtEl>
                                          <p:spTgt spid="5"/>
                                        </p:tgtEl>
                                      </p:cBhvr>
                                    </p:animEffect>
                                  </p:childTnLst>
                                </p:cTn>
                              </p:par>
                              <p:par>
                                <p:cTn id="72" presetID="35" presetClass="path" presetSubtype="0" decel="100000" fill="hold" nodeType="withEffect">
                                  <p:stCondLst>
                                    <p:cond delay="500"/>
                                  </p:stCondLst>
                                  <p:childTnLst>
                                    <p:animMotion origin="layout" path="M 0.0556 0.00024 L -3.33333E-6 0.00024 " pathEditMode="relative" rAng="0" ptsTypes="AA">
                                      <p:cBhvr>
                                        <p:cTn id="73" dur="800" fill="hold"/>
                                        <p:tgtEl>
                                          <p:spTgt spid="5"/>
                                        </p:tgtEl>
                                        <p:attrNameLst>
                                          <p:attrName>ppt_x</p:attrName>
                                          <p:attrName>ppt_y</p:attrName>
                                        </p:attrNameLst>
                                      </p:cBhvr>
                                      <p:rCtr x="-278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5" grpId="0"/>
      <p:bldP spid="16" grpId="0"/>
      <p:bldP spid="18" grpId="0" animBg="1"/>
      <p:bldP spid="19"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Rectangle 73"/>
          <p:cNvSpPr/>
          <p:nvPr/>
        </p:nvSpPr>
        <p:spPr bwMode="auto">
          <a:xfrm>
            <a:off x="2" y="487"/>
            <a:ext cx="12218060" cy="6857027"/>
          </a:xfrm>
          <a:prstGeom prst="rect">
            <a:avLst/>
          </a:prstGeom>
          <a:solidFill>
            <a:srgbClr val="0093E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de-DE" sz="2353" dirty="0" err="1">
              <a:solidFill>
                <a:schemeClr val="bg1"/>
              </a:solidFill>
              <a:ea typeface="Segoe UI" pitchFamily="34" charset="0"/>
              <a:cs typeface="Segoe UI" pitchFamily="34" charset="0"/>
            </a:endParaRPr>
          </a:p>
        </p:txBody>
      </p:sp>
      <p:sp>
        <p:nvSpPr>
          <p:cNvPr id="96" name="Title 18"/>
          <p:cNvSpPr txBox="1">
            <a:spLocks/>
          </p:cNvSpPr>
          <p:nvPr/>
        </p:nvSpPr>
        <p:spPr>
          <a:xfrm>
            <a:off x="268928" y="295439"/>
            <a:ext cx="11655840" cy="899537"/>
          </a:xfrm>
          <a:prstGeom prst="rect">
            <a:avLst/>
          </a:prstGeom>
          <a:ln>
            <a:noFill/>
          </a:ln>
        </p:spPr>
        <p:txBody>
          <a:bodyPr vert="horz" wrap="square" lIns="143428" tIns="89642" rIns="143428" bIns="89642"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defRPr/>
            </a:pPr>
            <a:endParaRPr sz="4705">
              <a:gradFill>
                <a:gsLst>
                  <a:gs pos="1250">
                    <a:srgbClr val="404040"/>
                  </a:gs>
                  <a:gs pos="100000">
                    <a:srgbClr val="404040"/>
                  </a:gs>
                </a:gsLst>
                <a:lin ang="5400000" scaled="0"/>
              </a:gradFill>
            </a:endParaRPr>
          </a:p>
        </p:txBody>
      </p:sp>
      <p:sp>
        <p:nvSpPr>
          <p:cNvPr id="97" name="Rectangle 96"/>
          <p:cNvSpPr/>
          <p:nvPr/>
        </p:nvSpPr>
        <p:spPr bwMode="auto">
          <a:xfrm flipV="1">
            <a:off x="3109750" y="3481825"/>
            <a:ext cx="6933266" cy="70585"/>
          </a:xfrm>
          <a:prstGeom prst="rect">
            <a:avLst/>
          </a:prstGeom>
          <a:solidFill>
            <a:srgbClr val="BAD80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98" name="Isosceles Triangle 97"/>
          <p:cNvSpPr/>
          <p:nvPr/>
        </p:nvSpPr>
        <p:spPr bwMode="auto">
          <a:xfrm rot="16200000">
            <a:off x="2714431" y="3297748"/>
            <a:ext cx="500130" cy="431147"/>
          </a:xfrm>
          <a:prstGeom prst="triangle">
            <a:avLst/>
          </a:prstGeom>
          <a:solidFill>
            <a:srgbClr val="404040">
              <a:lumMod val="20000"/>
              <a:lumOff val="80000"/>
            </a:srgbClr>
          </a:solidFill>
          <a:ln w="9525" cap="flat" cmpd="sng" algn="ctr">
            <a:noFill/>
            <a:prstDash val="solid"/>
            <a:headEnd type="none" w="med" len="med"/>
            <a:tailEnd type="none" w="med" len="med"/>
          </a:ln>
          <a:effectLst/>
        </p:spPr>
        <p:txBody>
          <a:bodyPr lIns="89642" tIns="89642" rIns="33620" bIns="33620" rtlCol="0" anchor="b" anchorCtr="0"/>
          <a:lstStyle/>
          <a:p>
            <a:pPr algn="ctr" defTabSz="914038">
              <a:defRPr/>
            </a:pPr>
            <a:endParaRPr lang="en-US" sz="784" kern="0" dirty="0">
              <a:gradFill>
                <a:gsLst>
                  <a:gs pos="0">
                    <a:srgbClr val="FFFFFF"/>
                  </a:gs>
                  <a:gs pos="100000">
                    <a:srgbClr val="FFFFFF"/>
                  </a:gs>
                </a:gsLst>
                <a:lin ang="5400000" scaled="0"/>
              </a:gradFill>
              <a:ea typeface="Segoe UI" pitchFamily="34" charset="0"/>
              <a:cs typeface="Segoe UI" pitchFamily="34" charset="0"/>
            </a:endParaRPr>
          </a:p>
        </p:txBody>
      </p:sp>
      <p:pic>
        <p:nvPicPr>
          <p:cNvPr id="99" name="Picture 98"/>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018616" y="1370156"/>
            <a:ext cx="4362494" cy="4362494"/>
          </a:xfrm>
          <a:prstGeom prst="rect">
            <a:avLst/>
          </a:prstGeom>
        </p:spPr>
      </p:pic>
      <p:sp>
        <p:nvSpPr>
          <p:cNvPr id="100" name="Freeform 7"/>
          <p:cNvSpPr>
            <a:spLocks/>
          </p:cNvSpPr>
          <p:nvPr/>
        </p:nvSpPr>
        <p:spPr bwMode="auto">
          <a:xfrm>
            <a:off x="9927620" y="1291298"/>
            <a:ext cx="2259738" cy="2259738"/>
          </a:xfrm>
          <a:custGeom>
            <a:avLst/>
            <a:gdLst>
              <a:gd name="T0" fmla="*/ 80 w 2679"/>
              <a:gd name="T1" fmla="*/ 2678 h 2678"/>
              <a:gd name="T2" fmla="*/ 80 w 2679"/>
              <a:gd name="T3" fmla="*/ 2678 h 2678"/>
              <a:gd name="T4" fmla="*/ 0 w 2679"/>
              <a:gd name="T5" fmla="*/ 2678 h 2678"/>
              <a:gd name="T6" fmla="*/ 2679 w 2679"/>
              <a:gd name="T7" fmla="*/ 0 h 2678"/>
              <a:gd name="T8" fmla="*/ 2679 w 2679"/>
              <a:gd name="T9" fmla="*/ 80 h 2678"/>
              <a:gd name="T10" fmla="*/ 80 w 2679"/>
              <a:gd name="T11" fmla="*/ 2678 h 2678"/>
            </a:gdLst>
            <a:ahLst/>
            <a:cxnLst>
              <a:cxn ang="0">
                <a:pos x="T0" y="T1"/>
              </a:cxn>
              <a:cxn ang="0">
                <a:pos x="T2" y="T3"/>
              </a:cxn>
              <a:cxn ang="0">
                <a:pos x="T4" y="T5"/>
              </a:cxn>
              <a:cxn ang="0">
                <a:pos x="T6" y="T7"/>
              </a:cxn>
              <a:cxn ang="0">
                <a:pos x="T8" y="T9"/>
              </a:cxn>
              <a:cxn ang="0">
                <a:pos x="T10" y="T11"/>
              </a:cxn>
            </a:cxnLst>
            <a:rect l="0" t="0" r="r" b="b"/>
            <a:pathLst>
              <a:path w="2679" h="2678">
                <a:moveTo>
                  <a:pt x="80" y="2678"/>
                </a:moveTo>
                <a:lnTo>
                  <a:pt x="80" y="2678"/>
                </a:lnTo>
                <a:lnTo>
                  <a:pt x="0" y="2678"/>
                </a:lnTo>
                <a:cubicBezTo>
                  <a:pt x="0" y="1201"/>
                  <a:pt x="1202" y="0"/>
                  <a:pt x="2679" y="0"/>
                </a:cubicBezTo>
                <a:lnTo>
                  <a:pt x="2679" y="80"/>
                </a:lnTo>
                <a:cubicBezTo>
                  <a:pt x="1246" y="80"/>
                  <a:pt x="80" y="1245"/>
                  <a:pt x="80" y="2678"/>
                </a:cubicBezTo>
                <a:close/>
              </a:path>
            </a:pathLst>
          </a:custGeom>
          <a:solidFill>
            <a:srgbClr val="BAD80A"/>
          </a:solidFill>
          <a:ln w="0">
            <a:noFill/>
            <a:prstDash val="solid"/>
            <a:round/>
            <a:headEnd/>
            <a:tailEnd/>
          </a:ln>
        </p:spPr>
        <p:txBody>
          <a:bodyPr vert="horz" wrap="square" lIns="89642" tIns="44821" rIns="89642" bIns="44821" numCol="1" anchor="t" anchorCtr="0" compatLnSpc="1">
            <a:prstTxWarp prst="textNoShape">
              <a:avLst/>
            </a:prstTxWarp>
          </a:bodyPr>
          <a:lstStyle/>
          <a:p>
            <a:pPr defTabSz="914314">
              <a:defRPr/>
            </a:pPr>
            <a:endParaRPr lang="en-US" kern="0">
              <a:solidFill>
                <a:srgbClr val="404040"/>
              </a:solidFill>
            </a:endParaRPr>
          </a:p>
        </p:txBody>
      </p:sp>
      <p:sp>
        <p:nvSpPr>
          <p:cNvPr id="101" name="Rectangle 100"/>
          <p:cNvSpPr/>
          <p:nvPr/>
        </p:nvSpPr>
        <p:spPr bwMode="auto">
          <a:xfrm flipV="1">
            <a:off x="6156696" y="3481825"/>
            <a:ext cx="1145427" cy="64676"/>
          </a:xfrm>
          <a:prstGeom prst="rect">
            <a:avLst/>
          </a:prstGeom>
          <a:solidFill>
            <a:srgbClr val="BAD80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102" name="Title 18"/>
          <p:cNvSpPr txBox="1">
            <a:spLocks/>
          </p:cNvSpPr>
          <p:nvPr/>
        </p:nvSpPr>
        <p:spPr>
          <a:xfrm>
            <a:off x="268928" y="295439"/>
            <a:ext cx="11655840" cy="899537"/>
          </a:xfrm>
          <a:prstGeom prst="rect">
            <a:avLst/>
          </a:prstGeom>
          <a:ln>
            <a:noFill/>
          </a:ln>
        </p:spPr>
        <p:txBody>
          <a:bodyPr vert="horz" wrap="square" lIns="143428" tIns="89642" rIns="143428" bIns="89642"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defRPr/>
            </a:pPr>
            <a:endParaRPr sz="4705">
              <a:gradFill>
                <a:gsLst>
                  <a:gs pos="1250">
                    <a:srgbClr val="404040"/>
                  </a:gs>
                  <a:gs pos="100000">
                    <a:srgbClr val="404040"/>
                  </a:gs>
                </a:gsLst>
                <a:lin ang="5400000" scaled="0"/>
              </a:gradFill>
            </a:endParaRPr>
          </a:p>
        </p:txBody>
      </p:sp>
      <p:sp>
        <p:nvSpPr>
          <p:cNvPr id="103" name="TextBox 102"/>
          <p:cNvSpPr txBox="1"/>
          <p:nvPr/>
        </p:nvSpPr>
        <p:spPr>
          <a:xfrm>
            <a:off x="1263801" y="1194448"/>
            <a:ext cx="4698760" cy="814661"/>
          </a:xfrm>
          <a:prstGeom prst="rect">
            <a:avLst/>
          </a:prstGeom>
          <a:noFill/>
        </p:spPr>
        <p:txBody>
          <a:bodyPr wrap="square" rtlCol="0">
            <a:spAutoFit/>
          </a:bodyPr>
          <a:lstStyle/>
          <a:p>
            <a:pPr defTabSz="914314">
              <a:defRPr/>
            </a:pPr>
            <a:r>
              <a:rPr lang="en-US" sz="2353" kern="0" spc="20" dirty="0">
                <a:gradFill>
                  <a:gsLst>
                    <a:gs pos="31858">
                      <a:srgbClr val="FFFFFF"/>
                    </a:gs>
                    <a:gs pos="83000">
                      <a:srgbClr val="FFFFFF"/>
                    </a:gs>
                  </a:gsLst>
                  <a:lin ang="5400000" scaled="1"/>
                </a:gradFill>
                <a:latin typeface="Segoe UI Semilight"/>
                <a:cs typeface="Arial" pitchFamily="34" charset="0"/>
              </a:rPr>
              <a:t>It starts with an idea - and a plan how to turn this idea </a:t>
            </a:r>
            <a:r>
              <a:rPr lang="en-US" sz="2353" kern="0" spc="10" dirty="0">
                <a:gradFill>
                  <a:gsLst>
                    <a:gs pos="31858">
                      <a:srgbClr val="FFFFFF"/>
                    </a:gs>
                    <a:gs pos="83000">
                      <a:srgbClr val="FFFFFF"/>
                    </a:gs>
                  </a:gsLst>
                  <a:lin ang="5400000" scaled="1"/>
                </a:gradFill>
                <a:latin typeface="Segoe UI Semilight"/>
                <a:cs typeface="Arial" pitchFamily="34" charset="0"/>
              </a:rPr>
              <a:t>into reality…</a:t>
            </a:r>
            <a:endParaRPr lang="en-US" sz="2353" kern="0" dirty="0">
              <a:gradFill>
                <a:gsLst>
                  <a:gs pos="31858">
                    <a:srgbClr val="FFFFFF"/>
                  </a:gs>
                  <a:gs pos="83000">
                    <a:srgbClr val="FFFFFF"/>
                  </a:gs>
                </a:gsLst>
                <a:lin ang="5400000" scaled="1"/>
              </a:gradFill>
              <a:latin typeface="Segoe UI Semilight"/>
              <a:cs typeface="Arial" pitchFamily="34" charset="0"/>
            </a:endParaRPr>
          </a:p>
        </p:txBody>
      </p:sp>
      <p:grpSp>
        <p:nvGrpSpPr>
          <p:cNvPr id="104" name="Group 103"/>
          <p:cNvGrpSpPr/>
          <p:nvPr/>
        </p:nvGrpSpPr>
        <p:grpSpPr>
          <a:xfrm>
            <a:off x="5366442" y="2345930"/>
            <a:ext cx="1258778" cy="1334315"/>
            <a:chOff x="5474048" y="2388505"/>
            <a:chExt cx="1284019" cy="1361071"/>
          </a:xfrm>
        </p:grpSpPr>
        <p:sp>
          <p:nvSpPr>
            <p:cNvPr id="105" name="TextBox 104"/>
            <p:cNvSpPr txBox="1"/>
            <p:nvPr/>
          </p:nvSpPr>
          <p:spPr>
            <a:xfrm>
              <a:off x="5474048" y="2388505"/>
              <a:ext cx="1284019" cy="324000"/>
            </a:xfrm>
            <a:prstGeom prst="rect">
              <a:avLst/>
            </a:prstGeom>
            <a:noFill/>
          </p:spPr>
          <p:txBody>
            <a:bodyPr wrap="square" lIns="0" tIns="0" rIns="0" bIns="0" rtlCol="0" anchor="ctr">
              <a:noAutofit/>
            </a:bodyPr>
            <a:lstStyle/>
            <a:p>
              <a:pPr algn="ctr" defTabSz="896386">
                <a:defRPr/>
              </a:pPr>
              <a:r>
                <a:rPr lang="en-US" sz="1568" kern="0" dirty="0">
                  <a:gradFill>
                    <a:gsLst>
                      <a:gs pos="31858">
                        <a:srgbClr val="FFFFFF"/>
                      </a:gs>
                      <a:gs pos="83000">
                        <a:srgbClr val="FFFFFF"/>
                      </a:gs>
                    </a:gsLst>
                    <a:lin ang="5400000" scaled="1"/>
                  </a:gradFill>
                  <a:cs typeface="Arial" pitchFamily="34" charset="0"/>
                </a:rPr>
                <a:t>Manage work</a:t>
              </a:r>
            </a:p>
          </p:txBody>
        </p:sp>
        <p:grpSp>
          <p:nvGrpSpPr>
            <p:cNvPr id="106" name="Group 105"/>
            <p:cNvGrpSpPr/>
            <p:nvPr/>
          </p:nvGrpSpPr>
          <p:grpSpPr>
            <a:xfrm>
              <a:off x="5904603" y="2842133"/>
              <a:ext cx="365757" cy="907443"/>
              <a:chOff x="6204826" y="2842133"/>
              <a:chExt cx="365757" cy="907443"/>
            </a:xfrm>
          </p:grpSpPr>
          <p:cxnSp>
            <p:nvCxnSpPr>
              <p:cNvPr id="107" name="Straight Connector 106"/>
              <p:cNvCxnSpPr/>
              <p:nvPr/>
            </p:nvCxnSpPr>
            <p:spPr>
              <a:xfrm flipV="1">
                <a:off x="6387704" y="2842133"/>
                <a:ext cx="0" cy="695750"/>
              </a:xfrm>
              <a:prstGeom prst="line">
                <a:avLst/>
              </a:prstGeom>
              <a:noFill/>
              <a:ln w="38100" cap="rnd" cmpd="sng" algn="ctr">
                <a:solidFill>
                  <a:srgbClr val="BAD80A"/>
                </a:solidFill>
                <a:prstDash val="sysDot"/>
                <a:headEnd type="none"/>
                <a:tailEnd type="oval"/>
              </a:ln>
              <a:effectLst/>
            </p:spPr>
          </p:cxnSp>
          <p:sp>
            <p:nvSpPr>
              <p:cNvPr id="108" name="Oval 107"/>
              <p:cNvSpPr/>
              <p:nvPr/>
            </p:nvSpPr>
            <p:spPr bwMode="auto">
              <a:xfrm>
                <a:off x="6204826" y="3383819"/>
                <a:ext cx="365757" cy="365757"/>
              </a:xfrm>
              <a:prstGeom prst="ellipse">
                <a:avLst/>
              </a:prstGeom>
              <a:solidFill>
                <a:srgbClr val="FFFFFF"/>
              </a:solidFill>
              <a:ln w="38100" cap="flat" cmpd="sng" algn="ctr">
                <a:solidFill>
                  <a:srgbClr val="BAD80A"/>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31858">
                        <a:srgbClr val="FFFFFF"/>
                      </a:gs>
                      <a:gs pos="83000">
                        <a:srgbClr val="FFFFFF"/>
                      </a:gs>
                    </a:gsLst>
                    <a:lin ang="5400000" scaled="1"/>
                  </a:gradFill>
                  <a:ea typeface="Segoe UI" pitchFamily="34" charset="0"/>
                  <a:cs typeface="Segoe UI" pitchFamily="34" charset="0"/>
                </a:endParaRPr>
              </a:p>
            </p:txBody>
          </p:sp>
        </p:grpSp>
      </p:grpSp>
      <p:sp>
        <p:nvSpPr>
          <p:cNvPr id="109" name="TextBox 108"/>
          <p:cNvSpPr txBox="1"/>
          <p:nvPr/>
        </p:nvSpPr>
        <p:spPr>
          <a:xfrm>
            <a:off x="385000" y="3302606"/>
            <a:ext cx="2268865" cy="452590"/>
          </a:xfrm>
          <a:prstGeom prst="rect">
            <a:avLst/>
          </a:prstGeom>
          <a:noFill/>
        </p:spPr>
        <p:txBody>
          <a:bodyPr wrap="square" rtlCol="0">
            <a:spAutoFit/>
          </a:bodyPr>
          <a:lstStyle/>
          <a:p>
            <a:pPr algn="r" defTabSz="914314">
              <a:defRPr/>
            </a:pPr>
            <a:r>
              <a:rPr lang="en-US" sz="2353" kern="0" dirty="0">
                <a:gradFill>
                  <a:gsLst>
                    <a:gs pos="31858">
                      <a:srgbClr val="FFFFFF"/>
                    </a:gs>
                    <a:gs pos="83000">
                      <a:srgbClr val="FFFFFF"/>
                    </a:gs>
                  </a:gsLst>
                  <a:lin ang="5400000" scaled="1"/>
                </a:gradFill>
                <a:latin typeface="Segoe UI Semilight"/>
                <a:cs typeface="Arial" pitchFamily="34" charset="0"/>
              </a:rPr>
              <a:t>Develop + Test</a:t>
            </a:r>
          </a:p>
        </p:txBody>
      </p:sp>
      <p:sp>
        <p:nvSpPr>
          <p:cNvPr id="110" name="Oval 109"/>
          <p:cNvSpPr/>
          <p:nvPr/>
        </p:nvSpPr>
        <p:spPr bwMode="auto">
          <a:xfrm>
            <a:off x="9793502" y="3330365"/>
            <a:ext cx="359315" cy="359315"/>
          </a:xfrm>
          <a:prstGeom prst="ellipse">
            <a:avLst/>
          </a:prstGeom>
          <a:solidFill>
            <a:srgbClr val="BAD80A"/>
          </a:solidFill>
          <a:ln w="76200" cap="flat" cmpd="sng" algn="ctr">
            <a:solidFill>
              <a:srgbClr val="BAD80A"/>
            </a:solidFill>
            <a:prstDash val="solid"/>
            <a:headEnd type="none" w="med" len="med"/>
            <a:tailEnd type="none" w="med" len="med"/>
          </a:ln>
          <a:effectLst/>
        </p:spPr>
        <p:txBody>
          <a:bodyPr rot="0" spcFirstLastPara="0" vertOverflow="overflow" horzOverflow="overflow" vert="horz" wrap="square" lIns="141169" tIns="143428" rIns="179285" bIns="105877" numCol="1" spcCol="0" rtlCol="0" fromWordArt="0" anchor="ctr" anchorCtr="0" forceAA="0" compatLnSpc="1">
            <a:prstTxWarp prst="textNoShape">
              <a:avLst/>
            </a:prstTxWarp>
            <a:noAutofit/>
          </a:bodyPr>
          <a:lstStyle/>
          <a:p>
            <a:pPr algn="ctr" defTabSz="914102" fontAlgn="base">
              <a:lnSpc>
                <a:spcPct val="90000"/>
              </a:lnSpc>
              <a:spcBef>
                <a:spcPct val="0"/>
              </a:spcBef>
              <a:spcAft>
                <a:spcPct val="0"/>
              </a:spcAft>
              <a:defRPr/>
            </a:pPr>
            <a:r>
              <a:rPr lang="en-US" sz="2353" kern="0" dirty="0">
                <a:solidFill>
                  <a:srgbClr val="FFFFFF"/>
                </a:solidFill>
                <a:latin typeface="Segoe UI Light"/>
                <a:ea typeface="Segoe UI" pitchFamily="34" charset="0"/>
                <a:cs typeface="Segoe UI" pitchFamily="34" charset="0"/>
              </a:rPr>
              <a:t>1</a:t>
            </a:r>
          </a:p>
        </p:txBody>
      </p:sp>
      <p:sp>
        <p:nvSpPr>
          <p:cNvPr id="111" name="Title 18"/>
          <p:cNvSpPr txBox="1">
            <a:spLocks/>
          </p:cNvSpPr>
          <p:nvPr/>
        </p:nvSpPr>
        <p:spPr>
          <a:xfrm>
            <a:off x="1166113" y="307190"/>
            <a:ext cx="10804237" cy="899537"/>
          </a:xfrm>
          <a:prstGeom prst="rect">
            <a:avLst/>
          </a:prstGeom>
          <a:ln>
            <a:noFill/>
          </a:ln>
        </p:spPr>
        <p:txBody>
          <a:bodyPr vert="horz" wrap="square" lIns="143428" tIns="89642" rIns="143428" bIns="89642"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defRPr/>
            </a:pPr>
            <a:r>
              <a:rPr sz="4705" spc="0" dirty="0">
                <a:gradFill>
                  <a:gsLst>
                    <a:gs pos="31858">
                      <a:srgbClr val="FFFFFF"/>
                    </a:gs>
                    <a:gs pos="83000">
                      <a:srgbClr val="FFFFFF"/>
                    </a:gs>
                  </a:gsLst>
                  <a:lin ang="5400000" scaled="1"/>
                </a:gradFill>
              </a:rPr>
              <a:t>Plan</a:t>
            </a:r>
          </a:p>
        </p:txBody>
      </p:sp>
      <p:sp>
        <p:nvSpPr>
          <p:cNvPr id="112" name="Rectangle 111"/>
          <p:cNvSpPr/>
          <p:nvPr/>
        </p:nvSpPr>
        <p:spPr bwMode="auto">
          <a:xfrm flipV="1">
            <a:off x="9113653" y="3481824"/>
            <a:ext cx="653376" cy="70901"/>
          </a:xfrm>
          <a:prstGeom prst="rect">
            <a:avLst/>
          </a:prstGeom>
          <a:solidFill>
            <a:srgbClr val="BAD80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113" name="Group 112"/>
          <p:cNvGrpSpPr/>
          <p:nvPr/>
        </p:nvGrpSpPr>
        <p:grpSpPr>
          <a:xfrm>
            <a:off x="8238796" y="1716499"/>
            <a:ext cx="1347439" cy="1963745"/>
            <a:chOff x="8404001" y="1746454"/>
            <a:chExt cx="1374458" cy="2003122"/>
          </a:xfrm>
        </p:grpSpPr>
        <p:grpSp>
          <p:nvGrpSpPr>
            <p:cNvPr id="114" name="Group 113"/>
            <p:cNvGrpSpPr/>
            <p:nvPr/>
          </p:nvGrpSpPr>
          <p:grpSpPr>
            <a:xfrm>
              <a:off x="8787237" y="2153291"/>
              <a:ext cx="636563" cy="654393"/>
              <a:chOff x="-3389313" y="1476375"/>
              <a:chExt cx="1530350" cy="1573213"/>
            </a:xfrm>
          </p:grpSpPr>
          <p:sp>
            <p:nvSpPr>
              <p:cNvPr id="119" name="Freeform 21"/>
              <p:cNvSpPr>
                <a:spLocks/>
              </p:cNvSpPr>
              <p:nvPr/>
            </p:nvSpPr>
            <p:spPr bwMode="auto">
              <a:xfrm>
                <a:off x="-3389313" y="2774950"/>
                <a:ext cx="1428750" cy="185738"/>
              </a:xfrm>
              <a:custGeom>
                <a:avLst/>
                <a:gdLst>
                  <a:gd name="T0" fmla="*/ 784 w 900"/>
                  <a:gd name="T1" fmla="*/ 117 h 117"/>
                  <a:gd name="T2" fmla="*/ 0 w 900"/>
                  <a:gd name="T3" fmla="*/ 117 h 117"/>
                  <a:gd name="T4" fmla="*/ 118 w 900"/>
                  <a:gd name="T5" fmla="*/ 0 h 117"/>
                  <a:gd name="T6" fmla="*/ 900 w 900"/>
                  <a:gd name="T7" fmla="*/ 0 h 117"/>
                  <a:gd name="T8" fmla="*/ 784 w 900"/>
                  <a:gd name="T9" fmla="*/ 117 h 117"/>
                </a:gdLst>
                <a:ahLst/>
                <a:cxnLst>
                  <a:cxn ang="0">
                    <a:pos x="T0" y="T1"/>
                  </a:cxn>
                  <a:cxn ang="0">
                    <a:pos x="T2" y="T3"/>
                  </a:cxn>
                  <a:cxn ang="0">
                    <a:pos x="T4" y="T5"/>
                  </a:cxn>
                  <a:cxn ang="0">
                    <a:pos x="T6" y="T7"/>
                  </a:cxn>
                  <a:cxn ang="0">
                    <a:pos x="T8" y="T9"/>
                  </a:cxn>
                </a:cxnLst>
                <a:rect l="0" t="0" r="r" b="b"/>
                <a:pathLst>
                  <a:path w="900" h="117">
                    <a:moveTo>
                      <a:pt x="784" y="117"/>
                    </a:moveTo>
                    <a:lnTo>
                      <a:pt x="0" y="117"/>
                    </a:lnTo>
                    <a:lnTo>
                      <a:pt x="118" y="0"/>
                    </a:lnTo>
                    <a:lnTo>
                      <a:pt x="900" y="0"/>
                    </a:lnTo>
                    <a:lnTo>
                      <a:pt x="784" y="117"/>
                    </a:lnTo>
                    <a:close/>
                  </a:path>
                </a:pathLst>
              </a:cu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20" name="Freeform 22"/>
              <p:cNvSpPr>
                <a:spLocks/>
              </p:cNvSpPr>
              <p:nvPr/>
            </p:nvSpPr>
            <p:spPr bwMode="auto">
              <a:xfrm>
                <a:off x="-3389313" y="2774950"/>
                <a:ext cx="1428750" cy="185738"/>
              </a:xfrm>
              <a:custGeom>
                <a:avLst/>
                <a:gdLst>
                  <a:gd name="T0" fmla="*/ 784 w 900"/>
                  <a:gd name="T1" fmla="*/ 117 h 117"/>
                  <a:gd name="T2" fmla="*/ 0 w 900"/>
                  <a:gd name="T3" fmla="*/ 117 h 117"/>
                  <a:gd name="T4" fmla="*/ 118 w 900"/>
                  <a:gd name="T5" fmla="*/ 0 h 117"/>
                  <a:gd name="T6" fmla="*/ 900 w 900"/>
                  <a:gd name="T7" fmla="*/ 0 h 117"/>
                  <a:gd name="T8" fmla="*/ 784 w 900"/>
                  <a:gd name="T9" fmla="*/ 117 h 117"/>
                </a:gdLst>
                <a:ahLst/>
                <a:cxnLst>
                  <a:cxn ang="0">
                    <a:pos x="T0" y="T1"/>
                  </a:cxn>
                  <a:cxn ang="0">
                    <a:pos x="T2" y="T3"/>
                  </a:cxn>
                  <a:cxn ang="0">
                    <a:pos x="T4" y="T5"/>
                  </a:cxn>
                  <a:cxn ang="0">
                    <a:pos x="T6" y="T7"/>
                  </a:cxn>
                  <a:cxn ang="0">
                    <a:pos x="T8" y="T9"/>
                  </a:cxn>
                </a:cxnLst>
                <a:rect l="0" t="0" r="r" b="b"/>
                <a:pathLst>
                  <a:path w="900" h="117">
                    <a:moveTo>
                      <a:pt x="784" y="117"/>
                    </a:moveTo>
                    <a:lnTo>
                      <a:pt x="0" y="117"/>
                    </a:lnTo>
                    <a:lnTo>
                      <a:pt x="118" y="0"/>
                    </a:lnTo>
                    <a:lnTo>
                      <a:pt x="900" y="0"/>
                    </a:lnTo>
                    <a:lnTo>
                      <a:pt x="784" y="11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21" name="Freeform 23"/>
              <p:cNvSpPr>
                <a:spLocks/>
              </p:cNvSpPr>
              <p:nvPr/>
            </p:nvSpPr>
            <p:spPr bwMode="auto">
              <a:xfrm>
                <a:off x="-3386138" y="1476375"/>
                <a:ext cx="184150" cy="1484313"/>
              </a:xfrm>
              <a:custGeom>
                <a:avLst/>
                <a:gdLst>
                  <a:gd name="T0" fmla="*/ 116 w 116"/>
                  <a:gd name="T1" fmla="*/ 818 h 935"/>
                  <a:gd name="T2" fmla="*/ 0 w 116"/>
                  <a:gd name="T3" fmla="*/ 935 h 935"/>
                  <a:gd name="T4" fmla="*/ 0 w 116"/>
                  <a:gd name="T5" fmla="*/ 118 h 935"/>
                  <a:gd name="T6" fmla="*/ 116 w 116"/>
                  <a:gd name="T7" fmla="*/ 0 h 935"/>
                  <a:gd name="T8" fmla="*/ 116 w 116"/>
                  <a:gd name="T9" fmla="*/ 818 h 935"/>
                </a:gdLst>
                <a:ahLst/>
                <a:cxnLst>
                  <a:cxn ang="0">
                    <a:pos x="T0" y="T1"/>
                  </a:cxn>
                  <a:cxn ang="0">
                    <a:pos x="T2" y="T3"/>
                  </a:cxn>
                  <a:cxn ang="0">
                    <a:pos x="T4" y="T5"/>
                  </a:cxn>
                  <a:cxn ang="0">
                    <a:pos x="T6" y="T7"/>
                  </a:cxn>
                  <a:cxn ang="0">
                    <a:pos x="T8" y="T9"/>
                  </a:cxn>
                </a:cxnLst>
                <a:rect l="0" t="0" r="r" b="b"/>
                <a:pathLst>
                  <a:path w="116" h="935">
                    <a:moveTo>
                      <a:pt x="116" y="818"/>
                    </a:moveTo>
                    <a:lnTo>
                      <a:pt x="0" y="935"/>
                    </a:lnTo>
                    <a:lnTo>
                      <a:pt x="0" y="118"/>
                    </a:lnTo>
                    <a:lnTo>
                      <a:pt x="116" y="0"/>
                    </a:lnTo>
                    <a:lnTo>
                      <a:pt x="116" y="818"/>
                    </a:lnTo>
                    <a:close/>
                  </a:path>
                </a:pathLst>
              </a:custGeom>
              <a:solidFill>
                <a:srgbClr val="D2D2D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22" name="Freeform 24"/>
              <p:cNvSpPr>
                <a:spLocks/>
              </p:cNvSpPr>
              <p:nvPr/>
            </p:nvSpPr>
            <p:spPr bwMode="auto">
              <a:xfrm>
                <a:off x="-3386138" y="1476375"/>
                <a:ext cx="184150" cy="1484313"/>
              </a:xfrm>
              <a:custGeom>
                <a:avLst/>
                <a:gdLst>
                  <a:gd name="T0" fmla="*/ 116 w 116"/>
                  <a:gd name="T1" fmla="*/ 818 h 935"/>
                  <a:gd name="T2" fmla="*/ 0 w 116"/>
                  <a:gd name="T3" fmla="*/ 935 h 935"/>
                  <a:gd name="T4" fmla="*/ 0 w 116"/>
                  <a:gd name="T5" fmla="*/ 118 h 935"/>
                  <a:gd name="T6" fmla="*/ 116 w 116"/>
                  <a:gd name="T7" fmla="*/ 0 h 935"/>
                  <a:gd name="T8" fmla="*/ 116 w 116"/>
                  <a:gd name="T9" fmla="*/ 818 h 935"/>
                </a:gdLst>
                <a:ahLst/>
                <a:cxnLst>
                  <a:cxn ang="0">
                    <a:pos x="T0" y="T1"/>
                  </a:cxn>
                  <a:cxn ang="0">
                    <a:pos x="T2" y="T3"/>
                  </a:cxn>
                  <a:cxn ang="0">
                    <a:pos x="T4" y="T5"/>
                  </a:cxn>
                  <a:cxn ang="0">
                    <a:pos x="T6" y="T7"/>
                  </a:cxn>
                  <a:cxn ang="0">
                    <a:pos x="T8" y="T9"/>
                  </a:cxn>
                </a:cxnLst>
                <a:rect l="0" t="0" r="r" b="b"/>
                <a:pathLst>
                  <a:path w="116" h="935">
                    <a:moveTo>
                      <a:pt x="116" y="818"/>
                    </a:moveTo>
                    <a:lnTo>
                      <a:pt x="0" y="935"/>
                    </a:lnTo>
                    <a:lnTo>
                      <a:pt x="0" y="118"/>
                    </a:lnTo>
                    <a:lnTo>
                      <a:pt x="116" y="0"/>
                    </a:lnTo>
                    <a:lnTo>
                      <a:pt x="116" y="81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23" name="Freeform 25"/>
              <p:cNvSpPr>
                <a:spLocks/>
              </p:cNvSpPr>
              <p:nvPr/>
            </p:nvSpPr>
            <p:spPr bwMode="auto">
              <a:xfrm>
                <a:off x="-3386138" y="1476375"/>
                <a:ext cx="184150" cy="493713"/>
              </a:xfrm>
              <a:custGeom>
                <a:avLst/>
                <a:gdLst>
                  <a:gd name="T0" fmla="*/ 116 w 116"/>
                  <a:gd name="T1" fmla="*/ 193 h 311"/>
                  <a:gd name="T2" fmla="*/ 0 w 116"/>
                  <a:gd name="T3" fmla="*/ 311 h 311"/>
                  <a:gd name="T4" fmla="*/ 0 w 116"/>
                  <a:gd name="T5" fmla="*/ 118 h 311"/>
                  <a:gd name="T6" fmla="*/ 116 w 116"/>
                  <a:gd name="T7" fmla="*/ 0 h 311"/>
                  <a:gd name="T8" fmla="*/ 116 w 116"/>
                  <a:gd name="T9" fmla="*/ 193 h 311"/>
                </a:gdLst>
                <a:ahLst/>
                <a:cxnLst>
                  <a:cxn ang="0">
                    <a:pos x="T0" y="T1"/>
                  </a:cxn>
                  <a:cxn ang="0">
                    <a:pos x="T2" y="T3"/>
                  </a:cxn>
                  <a:cxn ang="0">
                    <a:pos x="T4" y="T5"/>
                  </a:cxn>
                  <a:cxn ang="0">
                    <a:pos x="T6" y="T7"/>
                  </a:cxn>
                  <a:cxn ang="0">
                    <a:pos x="T8" y="T9"/>
                  </a:cxn>
                </a:cxnLst>
                <a:rect l="0" t="0" r="r" b="b"/>
                <a:pathLst>
                  <a:path w="116" h="311">
                    <a:moveTo>
                      <a:pt x="116" y="193"/>
                    </a:moveTo>
                    <a:lnTo>
                      <a:pt x="0" y="311"/>
                    </a:lnTo>
                    <a:lnTo>
                      <a:pt x="0" y="118"/>
                    </a:lnTo>
                    <a:lnTo>
                      <a:pt x="116" y="0"/>
                    </a:lnTo>
                    <a:lnTo>
                      <a:pt x="116" y="193"/>
                    </a:lnTo>
                    <a:close/>
                  </a:path>
                </a:pathLst>
              </a:custGeom>
              <a:solidFill>
                <a:srgbClr val="BA141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24" name="Freeform 26"/>
              <p:cNvSpPr>
                <a:spLocks/>
              </p:cNvSpPr>
              <p:nvPr/>
            </p:nvSpPr>
            <p:spPr bwMode="auto">
              <a:xfrm>
                <a:off x="-3386138" y="1476375"/>
                <a:ext cx="184150" cy="493713"/>
              </a:xfrm>
              <a:custGeom>
                <a:avLst/>
                <a:gdLst>
                  <a:gd name="T0" fmla="*/ 116 w 116"/>
                  <a:gd name="T1" fmla="*/ 193 h 311"/>
                  <a:gd name="T2" fmla="*/ 0 w 116"/>
                  <a:gd name="T3" fmla="*/ 311 h 311"/>
                  <a:gd name="T4" fmla="*/ 0 w 116"/>
                  <a:gd name="T5" fmla="*/ 118 h 311"/>
                  <a:gd name="T6" fmla="*/ 116 w 116"/>
                  <a:gd name="T7" fmla="*/ 0 h 311"/>
                  <a:gd name="T8" fmla="*/ 116 w 116"/>
                  <a:gd name="T9" fmla="*/ 193 h 311"/>
                </a:gdLst>
                <a:ahLst/>
                <a:cxnLst>
                  <a:cxn ang="0">
                    <a:pos x="T0" y="T1"/>
                  </a:cxn>
                  <a:cxn ang="0">
                    <a:pos x="T2" y="T3"/>
                  </a:cxn>
                  <a:cxn ang="0">
                    <a:pos x="T4" y="T5"/>
                  </a:cxn>
                  <a:cxn ang="0">
                    <a:pos x="T6" y="T7"/>
                  </a:cxn>
                  <a:cxn ang="0">
                    <a:pos x="T8" y="T9"/>
                  </a:cxn>
                </a:cxnLst>
                <a:rect l="0" t="0" r="r" b="b"/>
                <a:pathLst>
                  <a:path w="116" h="311">
                    <a:moveTo>
                      <a:pt x="116" y="193"/>
                    </a:moveTo>
                    <a:lnTo>
                      <a:pt x="0" y="311"/>
                    </a:lnTo>
                    <a:lnTo>
                      <a:pt x="0" y="118"/>
                    </a:lnTo>
                    <a:lnTo>
                      <a:pt x="116" y="0"/>
                    </a:lnTo>
                    <a:lnTo>
                      <a:pt x="116" y="193"/>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25" name="Rectangle 27"/>
              <p:cNvSpPr>
                <a:spLocks noChangeArrowheads="1"/>
              </p:cNvSpPr>
              <p:nvPr/>
            </p:nvSpPr>
            <p:spPr bwMode="auto">
              <a:xfrm>
                <a:off x="-3201988" y="1476375"/>
                <a:ext cx="1241425" cy="1298575"/>
              </a:xfrm>
              <a:prstGeom prst="rect">
                <a:avLst/>
              </a:prstGeom>
              <a:solidFill>
                <a:srgbClr val="E6E6E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26" name="Rectangle 28"/>
              <p:cNvSpPr>
                <a:spLocks noChangeArrowheads="1"/>
              </p:cNvSpPr>
              <p:nvPr/>
            </p:nvSpPr>
            <p:spPr bwMode="auto">
              <a:xfrm>
                <a:off x="-3201988" y="1476375"/>
                <a:ext cx="1241425" cy="1298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27" name="Rectangle 29"/>
              <p:cNvSpPr>
                <a:spLocks noChangeArrowheads="1"/>
              </p:cNvSpPr>
              <p:nvPr/>
            </p:nvSpPr>
            <p:spPr bwMode="auto">
              <a:xfrm>
                <a:off x="-3201988" y="1476375"/>
                <a:ext cx="1241425" cy="306388"/>
              </a:xfrm>
              <a:prstGeom prst="rect">
                <a:avLst/>
              </a:prstGeom>
              <a:solidFill>
                <a:srgbClr val="EB3C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28" name="Rectangle 30"/>
              <p:cNvSpPr>
                <a:spLocks noChangeArrowheads="1"/>
              </p:cNvSpPr>
              <p:nvPr/>
            </p:nvSpPr>
            <p:spPr bwMode="auto">
              <a:xfrm>
                <a:off x="-3201988" y="1476375"/>
                <a:ext cx="1241425" cy="306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29" name="Freeform 31"/>
              <p:cNvSpPr>
                <a:spLocks/>
              </p:cNvSpPr>
              <p:nvPr/>
            </p:nvSpPr>
            <p:spPr bwMode="auto">
              <a:xfrm>
                <a:off x="-3228975" y="2774950"/>
                <a:ext cx="1247775" cy="157163"/>
              </a:xfrm>
              <a:custGeom>
                <a:avLst/>
                <a:gdLst>
                  <a:gd name="T0" fmla="*/ 786 w 786"/>
                  <a:gd name="T1" fmla="*/ 0 h 99"/>
                  <a:gd name="T2" fmla="*/ 17 w 786"/>
                  <a:gd name="T3" fmla="*/ 0 h 99"/>
                  <a:gd name="T4" fmla="*/ 0 w 786"/>
                  <a:gd name="T5" fmla="*/ 17 h 99"/>
                  <a:gd name="T6" fmla="*/ 10 w 786"/>
                  <a:gd name="T7" fmla="*/ 99 h 99"/>
                  <a:gd name="T8" fmla="*/ 786 w 786"/>
                  <a:gd name="T9" fmla="*/ 10 h 99"/>
                  <a:gd name="T10" fmla="*/ 786 w 786"/>
                  <a:gd name="T11" fmla="*/ 0 h 99"/>
                </a:gdLst>
                <a:ahLst/>
                <a:cxnLst>
                  <a:cxn ang="0">
                    <a:pos x="T0" y="T1"/>
                  </a:cxn>
                  <a:cxn ang="0">
                    <a:pos x="T2" y="T3"/>
                  </a:cxn>
                  <a:cxn ang="0">
                    <a:pos x="T4" y="T5"/>
                  </a:cxn>
                  <a:cxn ang="0">
                    <a:pos x="T6" y="T7"/>
                  </a:cxn>
                  <a:cxn ang="0">
                    <a:pos x="T8" y="T9"/>
                  </a:cxn>
                  <a:cxn ang="0">
                    <a:pos x="T10" y="T11"/>
                  </a:cxn>
                </a:cxnLst>
                <a:rect l="0" t="0" r="r" b="b"/>
                <a:pathLst>
                  <a:path w="786" h="99">
                    <a:moveTo>
                      <a:pt x="786" y="0"/>
                    </a:moveTo>
                    <a:lnTo>
                      <a:pt x="17" y="0"/>
                    </a:lnTo>
                    <a:lnTo>
                      <a:pt x="0" y="17"/>
                    </a:lnTo>
                    <a:lnTo>
                      <a:pt x="10" y="99"/>
                    </a:lnTo>
                    <a:lnTo>
                      <a:pt x="786" y="10"/>
                    </a:lnTo>
                    <a:lnTo>
                      <a:pt x="786" y="0"/>
                    </a:lnTo>
                    <a:close/>
                  </a:path>
                </a:pathLst>
              </a:custGeom>
              <a:solidFill>
                <a:srgbClr val="878787"/>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30" name="Freeform 32"/>
              <p:cNvSpPr>
                <a:spLocks/>
              </p:cNvSpPr>
              <p:nvPr/>
            </p:nvSpPr>
            <p:spPr bwMode="auto">
              <a:xfrm>
                <a:off x="-3228975" y="2774950"/>
                <a:ext cx="1247775" cy="157163"/>
              </a:xfrm>
              <a:custGeom>
                <a:avLst/>
                <a:gdLst>
                  <a:gd name="T0" fmla="*/ 786 w 786"/>
                  <a:gd name="T1" fmla="*/ 0 h 99"/>
                  <a:gd name="T2" fmla="*/ 17 w 786"/>
                  <a:gd name="T3" fmla="*/ 0 h 99"/>
                  <a:gd name="T4" fmla="*/ 0 w 786"/>
                  <a:gd name="T5" fmla="*/ 17 h 99"/>
                  <a:gd name="T6" fmla="*/ 10 w 786"/>
                  <a:gd name="T7" fmla="*/ 99 h 99"/>
                  <a:gd name="T8" fmla="*/ 786 w 786"/>
                  <a:gd name="T9" fmla="*/ 10 h 99"/>
                  <a:gd name="T10" fmla="*/ 786 w 786"/>
                  <a:gd name="T11" fmla="*/ 0 h 99"/>
                </a:gdLst>
                <a:ahLst/>
                <a:cxnLst>
                  <a:cxn ang="0">
                    <a:pos x="T0" y="T1"/>
                  </a:cxn>
                  <a:cxn ang="0">
                    <a:pos x="T2" y="T3"/>
                  </a:cxn>
                  <a:cxn ang="0">
                    <a:pos x="T4" y="T5"/>
                  </a:cxn>
                  <a:cxn ang="0">
                    <a:pos x="T6" y="T7"/>
                  </a:cxn>
                  <a:cxn ang="0">
                    <a:pos x="T8" y="T9"/>
                  </a:cxn>
                  <a:cxn ang="0">
                    <a:pos x="T10" y="T11"/>
                  </a:cxn>
                </a:cxnLst>
                <a:rect l="0" t="0" r="r" b="b"/>
                <a:pathLst>
                  <a:path w="786" h="99">
                    <a:moveTo>
                      <a:pt x="786" y="0"/>
                    </a:moveTo>
                    <a:lnTo>
                      <a:pt x="17" y="0"/>
                    </a:lnTo>
                    <a:lnTo>
                      <a:pt x="0" y="17"/>
                    </a:lnTo>
                    <a:lnTo>
                      <a:pt x="10" y="99"/>
                    </a:lnTo>
                    <a:lnTo>
                      <a:pt x="786" y="10"/>
                    </a:lnTo>
                    <a:lnTo>
                      <a:pt x="786"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31" name="Freeform 33"/>
              <p:cNvSpPr>
                <a:spLocks/>
              </p:cNvSpPr>
              <p:nvPr/>
            </p:nvSpPr>
            <p:spPr bwMode="auto">
              <a:xfrm>
                <a:off x="-3330575" y="1782763"/>
                <a:ext cx="128588" cy="1019175"/>
              </a:xfrm>
              <a:custGeom>
                <a:avLst/>
                <a:gdLst>
                  <a:gd name="T0" fmla="*/ 81 w 81"/>
                  <a:gd name="T1" fmla="*/ 0 h 642"/>
                  <a:gd name="T2" fmla="*/ 0 w 81"/>
                  <a:gd name="T3" fmla="*/ 83 h 642"/>
                  <a:gd name="T4" fmla="*/ 2 w 81"/>
                  <a:gd name="T5" fmla="*/ 104 h 642"/>
                  <a:gd name="T6" fmla="*/ 64 w 81"/>
                  <a:gd name="T7" fmla="*/ 642 h 642"/>
                  <a:gd name="T8" fmla="*/ 81 w 81"/>
                  <a:gd name="T9" fmla="*/ 625 h 642"/>
                  <a:gd name="T10" fmla="*/ 81 w 81"/>
                  <a:gd name="T11" fmla="*/ 0 h 642"/>
                </a:gdLst>
                <a:ahLst/>
                <a:cxnLst>
                  <a:cxn ang="0">
                    <a:pos x="T0" y="T1"/>
                  </a:cxn>
                  <a:cxn ang="0">
                    <a:pos x="T2" y="T3"/>
                  </a:cxn>
                  <a:cxn ang="0">
                    <a:pos x="T4" y="T5"/>
                  </a:cxn>
                  <a:cxn ang="0">
                    <a:pos x="T6" y="T7"/>
                  </a:cxn>
                  <a:cxn ang="0">
                    <a:pos x="T8" y="T9"/>
                  </a:cxn>
                  <a:cxn ang="0">
                    <a:pos x="T10" y="T11"/>
                  </a:cxn>
                </a:cxnLst>
                <a:rect l="0" t="0" r="r" b="b"/>
                <a:pathLst>
                  <a:path w="81" h="642">
                    <a:moveTo>
                      <a:pt x="81" y="0"/>
                    </a:moveTo>
                    <a:lnTo>
                      <a:pt x="0" y="83"/>
                    </a:lnTo>
                    <a:lnTo>
                      <a:pt x="2" y="104"/>
                    </a:lnTo>
                    <a:lnTo>
                      <a:pt x="64" y="642"/>
                    </a:lnTo>
                    <a:lnTo>
                      <a:pt x="81" y="625"/>
                    </a:lnTo>
                    <a:lnTo>
                      <a:pt x="81" y="0"/>
                    </a:lnTo>
                    <a:close/>
                  </a:path>
                </a:pathLst>
              </a:custGeom>
              <a:solidFill>
                <a:srgbClr val="BDBD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32" name="Freeform 34"/>
              <p:cNvSpPr>
                <a:spLocks/>
              </p:cNvSpPr>
              <p:nvPr/>
            </p:nvSpPr>
            <p:spPr bwMode="auto">
              <a:xfrm>
                <a:off x="-3330575" y="1782763"/>
                <a:ext cx="128588" cy="1019175"/>
              </a:xfrm>
              <a:custGeom>
                <a:avLst/>
                <a:gdLst>
                  <a:gd name="T0" fmla="*/ 81 w 81"/>
                  <a:gd name="T1" fmla="*/ 0 h 642"/>
                  <a:gd name="T2" fmla="*/ 0 w 81"/>
                  <a:gd name="T3" fmla="*/ 83 h 642"/>
                  <a:gd name="T4" fmla="*/ 2 w 81"/>
                  <a:gd name="T5" fmla="*/ 104 h 642"/>
                  <a:gd name="T6" fmla="*/ 64 w 81"/>
                  <a:gd name="T7" fmla="*/ 642 h 642"/>
                  <a:gd name="T8" fmla="*/ 81 w 81"/>
                  <a:gd name="T9" fmla="*/ 625 h 642"/>
                  <a:gd name="T10" fmla="*/ 81 w 81"/>
                  <a:gd name="T11" fmla="*/ 0 h 642"/>
                </a:gdLst>
                <a:ahLst/>
                <a:cxnLst>
                  <a:cxn ang="0">
                    <a:pos x="T0" y="T1"/>
                  </a:cxn>
                  <a:cxn ang="0">
                    <a:pos x="T2" y="T3"/>
                  </a:cxn>
                  <a:cxn ang="0">
                    <a:pos x="T4" y="T5"/>
                  </a:cxn>
                  <a:cxn ang="0">
                    <a:pos x="T6" y="T7"/>
                  </a:cxn>
                  <a:cxn ang="0">
                    <a:pos x="T8" y="T9"/>
                  </a:cxn>
                  <a:cxn ang="0">
                    <a:pos x="T10" y="T11"/>
                  </a:cxn>
                </a:cxnLst>
                <a:rect l="0" t="0" r="r" b="b"/>
                <a:pathLst>
                  <a:path w="81" h="642">
                    <a:moveTo>
                      <a:pt x="81" y="0"/>
                    </a:moveTo>
                    <a:lnTo>
                      <a:pt x="0" y="83"/>
                    </a:lnTo>
                    <a:lnTo>
                      <a:pt x="2" y="104"/>
                    </a:lnTo>
                    <a:lnTo>
                      <a:pt x="64" y="642"/>
                    </a:lnTo>
                    <a:lnTo>
                      <a:pt x="81" y="625"/>
                    </a:lnTo>
                    <a:lnTo>
                      <a:pt x="81"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33" name="Freeform 35"/>
              <p:cNvSpPr>
                <a:spLocks/>
              </p:cNvSpPr>
              <p:nvPr/>
            </p:nvSpPr>
            <p:spPr bwMode="auto">
              <a:xfrm>
                <a:off x="-3362325" y="1622425"/>
                <a:ext cx="160338" cy="292100"/>
              </a:xfrm>
              <a:custGeom>
                <a:avLst/>
                <a:gdLst>
                  <a:gd name="T0" fmla="*/ 101 w 101"/>
                  <a:gd name="T1" fmla="*/ 0 h 184"/>
                  <a:gd name="T2" fmla="*/ 0 w 101"/>
                  <a:gd name="T3" fmla="*/ 13 h 184"/>
                  <a:gd name="T4" fmla="*/ 20 w 101"/>
                  <a:gd name="T5" fmla="*/ 184 h 184"/>
                  <a:gd name="T6" fmla="*/ 101 w 101"/>
                  <a:gd name="T7" fmla="*/ 101 h 184"/>
                  <a:gd name="T8" fmla="*/ 101 w 101"/>
                  <a:gd name="T9" fmla="*/ 0 h 184"/>
                </a:gdLst>
                <a:ahLst/>
                <a:cxnLst>
                  <a:cxn ang="0">
                    <a:pos x="T0" y="T1"/>
                  </a:cxn>
                  <a:cxn ang="0">
                    <a:pos x="T2" y="T3"/>
                  </a:cxn>
                  <a:cxn ang="0">
                    <a:pos x="T4" y="T5"/>
                  </a:cxn>
                  <a:cxn ang="0">
                    <a:pos x="T6" y="T7"/>
                  </a:cxn>
                  <a:cxn ang="0">
                    <a:pos x="T8" y="T9"/>
                  </a:cxn>
                </a:cxnLst>
                <a:rect l="0" t="0" r="r" b="b"/>
                <a:pathLst>
                  <a:path w="101" h="184">
                    <a:moveTo>
                      <a:pt x="101" y="0"/>
                    </a:moveTo>
                    <a:lnTo>
                      <a:pt x="0" y="13"/>
                    </a:lnTo>
                    <a:lnTo>
                      <a:pt x="20" y="184"/>
                    </a:lnTo>
                    <a:lnTo>
                      <a:pt x="101" y="101"/>
                    </a:lnTo>
                    <a:lnTo>
                      <a:pt x="101" y="0"/>
                    </a:lnTo>
                    <a:close/>
                  </a:path>
                </a:pathLst>
              </a:custGeom>
              <a:solidFill>
                <a:srgbClr val="A71217"/>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34" name="Freeform 36"/>
              <p:cNvSpPr>
                <a:spLocks/>
              </p:cNvSpPr>
              <p:nvPr/>
            </p:nvSpPr>
            <p:spPr bwMode="auto">
              <a:xfrm>
                <a:off x="-3362325" y="1622425"/>
                <a:ext cx="160338" cy="292100"/>
              </a:xfrm>
              <a:custGeom>
                <a:avLst/>
                <a:gdLst>
                  <a:gd name="T0" fmla="*/ 101 w 101"/>
                  <a:gd name="T1" fmla="*/ 0 h 184"/>
                  <a:gd name="T2" fmla="*/ 0 w 101"/>
                  <a:gd name="T3" fmla="*/ 13 h 184"/>
                  <a:gd name="T4" fmla="*/ 20 w 101"/>
                  <a:gd name="T5" fmla="*/ 184 h 184"/>
                  <a:gd name="T6" fmla="*/ 101 w 101"/>
                  <a:gd name="T7" fmla="*/ 101 h 184"/>
                  <a:gd name="T8" fmla="*/ 101 w 101"/>
                  <a:gd name="T9" fmla="*/ 0 h 184"/>
                </a:gdLst>
                <a:ahLst/>
                <a:cxnLst>
                  <a:cxn ang="0">
                    <a:pos x="T0" y="T1"/>
                  </a:cxn>
                  <a:cxn ang="0">
                    <a:pos x="T2" y="T3"/>
                  </a:cxn>
                  <a:cxn ang="0">
                    <a:pos x="T4" y="T5"/>
                  </a:cxn>
                  <a:cxn ang="0">
                    <a:pos x="T6" y="T7"/>
                  </a:cxn>
                  <a:cxn ang="0">
                    <a:pos x="T8" y="T9"/>
                  </a:cxn>
                </a:cxnLst>
                <a:rect l="0" t="0" r="r" b="b"/>
                <a:pathLst>
                  <a:path w="101" h="184">
                    <a:moveTo>
                      <a:pt x="101" y="0"/>
                    </a:moveTo>
                    <a:lnTo>
                      <a:pt x="0" y="13"/>
                    </a:lnTo>
                    <a:lnTo>
                      <a:pt x="20" y="184"/>
                    </a:lnTo>
                    <a:lnTo>
                      <a:pt x="101" y="101"/>
                    </a:lnTo>
                    <a:lnTo>
                      <a:pt x="101"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35" name="Freeform 37"/>
              <p:cNvSpPr>
                <a:spLocks/>
              </p:cNvSpPr>
              <p:nvPr/>
            </p:nvSpPr>
            <p:spPr bwMode="auto">
              <a:xfrm>
                <a:off x="-3201988" y="1622425"/>
                <a:ext cx="1220788" cy="1152525"/>
              </a:xfrm>
              <a:custGeom>
                <a:avLst/>
                <a:gdLst>
                  <a:gd name="T0" fmla="*/ 0 w 769"/>
                  <a:gd name="T1" fmla="*/ 0 h 726"/>
                  <a:gd name="T2" fmla="*/ 0 w 769"/>
                  <a:gd name="T3" fmla="*/ 0 h 726"/>
                  <a:gd name="T4" fmla="*/ 0 w 769"/>
                  <a:gd name="T5" fmla="*/ 726 h 726"/>
                  <a:gd name="T6" fmla="*/ 769 w 769"/>
                  <a:gd name="T7" fmla="*/ 726 h 726"/>
                  <a:gd name="T8" fmla="*/ 699 w 769"/>
                  <a:gd name="T9" fmla="*/ 115 h 726"/>
                  <a:gd name="T10" fmla="*/ 699 w 769"/>
                  <a:gd name="T11" fmla="*/ 115 h 726"/>
                  <a:gd name="T12" fmla="*/ 697 w 769"/>
                  <a:gd name="T13" fmla="*/ 101 h 726"/>
                  <a:gd name="T14" fmla="*/ 0 w 769"/>
                  <a:gd name="T15" fmla="*/ 101 h 726"/>
                  <a:gd name="T16" fmla="*/ 0 w 769"/>
                  <a:gd name="T17" fmla="*/ 0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9" h="726">
                    <a:moveTo>
                      <a:pt x="0" y="0"/>
                    </a:moveTo>
                    <a:lnTo>
                      <a:pt x="0" y="0"/>
                    </a:lnTo>
                    <a:lnTo>
                      <a:pt x="0" y="726"/>
                    </a:lnTo>
                    <a:lnTo>
                      <a:pt x="769" y="726"/>
                    </a:lnTo>
                    <a:lnTo>
                      <a:pt x="699" y="115"/>
                    </a:lnTo>
                    <a:lnTo>
                      <a:pt x="699" y="115"/>
                    </a:lnTo>
                    <a:lnTo>
                      <a:pt x="697" y="101"/>
                    </a:lnTo>
                    <a:lnTo>
                      <a:pt x="0" y="101"/>
                    </a:lnTo>
                    <a:lnTo>
                      <a:pt x="0" y="0"/>
                    </a:lnTo>
                    <a:close/>
                  </a:path>
                </a:pathLst>
              </a:custGeom>
              <a:solidFill>
                <a:srgbClr val="CFCFC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36" name="Freeform 38"/>
              <p:cNvSpPr>
                <a:spLocks/>
              </p:cNvSpPr>
              <p:nvPr/>
            </p:nvSpPr>
            <p:spPr bwMode="auto">
              <a:xfrm>
                <a:off x="-3201988" y="1622425"/>
                <a:ext cx="1220788" cy="1152525"/>
              </a:xfrm>
              <a:custGeom>
                <a:avLst/>
                <a:gdLst>
                  <a:gd name="T0" fmla="*/ 0 w 769"/>
                  <a:gd name="T1" fmla="*/ 0 h 726"/>
                  <a:gd name="T2" fmla="*/ 0 w 769"/>
                  <a:gd name="T3" fmla="*/ 0 h 726"/>
                  <a:gd name="T4" fmla="*/ 0 w 769"/>
                  <a:gd name="T5" fmla="*/ 726 h 726"/>
                  <a:gd name="T6" fmla="*/ 769 w 769"/>
                  <a:gd name="T7" fmla="*/ 726 h 726"/>
                  <a:gd name="T8" fmla="*/ 699 w 769"/>
                  <a:gd name="T9" fmla="*/ 115 h 726"/>
                  <a:gd name="T10" fmla="*/ 699 w 769"/>
                  <a:gd name="T11" fmla="*/ 115 h 726"/>
                  <a:gd name="T12" fmla="*/ 697 w 769"/>
                  <a:gd name="T13" fmla="*/ 101 h 726"/>
                  <a:gd name="T14" fmla="*/ 0 w 769"/>
                  <a:gd name="T15" fmla="*/ 101 h 726"/>
                  <a:gd name="T16" fmla="*/ 0 w 769"/>
                  <a:gd name="T17" fmla="*/ 0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9" h="726">
                    <a:moveTo>
                      <a:pt x="0" y="0"/>
                    </a:moveTo>
                    <a:lnTo>
                      <a:pt x="0" y="0"/>
                    </a:lnTo>
                    <a:lnTo>
                      <a:pt x="0" y="726"/>
                    </a:lnTo>
                    <a:lnTo>
                      <a:pt x="769" y="726"/>
                    </a:lnTo>
                    <a:lnTo>
                      <a:pt x="699" y="115"/>
                    </a:lnTo>
                    <a:lnTo>
                      <a:pt x="699" y="115"/>
                    </a:lnTo>
                    <a:lnTo>
                      <a:pt x="697" y="101"/>
                    </a:lnTo>
                    <a:lnTo>
                      <a:pt x="0" y="101"/>
                    </a:lnTo>
                    <a:lnTo>
                      <a:pt x="0"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37" name="Freeform 39"/>
              <p:cNvSpPr>
                <a:spLocks/>
              </p:cNvSpPr>
              <p:nvPr/>
            </p:nvSpPr>
            <p:spPr bwMode="auto">
              <a:xfrm>
                <a:off x="-3201988" y="1500188"/>
                <a:ext cx="1106488" cy="282575"/>
              </a:xfrm>
              <a:custGeom>
                <a:avLst/>
                <a:gdLst>
                  <a:gd name="T0" fmla="*/ 677 w 697"/>
                  <a:gd name="T1" fmla="*/ 0 h 178"/>
                  <a:gd name="T2" fmla="*/ 0 w 697"/>
                  <a:gd name="T3" fmla="*/ 77 h 178"/>
                  <a:gd name="T4" fmla="*/ 0 w 697"/>
                  <a:gd name="T5" fmla="*/ 178 h 178"/>
                  <a:gd name="T6" fmla="*/ 697 w 697"/>
                  <a:gd name="T7" fmla="*/ 178 h 178"/>
                  <a:gd name="T8" fmla="*/ 677 w 697"/>
                  <a:gd name="T9" fmla="*/ 0 h 178"/>
                </a:gdLst>
                <a:ahLst/>
                <a:cxnLst>
                  <a:cxn ang="0">
                    <a:pos x="T0" y="T1"/>
                  </a:cxn>
                  <a:cxn ang="0">
                    <a:pos x="T2" y="T3"/>
                  </a:cxn>
                  <a:cxn ang="0">
                    <a:pos x="T4" y="T5"/>
                  </a:cxn>
                  <a:cxn ang="0">
                    <a:pos x="T6" y="T7"/>
                  </a:cxn>
                  <a:cxn ang="0">
                    <a:pos x="T8" y="T9"/>
                  </a:cxn>
                </a:cxnLst>
                <a:rect l="0" t="0" r="r" b="b"/>
                <a:pathLst>
                  <a:path w="697" h="178">
                    <a:moveTo>
                      <a:pt x="677" y="0"/>
                    </a:moveTo>
                    <a:lnTo>
                      <a:pt x="0" y="77"/>
                    </a:lnTo>
                    <a:lnTo>
                      <a:pt x="0" y="178"/>
                    </a:lnTo>
                    <a:lnTo>
                      <a:pt x="697" y="178"/>
                    </a:lnTo>
                    <a:lnTo>
                      <a:pt x="677" y="0"/>
                    </a:lnTo>
                    <a:close/>
                  </a:path>
                </a:pathLst>
              </a:custGeom>
              <a:solidFill>
                <a:srgbClr val="D336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38" name="Freeform 40"/>
              <p:cNvSpPr>
                <a:spLocks/>
              </p:cNvSpPr>
              <p:nvPr/>
            </p:nvSpPr>
            <p:spPr bwMode="auto">
              <a:xfrm>
                <a:off x="-3201988" y="1500188"/>
                <a:ext cx="1106488" cy="282575"/>
              </a:xfrm>
              <a:custGeom>
                <a:avLst/>
                <a:gdLst>
                  <a:gd name="T0" fmla="*/ 677 w 697"/>
                  <a:gd name="T1" fmla="*/ 0 h 178"/>
                  <a:gd name="T2" fmla="*/ 0 w 697"/>
                  <a:gd name="T3" fmla="*/ 77 h 178"/>
                  <a:gd name="T4" fmla="*/ 0 w 697"/>
                  <a:gd name="T5" fmla="*/ 178 h 178"/>
                  <a:gd name="T6" fmla="*/ 697 w 697"/>
                  <a:gd name="T7" fmla="*/ 178 h 178"/>
                  <a:gd name="T8" fmla="*/ 677 w 697"/>
                  <a:gd name="T9" fmla="*/ 0 h 178"/>
                </a:gdLst>
                <a:ahLst/>
                <a:cxnLst>
                  <a:cxn ang="0">
                    <a:pos x="T0" y="T1"/>
                  </a:cxn>
                  <a:cxn ang="0">
                    <a:pos x="T2" y="T3"/>
                  </a:cxn>
                  <a:cxn ang="0">
                    <a:pos x="T4" y="T5"/>
                  </a:cxn>
                  <a:cxn ang="0">
                    <a:pos x="T6" y="T7"/>
                  </a:cxn>
                  <a:cxn ang="0">
                    <a:pos x="T8" y="T9"/>
                  </a:cxn>
                </a:cxnLst>
                <a:rect l="0" t="0" r="r" b="b"/>
                <a:pathLst>
                  <a:path w="697" h="178">
                    <a:moveTo>
                      <a:pt x="677" y="0"/>
                    </a:moveTo>
                    <a:lnTo>
                      <a:pt x="0" y="77"/>
                    </a:lnTo>
                    <a:lnTo>
                      <a:pt x="0" y="178"/>
                    </a:lnTo>
                    <a:lnTo>
                      <a:pt x="697" y="178"/>
                    </a:lnTo>
                    <a:lnTo>
                      <a:pt x="677"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39" name="Freeform 41"/>
              <p:cNvSpPr>
                <a:spLocks/>
              </p:cNvSpPr>
              <p:nvPr/>
            </p:nvSpPr>
            <p:spPr bwMode="auto">
              <a:xfrm>
                <a:off x="-3205163" y="1922463"/>
                <a:ext cx="1346200" cy="1127125"/>
              </a:xfrm>
              <a:custGeom>
                <a:avLst/>
                <a:gdLst>
                  <a:gd name="T0" fmla="*/ 848 w 848"/>
                  <a:gd name="T1" fmla="*/ 621 h 710"/>
                  <a:gd name="T2" fmla="*/ 70 w 848"/>
                  <a:gd name="T3" fmla="*/ 710 h 710"/>
                  <a:gd name="T4" fmla="*/ 0 w 848"/>
                  <a:gd name="T5" fmla="*/ 90 h 710"/>
                  <a:gd name="T6" fmla="*/ 777 w 848"/>
                  <a:gd name="T7" fmla="*/ 0 h 710"/>
                  <a:gd name="T8" fmla="*/ 848 w 848"/>
                  <a:gd name="T9" fmla="*/ 621 h 710"/>
                </a:gdLst>
                <a:ahLst/>
                <a:cxnLst>
                  <a:cxn ang="0">
                    <a:pos x="T0" y="T1"/>
                  </a:cxn>
                  <a:cxn ang="0">
                    <a:pos x="T2" y="T3"/>
                  </a:cxn>
                  <a:cxn ang="0">
                    <a:pos x="T4" y="T5"/>
                  </a:cxn>
                  <a:cxn ang="0">
                    <a:pos x="T6" y="T7"/>
                  </a:cxn>
                  <a:cxn ang="0">
                    <a:pos x="T8" y="T9"/>
                  </a:cxn>
                </a:cxnLst>
                <a:rect l="0" t="0" r="r" b="b"/>
                <a:pathLst>
                  <a:path w="848" h="710">
                    <a:moveTo>
                      <a:pt x="848" y="621"/>
                    </a:moveTo>
                    <a:lnTo>
                      <a:pt x="70" y="710"/>
                    </a:lnTo>
                    <a:lnTo>
                      <a:pt x="0" y="90"/>
                    </a:lnTo>
                    <a:lnTo>
                      <a:pt x="777" y="0"/>
                    </a:lnTo>
                    <a:lnTo>
                      <a:pt x="848" y="621"/>
                    </a:lnTo>
                    <a:close/>
                  </a:path>
                </a:pathLst>
              </a:custGeom>
              <a:solidFill>
                <a:srgbClr val="E6E6E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40" name="Freeform 42"/>
              <p:cNvSpPr>
                <a:spLocks/>
              </p:cNvSpPr>
              <p:nvPr/>
            </p:nvSpPr>
            <p:spPr bwMode="auto">
              <a:xfrm>
                <a:off x="-3240088" y="1619250"/>
                <a:ext cx="1268413" cy="446088"/>
              </a:xfrm>
              <a:custGeom>
                <a:avLst/>
                <a:gdLst>
                  <a:gd name="T0" fmla="*/ 799 w 799"/>
                  <a:gd name="T1" fmla="*/ 191 h 281"/>
                  <a:gd name="T2" fmla="*/ 22 w 799"/>
                  <a:gd name="T3" fmla="*/ 281 h 281"/>
                  <a:gd name="T4" fmla="*/ 0 w 799"/>
                  <a:gd name="T5" fmla="*/ 89 h 281"/>
                  <a:gd name="T6" fmla="*/ 778 w 799"/>
                  <a:gd name="T7" fmla="*/ 0 h 281"/>
                  <a:gd name="T8" fmla="*/ 799 w 799"/>
                  <a:gd name="T9" fmla="*/ 191 h 281"/>
                </a:gdLst>
                <a:ahLst/>
                <a:cxnLst>
                  <a:cxn ang="0">
                    <a:pos x="T0" y="T1"/>
                  </a:cxn>
                  <a:cxn ang="0">
                    <a:pos x="T2" y="T3"/>
                  </a:cxn>
                  <a:cxn ang="0">
                    <a:pos x="T4" y="T5"/>
                  </a:cxn>
                  <a:cxn ang="0">
                    <a:pos x="T6" y="T7"/>
                  </a:cxn>
                  <a:cxn ang="0">
                    <a:pos x="T8" y="T9"/>
                  </a:cxn>
                </a:cxnLst>
                <a:rect l="0" t="0" r="r" b="b"/>
                <a:pathLst>
                  <a:path w="799" h="281">
                    <a:moveTo>
                      <a:pt x="799" y="191"/>
                    </a:moveTo>
                    <a:lnTo>
                      <a:pt x="22" y="281"/>
                    </a:lnTo>
                    <a:lnTo>
                      <a:pt x="0" y="89"/>
                    </a:lnTo>
                    <a:lnTo>
                      <a:pt x="778" y="0"/>
                    </a:lnTo>
                    <a:lnTo>
                      <a:pt x="799" y="191"/>
                    </a:lnTo>
                    <a:close/>
                  </a:path>
                </a:pathLst>
              </a:custGeom>
              <a:solidFill>
                <a:srgbClr val="EB3C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41" name="Freeform 43"/>
              <p:cNvSpPr>
                <a:spLocks/>
              </p:cNvSpPr>
              <p:nvPr/>
            </p:nvSpPr>
            <p:spPr bwMode="auto">
              <a:xfrm>
                <a:off x="-3051175" y="2179638"/>
                <a:ext cx="234950" cy="211138"/>
              </a:xfrm>
              <a:custGeom>
                <a:avLst/>
                <a:gdLst>
                  <a:gd name="T0" fmla="*/ 106 w 106"/>
                  <a:gd name="T1" fmla="*/ 84 h 95"/>
                  <a:gd name="T2" fmla="*/ 87 w 106"/>
                  <a:gd name="T3" fmla="*/ 86 h 95"/>
                  <a:gd name="T4" fmla="*/ 81 w 106"/>
                  <a:gd name="T5" fmla="*/ 36 h 95"/>
                  <a:gd name="T6" fmla="*/ 80 w 106"/>
                  <a:gd name="T7" fmla="*/ 17 h 95"/>
                  <a:gd name="T8" fmla="*/ 80 w 106"/>
                  <a:gd name="T9" fmla="*/ 18 h 95"/>
                  <a:gd name="T10" fmla="*/ 78 w 106"/>
                  <a:gd name="T11" fmla="*/ 29 h 95"/>
                  <a:gd name="T12" fmla="*/ 65 w 106"/>
                  <a:gd name="T13" fmla="*/ 89 h 95"/>
                  <a:gd name="T14" fmla="*/ 49 w 106"/>
                  <a:gd name="T15" fmla="*/ 90 h 95"/>
                  <a:gd name="T16" fmla="*/ 23 w 106"/>
                  <a:gd name="T17" fmla="*/ 36 h 95"/>
                  <a:gd name="T18" fmla="*/ 19 w 106"/>
                  <a:gd name="T19" fmla="*/ 24 h 95"/>
                  <a:gd name="T20" fmla="*/ 18 w 106"/>
                  <a:gd name="T21" fmla="*/ 25 h 95"/>
                  <a:gd name="T22" fmla="*/ 22 w 106"/>
                  <a:gd name="T23" fmla="*/ 46 h 95"/>
                  <a:gd name="T24" fmla="*/ 27 w 106"/>
                  <a:gd name="T25" fmla="*/ 93 h 95"/>
                  <a:gd name="T26" fmla="*/ 10 w 106"/>
                  <a:gd name="T27" fmla="*/ 95 h 95"/>
                  <a:gd name="T28" fmla="*/ 0 w 106"/>
                  <a:gd name="T29" fmla="*/ 11 h 95"/>
                  <a:gd name="T30" fmla="*/ 28 w 106"/>
                  <a:gd name="T31" fmla="*/ 7 h 95"/>
                  <a:gd name="T32" fmla="*/ 51 w 106"/>
                  <a:gd name="T33" fmla="*/ 55 h 95"/>
                  <a:gd name="T34" fmla="*/ 55 w 106"/>
                  <a:gd name="T35" fmla="*/ 67 h 95"/>
                  <a:gd name="T36" fmla="*/ 56 w 106"/>
                  <a:gd name="T37" fmla="*/ 67 h 95"/>
                  <a:gd name="T38" fmla="*/ 58 w 106"/>
                  <a:gd name="T39" fmla="*/ 55 h 95"/>
                  <a:gd name="T40" fmla="*/ 69 w 106"/>
                  <a:gd name="T41" fmla="*/ 3 h 95"/>
                  <a:gd name="T42" fmla="*/ 96 w 106"/>
                  <a:gd name="T43" fmla="*/ 0 h 95"/>
                  <a:gd name="T44" fmla="*/ 106 w 106"/>
                  <a:gd name="T45" fmla="*/ 8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6" h="95">
                    <a:moveTo>
                      <a:pt x="106" y="84"/>
                    </a:moveTo>
                    <a:cubicBezTo>
                      <a:pt x="87" y="86"/>
                      <a:pt x="87" y="86"/>
                      <a:pt x="87" y="86"/>
                    </a:cubicBezTo>
                    <a:cubicBezTo>
                      <a:pt x="81" y="36"/>
                      <a:pt x="81" y="36"/>
                      <a:pt x="81" y="36"/>
                    </a:cubicBezTo>
                    <a:cubicBezTo>
                      <a:pt x="81" y="30"/>
                      <a:pt x="80" y="24"/>
                      <a:pt x="80" y="17"/>
                    </a:cubicBezTo>
                    <a:cubicBezTo>
                      <a:pt x="80" y="18"/>
                      <a:pt x="80" y="18"/>
                      <a:pt x="80" y="18"/>
                    </a:cubicBezTo>
                    <a:cubicBezTo>
                      <a:pt x="79" y="23"/>
                      <a:pt x="79" y="27"/>
                      <a:pt x="78" y="29"/>
                    </a:cubicBezTo>
                    <a:cubicBezTo>
                      <a:pt x="65" y="89"/>
                      <a:pt x="65" y="89"/>
                      <a:pt x="65" y="89"/>
                    </a:cubicBezTo>
                    <a:cubicBezTo>
                      <a:pt x="49" y="90"/>
                      <a:pt x="49" y="90"/>
                      <a:pt x="49" y="90"/>
                    </a:cubicBezTo>
                    <a:cubicBezTo>
                      <a:pt x="23" y="36"/>
                      <a:pt x="23" y="36"/>
                      <a:pt x="23" y="36"/>
                    </a:cubicBezTo>
                    <a:cubicBezTo>
                      <a:pt x="22" y="34"/>
                      <a:pt x="21" y="31"/>
                      <a:pt x="19" y="24"/>
                    </a:cubicBezTo>
                    <a:cubicBezTo>
                      <a:pt x="18" y="25"/>
                      <a:pt x="18" y="25"/>
                      <a:pt x="18" y="25"/>
                    </a:cubicBezTo>
                    <a:cubicBezTo>
                      <a:pt x="20" y="33"/>
                      <a:pt x="21" y="40"/>
                      <a:pt x="22" y="46"/>
                    </a:cubicBezTo>
                    <a:cubicBezTo>
                      <a:pt x="27" y="93"/>
                      <a:pt x="27" y="93"/>
                      <a:pt x="27" y="93"/>
                    </a:cubicBezTo>
                    <a:cubicBezTo>
                      <a:pt x="10" y="95"/>
                      <a:pt x="10" y="95"/>
                      <a:pt x="10" y="95"/>
                    </a:cubicBezTo>
                    <a:cubicBezTo>
                      <a:pt x="0" y="11"/>
                      <a:pt x="0" y="11"/>
                      <a:pt x="0" y="11"/>
                    </a:cubicBezTo>
                    <a:cubicBezTo>
                      <a:pt x="28" y="7"/>
                      <a:pt x="28" y="7"/>
                      <a:pt x="28" y="7"/>
                    </a:cubicBezTo>
                    <a:cubicBezTo>
                      <a:pt x="51" y="55"/>
                      <a:pt x="51" y="55"/>
                      <a:pt x="51" y="55"/>
                    </a:cubicBezTo>
                    <a:cubicBezTo>
                      <a:pt x="53" y="59"/>
                      <a:pt x="54" y="63"/>
                      <a:pt x="55" y="67"/>
                    </a:cubicBezTo>
                    <a:cubicBezTo>
                      <a:pt x="56" y="67"/>
                      <a:pt x="56" y="67"/>
                      <a:pt x="56" y="67"/>
                    </a:cubicBezTo>
                    <a:cubicBezTo>
                      <a:pt x="56" y="62"/>
                      <a:pt x="57" y="58"/>
                      <a:pt x="58" y="55"/>
                    </a:cubicBezTo>
                    <a:cubicBezTo>
                      <a:pt x="69" y="3"/>
                      <a:pt x="69" y="3"/>
                      <a:pt x="69" y="3"/>
                    </a:cubicBezTo>
                    <a:cubicBezTo>
                      <a:pt x="96" y="0"/>
                      <a:pt x="96" y="0"/>
                      <a:pt x="96" y="0"/>
                    </a:cubicBezTo>
                    <a:lnTo>
                      <a:pt x="106" y="84"/>
                    </a:lnTo>
                    <a:close/>
                  </a:path>
                </a:pathLst>
              </a:cu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42" name="Freeform 44"/>
              <p:cNvSpPr>
                <a:spLocks noEditPoints="1"/>
              </p:cNvSpPr>
              <p:nvPr/>
            </p:nvSpPr>
            <p:spPr bwMode="auto">
              <a:xfrm>
                <a:off x="-2795588" y="2214563"/>
                <a:ext cx="150813" cy="144463"/>
              </a:xfrm>
              <a:custGeom>
                <a:avLst/>
                <a:gdLst>
                  <a:gd name="T0" fmla="*/ 37 w 68"/>
                  <a:gd name="T1" fmla="*/ 64 h 65"/>
                  <a:gd name="T2" fmla="*/ 13 w 68"/>
                  <a:gd name="T3" fmla="*/ 58 h 65"/>
                  <a:gd name="T4" fmla="*/ 1 w 68"/>
                  <a:gd name="T5" fmla="*/ 36 h 65"/>
                  <a:gd name="T6" fmla="*/ 8 w 68"/>
                  <a:gd name="T7" fmla="*/ 12 h 65"/>
                  <a:gd name="T8" fmla="*/ 31 w 68"/>
                  <a:gd name="T9" fmla="*/ 1 h 65"/>
                  <a:gd name="T10" fmla="*/ 55 w 68"/>
                  <a:gd name="T11" fmla="*/ 7 h 65"/>
                  <a:gd name="T12" fmla="*/ 66 w 68"/>
                  <a:gd name="T13" fmla="*/ 28 h 65"/>
                  <a:gd name="T14" fmla="*/ 60 w 68"/>
                  <a:gd name="T15" fmla="*/ 53 h 65"/>
                  <a:gd name="T16" fmla="*/ 37 w 68"/>
                  <a:gd name="T17" fmla="*/ 64 h 65"/>
                  <a:gd name="T18" fmla="*/ 32 w 68"/>
                  <a:gd name="T19" fmla="*/ 15 h 65"/>
                  <a:gd name="T20" fmla="*/ 22 w 68"/>
                  <a:gd name="T21" fmla="*/ 21 h 65"/>
                  <a:gd name="T22" fmla="*/ 20 w 68"/>
                  <a:gd name="T23" fmla="*/ 34 h 65"/>
                  <a:gd name="T24" fmla="*/ 36 w 68"/>
                  <a:gd name="T25" fmla="*/ 50 h 65"/>
                  <a:gd name="T26" fmla="*/ 47 w 68"/>
                  <a:gd name="T27" fmla="*/ 30 h 65"/>
                  <a:gd name="T28" fmla="*/ 32 w 68"/>
                  <a:gd name="T29" fmla="*/ 1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65">
                    <a:moveTo>
                      <a:pt x="37" y="64"/>
                    </a:moveTo>
                    <a:cubicBezTo>
                      <a:pt x="27" y="65"/>
                      <a:pt x="19" y="63"/>
                      <a:pt x="13" y="58"/>
                    </a:cubicBezTo>
                    <a:cubicBezTo>
                      <a:pt x="6" y="53"/>
                      <a:pt x="2" y="46"/>
                      <a:pt x="1" y="36"/>
                    </a:cubicBezTo>
                    <a:cubicBezTo>
                      <a:pt x="0" y="27"/>
                      <a:pt x="2" y="18"/>
                      <a:pt x="8" y="12"/>
                    </a:cubicBezTo>
                    <a:cubicBezTo>
                      <a:pt x="13" y="6"/>
                      <a:pt x="21" y="2"/>
                      <a:pt x="31" y="1"/>
                    </a:cubicBezTo>
                    <a:cubicBezTo>
                      <a:pt x="41" y="0"/>
                      <a:pt x="49" y="2"/>
                      <a:pt x="55" y="7"/>
                    </a:cubicBezTo>
                    <a:cubicBezTo>
                      <a:pt x="62" y="12"/>
                      <a:pt x="65" y="19"/>
                      <a:pt x="66" y="28"/>
                    </a:cubicBezTo>
                    <a:cubicBezTo>
                      <a:pt x="68" y="38"/>
                      <a:pt x="66" y="46"/>
                      <a:pt x="60" y="53"/>
                    </a:cubicBezTo>
                    <a:cubicBezTo>
                      <a:pt x="55" y="59"/>
                      <a:pt x="47" y="63"/>
                      <a:pt x="37" y="64"/>
                    </a:cubicBezTo>
                    <a:close/>
                    <a:moveTo>
                      <a:pt x="32" y="15"/>
                    </a:moveTo>
                    <a:cubicBezTo>
                      <a:pt x="28" y="16"/>
                      <a:pt x="24" y="18"/>
                      <a:pt x="22" y="21"/>
                    </a:cubicBezTo>
                    <a:cubicBezTo>
                      <a:pt x="20" y="24"/>
                      <a:pt x="20" y="29"/>
                      <a:pt x="20" y="34"/>
                    </a:cubicBezTo>
                    <a:cubicBezTo>
                      <a:pt x="21" y="46"/>
                      <a:pt x="27" y="51"/>
                      <a:pt x="36" y="50"/>
                    </a:cubicBezTo>
                    <a:cubicBezTo>
                      <a:pt x="45" y="49"/>
                      <a:pt x="49" y="42"/>
                      <a:pt x="47" y="30"/>
                    </a:cubicBezTo>
                    <a:cubicBezTo>
                      <a:pt x="46" y="19"/>
                      <a:pt x="41" y="14"/>
                      <a:pt x="32" y="15"/>
                    </a:cubicBezTo>
                    <a:close/>
                  </a:path>
                </a:pathLst>
              </a:cu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43" name="Freeform 45"/>
              <p:cNvSpPr>
                <a:spLocks/>
              </p:cNvSpPr>
              <p:nvPr/>
            </p:nvSpPr>
            <p:spPr bwMode="auto">
              <a:xfrm>
                <a:off x="-2628900" y="2192338"/>
                <a:ext cx="144463" cy="150813"/>
              </a:xfrm>
              <a:custGeom>
                <a:avLst/>
                <a:gdLst>
                  <a:gd name="T0" fmla="*/ 65 w 65"/>
                  <a:gd name="T1" fmla="*/ 61 h 68"/>
                  <a:gd name="T2" fmla="*/ 47 w 65"/>
                  <a:gd name="T3" fmla="*/ 63 h 68"/>
                  <a:gd name="T4" fmla="*/ 43 w 65"/>
                  <a:gd name="T5" fmla="*/ 29 h 68"/>
                  <a:gd name="T6" fmla="*/ 31 w 65"/>
                  <a:gd name="T7" fmla="*/ 17 h 68"/>
                  <a:gd name="T8" fmla="*/ 24 w 65"/>
                  <a:gd name="T9" fmla="*/ 21 h 68"/>
                  <a:gd name="T10" fmla="*/ 22 w 65"/>
                  <a:gd name="T11" fmla="*/ 31 h 68"/>
                  <a:gd name="T12" fmla="*/ 26 w 65"/>
                  <a:gd name="T13" fmla="*/ 65 h 68"/>
                  <a:gd name="T14" fmla="*/ 7 w 65"/>
                  <a:gd name="T15" fmla="*/ 68 h 68"/>
                  <a:gd name="T16" fmla="*/ 0 w 65"/>
                  <a:gd name="T17" fmla="*/ 7 h 68"/>
                  <a:gd name="T18" fmla="*/ 19 w 65"/>
                  <a:gd name="T19" fmla="*/ 5 h 68"/>
                  <a:gd name="T20" fmla="*/ 20 w 65"/>
                  <a:gd name="T21" fmla="*/ 15 h 68"/>
                  <a:gd name="T22" fmla="*/ 20 w 65"/>
                  <a:gd name="T23" fmla="*/ 15 h 68"/>
                  <a:gd name="T24" fmla="*/ 38 w 65"/>
                  <a:gd name="T25" fmla="*/ 1 h 68"/>
                  <a:gd name="T26" fmla="*/ 61 w 65"/>
                  <a:gd name="T27" fmla="*/ 24 h 68"/>
                  <a:gd name="T28" fmla="*/ 65 w 65"/>
                  <a:gd name="T29" fmla="*/ 6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68">
                    <a:moveTo>
                      <a:pt x="65" y="61"/>
                    </a:moveTo>
                    <a:cubicBezTo>
                      <a:pt x="47" y="63"/>
                      <a:pt x="47" y="63"/>
                      <a:pt x="47" y="63"/>
                    </a:cubicBezTo>
                    <a:cubicBezTo>
                      <a:pt x="43" y="29"/>
                      <a:pt x="43" y="29"/>
                      <a:pt x="43" y="29"/>
                    </a:cubicBezTo>
                    <a:cubicBezTo>
                      <a:pt x="42" y="20"/>
                      <a:pt x="38" y="16"/>
                      <a:pt x="31" y="17"/>
                    </a:cubicBezTo>
                    <a:cubicBezTo>
                      <a:pt x="28" y="17"/>
                      <a:pt x="26" y="19"/>
                      <a:pt x="24" y="21"/>
                    </a:cubicBezTo>
                    <a:cubicBezTo>
                      <a:pt x="22" y="24"/>
                      <a:pt x="21" y="27"/>
                      <a:pt x="22" y="31"/>
                    </a:cubicBezTo>
                    <a:cubicBezTo>
                      <a:pt x="26" y="65"/>
                      <a:pt x="26" y="65"/>
                      <a:pt x="26" y="65"/>
                    </a:cubicBezTo>
                    <a:cubicBezTo>
                      <a:pt x="7" y="68"/>
                      <a:pt x="7" y="68"/>
                      <a:pt x="7" y="68"/>
                    </a:cubicBezTo>
                    <a:cubicBezTo>
                      <a:pt x="0" y="7"/>
                      <a:pt x="0" y="7"/>
                      <a:pt x="0" y="7"/>
                    </a:cubicBezTo>
                    <a:cubicBezTo>
                      <a:pt x="19" y="5"/>
                      <a:pt x="19" y="5"/>
                      <a:pt x="19" y="5"/>
                    </a:cubicBezTo>
                    <a:cubicBezTo>
                      <a:pt x="20" y="15"/>
                      <a:pt x="20" y="15"/>
                      <a:pt x="20" y="15"/>
                    </a:cubicBezTo>
                    <a:cubicBezTo>
                      <a:pt x="20" y="15"/>
                      <a:pt x="20" y="15"/>
                      <a:pt x="20" y="15"/>
                    </a:cubicBezTo>
                    <a:cubicBezTo>
                      <a:pt x="24" y="7"/>
                      <a:pt x="30" y="2"/>
                      <a:pt x="38" y="1"/>
                    </a:cubicBezTo>
                    <a:cubicBezTo>
                      <a:pt x="51" y="0"/>
                      <a:pt x="59" y="7"/>
                      <a:pt x="61" y="24"/>
                    </a:cubicBezTo>
                    <a:lnTo>
                      <a:pt x="65" y="61"/>
                    </a:lnTo>
                    <a:close/>
                  </a:path>
                </a:pathLst>
              </a:cu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44" name="Freeform 46"/>
              <p:cNvSpPr>
                <a:spLocks noEditPoints="1"/>
              </p:cNvSpPr>
              <p:nvPr/>
            </p:nvSpPr>
            <p:spPr bwMode="auto">
              <a:xfrm>
                <a:off x="-2468563" y="2109788"/>
                <a:ext cx="147638" cy="214313"/>
              </a:xfrm>
              <a:custGeom>
                <a:avLst/>
                <a:gdLst>
                  <a:gd name="T0" fmla="*/ 67 w 67"/>
                  <a:gd name="T1" fmla="*/ 89 h 96"/>
                  <a:gd name="T2" fmla="*/ 48 w 67"/>
                  <a:gd name="T3" fmla="*/ 92 h 96"/>
                  <a:gd name="T4" fmla="*/ 47 w 67"/>
                  <a:gd name="T5" fmla="*/ 83 h 96"/>
                  <a:gd name="T6" fmla="*/ 47 w 67"/>
                  <a:gd name="T7" fmla="*/ 83 h 96"/>
                  <a:gd name="T8" fmla="*/ 30 w 67"/>
                  <a:gd name="T9" fmla="*/ 95 h 96"/>
                  <a:gd name="T10" fmla="*/ 11 w 67"/>
                  <a:gd name="T11" fmla="*/ 89 h 96"/>
                  <a:gd name="T12" fmla="*/ 1 w 67"/>
                  <a:gd name="T13" fmla="*/ 68 h 96"/>
                  <a:gd name="T14" fmla="*/ 6 w 67"/>
                  <a:gd name="T15" fmla="*/ 43 h 96"/>
                  <a:gd name="T16" fmla="*/ 25 w 67"/>
                  <a:gd name="T17" fmla="*/ 32 h 96"/>
                  <a:gd name="T18" fmla="*/ 42 w 67"/>
                  <a:gd name="T19" fmla="*/ 38 h 96"/>
                  <a:gd name="T20" fmla="*/ 42 w 67"/>
                  <a:gd name="T21" fmla="*/ 38 h 96"/>
                  <a:gd name="T22" fmla="*/ 38 w 67"/>
                  <a:gd name="T23" fmla="*/ 2 h 96"/>
                  <a:gd name="T24" fmla="*/ 57 w 67"/>
                  <a:gd name="T25" fmla="*/ 0 h 96"/>
                  <a:gd name="T26" fmla="*/ 67 w 67"/>
                  <a:gd name="T27" fmla="*/ 89 h 96"/>
                  <a:gd name="T28" fmla="*/ 45 w 67"/>
                  <a:gd name="T29" fmla="*/ 62 h 96"/>
                  <a:gd name="T30" fmla="*/ 45 w 67"/>
                  <a:gd name="T31" fmla="*/ 58 h 96"/>
                  <a:gd name="T32" fmla="*/ 40 w 67"/>
                  <a:gd name="T33" fmla="*/ 48 h 96"/>
                  <a:gd name="T34" fmla="*/ 31 w 67"/>
                  <a:gd name="T35" fmla="*/ 45 h 96"/>
                  <a:gd name="T36" fmla="*/ 22 w 67"/>
                  <a:gd name="T37" fmla="*/ 51 h 96"/>
                  <a:gd name="T38" fmla="*/ 20 w 67"/>
                  <a:gd name="T39" fmla="*/ 65 h 96"/>
                  <a:gd name="T40" fmla="*/ 25 w 67"/>
                  <a:gd name="T41" fmla="*/ 77 h 96"/>
                  <a:gd name="T42" fmla="*/ 34 w 67"/>
                  <a:gd name="T43" fmla="*/ 80 h 96"/>
                  <a:gd name="T44" fmla="*/ 43 w 67"/>
                  <a:gd name="T45" fmla="*/ 75 h 96"/>
                  <a:gd name="T46" fmla="*/ 45 w 67"/>
                  <a:gd name="T47" fmla="*/ 6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7" h="96">
                    <a:moveTo>
                      <a:pt x="67" y="89"/>
                    </a:moveTo>
                    <a:cubicBezTo>
                      <a:pt x="48" y="92"/>
                      <a:pt x="48" y="92"/>
                      <a:pt x="48" y="92"/>
                    </a:cubicBezTo>
                    <a:cubicBezTo>
                      <a:pt x="47" y="83"/>
                      <a:pt x="47" y="83"/>
                      <a:pt x="47" y="83"/>
                    </a:cubicBezTo>
                    <a:cubicBezTo>
                      <a:pt x="47" y="83"/>
                      <a:pt x="47" y="83"/>
                      <a:pt x="47" y="83"/>
                    </a:cubicBezTo>
                    <a:cubicBezTo>
                      <a:pt x="44" y="90"/>
                      <a:pt x="38" y="94"/>
                      <a:pt x="30" y="95"/>
                    </a:cubicBezTo>
                    <a:cubicBezTo>
                      <a:pt x="22" y="96"/>
                      <a:pt x="16" y="94"/>
                      <a:pt x="11" y="89"/>
                    </a:cubicBezTo>
                    <a:cubicBezTo>
                      <a:pt x="5" y="84"/>
                      <a:pt x="2" y="77"/>
                      <a:pt x="1" y="68"/>
                    </a:cubicBezTo>
                    <a:cubicBezTo>
                      <a:pt x="0" y="58"/>
                      <a:pt x="2" y="50"/>
                      <a:pt x="6" y="43"/>
                    </a:cubicBezTo>
                    <a:cubicBezTo>
                      <a:pt x="10" y="36"/>
                      <a:pt x="17" y="33"/>
                      <a:pt x="25" y="32"/>
                    </a:cubicBezTo>
                    <a:cubicBezTo>
                      <a:pt x="33" y="31"/>
                      <a:pt x="38" y="33"/>
                      <a:pt x="42" y="38"/>
                    </a:cubicBezTo>
                    <a:cubicBezTo>
                      <a:pt x="42" y="38"/>
                      <a:pt x="42" y="38"/>
                      <a:pt x="42" y="38"/>
                    </a:cubicBezTo>
                    <a:cubicBezTo>
                      <a:pt x="38" y="2"/>
                      <a:pt x="38" y="2"/>
                      <a:pt x="38" y="2"/>
                    </a:cubicBezTo>
                    <a:cubicBezTo>
                      <a:pt x="57" y="0"/>
                      <a:pt x="57" y="0"/>
                      <a:pt x="57" y="0"/>
                    </a:cubicBezTo>
                    <a:lnTo>
                      <a:pt x="67" y="89"/>
                    </a:lnTo>
                    <a:close/>
                    <a:moveTo>
                      <a:pt x="45" y="62"/>
                    </a:moveTo>
                    <a:cubicBezTo>
                      <a:pt x="45" y="58"/>
                      <a:pt x="45" y="58"/>
                      <a:pt x="45" y="58"/>
                    </a:cubicBezTo>
                    <a:cubicBezTo>
                      <a:pt x="44" y="54"/>
                      <a:pt x="43" y="51"/>
                      <a:pt x="40" y="48"/>
                    </a:cubicBezTo>
                    <a:cubicBezTo>
                      <a:pt x="38" y="46"/>
                      <a:pt x="35" y="45"/>
                      <a:pt x="31" y="45"/>
                    </a:cubicBezTo>
                    <a:cubicBezTo>
                      <a:pt x="27" y="46"/>
                      <a:pt x="24" y="48"/>
                      <a:pt x="22" y="51"/>
                    </a:cubicBezTo>
                    <a:cubicBezTo>
                      <a:pt x="20" y="55"/>
                      <a:pt x="19" y="59"/>
                      <a:pt x="20" y="65"/>
                    </a:cubicBezTo>
                    <a:cubicBezTo>
                      <a:pt x="21" y="70"/>
                      <a:pt x="22" y="74"/>
                      <a:pt x="25" y="77"/>
                    </a:cubicBezTo>
                    <a:cubicBezTo>
                      <a:pt x="27" y="80"/>
                      <a:pt x="30" y="81"/>
                      <a:pt x="34" y="80"/>
                    </a:cubicBezTo>
                    <a:cubicBezTo>
                      <a:pt x="38" y="80"/>
                      <a:pt x="41" y="78"/>
                      <a:pt x="43" y="75"/>
                    </a:cubicBezTo>
                    <a:cubicBezTo>
                      <a:pt x="45" y="71"/>
                      <a:pt x="46" y="67"/>
                      <a:pt x="45" y="62"/>
                    </a:cubicBezTo>
                    <a:close/>
                  </a:path>
                </a:pathLst>
              </a:cu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45" name="Freeform 47"/>
              <p:cNvSpPr>
                <a:spLocks noEditPoints="1"/>
              </p:cNvSpPr>
              <p:nvPr/>
            </p:nvSpPr>
            <p:spPr bwMode="auto">
              <a:xfrm>
                <a:off x="-2303463" y="2157413"/>
                <a:ext cx="130175" cy="147638"/>
              </a:xfrm>
              <a:custGeom>
                <a:avLst/>
                <a:gdLst>
                  <a:gd name="T0" fmla="*/ 58 w 58"/>
                  <a:gd name="T1" fmla="*/ 61 h 67"/>
                  <a:gd name="T2" fmla="*/ 40 w 58"/>
                  <a:gd name="T3" fmla="*/ 63 h 67"/>
                  <a:gd name="T4" fmla="*/ 39 w 58"/>
                  <a:gd name="T5" fmla="*/ 54 h 67"/>
                  <a:gd name="T6" fmla="*/ 39 w 58"/>
                  <a:gd name="T7" fmla="*/ 54 h 67"/>
                  <a:gd name="T8" fmla="*/ 22 w 58"/>
                  <a:gd name="T9" fmla="*/ 66 h 67"/>
                  <a:gd name="T10" fmla="*/ 8 w 58"/>
                  <a:gd name="T11" fmla="*/ 63 h 67"/>
                  <a:gd name="T12" fmla="*/ 1 w 58"/>
                  <a:gd name="T13" fmla="*/ 50 h 67"/>
                  <a:gd name="T14" fmla="*/ 20 w 58"/>
                  <a:gd name="T15" fmla="*/ 28 h 67"/>
                  <a:gd name="T16" fmla="*/ 36 w 58"/>
                  <a:gd name="T17" fmla="*/ 24 h 67"/>
                  <a:gd name="T18" fmla="*/ 24 w 58"/>
                  <a:gd name="T19" fmla="*/ 15 h 67"/>
                  <a:gd name="T20" fmla="*/ 4 w 58"/>
                  <a:gd name="T21" fmla="*/ 24 h 67"/>
                  <a:gd name="T22" fmla="*/ 3 w 58"/>
                  <a:gd name="T23" fmla="*/ 10 h 67"/>
                  <a:gd name="T24" fmla="*/ 13 w 58"/>
                  <a:gd name="T25" fmla="*/ 5 h 67"/>
                  <a:gd name="T26" fmla="*/ 25 w 58"/>
                  <a:gd name="T27" fmla="*/ 2 h 67"/>
                  <a:gd name="T28" fmla="*/ 54 w 58"/>
                  <a:gd name="T29" fmla="*/ 25 h 67"/>
                  <a:gd name="T30" fmla="*/ 58 w 58"/>
                  <a:gd name="T31" fmla="*/ 61 h 67"/>
                  <a:gd name="T32" fmla="*/ 37 w 58"/>
                  <a:gd name="T33" fmla="*/ 38 h 67"/>
                  <a:gd name="T34" fmla="*/ 37 w 58"/>
                  <a:gd name="T35" fmla="*/ 34 h 67"/>
                  <a:gd name="T36" fmla="*/ 26 w 58"/>
                  <a:gd name="T37" fmla="*/ 37 h 67"/>
                  <a:gd name="T38" fmla="*/ 18 w 58"/>
                  <a:gd name="T39" fmla="*/ 46 h 67"/>
                  <a:gd name="T40" fmla="*/ 21 w 58"/>
                  <a:gd name="T41" fmla="*/ 51 h 67"/>
                  <a:gd name="T42" fmla="*/ 27 w 58"/>
                  <a:gd name="T43" fmla="*/ 52 h 67"/>
                  <a:gd name="T44" fmla="*/ 35 w 58"/>
                  <a:gd name="T45" fmla="*/ 48 h 67"/>
                  <a:gd name="T46" fmla="*/ 37 w 58"/>
                  <a:gd name="T47" fmla="*/ 3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 h="67">
                    <a:moveTo>
                      <a:pt x="58" y="61"/>
                    </a:moveTo>
                    <a:cubicBezTo>
                      <a:pt x="40" y="63"/>
                      <a:pt x="40" y="63"/>
                      <a:pt x="40" y="63"/>
                    </a:cubicBezTo>
                    <a:cubicBezTo>
                      <a:pt x="39" y="54"/>
                      <a:pt x="39" y="54"/>
                      <a:pt x="39" y="54"/>
                    </a:cubicBezTo>
                    <a:cubicBezTo>
                      <a:pt x="39" y="54"/>
                      <a:pt x="39" y="54"/>
                      <a:pt x="39" y="54"/>
                    </a:cubicBezTo>
                    <a:cubicBezTo>
                      <a:pt x="36" y="61"/>
                      <a:pt x="30" y="65"/>
                      <a:pt x="22" y="66"/>
                    </a:cubicBezTo>
                    <a:cubicBezTo>
                      <a:pt x="16" y="67"/>
                      <a:pt x="12" y="66"/>
                      <a:pt x="8" y="63"/>
                    </a:cubicBezTo>
                    <a:cubicBezTo>
                      <a:pt x="4" y="60"/>
                      <a:pt x="2" y="56"/>
                      <a:pt x="1" y="50"/>
                    </a:cubicBezTo>
                    <a:cubicBezTo>
                      <a:pt x="0" y="39"/>
                      <a:pt x="6" y="31"/>
                      <a:pt x="20" y="28"/>
                    </a:cubicBezTo>
                    <a:cubicBezTo>
                      <a:pt x="36" y="24"/>
                      <a:pt x="36" y="24"/>
                      <a:pt x="36" y="24"/>
                    </a:cubicBezTo>
                    <a:cubicBezTo>
                      <a:pt x="35" y="17"/>
                      <a:pt x="31" y="14"/>
                      <a:pt x="24" y="15"/>
                    </a:cubicBezTo>
                    <a:cubicBezTo>
                      <a:pt x="17" y="16"/>
                      <a:pt x="10" y="19"/>
                      <a:pt x="4" y="24"/>
                    </a:cubicBezTo>
                    <a:cubicBezTo>
                      <a:pt x="3" y="10"/>
                      <a:pt x="3" y="10"/>
                      <a:pt x="3" y="10"/>
                    </a:cubicBezTo>
                    <a:cubicBezTo>
                      <a:pt x="5" y="8"/>
                      <a:pt x="8" y="6"/>
                      <a:pt x="13" y="5"/>
                    </a:cubicBezTo>
                    <a:cubicBezTo>
                      <a:pt x="17" y="3"/>
                      <a:pt x="21" y="2"/>
                      <a:pt x="25" y="2"/>
                    </a:cubicBezTo>
                    <a:cubicBezTo>
                      <a:pt x="42" y="0"/>
                      <a:pt x="52" y="8"/>
                      <a:pt x="54" y="25"/>
                    </a:cubicBezTo>
                    <a:lnTo>
                      <a:pt x="58" y="61"/>
                    </a:lnTo>
                    <a:close/>
                    <a:moveTo>
                      <a:pt x="37" y="38"/>
                    </a:moveTo>
                    <a:cubicBezTo>
                      <a:pt x="37" y="34"/>
                      <a:pt x="37" y="34"/>
                      <a:pt x="37" y="34"/>
                    </a:cubicBezTo>
                    <a:cubicBezTo>
                      <a:pt x="26" y="37"/>
                      <a:pt x="26" y="37"/>
                      <a:pt x="26" y="37"/>
                    </a:cubicBezTo>
                    <a:cubicBezTo>
                      <a:pt x="20" y="38"/>
                      <a:pt x="18" y="41"/>
                      <a:pt x="18" y="46"/>
                    </a:cubicBezTo>
                    <a:cubicBezTo>
                      <a:pt x="18" y="48"/>
                      <a:pt x="19" y="50"/>
                      <a:pt x="21" y="51"/>
                    </a:cubicBezTo>
                    <a:cubicBezTo>
                      <a:pt x="23" y="52"/>
                      <a:pt x="25" y="53"/>
                      <a:pt x="27" y="52"/>
                    </a:cubicBezTo>
                    <a:cubicBezTo>
                      <a:pt x="31" y="52"/>
                      <a:pt x="33" y="51"/>
                      <a:pt x="35" y="48"/>
                    </a:cubicBezTo>
                    <a:cubicBezTo>
                      <a:pt x="37" y="45"/>
                      <a:pt x="38" y="42"/>
                      <a:pt x="37" y="38"/>
                    </a:cubicBezTo>
                    <a:close/>
                  </a:path>
                </a:pathLst>
              </a:cu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46" name="Freeform 48"/>
              <p:cNvSpPr>
                <a:spLocks/>
              </p:cNvSpPr>
              <p:nvPr/>
            </p:nvSpPr>
            <p:spPr bwMode="auto">
              <a:xfrm>
                <a:off x="-2173288" y="2138363"/>
                <a:ext cx="144463" cy="211138"/>
              </a:xfrm>
              <a:custGeom>
                <a:avLst/>
                <a:gdLst>
                  <a:gd name="T0" fmla="*/ 65 w 65"/>
                  <a:gd name="T1" fmla="*/ 0 h 95"/>
                  <a:gd name="T2" fmla="*/ 48 w 65"/>
                  <a:gd name="T3" fmla="*/ 68 h 95"/>
                  <a:gd name="T4" fmla="*/ 24 w 65"/>
                  <a:gd name="T5" fmla="*/ 95 h 95"/>
                  <a:gd name="T6" fmla="*/ 13 w 65"/>
                  <a:gd name="T7" fmla="*/ 94 h 95"/>
                  <a:gd name="T8" fmla="*/ 11 w 65"/>
                  <a:gd name="T9" fmla="*/ 80 h 95"/>
                  <a:gd name="T10" fmla="*/ 19 w 65"/>
                  <a:gd name="T11" fmla="*/ 81 h 95"/>
                  <a:gd name="T12" fmla="*/ 29 w 65"/>
                  <a:gd name="T13" fmla="*/ 73 h 95"/>
                  <a:gd name="T14" fmla="*/ 31 w 65"/>
                  <a:gd name="T15" fmla="*/ 65 h 95"/>
                  <a:gd name="T16" fmla="*/ 0 w 65"/>
                  <a:gd name="T17" fmla="*/ 8 h 95"/>
                  <a:gd name="T18" fmla="*/ 20 w 65"/>
                  <a:gd name="T19" fmla="*/ 5 h 95"/>
                  <a:gd name="T20" fmla="*/ 36 w 65"/>
                  <a:gd name="T21" fmla="*/ 41 h 95"/>
                  <a:gd name="T22" fmla="*/ 38 w 65"/>
                  <a:gd name="T23" fmla="*/ 49 h 95"/>
                  <a:gd name="T24" fmla="*/ 38 w 65"/>
                  <a:gd name="T25" fmla="*/ 49 h 95"/>
                  <a:gd name="T26" fmla="*/ 39 w 65"/>
                  <a:gd name="T27" fmla="*/ 40 h 95"/>
                  <a:gd name="T28" fmla="*/ 47 w 65"/>
                  <a:gd name="T29" fmla="*/ 2 h 95"/>
                  <a:gd name="T30" fmla="*/ 65 w 65"/>
                  <a:gd name="T3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95">
                    <a:moveTo>
                      <a:pt x="65" y="0"/>
                    </a:moveTo>
                    <a:cubicBezTo>
                      <a:pt x="48" y="68"/>
                      <a:pt x="48" y="68"/>
                      <a:pt x="48" y="68"/>
                    </a:cubicBezTo>
                    <a:cubicBezTo>
                      <a:pt x="44" y="85"/>
                      <a:pt x="36" y="93"/>
                      <a:pt x="24" y="95"/>
                    </a:cubicBezTo>
                    <a:cubicBezTo>
                      <a:pt x="20" y="95"/>
                      <a:pt x="16" y="95"/>
                      <a:pt x="13" y="94"/>
                    </a:cubicBezTo>
                    <a:cubicBezTo>
                      <a:pt x="11" y="80"/>
                      <a:pt x="11" y="80"/>
                      <a:pt x="11" y="80"/>
                    </a:cubicBezTo>
                    <a:cubicBezTo>
                      <a:pt x="14" y="81"/>
                      <a:pt x="16" y="81"/>
                      <a:pt x="19" y="81"/>
                    </a:cubicBezTo>
                    <a:cubicBezTo>
                      <a:pt x="24" y="80"/>
                      <a:pt x="27" y="78"/>
                      <a:pt x="29" y="73"/>
                    </a:cubicBezTo>
                    <a:cubicBezTo>
                      <a:pt x="31" y="65"/>
                      <a:pt x="31" y="65"/>
                      <a:pt x="31" y="65"/>
                    </a:cubicBezTo>
                    <a:cubicBezTo>
                      <a:pt x="0" y="8"/>
                      <a:pt x="0" y="8"/>
                      <a:pt x="0" y="8"/>
                    </a:cubicBezTo>
                    <a:cubicBezTo>
                      <a:pt x="20" y="5"/>
                      <a:pt x="20" y="5"/>
                      <a:pt x="20" y="5"/>
                    </a:cubicBezTo>
                    <a:cubicBezTo>
                      <a:pt x="36" y="41"/>
                      <a:pt x="36" y="41"/>
                      <a:pt x="36" y="41"/>
                    </a:cubicBezTo>
                    <a:cubicBezTo>
                      <a:pt x="37" y="43"/>
                      <a:pt x="37" y="46"/>
                      <a:pt x="38" y="49"/>
                    </a:cubicBezTo>
                    <a:cubicBezTo>
                      <a:pt x="38" y="49"/>
                      <a:pt x="38" y="49"/>
                      <a:pt x="38" y="49"/>
                    </a:cubicBezTo>
                    <a:cubicBezTo>
                      <a:pt x="38" y="46"/>
                      <a:pt x="39" y="44"/>
                      <a:pt x="39" y="40"/>
                    </a:cubicBezTo>
                    <a:cubicBezTo>
                      <a:pt x="47" y="2"/>
                      <a:pt x="47" y="2"/>
                      <a:pt x="47" y="2"/>
                    </a:cubicBezTo>
                    <a:lnTo>
                      <a:pt x="65" y="0"/>
                    </a:lnTo>
                    <a:close/>
                  </a:path>
                </a:pathLst>
              </a:cu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47" name="Freeform 49"/>
              <p:cNvSpPr>
                <a:spLocks/>
              </p:cNvSpPr>
              <p:nvPr/>
            </p:nvSpPr>
            <p:spPr bwMode="auto">
              <a:xfrm>
                <a:off x="-3022600" y="2559050"/>
                <a:ext cx="142875" cy="298450"/>
              </a:xfrm>
              <a:custGeom>
                <a:avLst/>
                <a:gdLst>
                  <a:gd name="T0" fmla="*/ 62 w 64"/>
                  <a:gd name="T1" fmla="*/ 76 h 134"/>
                  <a:gd name="T2" fmla="*/ 54 w 64"/>
                  <a:gd name="T3" fmla="*/ 116 h 134"/>
                  <a:gd name="T4" fmla="*/ 22 w 64"/>
                  <a:gd name="T5" fmla="*/ 134 h 134"/>
                  <a:gd name="T6" fmla="*/ 3 w 64"/>
                  <a:gd name="T7" fmla="*/ 132 h 134"/>
                  <a:gd name="T8" fmla="*/ 0 w 64"/>
                  <a:gd name="T9" fmla="*/ 106 h 134"/>
                  <a:gd name="T10" fmla="*/ 17 w 64"/>
                  <a:gd name="T11" fmla="*/ 109 h 134"/>
                  <a:gd name="T12" fmla="*/ 33 w 64"/>
                  <a:gd name="T13" fmla="*/ 78 h 134"/>
                  <a:gd name="T14" fmla="*/ 25 w 64"/>
                  <a:gd name="T15" fmla="*/ 4 h 134"/>
                  <a:gd name="T16" fmla="*/ 53 w 64"/>
                  <a:gd name="T17" fmla="*/ 0 h 134"/>
                  <a:gd name="T18" fmla="*/ 62 w 64"/>
                  <a:gd name="T19" fmla="*/ 7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34">
                    <a:moveTo>
                      <a:pt x="62" y="76"/>
                    </a:moveTo>
                    <a:cubicBezTo>
                      <a:pt x="64" y="93"/>
                      <a:pt x="61" y="107"/>
                      <a:pt x="54" y="116"/>
                    </a:cubicBezTo>
                    <a:cubicBezTo>
                      <a:pt x="48" y="126"/>
                      <a:pt x="37" y="132"/>
                      <a:pt x="22" y="134"/>
                    </a:cubicBezTo>
                    <a:cubicBezTo>
                      <a:pt x="15" y="134"/>
                      <a:pt x="9" y="134"/>
                      <a:pt x="3" y="132"/>
                    </a:cubicBezTo>
                    <a:cubicBezTo>
                      <a:pt x="0" y="106"/>
                      <a:pt x="0" y="106"/>
                      <a:pt x="0" y="106"/>
                    </a:cubicBezTo>
                    <a:cubicBezTo>
                      <a:pt x="5" y="109"/>
                      <a:pt x="11" y="110"/>
                      <a:pt x="17" y="109"/>
                    </a:cubicBezTo>
                    <a:cubicBezTo>
                      <a:pt x="30" y="108"/>
                      <a:pt x="35" y="98"/>
                      <a:pt x="33" y="78"/>
                    </a:cubicBezTo>
                    <a:cubicBezTo>
                      <a:pt x="25" y="4"/>
                      <a:pt x="25" y="4"/>
                      <a:pt x="25" y="4"/>
                    </a:cubicBezTo>
                    <a:cubicBezTo>
                      <a:pt x="53" y="0"/>
                      <a:pt x="53" y="0"/>
                      <a:pt x="53" y="0"/>
                    </a:cubicBezTo>
                    <a:lnTo>
                      <a:pt x="62" y="76"/>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48" name="Freeform 50"/>
              <p:cNvSpPr>
                <a:spLocks/>
              </p:cNvSpPr>
              <p:nvPr/>
            </p:nvSpPr>
            <p:spPr bwMode="auto">
              <a:xfrm>
                <a:off x="-2855913" y="2527300"/>
                <a:ext cx="257175" cy="307975"/>
              </a:xfrm>
              <a:custGeom>
                <a:avLst/>
                <a:gdLst>
                  <a:gd name="T0" fmla="*/ 112 w 116"/>
                  <a:gd name="T1" fmla="*/ 71 h 138"/>
                  <a:gd name="T2" fmla="*/ 66 w 116"/>
                  <a:gd name="T3" fmla="*/ 134 h 138"/>
                  <a:gd name="T4" fmla="*/ 8 w 116"/>
                  <a:gd name="T5" fmla="*/ 85 h 138"/>
                  <a:gd name="T6" fmla="*/ 0 w 116"/>
                  <a:gd name="T7" fmla="*/ 12 h 138"/>
                  <a:gd name="T8" fmla="*/ 28 w 116"/>
                  <a:gd name="T9" fmla="*/ 9 h 138"/>
                  <a:gd name="T10" fmla="*/ 36 w 116"/>
                  <a:gd name="T11" fmla="*/ 82 h 138"/>
                  <a:gd name="T12" fmla="*/ 64 w 116"/>
                  <a:gd name="T13" fmla="*/ 109 h 138"/>
                  <a:gd name="T14" fmla="*/ 84 w 116"/>
                  <a:gd name="T15" fmla="*/ 77 h 138"/>
                  <a:gd name="T16" fmla="*/ 75 w 116"/>
                  <a:gd name="T17" fmla="*/ 3 h 138"/>
                  <a:gd name="T18" fmla="*/ 104 w 116"/>
                  <a:gd name="T19" fmla="*/ 0 h 138"/>
                  <a:gd name="T20" fmla="*/ 112 w 116"/>
                  <a:gd name="T21" fmla="*/ 7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138">
                    <a:moveTo>
                      <a:pt x="112" y="71"/>
                    </a:moveTo>
                    <a:cubicBezTo>
                      <a:pt x="116" y="109"/>
                      <a:pt x="101" y="130"/>
                      <a:pt x="66" y="134"/>
                    </a:cubicBezTo>
                    <a:cubicBezTo>
                      <a:pt x="31" y="138"/>
                      <a:pt x="12" y="122"/>
                      <a:pt x="8" y="85"/>
                    </a:cubicBezTo>
                    <a:cubicBezTo>
                      <a:pt x="0" y="12"/>
                      <a:pt x="0" y="12"/>
                      <a:pt x="0" y="12"/>
                    </a:cubicBezTo>
                    <a:cubicBezTo>
                      <a:pt x="28" y="9"/>
                      <a:pt x="28" y="9"/>
                      <a:pt x="28" y="9"/>
                    </a:cubicBezTo>
                    <a:cubicBezTo>
                      <a:pt x="36" y="82"/>
                      <a:pt x="36" y="82"/>
                      <a:pt x="36" y="82"/>
                    </a:cubicBezTo>
                    <a:cubicBezTo>
                      <a:pt x="39" y="102"/>
                      <a:pt x="48" y="111"/>
                      <a:pt x="64" y="109"/>
                    </a:cubicBezTo>
                    <a:cubicBezTo>
                      <a:pt x="79" y="108"/>
                      <a:pt x="86" y="97"/>
                      <a:pt x="84" y="77"/>
                    </a:cubicBezTo>
                    <a:cubicBezTo>
                      <a:pt x="75" y="3"/>
                      <a:pt x="75" y="3"/>
                      <a:pt x="75" y="3"/>
                    </a:cubicBezTo>
                    <a:cubicBezTo>
                      <a:pt x="104" y="0"/>
                      <a:pt x="104" y="0"/>
                      <a:pt x="104" y="0"/>
                    </a:cubicBezTo>
                    <a:lnTo>
                      <a:pt x="112" y="71"/>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49" name="Freeform 51"/>
              <p:cNvSpPr>
                <a:spLocks/>
              </p:cNvSpPr>
              <p:nvPr/>
            </p:nvSpPr>
            <p:spPr bwMode="auto">
              <a:xfrm>
                <a:off x="-2573338" y="2492375"/>
                <a:ext cx="284163" cy="309563"/>
              </a:xfrm>
              <a:custGeom>
                <a:avLst/>
                <a:gdLst>
                  <a:gd name="T0" fmla="*/ 128 w 128"/>
                  <a:gd name="T1" fmla="*/ 126 h 139"/>
                  <a:gd name="T2" fmla="*/ 99 w 128"/>
                  <a:gd name="T3" fmla="*/ 129 h 139"/>
                  <a:gd name="T4" fmla="*/ 38 w 128"/>
                  <a:gd name="T5" fmla="*/ 56 h 139"/>
                  <a:gd name="T6" fmla="*/ 30 w 128"/>
                  <a:gd name="T7" fmla="*/ 47 h 139"/>
                  <a:gd name="T8" fmla="*/ 30 w 128"/>
                  <a:gd name="T9" fmla="*/ 47 h 139"/>
                  <a:gd name="T10" fmla="*/ 33 w 128"/>
                  <a:gd name="T11" fmla="*/ 67 h 139"/>
                  <a:gd name="T12" fmla="*/ 41 w 128"/>
                  <a:gd name="T13" fmla="*/ 136 h 139"/>
                  <a:gd name="T14" fmla="*/ 14 w 128"/>
                  <a:gd name="T15" fmla="*/ 139 h 139"/>
                  <a:gd name="T16" fmla="*/ 0 w 128"/>
                  <a:gd name="T17" fmla="*/ 13 h 139"/>
                  <a:gd name="T18" fmla="*/ 30 w 128"/>
                  <a:gd name="T19" fmla="*/ 10 h 139"/>
                  <a:gd name="T20" fmla="*/ 89 w 128"/>
                  <a:gd name="T21" fmla="*/ 81 h 139"/>
                  <a:gd name="T22" fmla="*/ 97 w 128"/>
                  <a:gd name="T23" fmla="*/ 90 h 139"/>
                  <a:gd name="T24" fmla="*/ 97 w 128"/>
                  <a:gd name="T25" fmla="*/ 90 h 139"/>
                  <a:gd name="T26" fmla="*/ 94 w 128"/>
                  <a:gd name="T27" fmla="*/ 73 h 139"/>
                  <a:gd name="T28" fmla="*/ 86 w 128"/>
                  <a:gd name="T29" fmla="*/ 3 h 139"/>
                  <a:gd name="T30" fmla="*/ 113 w 128"/>
                  <a:gd name="T31" fmla="*/ 0 h 139"/>
                  <a:gd name="T32" fmla="*/ 128 w 128"/>
                  <a:gd name="T33" fmla="*/ 12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8" h="139">
                    <a:moveTo>
                      <a:pt x="128" y="126"/>
                    </a:moveTo>
                    <a:cubicBezTo>
                      <a:pt x="99" y="129"/>
                      <a:pt x="99" y="129"/>
                      <a:pt x="99" y="129"/>
                    </a:cubicBezTo>
                    <a:cubicBezTo>
                      <a:pt x="38" y="56"/>
                      <a:pt x="38" y="56"/>
                      <a:pt x="38" y="56"/>
                    </a:cubicBezTo>
                    <a:cubicBezTo>
                      <a:pt x="34" y="52"/>
                      <a:pt x="32" y="49"/>
                      <a:pt x="30" y="47"/>
                    </a:cubicBezTo>
                    <a:cubicBezTo>
                      <a:pt x="30" y="47"/>
                      <a:pt x="30" y="47"/>
                      <a:pt x="30" y="47"/>
                    </a:cubicBezTo>
                    <a:cubicBezTo>
                      <a:pt x="31" y="51"/>
                      <a:pt x="32" y="58"/>
                      <a:pt x="33" y="67"/>
                    </a:cubicBezTo>
                    <a:cubicBezTo>
                      <a:pt x="41" y="136"/>
                      <a:pt x="41" y="136"/>
                      <a:pt x="41" y="136"/>
                    </a:cubicBezTo>
                    <a:cubicBezTo>
                      <a:pt x="14" y="139"/>
                      <a:pt x="14" y="139"/>
                      <a:pt x="14" y="139"/>
                    </a:cubicBezTo>
                    <a:cubicBezTo>
                      <a:pt x="0" y="13"/>
                      <a:pt x="0" y="13"/>
                      <a:pt x="0" y="13"/>
                    </a:cubicBezTo>
                    <a:cubicBezTo>
                      <a:pt x="30" y="10"/>
                      <a:pt x="30" y="10"/>
                      <a:pt x="30" y="10"/>
                    </a:cubicBezTo>
                    <a:cubicBezTo>
                      <a:pt x="89" y="81"/>
                      <a:pt x="89" y="81"/>
                      <a:pt x="89" y="81"/>
                    </a:cubicBezTo>
                    <a:cubicBezTo>
                      <a:pt x="92" y="84"/>
                      <a:pt x="94" y="87"/>
                      <a:pt x="97" y="90"/>
                    </a:cubicBezTo>
                    <a:cubicBezTo>
                      <a:pt x="97" y="90"/>
                      <a:pt x="97" y="90"/>
                      <a:pt x="97" y="90"/>
                    </a:cubicBezTo>
                    <a:cubicBezTo>
                      <a:pt x="96" y="87"/>
                      <a:pt x="95" y="82"/>
                      <a:pt x="94" y="73"/>
                    </a:cubicBezTo>
                    <a:cubicBezTo>
                      <a:pt x="86" y="3"/>
                      <a:pt x="86" y="3"/>
                      <a:pt x="86" y="3"/>
                    </a:cubicBezTo>
                    <a:cubicBezTo>
                      <a:pt x="113" y="0"/>
                      <a:pt x="113" y="0"/>
                      <a:pt x="113" y="0"/>
                    </a:cubicBezTo>
                    <a:lnTo>
                      <a:pt x="128" y="126"/>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sp>
            <p:nvSpPr>
              <p:cNvPr id="150" name="Freeform 52"/>
              <p:cNvSpPr>
                <a:spLocks/>
              </p:cNvSpPr>
              <p:nvPr/>
            </p:nvSpPr>
            <p:spPr bwMode="auto">
              <a:xfrm>
                <a:off x="-2154238" y="2454275"/>
                <a:ext cx="149225" cy="293688"/>
              </a:xfrm>
              <a:custGeom>
                <a:avLst/>
                <a:gdLst>
                  <a:gd name="T0" fmla="*/ 52 w 67"/>
                  <a:gd name="T1" fmla="*/ 0 h 132"/>
                  <a:gd name="T2" fmla="*/ 67 w 67"/>
                  <a:gd name="T3" fmla="*/ 128 h 132"/>
                  <a:gd name="T4" fmla="*/ 39 w 67"/>
                  <a:gd name="T5" fmla="*/ 132 h 132"/>
                  <a:gd name="T6" fmla="*/ 28 w 67"/>
                  <a:gd name="T7" fmla="*/ 34 h 132"/>
                  <a:gd name="T8" fmla="*/ 23 w 67"/>
                  <a:gd name="T9" fmla="*/ 39 h 132"/>
                  <a:gd name="T10" fmla="*/ 17 w 67"/>
                  <a:gd name="T11" fmla="*/ 43 h 132"/>
                  <a:gd name="T12" fmla="*/ 10 w 67"/>
                  <a:gd name="T13" fmla="*/ 46 h 132"/>
                  <a:gd name="T14" fmla="*/ 2 w 67"/>
                  <a:gd name="T15" fmla="*/ 48 h 132"/>
                  <a:gd name="T16" fmla="*/ 0 w 67"/>
                  <a:gd name="T17" fmla="*/ 25 h 132"/>
                  <a:gd name="T18" fmla="*/ 19 w 67"/>
                  <a:gd name="T19" fmla="*/ 14 h 132"/>
                  <a:gd name="T20" fmla="*/ 35 w 67"/>
                  <a:gd name="T21" fmla="*/ 2 h 132"/>
                  <a:gd name="T22" fmla="*/ 52 w 67"/>
                  <a:gd name="T2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132">
                    <a:moveTo>
                      <a:pt x="52" y="0"/>
                    </a:moveTo>
                    <a:cubicBezTo>
                      <a:pt x="67" y="128"/>
                      <a:pt x="67" y="128"/>
                      <a:pt x="67" y="128"/>
                    </a:cubicBezTo>
                    <a:cubicBezTo>
                      <a:pt x="39" y="132"/>
                      <a:pt x="39" y="132"/>
                      <a:pt x="39" y="132"/>
                    </a:cubicBezTo>
                    <a:cubicBezTo>
                      <a:pt x="28" y="34"/>
                      <a:pt x="28" y="34"/>
                      <a:pt x="28" y="34"/>
                    </a:cubicBezTo>
                    <a:cubicBezTo>
                      <a:pt x="26" y="36"/>
                      <a:pt x="25" y="37"/>
                      <a:pt x="23" y="39"/>
                    </a:cubicBezTo>
                    <a:cubicBezTo>
                      <a:pt x="21" y="40"/>
                      <a:pt x="19" y="41"/>
                      <a:pt x="17" y="43"/>
                    </a:cubicBezTo>
                    <a:cubicBezTo>
                      <a:pt x="14" y="44"/>
                      <a:pt x="12" y="45"/>
                      <a:pt x="10" y="46"/>
                    </a:cubicBezTo>
                    <a:cubicBezTo>
                      <a:pt x="7" y="47"/>
                      <a:pt x="5" y="48"/>
                      <a:pt x="2" y="48"/>
                    </a:cubicBezTo>
                    <a:cubicBezTo>
                      <a:pt x="0" y="25"/>
                      <a:pt x="0" y="25"/>
                      <a:pt x="0" y="25"/>
                    </a:cubicBezTo>
                    <a:cubicBezTo>
                      <a:pt x="7" y="22"/>
                      <a:pt x="13" y="18"/>
                      <a:pt x="19" y="14"/>
                    </a:cubicBezTo>
                    <a:cubicBezTo>
                      <a:pt x="25" y="10"/>
                      <a:pt x="30" y="6"/>
                      <a:pt x="35" y="2"/>
                    </a:cubicBezTo>
                    <a:lnTo>
                      <a:pt x="52" y="0"/>
                    </a:lnTo>
                    <a:close/>
                  </a:path>
                </a:pathLst>
              </a:custGeom>
              <a:solidFill>
                <a:srgbClr val="50505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defRPr/>
                </a:pPr>
                <a:endParaRPr lang="en-US" sz="1765" kern="0">
                  <a:gradFill>
                    <a:gsLst>
                      <a:gs pos="31858">
                        <a:srgbClr val="FFFFFF"/>
                      </a:gs>
                      <a:gs pos="83000">
                        <a:srgbClr val="FFFFFF"/>
                      </a:gs>
                    </a:gsLst>
                    <a:lin ang="5400000" scaled="1"/>
                  </a:gradFill>
                </a:endParaRPr>
              </a:p>
            </p:txBody>
          </p:sp>
        </p:grpSp>
        <p:grpSp>
          <p:nvGrpSpPr>
            <p:cNvPr id="115" name="Group 114"/>
            <p:cNvGrpSpPr/>
            <p:nvPr/>
          </p:nvGrpSpPr>
          <p:grpSpPr>
            <a:xfrm>
              <a:off x="8922640" y="2966466"/>
              <a:ext cx="365757" cy="783110"/>
              <a:chOff x="9195251" y="2966466"/>
              <a:chExt cx="365757" cy="783110"/>
            </a:xfrm>
          </p:grpSpPr>
          <p:cxnSp>
            <p:nvCxnSpPr>
              <p:cNvPr id="117" name="Straight Connector 116"/>
              <p:cNvCxnSpPr/>
              <p:nvPr/>
            </p:nvCxnSpPr>
            <p:spPr>
              <a:xfrm flipV="1">
                <a:off x="9378129" y="2966466"/>
                <a:ext cx="0" cy="438945"/>
              </a:xfrm>
              <a:prstGeom prst="line">
                <a:avLst/>
              </a:prstGeom>
              <a:noFill/>
              <a:ln w="38100" cap="rnd" cmpd="sng" algn="ctr">
                <a:solidFill>
                  <a:srgbClr val="BAD80A"/>
                </a:solidFill>
                <a:prstDash val="sysDot"/>
                <a:headEnd type="none"/>
                <a:tailEnd type="oval"/>
              </a:ln>
              <a:effectLst/>
            </p:spPr>
          </p:cxnSp>
          <p:sp>
            <p:nvSpPr>
              <p:cNvPr id="118" name="Oval 117"/>
              <p:cNvSpPr/>
              <p:nvPr/>
            </p:nvSpPr>
            <p:spPr bwMode="auto">
              <a:xfrm>
                <a:off x="9195251" y="3383819"/>
                <a:ext cx="365757" cy="365757"/>
              </a:xfrm>
              <a:prstGeom prst="ellipse">
                <a:avLst/>
              </a:prstGeom>
              <a:solidFill>
                <a:srgbClr val="FFFFFF"/>
              </a:solidFill>
              <a:ln w="38100" cap="flat" cmpd="sng" algn="ctr">
                <a:solidFill>
                  <a:srgbClr val="BAD80A"/>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31858">
                        <a:srgbClr val="FFFFFF"/>
                      </a:gs>
                      <a:gs pos="83000">
                        <a:srgbClr val="FFFFFF"/>
                      </a:gs>
                    </a:gsLst>
                    <a:lin ang="5400000" scaled="1"/>
                  </a:gradFill>
                  <a:ea typeface="Segoe UI" pitchFamily="34" charset="0"/>
                  <a:cs typeface="Segoe UI" pitchFamily="34" charset="0"/>
                </a:endParaRPr>
              </a:p>
            </p:txBody>
          </p:sp>
        </p:grpSp>
        <p:sp>
          <p:nvSpPr>
            <p:cNvPr id="116" name="TextBox 115"/>
            <p:cNvSpPr txBox="1"/>
            <p:nvPr/>
          </p:nvSpPr>
          <p:spPr>
            <a:xfrm>
              <a:off x="8404001" y="1746454"/>
              <a:ext cx="1374458" cy="324000"/>
            </a:xfrm>
            <a:prstGeom prst="rect">
              <a:avLst/>
            </a:prstGeom>
            <a:noFill/>
          </p:spPr>
          <p:txBody>
            <a:bodyPr wrap="square" lIns="0" tIns="0" rIns="0" bIns="0" rtlCol="0" anchor="ctr">
              <a:noAutofit/>
            </a:bodyPr>
            <a:lstStyle/>
            <a:p>
              <a:pPr algn="ctr" defTabSz="896386">
                <a:defRPr/>
              </a:pPr>
              <a:r>
                <a:rPr lang="en-US" sz="1568" kern="0" dirty="0">
                  <a:gradFill>
                    <a:gsLst>
                      <a:gs pos="31858">
                        <a:srgbClr val="FFFFFF"/>
                      </a:gs>
                      <a:gs pos="83000">
                        <a:srgbClr val="FFFFFF"/>
                      </a:gs>
                    </a:gsLst>
                    <a:lin ang="5400000" scaled="1"/>
                  </a:gradFill>
                  <a:cs typeface="Arial" pitchFamily="34" charset="0"/>
                </a:rPr>
                <a:t>Project starts</a:t>
              </a:r>
            </a:p>
          </p:txBody>
        </p:sp>
      </p:grpSp>
      <p:sp>
        <p:nvSpPr>
          <p:cNvPr id="151" name="Rectangle 150"/>
          <p:cNvSpPr/>
          <p:nvPr/>
        </p:nvSpPr>
        <p:spPr bwMode="auto">
          <a:xfrm flipV="1">
            <a:off x="7648663" y="3481825"/>
            <a:ext cx="1095364" cy="75050"/>
          </a:xfrm>
          <a:prstGeom prst="rect">
            <a:avLst/>
          </a:prstGeom>
          <a:solidFill>
            <a:srgbClr val="BAD80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152" name="Rectangle 151"/>
          <p:cNvSpPr/>
          <p:nvPr/>
        </p:nvSpPr>
        <p:spPr bwMode="auto">
          <a:xfrm flipV="1">
            <a:off x="4556823" y="3481824"/>
            <a:ext cx="1245033" cy="66751"/>
          </a:xfrm>
          <a:prstGeom prst="rect">
            <a:avLst/>
          </a:prstGeom>
          <a:solidFill>
            <a:srgbClr val="BAD80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153" name="Group 152"/>
          <p:cNvGrpSpPr/>
          <p:nvPr/>
        </p:nvGrpSpPr>
        <p:grpSpPr>
          <a:xfrm>
            <a:off x="7279758" y="3337834"/>
            <a:ext cx="391310" cy="1427660"/>
            <a:chOff x="7425730" y="3400300"/>
            <a:chExt cx="399157" cy="1456288"/>
          </a:xfrm>
        </p:grpSpPr>
        <p:sp>
          <p:nvSpPr>
            <p:cNvPr id="154" name="TextBox 153"/>
            <p:cNvSpPr txBox="1"/>
            <p:nvPr/>
          </p:nvSpPr>
          <p:spPr>
            <a:xfrm>
              <a:off x="7425730" y="4532588"/>
              <a:ext cx="399157" cy="324000"/>
            </a:xfrm>
            <a:prstGeom prst="rect">
              <a:avLst/>
            </a:prstGeom>
            <a:noFill/>
          </p:spPr>
          <p:txBody>
            <a:bodyPr wrap="square" lIns="0" tIns="0" rIns="0" bIns="0" rtlCol="0" anchor="ctr">
              <a:noAutofit/>
            </a:bodyPr>
            <a:lstStyle/>
            <a:p>
              <a:pPr algn="ctr" defTabSz="896386">
                <a:defRPr/>
              </a:pPr>
              <a:r>
                <a:rPr lang="en-US" sz="1568" kern="0" dirty="0">
                  <a:gradFill>
                    <a:gsLst>
                      <a:gs pos="31858">
                        <a:srgbClr val="FFFFFF"/>
                      </a:gs>
                      <a:gs pos="83000">
                        <a:srgbClr val="FFFFFF"/>
                      </a:gs>
                    </a:gsLst>
                    <a:lin ang="5400000" scaled="1"/>
                  </a:gradFill>
                  <a:cs typeface="Arial" pitchFamily="34" charset="0"/>
                </a:rPr>
                <a:t>Plan</a:t>
              </a:r>
            </a:p>
          </p:txBody>
        </p:sp>
        <p:grpSp>
          <p:nvGrpSpPr>
            <p:cNvPr id="155" name="Group 154"/>
            <p:cNvGrpSpPr/>
            <p:nvPr/>
          </p:nvGrpSpPr>
          <p:grpSpPr>
            <a:xfrm>
              <a:off x="7442430" y="3400300"/>
              <a:ext cx="365757" cy="1034281"/>
              <a:chOff x="7700039" y="3400300"/>
              <a:chExt cx="365757" cy="1034281"/>
            </a:xfrm>
          </p:grpSpPr>
          <p:cxnSp>
            <p:nvCxnSpPr>
              <p:cNvPr id="156" name="Straight Connector 155"/>
              <p:cNvCxnSpPr/>
              <p:nvPr/>
            </p:nvCxnSpPr>
            <p:spPr>
              <a:xfrm>
                <a:off x="7882917" y="3738831"/>
                <a:ext cx="0" cy="695750"/>
              </a:xfrm>
              <a:prstGeom prst="line">
                <a:avLst/>
              </a:prstGeom>
              <a:noFill/>
              <a:ln w="38100" cap="rnd" cmpd="sng" algn="ctr">
                <a:solidFill>
                  <a:srgbClr val="BAD80A"/>
                </a:solidFill>
                <a:prstDash val="sysDot"/>
                <a:headEnd type="none"/>
                <a:tailEnd type="oval"/>
              </a:ln>
              <a:effectLst/>
            </p:spPr>
          </p:cxnSp>
          <p:sp>
            <p:nvSpPr>
              <p:cNvPr id="157" name="Oval 156"/>
              <p:cNvSpPr/>
              <p:nvPr/>
            </p:nvSpPr>
            <p:spPr bwMode="auto">
              <a:xfrm>
                <a:off x="7700039" y="3400300"/>
                <a:ext cx="365757" cy="365757"/>
              </a:xfrm>
              <a:prstGeom prst="ellipse">
                <a:avLst/>
              </a:prstGeom>
              <a:solidFill>
                <a:srgbClr val="FFFFFF"/>
              </a:solidFill>
              <a:ln w="38100" cap="flat" cmpd="sng" algn="ctr">
                <a:solidFill>
                  <a:srgbClr val="BAD80A"/>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31858">
                        <a:srgbClr val="FFFFFF"/>
                      </a:gs>
                      <a:gs pos="83000">
                        <a:srgbClr val="FFFFFF"/>
                      </a:gs>
                    </a:gsLst>
                    <a:lin ang="5400000" scaled="1"/>
                  </a:gradFill>
                  <a:ea typeface="Segoe UI" pitchFamily="34" charset="0"/>
                  <a:cs typeface="Segoe UI" pitchFamily="34" charset="0"/>
                </a:endParaRPr>
              </a:p>
            </p:txBody>
          </p:sp>
        </p:grpSp>
      </p:grpSp>
      <p:sp>
        <p:nvSpPr>
          <p:cNvPr id="158" name="Rectangle 157"/>
          <p:cNvSpPr/>
          <p:nvPr/>
        </p:nvSpPr>
        <p:spPr bwMode="auto">
          <a:xfrm flipV="1">
            <a:off x="3168613" y="3481824"/>
            <a:ext cx="1052054" cy="64676"/>
          </a:xfrm>
          <a:prstGeom prst="rect">
            <a:avLst/>
          </a:prstGeom>
          <a:solidFill>
            <a:srgbClr val="BAD80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159" name="Group 158"/>
          <p:cNvGrpSpPr/>
          <p:nvPr/>
        </p:nvGrpSpPr>
        <p:grpSpPr>
          <a:xfrm>
            <a:off x="3646703" y="3321678"/>
            <a:ext cx="1461550" cy="1476565"/>
            <a:chOff x="3601287" y="3383819"/>
            <a:chExt cx="1490857" cy="1506173"/>
          </a:xfrm>
        </p:grpSpPr>
        <p:sp>
          <p:nvSpPr>
            <p:cNvPr id="160" name="TextBox 159"/>
            <p:cNvSpPr txBox="1"/>
            <p:nvPr/>
          </p:nvSpPr>
          <p:spPr>
            <a:xfrm>
              <a:off x="3601287" y="4565992"/>
              <a:ext cx="1490857" cy="324000"/>
            </a:xfrm>
            <a:prstGeom prst="rect">
              <a:avLst/>
            </a:prstGeom>
            <a:noFill/>
          </p:spPr>
          <p:txBody>
            <a:bodyPr wrap="square" lIns="0" tIns="0" rIns="0" bIns="0" rtlCol="0" anchor="ctr">
              <a:noAutofit/>
            </a:bodyPr>
            <a:lstStyle/>
            <a:p>
              <a:pPr algn="ctr" defTabSz="896386">
                <a:defRPr/>
              </a:pPr>
              <a:r>
                <a:rPr lang="en-US" sz="1568" kern="0" dirty="0">
                  <a:gradFill>
                    <a:gsLst>
                      <a:gs pos="31858">
                        <a:srgbClr val="FFFFFF"/>
                      </a:gs>
                      <a:gs pos="83000">
                        <a:srgbClr val="FFFFFF"/>
                      </a:gs>
                    </a:gsLst>
                    <a:lin ang="5400000" scaled="1"/>
                  </a:gradFill>
                  <a:cs typeface="Arial" pitchFamily="34" charset="0"/>
                </a:rPr>
                <a:t>Track progress</a:t>
              </a:r>
            </a:p>
          </p:txBody>
        </p:sp>
        <p:grpSp>
          <p:nvGrpSpPr>
            <p:cNvPr id="161" name="Group 160"/>
            <p:cNvGrpSpPr/>
            <p:nvPr/>
          </p:nvGrpSpPr>
          <p:grpSpPr>
            <a:xfrm>
              <a:off x="4163837" y="3383819"/>
              <a:ext cx="365757" cy="1050762"/>
              <a:chOff x="4709613" y="3383819"/>
              <a:chExt cx="365757" cy="1050762"/>
            </a:xfrm>
          </p:grpSpPr>
          <p:cxnSp>
            <p:nvCxnSpPr>
              <p:cNvPr id="162" name="Straight Connector 161"/>
              <p:cNvCxnSpPr/>
              <p:nvPr/>
            </p:nvCxnSpPr>
            <p:spPr>
              <a:xfrm>
                <a:off x="4892491" y="3738831"/>
                <a:ext cx="0" cy="695750"/>
              </a:xfrm>
              <a:prstGeom prst="line">
                <a:avLst/>
              </a:prstGeom>
              <a:noFill/>
              <a:ln w="38100" cap="rnd" cmpd="sng" algn="ctr">
                <a:solidFill>
                  <a:srgbClr val="BAD80A"/>
                </a:solidFill>
                <a:prstDash val="sysDot"/>
                <a:headEnd type="none"/>
                <a:tailEnd type="oval"/>
              </a:ln>
              <a:effectLst/>
            </p:spPr>
          </p:cxnSp>
          <p:sp>
            <p:nvSpPr>
              <p:cNvPr id="163" name="Oval 162"/>
              <p:cNvSpPr/>
              <p:nvPr/>
            </p:nvSpPr>
            <p:spPr bwMode="auto">
              <a:xfrm>
                <a:off x="4709613" y="3383819"/>
                <a:ext cx="365757" cy="365757"/>
              </a:xfrm>
              <a:prstGeom prst="ellipse">
                <a:avLst/>
              </a:prstGeom>
              <a:solidFill>
                <a:srgbClr val="FFFFFF"/>
              </a:solidFill>
              <a:ln w="38100" cap="flat" cmpd="sng" algn="ctr">
                <a:solidFill>
                  <a:srgbClr val="BAD80A"/>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31858">
                        <a:srgbClr val="FFFFFF"/>
                      </a:gs>
                      <a:gs pos="83000">
                        <a:srgbClr val="FFFFFF"/>
                      </a:gs>
                    </a:gsLst>
                    <a:lin ang="5400000" scaled="1"/>
                  </a:gradFill>
                  <a:ea typeface="Segoe UI" pitchFamily="34" charset="0"/>
                  <a:cs typeface="Segoe UI" pitchFamily="34" charset="0"/>
                </a:endParaRPr>
              </a:p>
            </p:txBody>
          </p:sp>
        </p:grpSp>
      </p:grpSp>
      <p:sp>
        <p:nvSpPr>
          <p:cNvPr id="164" name="Isosceles Triangle 163"/>
          <p:cNvSpPr/>
          <p:nvPr/>
        </p:nvSpPr>
        <p:spPr bwMode="auto">
          <a:xfrm rot="16200000">
            <a:off x="2714430" y="3297746"/>
            <a:ext cx="500130" cy="431147"/>
          </a:xfrm>
          <a:prstGeom prst="triangle">
            <a:avLst/>
          </a:prstGeom>
          <a:solidFill>
            <a:srgbClr val="BAD80A"/>
          </a:solidFill>
          <a:ln w="9525" cap="flat" cmpd="sng" algn="ctr">
            <a:noFill/>
            <a:prstDash val="solid"/>
            <a:headEnd type="none" w="med" len="med"/>
            <a:tailEnd type="none" w="med" len="med"/>
          </a:ln>
          <a:effectLst/>
        </p:spPr>
        <p:txBody>
          <a:bodyPr lIns="89642" tIns="89642" rIns="33620" bIns="33620" rtlCol="0" anchor="b" anchorCtr="0"/>
          <a:lstStyle/>
          <a:p>
            <a:pPr algn="ctr" defTabSz="914038">
              <a:defRPr/>
            </a:pPr>
            <a:endParaRPr lang="en-US" sz="784" kern="0" dirty="0">
              <a:gradFill>
                <a:gsLst>
                  <a:gs pos="0">
                    <a:srgbClr val="FFFFFF"/>
                  </a:gs>
                  <a:gs pos="100000">
                    <a:srgbClr val="FFFFFF"/>
                  </a:gs>
                </a:gsLst>
                <a:lin ang="5400000" scaled="0"/>
              </a:gradFill>
              <a:ea typeface="Segoe UI" pitchFamily="34" charset="0"/>
              <a:cs typeface="Segoe UI" pitchFamily="34" charset="0"/>
            </a:endParaRPr>
          </a:p>
        </p:txBody>
      </p:sp>
      <p:grpSp>
        <p:nvGrpSpPr>
          <p:cNvPr id="165" name="Group 4"/>
          <p:cNvGrpSpPr>
            <a:grpSpLocks noChangeAspect="1"/>
          </p:cNvGrpSpPr>
          <p:nvPr/>
        </p:nvGrpSpPr>
        <p:grpSpPr bwMode="auto">
          <a:xfrm>
            <a:off x="462054" y="392985"/>
            <a:ext cx="609381" cy="704442"/>
            <a:chOff x="2306" y="343"/>
            <a:chExt cx="3218" cy="3720"/>
          </a:xfrm>
          <a:solidFill>
            <a:srgbClr val="BAD80A"/>
          </a:solidFill>
        </p:grpSpPr>
        <p:sp>
          <p:nvSpPr>
            <p:cNvPr id="166" name="Freeform 5"/>
            <p:cNvSpPr>
              <a:spLocks noEditPoints="1"/>
            </p:cNvSpPr>
            <p:nvPr/>
          </p:nvSpPr>
          <p:spPr bwMode="auto">
            <a:xfrm>
              <a:off x="2306" y="1588"/>
              <a:ext cx="3218" cy="2475"/>
            </a:xfrm>
            <a:custGeom>
              <a:avLst/>
              <a:gdLst>
                <a:gd name="T0" fmla="*/ 0 w 1359"/>
                <a:gd name="T1" fmla="*/ 932 h 1046"/>
                <a:gd name="T2" fmla="*/ 1264 w 1359"/>
                <a:gd name="T3" fmla="*/ 1046 h 1046"/>
                <a:gd name="T4" fmla="*/ 1359 w 1359"/>
                <a:gd name="T5" fmla="*/ 0 h 1046"/>
                <a:gd name="T6" fmla="*/ 0 w 1359"/>
                <a:gd name="T7" fmla="*/ 0 h 1046"/>
                <a:gd name="T8" fmla="*/ 87 w 1359"/>
                <a:gd name="T9" fmla="*/ 952 h 1046"/>
                <a:gd name="T10" fmla="*/ 332 w 1359"/>
                <a:gd name="T11" fmla="*/ 708 h 1046"/>
                <a:gd name="T12" fmla="*/ 332 w 1359"/>
                <a:gd name="T13" fmla="*/ 952 h 1046"/>
                <a:gd name="T14" fmla="*/ 87 w 1359"/>
                <a:gd name="T15" fmla="*/ 645 h 1046"/>
                <a:gd name="T16" fmla="*/ 332 w 1359"/>
                <a:gd name="T17" fmla="*/ 397 h 1046"/>
                <a:gd name="T18" fmla="*/ 332 w 1359"/>
                <a:gd name="T19" fmla="*/ 645 h 1046"/>
                <a:gd name="T20" fmla="*/ 87 w 1359"/>
                <a:gd name="T21" fmla="*/ 338 h 1046"/>
                <a:gd name="T22" fmla="*/ 332 w 1359"/>
                <a:gd name="T23" fmla="*/ 90 h 1046"/>
                <a:gd name="T24" fmla="*/ 332 w 1359"/>
                <a:gd name="T25" fmla="*/ 338 h 1046"/>
                <a:gd name="T26" fmla="*/ 395 w 1359"/>
                <a:gd name="T27" fmla="*/ 952 h 1046"/>
                <a:gd name="T28" fmla="*/ 644 w 1359"/>
                <a:gd name="T29" fmla="*/ 708 h 1046"/>
                <a:gd name="T30" fmla="*/ 644 w 1359"/>
                <a:gd name="T31" fmla="*/ 645 h 1046"/>
                <a:gd name="T32" fmla="*/ 395 w 1359"/>
                <a:gd name="T33" fmla="*/ 397 h 1046"/>
                <a:gd name="T34" fmla="*/ 644 w 1359"/>
                <a:gd name="T35" fmla="*/ 645 h 1046"/>
                <a:gd name="T36" fmla="*/ 395 w 1359"/>
                <a:gd name="T37" fmla="*/ 338 h 1046"/>
                <a:gd name="T38" fmla="*/ 644 w 1359"/>
                <a:gd name="T39" fmla="*/ 90 h 1046"/>
                <a:gd name="T40" fmla="*/ 952 w 1359"/>
                <a:gd name="T41" fmla="*/ 952 h 1046"/>
                <a:gd name="T42" fmla="*/ 707 w 1359"/>
                <a:gd name="T43" fmla="*/ 708 h 1046"/>
                <a:gd name="T44" fmla="*/ 952 w 1359"/>
                <a:gd name="T45" fmla="*/ 952 h 1046"/>
                <a:gd name="T46" fmla="*/ 952 w 1359"/>
                <a:gd name="T47" fmla="*/ 645 h 1046"/>
                <a:gd name="T48" fmla="*/ 707 w 1359"/>
                <a:gd name="T49" fmla="*/ 397 h 1046"/>
                <a:gd name="T50" fmla="*/ 952 w 1359"/>
                <a:gd name="T51" fmla="*/ 645 h 1046"/>
                <a:gd name="T52" fmla="*/ 952 w 1359"/>
                <a:gd name="T53" fmla="*/ 338 h 1046"/>
                <a:gd name="T54" fmla="*/ 707 w 1359"/>
                <a:gd name="T55" fmla="*/ 90 h 1046"/>
                <a:gd name="T56" fmla="*/ 952 w 1359"/>
                <a:gd name="T57" fmla="*/ 338 h 1046"/>
                <a:gd name="T58" fmla="*/ 1264 w 1359"/>
                <a:gd name="T59" fmla="*/ 952 h 1046"/>
                <a:gd name="T60" fmla="*/ 1015 w 1359"/>
                <a:gd name="T61" fmla="*/ 708 h 1046"/>
                <a:gd name="T62" fmla="*/ 1264 w 1359"/>
                <a:gd name="T63" fmla="*/ 952 h 1046"/>
                <a:gd name="T64" fmla="*/ 1015 w 1359"/>
                <a:gd name="T65" fmla="*/ 645 h 1046"/>
                <a:gd name="T66" fmla="*/ 1264 w 1359"/>
                <a:gd name="T67" fmla="*/ 397 h 1046"/>
                <a:gd name="T68" fmla="*/ 1264 w 1359"/>
                <a:gd name="T69" fmla="*/ 338 h 1046"/>
                <a:gd name="T70" fmla="*/ 1015 w 1359"/>
                <a:gd name="T71" fmla="*/ 90 h 1046"/>
                <a:gd name="T72" fmla="*/ 1264 w 1359"/>
                <a:gd name="T73" fmla="*/ 33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59" h="1046">
                  <a:moveTo>
                    <a:pt x="0" y="0"/>
                  </a:moveTo>
                  <a:cubicBezTo>
                    <a:pt x="0" y="932"/>
                    <a:pt x="0" y="932"/>
                    <a:pt x="0" y="932"/>
                  </a:cubicBezTo>
                  <a:cubicBezTo>
                    <a:pt x="0" y="995"/>
                    <a:pt x="43" y="1046"/>
                    <a:pt x="95" y="1046"/>
                  </a:cubicBezTo>
                  <a:cubicBezTo>
                    <a:pt x="1264" y="1046"/>
                    <a:pt x="1264" y="1046"/>
                    <a:pt x="1264" y="1046"/>
                  </a:cubicBezTo>
                  <a:cubicBezTo>
                    <a:pt x="1315" y="1046"/>
                    <a:pt x="1359" y="995"/>
                    <a:pt x="1359" y="932"/>
                  </a:cubicBezTo>
                  <a:cubicBezTo>
                    <a:pt x="1359" y="0"/>
                    <a:pt x="1359" y="0"/>
                    <a:pt x="1359" y="0"/>
                  </a:cubicBezTo>
                  <a:cubicBezTo>
                    <a:pt x="0" y="0"/>
                    <a:pt x="0" y="0"/>
                    <a:pt x="0" y="0"/>
                  </a:cubicBezTo>
                  <a:cubicBezTo>
                    <a:pt x="0" y="0"/>
                    <a:pt x="0" y="0"/>
                    <a:pt x="0" y="0"/>
                  </a:cubicBezTo>
                  <a:close/>
                  <a:moveTo>
                    <a:pt x="332" y="952"/>
                  </a:moveTo>
                  <a:cubicBezTo>
                    <a:pt x="87" y="952"/>
                    <a:pt x="87" y="952"/>
                    <a:pt x="87" y="952"/>
                  </a:cubicBezTo>
                  <a:cubicBezTo>
                    <a:pt x="87" y="708"/>
                    <a:pt x="87" y="708"/>
                    <a:pt x="87" y="708"/>
                  </a:cubicBezTo>
                  <a:cubicBezTo>
                    <a:pt x="332" y="708"/>
                    <a:pt x="332" y="708"/>
                    <a:pt x="332" y="708"/>
                  </a:cubicBezTo>
                  <a:cubicBezTo>
                    <a:pt x="332" y="952"/>
                    <a:pt x="332" y="952"/>
                    <a:pt x="332" y="952"/>
                  </a:cubicBezTo>
                  <a:cubicBezTo>
                    <a:pt x="332" y="952"/>
                    <a:pt x="332" y="952"/>
                    <a:pt x="332" y="952"/>
                  </a:cubicBezTo>
                  <a:close/>
                  <a:moveTo>
                    <a:pt x="332" y="645"/>
                  </a:moveTo>
                  <a:cubicBezTo>
                    <a:pt x="87" y="645"/>
                    <a:pt x="87" y="645"/>
                    <a:pt x="87" y="645"/>
                  </a:cubicBezTo>
                  <a:cubicBezTo>
                    <a:pt x="87" y="397"/>
                    <a:pt x="87" y="397"/>
                    <a:pt x="87" y="397"/>
                  </a:cubicBezTo>
                  <a:cubicBezTo>
                    <a:pt x="332" y="397"/>
                    <a:pt x="332" y="397"/>
                    <a:pt x="332" y="397"/>
                  </a:cubicBezTo>
                  <a:cubicBezTo>
                    <a:pt x="332" y="645"/>
                    <a:pt x="332" y="645"/>
                    <a:pt x="332" y="645"/>
                  </a:cubicBezTo>
                  <a:cubicBezTo>
                    <a:pt x="332" y="645"/>
                    <a:pt x="332" y="645"/>
                    <a:pt x="332" y="645"/>
                  </a:cubicBezTo>
                  <a:close/>
                  <a:moveTo>
                    <a:pt x="332" y="338"/>
                  </a:moveTo>
                  <a:cubicBezTo>
                    <a:pt x="87" y="338"/>
                    <a:pt x="87" y="338"/>
                    <a:pt x="87" y="338"/>
                  </a:cubicBezTo>
                  <a:cubicBezTo>
                    <a:pt x="87" y="90"/>
                    <a:pt x="87" y="90"/>
                    <a:pt x="87" y="90"/>
                  </a:cubicBezTo>
                  <a:cubicBezTo>
                    <a:pt x="332" y="90"/>
                    <a:pt x="332" y="90"/>
                    <a:pt x="332" y="90"/>
                  </a:cubicBezTo>
                  <a:cubicBezTo>
                    <a:pt x="332" y="338"/>
                    <a:pt x="332" y="338"/>
                    <a:pt x="332" y="338"/>
                  </a:cubicBezTo>
                  <a:cubicBezTo>
                    <a:pt x="332" y="338"/>
                    <a:pt x="332" y="338"/>
                    <a:pt x="332" y="338"/>
                  </a:cubicBezTo>
                  <a:close/>
                  <a:moveTo>
                    <a:pt x="644" y="952"/>
                  </a:moveTo>
                  <a:cubicBezTo>
                    <a:pt x="395" y="952"/>
                    <a:pt x="395" y="952"/>
                    <a:pt x="395" y="952"/>
                  </a:cubicBezTo>
                  <a:cubicBezTo>
                    <a:pt x="395" y="708"/>
                    <a:pt x="395" y="708"/>
                    <a:pt x="395" y="708"/>
                  </a:cubicBezTo>
                  <a:cubicBezTo>
                    <a:pt x="644" y="708"/>
                    <a:pt x="644" y="708"/>
                    <a:pt x="644" y="708"/>
                  </a:cubicBezTo>
                  <a:cubicBezTo>
                    <a:pt x="644" y="952"/>
                    <a:pt x="644" y="952"/>
                    <a:pt x="644" y="952"/>
                  </a:cubicBezTo>
                  <a:close/>
                  <a:moveTo>
                    <a:pt x="644" y="645"/>
                  </a:moveTo>
                  <a:cubicBezTo>
                    <a:pt x="395" y="645"/>
                    <a:pt x="395" y="645"/>
                    <a:pt x="395" y="645"/>
                  </a:cubicBezTo>
                  <a:cubicBezTo>
                    <a:pt x="395" y="397"/>
                    <a:pt x="395" y="397"/>
                    <a:pt x="395" y="397"/>
                  </a:cubicBezTo>
                  <a:cubicBezTo>
                    <a:pt x="644" y="397"/>
                    <a:pt x="644" y="397"/>
                    <a:pt x="644" y="397"/>
                  </a:cubicBezTo>
                  <a:cubicBezTo>
                    <a:pt x="644" y="645"/>
                    <a:pt x="644" y="645"/>
                    <a:pt x="644" y="645"/>
                  </a:cubicBezTo>
                  <a:close/>
                  <a:moveTo>
                    <a:pt x="644" y="338"/>
                  </a:moveTo>
                  <a:cubicBezTo>
                    <a:pt x="395" y="338"/>
                    <a:pt x="395" y="338"/>
                    <a:pt x="395" y="338"/>
                  </a:cubicBezTo>
                  <a:cubicBezTo>
                    <a:pt x="395" y="90"/>
                    <a:pt x="395" y="90"/>
                    <a:pt x="395" y="90"/>
                  </a:cubicBezTo>
                  <a:cubicBezTo>
                    <a:pt x="644" y="90"/>
                    <a:pt x="644" y="90"/>
                    <a:pt x="644" y="90"/>
                  </a:cubicBezTo>
                  <a:cubicBezTo>
                    <a:pt x="644" y="338"/>
                    <a:pt x="644" y="338"/>
                    <a:pt x="644" y="338"/>
                  </a:cubicBezTo>
                  <a:close/>
                  <a:moveTo>
                    <a:pt x="952" y="952"/>
                  </a:moveTo>
                  <a:cubicBezTo>
                    <a:pt x="707" y="952"/>
                    <a:pt x="707" y="952"/>
                    <a:pt x="707" y="952"/>
                  </a:cubicBezTo>
                  <a:cubicBezTo>
                    <a:pt x="707" y="708"/>
                    <a:pt x="707" y="708"/>
                    <a:pt x="707" y="708"/>
                  </a:cubicBezTo>
                  <a:cubicBezTo>
                    <a:pt x="952" y="708"/>
                    <a:pt x="952" y="708"/>
                    <a:pt x="952" y="708"/>
                  </a:cubicBezTo>
                  <a:cubicBezTo>
                    <a:pt x="952" y="952"/>
                    <a:pt x="952" y="952"/>
                    <a:pt x="952" y="952"/>
                  </a:cubicBezTo>
                  <a:cubicBezTo>
                    <a:pt x="952" y="952"/>
                    <a:pt x="952" y="952"/>
                    <a:pt x="952" y="952"/>
                  </a:cubicBezTo>
                  <a:close/>
                  <a:moveTo>
                    <a:pt x="952" y="645"/>
                  </a:moveTo>
                  <a:cubicBezTo>
                    <a:pt x="707" y="645"/>
                    <a:pt x="707" y="645"/>
                    <a:pt x="707" y="645"/>
                  </a:cubicBezTo>
                  <a:cubicBezTo>
                    <a:pt x="707" y="397"/>
                    <a:pt x="707" y="397"/>
                    <a:pt x="707" y="397"/>
                  </a:cubicBezTo>
                  <a:cubicBezTo>
                    <a:pt x="952" y="397"/>
                    <a:pt x="952" y="397"/>
                    <a:pt x="952" y="397"/>
                  </a:cubicBezTo>
                  <a:cubicBezTo>
                    <a:pt x="952" y="645"/>
                    <a:pt x="952" y="645"/>
                    <a:pt x="952" y="645"/>
                  </a:cubicBezTo>
                  <a:cubicBezTo>
                    <a:pt x="952" y="645"/>
                    <a:pt x="952" y="645"/>
                    <a:pt x="952" y="645"/>
                  </a:cubicBezTo>
                  <a:close/>
                  <a:moveTo>
                    <a:pt x="952" y="338"/>
                  </a:moveTo>
                  <a:cubicBezTo>
                    <a:pt x="707" y="338"/>
                    <a:pt x="707" y="338"/>
                    <a:pt x="707" y="338"/>
                  </a:cubicBezTo>
                  <a:cubicBezTo>
                    <a:pt x="707" y="90"/>
                    <a:pt x="707" y="90"/>
                    <a:pt x="707" y="90"/>
                  </a:cubicBezTo>
                  <a:cubicBezTo>
                    <a:pt x="952" y="90"/>
                    <a:pt x="952" y="90"/>
                    <a:pt x="952" y="90"/>
                  </a:cubicBezTo>
                  <a:cubicBezTo>
                    <a:pt x="952" y="338"/>
                    <a:pt x="952" y="338"/>
                    <a:pt x="952" y="338"/>
                  </a:cubicBezTo>
                  <a:cubicBezTo>
                    <a:pt x="952" y="338"/>
                    <a:pt x="952" y="338"/>
                    <a:pt x="952" y="338"/>
                  </a:cubicBezTo>
                  <a:close/>
                  <a:moveTo>
                    <a:pt x="1264" y="952"/>
                  </a:moveTo>
                  <a:cubicBezTo>
                    <a:pt x="1015" y="952"/>
                    <a:pt x="1015" y="952"/>
                    <a:pt x="1015" y="952"/>
                  </a:cubicBezTo>
                  <a:cubicBezTo>
                    <a:pt x="1015" y="708"/>
                    <a:pt x="1015" y="708"/>
                    <a:pt x="1015" y="708"/>
                  </a:cubicBezTo>
                  <a:cubicBezTo>
                    <a:pt x="1264" y="708"/>
                    <a:pt x="1264" y="708"/>
                    <a:pt x="1264" y="708"/>
                  </a:cubicBezTo>
                  <a:cubicBezTo>
                    <a:pt x="1264" y="952"/>
                    <a:pt x="1264" y="952"/>
                    <a:pt x="1264" y="952"/>
                  </a:cubicBezTo>
                  <a:close/>
                  <a:moveTo>
                    <a:pt x="1264" y="645"/>
                  </a:moveTo>
                  <a:cubicBezTo>
                    <a:pt x="1015" y="645"/>
                    <a:pt x="1015" y="645"/>
                    <a:pt x="1015" y="645"/>
                  </a:cubicBezTo>
                  <a:cubicBezTo>
                    <a:pt x="1015" y="397"/>
                    <a:pt x="1015" y="397"/>
                    <a:pt x="1015" y="397"/>
                  </a:cubicBezTo>
                  <a:cubicBezTo>
                    <a:pt x="1264" y="397"/>
                    <a:pt x="1264" y="397"/>
                    <a:pt x="1264" y="397"/>
                  </a:cubicBezTo>
                  <a:cubicBezTo>
                    <a:pt x="1264" y="645"/>
                    <a:pt x="1264" y="645"/>
                    <a:pt x="1264" y="645"/>
                  </a:cubicBezTo>
                  <a:close/>
                  <a:moveTo>
                    <a:pt x="1264" y="338"/>
                  </a:moveTo>
                  <a:cubicBezTo>
                    <a:pt x="1015" y="338"/>
                    <a:pt x="1015" y="338"/>
                    <a:pt x="1015" y="338"/>
                  </a:cubicBezTo>
                  <a:cubicBezTo>
                    <a:pt x="1015" y="90"/>
                    <a:pt x="1015" y="90"/>
                    <a:pt x="1015" y="90"/>
                  </a:cubicBezTo>
                  <a:cubicBezTo>
                    <a:pt x="1264" y="90"/>
                    <a:pt x="1264" y="90"/>
                    <a:pt x="1264" y="90"/>
                  </a:cubicBezTo>
                  <a:cubicBezTo>
                    <a:pt x="1264" y="338"/>
                    <a:pt x="1264" y="338"/>
                    <a:pt x="1264" y="3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914314">
                <a:defRPr/>
              </a:pPr>
              <a:endParaRPr lang="en-US" kern="0">
                <a:solidFill>
                  <a:srgbClr val="FFFFFF"/>
                </a:solidFill>
                <a:latin typeface="Segoe UI Semilight"/>
              </a:endParaRPr>
            </a:p>
          </p:txBody>
        </p:sp>
        <p:sp>
          <p:nvSpPr>
            <p:cNvPr id="167" name="Freeform 6"/>
            <p:cNvSpPr>
              <a:spLocks noEditPoints="1"/>
            </p:cNvSpPr>
            <p:nvPr/>
          </p:nvSpPr>
          <p:spPr bwMode="auto">
            <a:xfrm>
              <a:off x="2306" y="343"/>
              <a:ext cx="3218" cy="1136"/>
            </a:xfrm>
            <a:custGeom>
              <a:avLst/>
              <a:gdLst>
                <a:gd name="T0" fmla="*/ 1264 w 1359"/>
                <a:gd name="T1" fmla="*/ 201 h 480"/>
                <a:gd name="T2" fmla="*/ 1031 w 1359"/>
                <a:gd name="T3" fmla="*/ 201 h 480"/>
                <a:gd name="T4" fmla="*/ 1031 w 1359"/>
                <a:gd name="T5" fmla="*/ 59 h 480"/>
                <a:gd name="T6" fmla="*/ 983 w 1359"/>
                <a:gd name="T7" fmla="*/ 0 h 480"/>
                <a:gd name="T8" fmla="*/ 936 w 1359"/>
                <a:gd name="T9" fmla="*/ 59 h 480"/>
                <a:gd name="T10" fmla="*/ 936 w 1359"/>
                <a:gd name="T11" fmla="*/ 201 h 480"/>
                <a:gd name="T12" fmla="*/ 411 w 1359"/>
                <a:gd name="T13" fmla="*/ 201 h 480"/>
                <a:gd name="T14" fmla="*/ 411 w 1359"/>
                <a:gd name="T15" fmla="*/ 59 h 480"/>
                <a:gd name="T16" fmla="*/ 363 w 1359"/>
                <a:gd name="T17" fmla="*/ 0 h 480"/>
                <a:gd name="T18" fmla="*/ 316 w 1359"/>
                <a:gd name="T19" fmla="*/ 59 h 480"/>
                <a:gd name="T20" fmla="*/ 316 w 1359"/>
                <a:gd name="T21" fmla="*/ 201 h 480"/>
                <a:gd name="T22" fmla="*/ 95 w 1359"/>
                <a:gd name="T23" fmla="*/ 201 h 480"/>
                <a:gd name="T24" fmla="*/ 0 w 1359"/>
                <a:gd name="T25" fmla="*/ 315 h 480"/>
                <a:gd name="T26" fmla="*/ 0 w 1359"/>
                <a:gd name="T27" fmla="*/ 480 h 480"/>
                <a:gd name="T28" fmla="*/ 1359 w 1359"/>
                <a:gd name="T29" fmla="*/ 480 h 480"/>
                <a:gd name="T30" fmla="*/ 1359 w 1359"/>
                <a:gd name="T31" fmla="*/ 315 h 480"/>
                <a:gd name="T32" fmla="*/ 1264 w 1359"/>
                <a:gd name="T33" fmla="*/ 201 h 480"/>
                <a:gd name="T34" fmla="*/ 363 w 1359"/>
                <a:gd name="T35" fmla="*/ 417 h 480"/>
                <a:gd name="T36" fmla="*/ 276 w 1359"/>
                <a:gd name="T37" fmla="*/ 327 h 480"/>
                <a:gd name="T38" fmla="*/ 316 w 1359"/>
                <a:gd name="T39" fmla="*/ 252 h 480"/>
                <a:gd name="T40" fmla="*/ 316 w 1359"/>
                <a:gd name="T41" fmla="*/ 295 h 480"/>
                <a:gd name="T42" fmla="*/ 363 w 1359"/>
                <a:gd name="T43" fmla="*/ 354 h 480"/>
                <a:gd name="T44" fmla="*/ 411 w 1359"/>
                <a:gd name="T45" fmla="*/ 295 h 480"/>
                <a:gd name="T46" fmla="*/ 411 w 1359"/>
                <a:gd name="T47" fmla="*/ 252 h 480"/>
                <a:gd name="T48" fmla="*/ 454 w 1359"/>
                <a:gd name="T49" fmla="*/ 327 h 480"/>
                <a:gd name="T50" fmla="*/ 363 w 1359"/>
                <a:gd name="T51" fmla="*/ 417 h 480"/>
                <a:gd name="T52" fmla="*/ 983 w 1359"/>
                <a:gd name="T53" fmla="*/ 417 h 480"/>
                <a:gd name="T54" fmla="*/ 896 w 1359"/>
                <a:gd name="T55" fmla="*/ 327 h 480"/>
                <a:gd name="T56" fmla="*/ 936 w 1359"/>
                <a:gd name="T57" fmla="*/ 252 h 480"/>
                <a:gd name="T58" fmla="*/ 936 w 1359"/>
                <a:gd name="T59" fmla="*/ 295 h 480"/>
                <a:gd name="T60" fmla="*/ 983 w 1359"/>
                <a:gd name="T61" fmla="*/ 354 h 480"/>
                <a:gd name="T62" fmla="*/ 1031 w 1359"/>
                <a:gd name="T63" fmla="*/ 295 h 480"/>
                <a:gd name="T64" fmla="*/ 1031 w 1359"/>
                <a:gd name="T65" fmla="*/ 252 h 480"/>
                <a:gd name="T66" fmla="*/ 1074 w 1359"/>
                <a:gd name="T67" fmla="*/ 327 h 480"/>
                <a:gd name="T68" fmla="*/ 983 w 1359"/>
                <a:gd name="T69" fmla="*/ 417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9" h="480">
                  <a:moveTo>
                    <a:pt x="1264" y="201"/>
                  </a:moveTo>
                  <a:cubicBezTo>
                    <a:pt x="1031" y="201"/>
                    <a:pt x="1031" y="201"/>
                    <a:pt x="1031" y="201"/>
                  </a:cubicBezTo>
                  <a:cubicBezTo>
                    <a:pt x="1031" y="59"/>
                    <a:pt x="1031" y="59"/>
                    <a:pt x="1031" y="59"/>
                  </a:cubicBezTo>
                  <a:cubicBezTo>
                    <a:pt x="1031" y="28"/>
                    <a:pt x="1011" y="0"/>
                    <a:pt x="983" y="0"/>
                  </a:cubicBezTo>
                  <a:cubicBezTo>
                    <a:pt x="956" y="0"/>
                    <a:pt x="936" y="28"/>
                    <a:pt x="936" y="59"/>
                  </a:cubicBezTo>
                  <a:cubicBezTo>
                    <a:pt x="936" y="201"/>
                    <a:pt x="936" y="201"/>
                    <a:pt x="936" y="201"/>
                  </a:cubicBezTo>
                  <a:cubicBezTo>
                    <a:pt x="411" y="201"/>
                    <a:pt x="411" y="201"/>
                    <a:pt x="411" y="201"/>
                  </a:cubicBezTo>
                  <a:cubicBezTo>
                    <a:pt x="411" y="59"/>
                    <a:pt x="411" y="59"/>
                    <a:pt x="411" y="59"/>
                  </a:cubicBezTo>
                  <a:cubicBezTo>
                    <a:pt x="411" y="28"/>
                    <a:pt x="391" y="0"/>
                    <a:pt x="363" y="0"/>
                  </a:cubicBezTo>
                  <a:cubicBezTo>
                    <a:pt x="336" y="0"/>
                    <a:pt x="316" y="28"/>
                    <a:pt x="316" y="59"/>
                  </a:cubicBezTo>
                  <a:cubicBezTo>
                    <a:pt x="316" y="201"/>
                    <a:pt x="316" y="201"/>
                    <a:pt x="316" y="201"/>
                  </a:cubicBezTo>
                  <a:cubicBezTo>
                    <a:pt x="95" y="201"/>
                    <a:pt x="95" y="201"/>
                    <a:pt x="95" y="201"/>
                  </a:cubicBezTo>
                  <a:cubicBezTo>
                    <a:pt x="43" y="201"/>
                    <a:pt x="0" y="252"/>
                    <a:pt x="0" y="315"/>
                  </a:cubicBezTo>
                  <a:cubicBezTo>
                    <a:pt x="0" y="480"/>
                    <a:pt x="0" y="480"/>
                    <a:pt x="0" y="480"/>
                  </a:cubicBezTo>
                  <a:cubicBezTo>
                    <a:pt x="1359" y="480"/>
                    <a:pt x="1359" y="480"/>
                    <a:pt x="1359" y="480"/>
                  </a:cubicBezTo>
                  <a:cubicBezTo>
                    <a:pt x="1359" y="315"/>
                    <a:pt x="1359" y="315"/>
                    <a:pt x="1359" y="315"/>
                  </a:cubicBezTo>
                  <a:cubicBezTo>
                    <a:pt x="1359" y="252"/>
                    <a:pt x="1315" y="201"/>
                    <a:pt x="1264" y="201"/>
                  </a:cubicBezTo>
                  <a:close/>
                  <a:moveTo>
                    <a:pt x="363" y="417"/>
                  </a:moveTo>
                  <a:cubicBezTo>
                    <a:pt x="316" y="417"/>
                    <a:pt x="276" y="378"/>
                    <a:pt x="276" y="327"/>
                  </a:cubicBezTo>
                  <a:cubicBezTo>
                    <a:pt x="276" y="295"/>
                    <a:pt x="292" y="268"/>
                    <a:pt x="316" y="252"/>
                  </a:cubicBezTo>
                  <a:cubicBezTo>
                    <a:pt x="316" y="295"/>
                    <a:pt x="316" y="295"/>
                    <a:pt x="316" y="295"/>
                  </a:cubicBezTo>
                  <a:cubicBezTo>
                    <a:pt x="316" y="327"/>
                    <a:pt x="336" y="354"/>
                    <a:pt x="363" y="354"/>
                  </a:cubicBezTo>
                  <a:cubicBezTo>
                    <a:pt x="391" y="354"/>
                    <a:pt x="411" y="327"/>
                    <a:pt x="411" y="295"/>
                  </a:cubicBezTo>
                  <a:cubicBezTo>
                    <a:pt x="411" y="252"/>
                    <a:pt x="411" y="252"/>
                    <a:pt x="411" y="252"/>
                  </a:cubicBezTo>
                  <a:cubicBezTo>
                    <a:pt x="438" y="268"/>
                    <a:pt x="454" y="295"/>
                    <a:pt x="454" y="327"/>
                  </a:cubicBezTo>
                  <a:cubicBezTo>
                    <a:pt x="454" y="378"/>
                    <a:pt x="415" y="417"/>
                    <a:pt x="363" y="417"/>
                  </a:cubicBezTo>
                  <a:close/>
                  <a:moveTo>
                    <a:pt x="983" y="417"/>
                  </a:moveTo>
                  <a:cubicBezTo>
                    <a:pt x="936" y="417"/>
                    <a:pt x="896" y="378"/>
                    <a:pt x="896" y="327"/>
                  </a:cubicBezTo>
                  <a:cubicBezTo>
                    <a:pt x="896" y="295"/>
                    <a:pt x="912" y="268"/>
                    <a:pt x="936" y="252"/>
                  </a:cubicBezTo>
                  <a:cubicBezTo>
                    <a:pt x="936" y="295"/>
                    <a:pt x="936" y="295"/>
                    <a:pt x="936" y="295"/>
                  </a:cubicBezTo>
                  <a:cubicBezTo>
                    <a:pt x="936" y="327"/>
                    <a:pt x="956" y="354"/>
                    <a:pt x="983" y="354"/>
                  </a:cubicBezTo>
                  <a:cubicBezTo>
                    <a:pt x="1011" y="354"/>
                    <a:pt x="1031" y="327"/>
                    <a:pt x="1031" y="295"/>
                  </a:cubicBezTo>
                  <a:cubicBezTo>
                    <a:pt x="1031" y="252"/>
                    <a:pt x="1031" y="252"/>
                    <a:pt x="1031" y="252"/>
                  </a:cubicBezTo>
                  <a:cubicBezTo>
                    <a:pt x="1058" y="268"/>
                    <a:pt x="1074" y="295"/>
                    <a:pt x="1074" y="327"/>
                  </a:cubicBezTo>
                  <a:cubicBezTo>
                    <a:pt x="1074" y="378"/>
                    <a:pt x="1035" y="417"/>
                    <a:pt x="983" y="4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914314">
                <a:defRPr/>
              </a:pPr>
              <a:endParaRPr lang="en-US" kern="0">
                <a:solidFill>
                  <a:srgbClr val="FFFFFF"/>
                </a:solidFill>
                <a:latin typeface="Segoe UI Semilight"/>
              </a:endParaRPr>
            </a:p>
          </p:txBody>
        </p:sp>
      </p:grpSp>
    </p:spTree>
    <p:extLst>
      <p:ext uri="{BB962C8B-B14F-4D97-AF65-F5344CB8AC3E}">
        <p14:creationId xmlns:p14="http://schemas.microsoft.com/office/powerpoint/2010/main" val="584073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5400000">
                                      <p:cBhvr>
                                        <p:cTn id="6" dur="1000" fill="hold"/>
                                        <p:tgtEl>
                                          <p:spTgt spid="99"/>
                                        </p:tgtEl>
                                        <p:attrNameLst>
                                          <p:attrName>r</p:attrName>
                                        </p:attrNameLst>
                                      </p:cBhvr>
                                    </p:animRot>
                                  </p:childTnLst>
                                </p:cTn>
                              </p:par>
                              <p:par>
                                <p:cTn id="7" presetID="22" presetClass="entr" presetSubtype="1" fill="hold" grpId="0" nodeType="withEffect">
                                  <p:stCondLst>
                                    <p:cond delay="0"/>
                                  </p:stCondLst>
                                  <p:childTnLst>
                                    <p:set>
                                      <p:cBhvr>
                                        <p:cTn id="8" dur="1" fill="hold">
                                          <p:stCondLst>
                                            <p:cond delay="0"/>
                                          </p:stCondLst>
                                        </p:cTn>
                                        <p:tgtEl>
                                          <p:spTgt spid="100"/>
                                        </p:tgtEl>
                                        <p:attrNameLst>
                                          <p:attrName>style.visibility</p:attrName>
                                        </p:attrNameLst>
                                      </p:cBhvr>
                                      <p:to>
                                        <p:strVal val="visible"/>
                                      </p:to>
                                    </p:set>
                                    <p:animEffect transition="in" filter="wipe(up)">
                                      <p:cBhvr>
                                        <p:cTn id="9" dur="1000"/>
                                        <p:tgtEl>
                                          <p:spTgt spid="100"/>
                                        </p:tgtEl>
                                      </p:cBhvr>
                                    </p:animEffect>
                                  </p:childTnLst>
                                </p:cTn>
                              </p:par>
                              <p:par>
                                <p:cTn id="10" presetID="22" presetClass="entr" presetSubtype="1" fill="hold" grpId="0" nodeType="withEffect">
                                  <p:stCondLst>
                                    <p:cond delay="650"/>
                                  </p:stCondLst>
                                  <p:childTnLst>
                                    <p:set>
                                      <p:cBhvr>
                                        <p:cTn id="11" dur="1" fill="hold">
                                          <p:stCondLst>
                                            <p:cond delay="0"/>
                                          </p:stCondLst>
                                        </p:cTn>
                                        <p:tgtEl>
                                          <p:spTgt spid="110"/>
                                        </p:tgtEl>
                                        <p:attrNameLst>
                                          <p:attrName>style.visibility</p:attrName>
                                        </p:attrNameLst>
                                      </p:cBhvr>
                                      <p:to>
                                        <p:strVal val="visible"/>
                                      </p:to>
                                    </p:set>
                                    <p:animEffect transition="in" filter="wipe(up)">
                                      <p:cBhvr>
                                        <p:cTn id="12" dur="500"/>
                                        <p:tgtEl>
                                          <p:spTgt spid="110"/>
                                        </p:tgtEl>
                                      </p:cBhvr>
                                    </p:animEffect>
                                  </p:childTnLst>
                                </p:cTn>
                              </p:par>
                            </p:childTnLst>
                          </p:cTn>
                        </p:par>
                        <p:par>
                          <p:cTn id="13" fill="hold">
                            <p:stCondLst>
                              <p:cond delay="1150"/>
                            </p:stCondLst>
                            <p:childTnLst>
                              <p:par>
                                <p:cTn id="14" presetID="10" presetClass="entr" presetSubtype="0" fill="hold" nodeType="afterEffect">
                                  <p:stCondLst>
                                    <p:cond delay="500"/>
                                  </p:stCondLst>
                                  <p:childTnLst>
                                    <p:set>
                                      <p:cBhvr>
                                        <p:cTn id="15" dur="1" fill="hold">
                                          <p:stCondLst>
                                            <p:cond delay="0"/>
                                          </p:stCondLst>
                                        </p:cTn>
                                        <p:tgtEl>
                                          <p:spTgt spid="113"/>
                                        </p:tgtEl>
                                        <p:attrNameLst>
                                          <p:attrName>style.visibility</p:attrName>
                                        </p:attrNameLst>
                                      </p:cBhvr>
                                      <p:to>
                                        <p:strVal val="visible"/>
                                      </p:to>
                                    </p:set>
                                    <p:animEffect transition="in" filter="fade">
                                      <p:cBhvr>
                                        <p:cTn id="16" dur="500"/>
                                        <p:tgtEl>
                                          <p:spTgt spid="113"/>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112"/>
                                        </p:tgtEl>
                                        <p:attrNameLst>
                                          <p:attrName>style.visibility</p:attrName>
                                        </p:attrNameLst>
                                      </p:cBhvr>
                                      <p:to>
                                        <p:strVal val="visible"/>
                                      </p:to>
                                    </p:set>
                                    <p:animEffect transition="in" filter="fade">
                                      <p:cBhvr>
                                        <p:cTn id="19" dur="500"/>
                                        <p:tgtEl>
                                          <p:spTgt spid="112"/>
                                        </p:tgtEl>
                                      </p:cBhvr>
                                    </p:animEffect>
                                  </p:childTnLst>
                                </p:cTn>
                              </p:par>
                            </p:childTnLst>
                          </p:cTn>
                        </p:par>
                        <p:par>
                          <p:cTn id="20" fill="hold">
                            <p:stCondLst>
                              <p:cond delay="2150"/>
                            </p:stCondLst>
                            <p:childTnLst>
                              <p:par>
                                <p:cTn id="21" presetID="10" presetClass="entr" presetSubtype="0" fill="hold" grpId="0" nodeType="afterEffect">
                                  <p:stCondLst>
                                    <p:cond delay="500"/>
                                  </p:stCondLst>
                                  <p:childTnLst>
                                    <p:set>
                                      <p:cBhvr>
                                        <p:cTn id="22" dur="1" fill="hold">
                                          <p:stCondLst>
                                            <p:cond delay="0"/>
                                          </p:stCondLst>
                                        </p:cTn>
                                        <p:tgtEl>
                                          <p:spTgt spid="151"/>
                                        </p:tgtEl>
                                        <p:attrNameLst>
                                          <p:attrName>style.visibility</p:attrName>
                                        </p:attrNameLst>
                                      </p:cBhvr>
                                      <p:to>
                                        <p:strVal val="visible"/>
                                      </p:to>
                                    </p:set>
                                    <p:animEffect transition="in" filter="fade">
                                      <p:cBhvr>
                                        <p:cTn id="23" dur="500"/>
                                        <p:tgtEl>
                                          <p:spTgt spid="151"/>
                                        </p:tgtEl>
                                      </p:cBhvr>
                                    </p:animEffect>
                                  </p:childTnLst>
                                </p:cTn>
                              </p:par>
                              <p:par>
                                <p:cTn id="24" presetID="10" presetClass="entr" presetSubtype="0" fill="hold" nodeType="withEffect">
                                  <p:stCondLst>
                                    <p:cond delay="500"/>
                                  </p:stCondLst>
                                  <p:childTnLst>
                                    <p:set>
                                      <p:cBhvr>
                                        <p:cTn id="25" dur="1" fill="hold">
                                          <p:stCondLst>
                                            <p:cond delay="0"/>
                                          </p:stCondLst>
                                        </p:cTn>
                                        <p:tgtEl>
                                          <p:spTgt spid="153"/>
                                        </p:tgtEl>
                                        <p:attrNameLst>
                                          <p:attrName>style.visibility</p:attrName>
                                        </p:attrNameLst>
                                      </p:cBhvr>
                                      <p:to>
                                        <p:strVal val="visible"/>
                                      </p:to>
                                    </p:set>
                                    <p:animEffect transition="in" filter="fade">
                                      <p:cBhvr>
                                        <p:cTn id="26" dur="500"/>
                                        <p:tgtEl>
                                          <p:spTgt spid="153"/>
                                        </p:tgtEl>
                                      </p:cBhvr>
                                    </p:animEffect>
                                  </p:childTnLst>
                                </p:cTn>
                              </p:par>
                            </p:childTnLst>
                          </p:cTn>
                        </p:par>
                        <p:par>
                          <p:cTn id="27" fill="hold">
                            <p:stCondLst>
                              <p:cond delay="3150"/>
                            </p:stCondLst>
                            <p:childTnLst>
                              <p:par>
                                <p:cTn id="28" presetID="10" presetClass="entr" presetSubtype="0" fill="hold" grpId="0" nodeType="afterEffect">
                                  <p:stCondLst>
                                    <p:cond delay="500"/>
                                  </p:stCondLst>
                                  <p:childTnLst>
                                    <p:set>
                                      <p:cBhvr>
                                        <p:cTn id="29" dur="1" fill="hold">
                                          <p:stCondLst>
                                            <p:cond delay="0"/>
                                          </p:stCondLst>
                                        </p:cTn>
                                        <p:tgtEl>
                                          <p:spTgt spid="101"/>
                                        </p:tgtEl>
                                        <p:attrNameLst>
                                          <p:attrName>style.visibility</p:attrName>
                                        </p:attrNameLst>
                                      </p:cBhvr>
                                      <p:to>
                                        <p:strVal val="visible"/>
                                      </p:to>
                                    </p:set>
                                    <p:animEffect transition="in" filter="fade">
                                      <p:cBhvr>
                                        <p:cTn id="30" dur="500"/>
                                        <p:tgtEl>
                                          <p:spTgt spid="101"/>
                                        </p:tgtEl>
                                      </p:cBhvr>
                                    </p:animEffect>
                                  </p:childTnLst>
                                </p:cTn>
                              </p:par>
                              <p:par>
                                <p:cTn id="31" presetID="10" presetClass="entr" presetSubtype="0" fill="hold" nodeType="withEffect">
                                  <p:stCondLst>
                                    <p:cond delay="500"/>
                                  </p:stCondLst>
                                  <p:childTnLst>
                                    <p:set>
                                      <p:cBhvr>
                                        <p:cTn id="32" dur="1" fill="hold">
                                          <p:stCondLst>
                                            <p:cond delay="0"/>
                                          </p:stCondLst>
                                        </p:cTn>
                                        <p:tgtEl>
                                          <p:spTgt spid="104"/>
                                        </p:tgtEl>
                                        <p:attrNameLst>
                                          <p:attrName>style.visibility</p:attrName>
                                        </p:attrNameLst>
                                      </p:cBhvr>
                                      <p:to>
                                        <p:strVal val="visible"/>
                                      </p:to>
                                    </p:set>
                                    <p:animEffect transition="in" filter="fade">
                                      <p:cBhvr>
                                        <p:cTn id="33" dur="500"/>
                                        <p:tgtEl>
                                          <p:spTgt spid="104"/>
                                        </p:tgtEl>
                                      </p:cBhvr>
                                    </p:animEffect>
                                  </p:childTnLst>
                                </p:cTn>
                              </p:par>
                            </p:childTnLst>
                          </p:cTn>
                        </p:par>
                        <p:par>
                          <p:cTn id="34" fill="hold">
                            <p:stCondLst>
                              <p:cond delay="4150"/>
                            </p:stCondLst>
                            <p:childTnLst>
                              <p:par>
                                <p:cTn id="35" presetID="10" presetClass="entr" presetSubtype="0" fill="hold" grpId="0" nodeType="afterEffect">
                                  <p:stCondLst>
                                    <p:cond delay="500"/>
                                  </p:stCondLst>
                                  <p:childTnLst>
                                    <p:set>
                                      <p:cBhvr>
                                        <p:cTn id="36" dur="1" fill="hold">
                                          <p:stCondLst>
                                            <p:cond delay="0"/>
                                          </p:stCondLst>
                                        </p:cTn>
                                        <p:tgtEl>
                                          <p:spTgt spid="152"/>
                                        </p:tgtEl>
                                        <p:attrNameLst>
                                          <p:attrName>style.visibility</p:attrName>
                                        </p:attrNameLst>
                                      </p:cBhvr>
                                      <p:to>
                                        <p:strVal val="visible"/>
                                      </p:to>
                                    </p:set>
                                    <p:animEffect transition="in" filter="fade">
                                      <p:cBhvr>
                                        <p:cTn id="37" dur="500"/>
                                        <p:tgtEl>
                                          <p:spTgt spid="152"/>
                                        </p:tgtEl>
                                      </p:cBhvr>
                                    </p:animEffect>
                                  </p:childTnLst>
                                </p:cTn>
                              </p:par>
                              <p:par>
                                <p:cTn id="38" presetID="10" presetClass="entr" presetSubtype="0" fill="hold" nodeType="withEffect">
                                  <p:stCondLst>
                                    <p:cond delay="500"/>
                                  </p:stCondLst>
                                  <p:childTnLst>
                                    <p:set>
                                      <p:cBhvr>
                                        <p:cTn id="39" dur="1" fill="hold">
                                          <p:stCondLst>
                                            <p:cond delay="0"/>
                                          </p:stCondLst>
                                        </p:cTn>
                                        <p:tgtEl>
                                          <p:spTgt spid="159"/>
                                        </p:tgtEl>
                                        <p:attrNameLst>
                                          <p:attrName>style.visibility</p:attrName>
                                        </p:attrNameLst>
                                      </p:cBhvr>
                                      <p:to>
                                        <p:strVal val="visible"/>
                                      </p:to>
                                    </p:set>
                                    <p:animEffect transition="in" filter="fade">
                                      <p:cBhvr>
                                        <p:cTn id="40" dur="500"/>
                                        <p:tgtEl>
                                          <p:spTgt spid="159"/>
                                        </p:tgtEl>
                                      </p:cBhvr>
                                    </p:animEffect>
                                  </p:childTnLst>
                                </p:cTn>
                              </p:par>
                            </p:childTnLst>
                          </p:cTn>
                        </p:par>
                        <p:par>
                          <p:cTn id="41" fill="hold">
                            <p:stCondLst>
                              <p:cond delay="5150"/>
                            </p:stCondLst>
                            <p:childTnLst>
                              <p:par>
                                <p:cTn id="42" presetID="10" presetClass="entr" presetSubtype="0" fill="hold" grpId="0" nodeType="afterEffect">
                                  <p:stCondLst>
                                    <p:cond delay="500"/>
                                  </p:stCondLst>
                                  <p:childTnLst>
                                    <p:set>
                                      <p:cBhvr>
                                        <p:cTn id="43" dur="1" fill="hold">
                                          <p:stCondLst>
                                            <p:cond delay="0"/>
                                          </p:stCondLst>
                                        </p:cTn>
                                        <p:tgtEl>
                                          <p:spTgt spid="158"/>
                                        </p:tgtEl>
                                        <p:attrNameLst>
                                          <p:attrName>style.visibility</p:attrName>
                                        </p:attrNameLst>
                                      </p:cBhvr>
                                      <p:to>
                                        <p:strVal val="visible"/>
                                      </p:to>
                                    </p:set>
                                    <p:animEffect transition="in" filter="fade">
                                      <p:cBhvr>
                                        <p:cTn id="44" dur="500"/>
                                        <p:tgtEl>
                                          <p:spTgt spid="158"/>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164"/>
                                        </p:tgtEl>
                                        <p:attrNameLst>
                                          <p:attrName>style.visibility</p:attrName>
                                        </p:attrNameLst>
                                      </p:cBhvr>
                                      <p:to>
                                        <p:strVal val="visible"/>
                                      </p:to>
                                    </p:set>
                                    <p:animEffect transition="in" filter="fade">
                                      <p:cBhvr>
                                        <p:cTn id="47" dur="500"/>
                                        <p:tgtEl>
                                          <p:spTgt spid="164"/>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109"/>
                                        </p:tgtEl>
                                        <p:attrNameLst>
                                          <p:attrName>style.visibility</p:attrName>
                                        </p:attrNameLst>
                                      </p:cBhvr>
                                      <p:to>
                                        <p:strVal val="visible"/>
                                      </p:to>
                                    </p:set>
                                    <p:animEffect transition="in" filter="fade">
                                      <p:cBhvr>
                                        <p:cTn id="50"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9" grpId="0"/>
      <p:bldP spid="110" grpId="0" animBg="1"/>
      <p:bldP spid="112" grpId="0" animBg="1"/>
      <p:bldP spid="151" grpId="0" animBg="1"/>
      <p:bldP spid="152" grpId="0" animBg="1"/>
      <p:bldP spid="158" grpId="0" animBg="1"/>
      <p:bldP spid="16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bwMode="auto">
          <a:xfrm>
            <a:off x="2" y="487"/>
            <a:ext cx="12218060" cy="6857027"/>
          </a:xfrm>
          <a:prstGeom prst="rect">
            <a:avLst/>
          </a:prstGeom>
          <a:solidFill>
            <a:srgbClr val="0093E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de-DE" sz="2353" dirty="0" err="1">
              <a:solidFill>
                <a:schemeClr val="bg1"/>
              </a:solidFill>
              <a:ea typeface="Segoe UI" pitchFamily="34" charset="0"/>
              <a:cs typeface="Segoe UI" pitchFamily="34" charset="0"/>
            </a:endParaRPr>
          </a:p>
        </p:txBody>
      </p:sp>
      <p:sp>
        <p:nvSpPr>
          <p:cNvPr id="182" name="Rectangle 181"/>
          <p:cNvSpPr/>
          <p:nvPr/>
        </p:nvSpPr>
        <p:spPr bwMode="auto">
          <a:xfrm rot="16200000" flipV="1">
            <a:off x="5235770" y="4250915"/>
            <a:ext cx="4623293" cy="70585"/>
          </a:xfrm>
          <a:prstGeom prst="rect">
            <a:avLst/>
          </a:prstGeom>
          <a:solidFill>
            <a:srgbClr val="404040">
              <a:lumMod val="20000"/>
              <a:lumOff val="80000"/>
            </a:srgbClr>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183" name="Isosceles Triangle 182"/>
          <p:cNvSpPr/>
          <p:nvPr/>
        </p:nvSpPr>
        <p:spPr bwMode="auto">
          <a:xfrm rot="10800000">
            <a:off x="7296158" y="6323181"/>
            <a:ext cx="500130" cy="431147"/>
          </a:xfrm>
          <a:prstGeom prst="triangle">
            <a:avLst/>
          </a:prstGeom>
          <a:solidFill>
            <a:srgbClr val="404040">
              <a:lumMod val="20000"/>
              <a:lumOff val="80000"/>
            </a:srgbClr>
          </a:solidFill>
          <a:ln w="9525" cap="flat" cmpd="sng" algn="ctr">
            <a:noFill/>
            <a:prstDash val="solid"/>
            <a:headEnd type="none" w="med" len="med"/>
            <a:tailEnd type="none" w="med" len="med"/>
          </a:ln>
          <a:effectLst/>
        </p:spPr>
        <p:txBody>
          <a:bodyPr lIns="89642" tIns="89642" rIns="33620" bIns="33620" rtlCol="0" anchor="b" anchorCtr="0"/>
          <a:lstStyle/>
          <a:p>
            <a:pPr algn="ctr" defTabSz="914038">
              <a:defRPr/>
            </a:pPr>
            <a:endParaRPr lang="en-US" sz="784" kern="0" dirty="0">
              <a:gradFill>
                <a:gsLst>
                  <a:gs pos="0">
                    <a:srgbClr val="FFFFFF"/>
                  </a:gs>
                  <a:gs pos="100000">
                    <a:srgbClr val="FFFFFF"/>
                  </a:gs>
                </a:gsLst>
                <a:lin ang="5400000" scaled="0"/>
              </a:gradFill>
              <a:ea typeface="Segoe UI" pitchFamily="34" charset="0"/>
              <a:cs typeface="Segoe UI" pitchFamily="34" charset="0"/>
            </a:endParaRPr>
          </a:p>
        </p:txBody>
      </p:sp>
      <p:pic>
        <p:nvPicPr>
          <p:cNvPr id="184" name="Picture 183"/>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337286" y="-2302697"/>
            <a:ext cx="4362494" cy="4362494"/>
          </a:xfrm>
          <a:prstGeom prst="rect">
            <a:avLst/>
          </a:prstGeom>
        </p:spPr>
      </p:pic>
      <p:sp>
        <p:nvSpPr>
          <p:cNvPr id="185" name="Freeform 9"/>
          <p:cNvSpPr>
            <a:spLocks/>
          </p:cNvSpPr>
          <p:nvPr/>
        </p:nvSpPr>
        <p:spPr bwMode="auto">
          <a:xfrm>
            <a:off x="5258741" y="-121816"/>
            <a:ext cx="2259738" cy="2261294"/>
          </a:xfrm>
          <a:custGeom>
            <a:avLst/>
            <a:gdLst>
              <a:gd name="T0" fmla="*/ 2679 w 2679"/>
              <a:gd name="T1" fmla="*/ 2679 h 2679"/>
              <a:gd name="T2" fmla="*/ 2679 w 2679"/>
              <a:gd name="T3" fmla="*/ 2679 h 2679"/>
              <a:gd name="T4" fmla="*/ 0 w 2679"/>
              <a:gd name="T5" fmla="*/ 0 h 2679"/>
              <a:gd name="T6" fmla="*/ 80 w 2679"/>
              <a:gd name="T7" fmla="*/ 0 h 2679"/>
              <a:gd name="T8" fmla="*/ 2679 w 2679"/>
              <a:gd name="T9" fmla="*/ 2599 h 2679"/>
              <a:gd name="T10" fmla="*/ 2679 w 2679"/>
              <a:gd name="T11" fmla="*/ 2679 h 2679"/>
            </a:gdLst>
            <a:ahLst/>
            <a:cxnLst>
              <a:cxn ang="0">
                <a:pos x="T0" y="T1"/>
              </a:cxn>
              <a:cxn ang="0">
                <a:pos x="T2" y="T3"/>
              </a:cxn>
              <a:cxn ang="0">
                <a:pos x="T4" y="T5"/>
              </a:cxn>
              <a:cxn ang="0">
                <a:pos x="T6" y="T7"/>
              </a:cxn>
              <a:cxn ang="0">
                <a:pos x="T8" y="T9"/>
              </a:cxn>
              <a:cxn ang="0">
                <a:pos x="T10" y="T11"/>
              </a:cxn>
            </a:cxnLst>
            <a:rect l="0" t="0" r="r" b="b"/>
            <a:pathLst>
              <a:path w="2679" h="2679">
                <a:moveTo>
                  <a:pt x="2679" y="2679"/>
                </a:moveTo>
                <a:lnTo>
                  <a:pt x="2679" y="2679"/>
                </a:lnTo>
                <a:cubicBezTo>
                  <a:pt x="1202" y="2679"/>
                  <a:pt x="0" y="1477"/>
                  <a:pt x="0" y="0"/>
                </a:cubicBezTo>
                <a:lnTo>
                  <a:pt x="80" y="0"/>
                </a:lnTo>
                <a:cubicBezTo>
                  <a:pt x="80" y="1433"/>
                  <a:pt x="1246" y="2599"/>
                  <a:pt x="2679" y="2599"/>
                </a:cubicBezTo>
                <a:lnTo>
                  <a:pt x="2679" y="2679"/>
                </a:lnTo>
                <a:close/>
              </a:path>
            </a:pathLst>
          </a:custGeom>
          <a:solidFill>
            <a:srgbClr val="C92424"/>
          </a:solidFill>
          <a:ln w="0">
            <a:noFill/>
            <a:prstDash val="solid"/>
            <a:round/>
            <a:headEnd/>
            <a:tailEnd/>
          </a:ln>
        </p:spPr>
        <p:txBody>
          <a:bodyPr vert="horz" wrap="square" lIns="89642" tIns="44821" rIns="89642" bIns="44821" numCol="1" anchor="t" anchorCtr="0" compatLnSpc="1">
            <a:prstTxWarp prst="textNoShape">
              <a:avLst/>
            </a:prstTxWarp>
          </a:bodyPr>
          <a:lstStyle/>
          <a:p>
            <a:pPr defTabSz="914314">
              <a:defRPr/>
            </a:pPr>
            <a:endParaRPr lang="en-US" kern="0">
              <a:solidFill>
                <a:srgbClr val="404040"/>
              </a:solidFill>
            </a:endParaRPr>
          </a:p>
        </p:txBody>
      </p:sp>
      <p:sp>
        <p:nvSpPr>
          <p:cNvPr id="186" name="Rectangle 185"/>
          <p:cNvSpPr/>
          <p:nvPr/>
        </p:nvSpPr>
        <p:spPr bwMode="auto">
          <a:xfrm rot="5400000" flipV="1">
            <a:off x="7384961" y="6138078"/>
            <a:ext cx="323879" cy="70729"/>
          </a:xfrm>
          <a:prstGeom prst="rect">
            <a:avLst/>
          </a:prstGeom>
          <a:solidFill>
            <a:srgbClr val="BA141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187" name="Rectangle 186"/>
          <p:cNvSpPr/>
          <p:nvPr/>
        </p:nvSpPr>
        <p:spPr bwMode="auto">
          <a:xfrm rot="5400000" flipV="1">
            <a:off x="7347607" y="5434632"/>
            <a:ext cx="398582" cy="70730"/>
          </a:xfrm>
          <a:prstGeom prst="rect">
            <a:avLst/>
          </a:prstGeom>
          <a:solidFill>
            <a:srgbClr val="BA141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188" name="Rectangle 187"/>
          <p:cNvSpPr/>
          <p:nvPr/>
        </p:nvSpPr>
        <p:spPr bwMode="auto">
          <a:xfrm rot="5400000" flipV="1">
            <a:off x="7353833" y="4687611"/>
            <a:ext cx="386132" cy="70731"/>
          </a:xfrm>
          <a:prstGeom prst="rect">
            <a:avLst/>
          </a:prstGeom>
          <a:solidFill>
            <a:srgbClr val="BA141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189" name="Rectangle 188"/>
          <p:cNvSpPr/>
          <p:nvPr/>
        </p:nvSpPr>
        <p:spPr bwMode="auto">
          <a:xfrm rot="5400000" flipV="1">
            <a:off x="7344493" y="3943701"/>
            <a:ext cx="404809" cy="70732"/>
          </a:xfrm>
          <a:prstGeom prst="rect">
            <a:avLst/>
          </a:prstGeom>
          <a:solidFill>
            <a:srgbClr val="BA141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190" name="Rectangle 189"/>
          <p:cNvSpPr/>
          <p:nvPr/>
        </p:nvSpPr>
        <p:spPr bwMode="auto">
          <a:xfrm rot="5400000" flipV="1">
            <a:off x="7347605" y="3206018"/>
            <a:ext cx="398585" cy="70733"/>
          </a:xfrm>
          <a:prstGeom prst="rect">
            <a:avLst/>
          </a:prstGeom>
          <a:solidFill>
            <a:srgbClr val="BA141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191" name="Rectangle 190"/>
          <p:cNvSpPr/>
          <p:nvPr/>
        </p:nvSpPr>
        <p:spPr bwMode="auto">
          <a:xfrm rot="5400000" flipV="1">
            <a:off x="7335154" y="2458995"/>
            <a:ext cx="423486" cy="70734"/>
          </a:xfrm>
          <a:prstGeom prst="rect">
            <a:avLst/>
          </a:prstGeom>
          <a:solidFill>
            <a:srgbClr val="BA141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192" name="Group 191"/>
          <p:cNvGrpSpPr/>
          <p:nvPr/>
        </p:nvGrpSpPr>
        <p:grpSpPr>
          <a:xfrm>
            <a:off x="7369934" y="2684840"/>
            <a:ext cx="2320713" cy="358567"/>
            <a:chOff x="7474852" y="2819939"/>
            <a:chExt cx="2367248" cy="365757"/>
          </a:xfrm>
        </p:grpSpPr>
        <p:cxnSp>
          <p:nvCxnSpPr>
            <p:cNvPr id="193" name="Straight Connector 192"/>
            <p:cNvCxnSpPr/>
            <p:nvPr/>
          </p:nvCxnSpPr>
          <p:spPr>
            <a:xfrm rot="16200000">
              <a:off x="8269160" y="2654943"/>
              <a:ext cx="0" cy="695750"/>
            </a:xfrm>
            <a:prstGeom prst="line">
              <a:avLst/>
            </a:prstGeom>
            <a:noFill/>
            <a:ln w="38100" cap="rnd" cmpd="sng" algn="ctr">
              <a:solidFill>
                <a:srgbClr val="CA2424"/>
              </a:solidFill>
              <a:prstDash val="sysDot"/>
              <a:headEnd type="none"/>
              <a:tailEnd type="oval"/>
            </a:ln>
            <a:effectLst/>
          </p:spPr>
        </p:cxnSp>
        <p:sp>
          <p:nvSpPr>
            <p:cNvPr id="194" name="TextBox 193"/>
            <p:cNvSpPr txBox="1"/>
            <p:nvPr/>
          </p:nvSpPr>
          <p:spPr>
            <a:xfrm>
              <a:off x="8792706" y="2840817"/>
              <a:ext cx="1049394" cy="324000"/>
            </a:xfrm>
            <a:prstGeom prst="rect">
              <a:avLst/>
            </a:prstGeom>
            <a:noFill/>
          </p:spPr>
          <p:txBody>
            <a:bodyPr wrap="square" lIns="0" tIns="0" rIns="0" bIns="0" rtlCol="0" anchor="ctr" anchorCtr="0">
              <a:noAutofit/>
            </a:bodyPr>
            <a:lstStyle/>
            <a:p>
              <a:pPr defTabSz="896386">
                <a:defRPr/>
              </a:pPr>
              <a:r>
                <a:rPr lang="en-US" sz="1568" kern="0" dirty="0">
                  <a:gradFill>
                    <a:gsLst>
                      <a:gs pos="31858">
                        <a:srgbClr val="FFFFFF"/>
                      </a:gs>
                      <a:gs pos="83000">
                        <a:srgbClr val="FFFFFF"/>
                      </a:gs>
                    </a:gsLst>
                    <a:lin ang="5400000" scaled="1"/>
                  </a:gradFill>
                  <a:cs typeface="Arial" pitchFamily="34" charset="0"/>
                </a:rPr>
                <a:t>Write code</a:t>
              </a:r>
            </a:p>
          </p:txBody>
        </p:sp>
        <p:sp>
          <p:nvSpPr>
            <p:cNvPr id="195" name="Oval 194"/>
            <p:cNvSpPr/>
            <p:nvPr/>
          </p:nvSpPr>
          <p:spPr bwMode="auto">
            <a:xfrm rot="16200000">
              <a:off x="7474852" y="2819939"/>
              <a:ext cx="365757" cy="365757"/>
            </a:xfrm>
            <a:prstGeom prst="ellipse">
              <a:avLst/>
            </a:prstGeom>
            <a:solidFill>
              <a:srgbClr val="FFFFFF"/>
            </a:solidFill>
            <a:ln w="38100" cap="flat" cmpd="sng" algn="ctr">
              <a:solidFill>
                <a:srgbClr val="C92424"/>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31858">
                      <a:srgbClr val="FFFFFF"/>
                    </a:gs>
                    <a:gs pos="83000">
                      <a:srgbClr val="FFFFFF"/>
                    </a:gs>
                  </a:gsLst>
                  <a:lin ang="5400000" scaled="1"/>
                </a:gradFill>
                <a:ea typeface="Segoe UI" pitchFamily="34" charset="0"/>
                <a:cs typeface="Segoe UI" pitchFamily="34" charset="0"/>
              </a:endParaRPr>
            </a:p>
          </p:txBody>
        </p:sp>
      </p:grpSp>
      <p:grpSp>
        <p:nvGrpSpPr>
          <p:cNvPr id="196" name="Group 195"/>
          <p:cNvGrpSpPr/>
          <p:nvPr/>
        </p:nvGrpSpPr>
        <p:grpSpPr>
          <a:xfrm>
            <a:off x="5534043" y="3429142"/>
            <a:ext cx="2194460" cy="358567"/>
            <a:chOff x="5602146" y="3575467"/>
            <a:chExt cx="2238463" cy="365757"/>
          </a:xfrm>
        </p:grpSpPr>
        <p:cxnSp>
          <p:nvCxnSpPr>
            <p:cNvPr id="197" name="Straight Connector 196"/>
            <p:cNvCxnSpPr/>
            <p:nvPr/>
          </p:nvCxnSpPr>
          <p:spPr>
            <a:xfrm rot="5400000" flipH="1">
              <a:off x="7211738" y="3410470"/>
              <a:ext cx="0" cy="695750"/>
            </a:xfrm>
            <a:prstGeom prst="line">
              <a:avLst/>
            </a:prstGeom>
            <a:noFill/>
            <a:ln w="38100" cap="rnd" cmpd="sng" algn="ctr">
              <a:solidFill>
                <a:srgbClr val="CA2424"/>
              </a:solidFill>
              <a:prstDash val="sysDot"/>
              <a:headEnd type="none"/>
              <a:tailEnd type="oval"/>
            </a:ln>
            <a:effectLst/>
          </p:spPr>
        </p:cxnSp>
        <p:sp>
          <p:nvSpPr>
            <p:cNvPr id="198" name="Oval 197"/>
            <p:cNvSpPr/>
            <p:nvPr/>
          </p:nvSpPr>
          <p:spPr bwMode="auto">
            <a:xfrm rot="16200000">
              <a:off x="7474852" y="3575467"/>
              <a:ext cx="365757" cy="365757"/>
            </a:xfrm>
            <a:prstGeom prst="ellipse">
              <a:avLst/>
            </a:prstGeom>
            <a:solidFill>
              <a:srgbClr val="FFFFFF"/>
            </a:solidFill>
            <a:ln w="38100" cap="flat" cmpd="sng" algn="ctr">
              <a:solidFill>
                <a:srgbClr val="C92424"/>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31858">
                      <a:srgbClr val="FFFFFF"/>
                    </a:gs>
                    <a:gs pos="83000">
                      <a:srgbClr val="FFFFFF"/>
                    </a:gs>
                  </a:gsLst>
                  <a:lin ang="5400000" scaled="1"/>
                </a:gradFill>
                <a:ea typeface="Segoe UI" pitchFamily="34" charset="0"/>
                <a:cs typeface="Segoe UI" pitchFamily="34" charset="0"/>
              </a:endParaRPr>
            </a:p>
          </p:txBody>
        </p:sp>
        <p:sp>
          <p:nvSpPr>
            <p:cNvPr id="199" name="TextBox 198"/>
            <p:cNvSpPr txBox="1"/>
            <p:nvPr/>
          </p:nvSpPr>
          <p:spPr>
            <a:xfrm>
              <a:off x="5602146" y="3584770"/>
              <a:ext cx="1103391" cy="324000"/>
            </a:xfrm>
            <a:prstGeom prst="rect">
              <a:avLst/>
            </a:prstGeom>
            <a:noFill/>
          </p:spPr>
          <p:txBody>
            <a:bodyPr wrap="square" lIns="0" tIns="0" rIns="0" bIns="0" rtlCol="0" anchor="ctr" anchorCtr="0">
              <a:noAutofit/>
            </a:bodyPr>
            <a:lstStyle/>
            <a:p>
              <a:pPr algn="r" defTabSz="896386">
                <a:defRPr/>
              </a:pPr>
              <a:r>
                <a:rPr lang="en-US" sz="1568" kern="0" dirty="0">
                  <a:gradFill>
                    <a:gsLst>
                      <a:gs pos="31858">
                        <a:srgbClr val="FFFFFF"/>
                      </a:gs>
                      <a:gs pos="83000">
                        <a:srgbClr val="FFFFFF"/>
                      </a:gs>
                    </a:gsLst>
                    <a:lin ang="5400000" scaled="1"/>
                  </a:gradFill>
                  <a:cs typeface="Arial" pitchFamily="34" charset="0"/>
                </a:rPr>
                <a:t>Unit testing</a:t>
              </a:r>
            </a:p>
          </p:txBody>
        </p:sp>
      </p:grpSp>
      <p:sp>
        <p:nvSpPr>
          <p:cNvPr id="200" name="Oval 199"/>
          <p:cNvSpPr/>
          <p:nvPr/>
        </p:nvSpPr>
        <p:spPr bwMode="auto">
          <a:xfrm>
            <a:off x="7378204" y="1921730"/>
            <a:ext cx="348610" cy="348610"/>
          </a:xfrm>
          <a:prstGeom prst="ellipse">
            <a:avLst/>
          </a:prstGeom>
          <a:solidFill>
            <a:srgbClr val="BA141A"/>
          </a:solidFill>
          <a:ln w="76200" cap="flat" cmpd="sng" algn="ctr">
            <a:solidFill>
              <a:srgbClr val="BA141A"/>
            </a:solidFill>
            <a:prstDash val="solid"/>
            <a:headEnd type="none" w="med" len="med"/>
            <a:tailEnd type="none" w="med" len="med"/>
          </a:ln>
          <a:effectLst/>
        </p:spPr>
        <p:txBody>
          <a:bodyPr rot="0" spcFirstLastPara="0" vertOverflow="overflow" horzOverflow="overflow" vert="horz" wrap="square" lIns="194108" tIns="143428" rIns="179285" bIns="105877" numCol="1" spcCol="0" rtlCol="0" fromWordArt="0" anchor="ctr" anchorCtr="0" forceAA="0" compatLnSpc="1">
            <a:prstTxWarp prst="textNoShape">
              <a:avLst/>
            </a:prstTxWarp>
            <a:noAutofit/>
          </a:bodyPr>
          <a:lstStyle/>
          <a:p>
            <a:pPr algn="ctr" defTabSz="914102" fontAlgn="base">
              <a:lnSpc>
                <a:spcPct val="90000"/>
              </a:lnSpc>
              <a:spcBef>
                <a:spcPct val="0"/>
              </a:spcBef>
              <a:spcAft>
                <a:spcPct val="0"/>
              </a:spcAft>
              <a:defRPr/>
            </a:pPr>
            <a:r>
              <a:rPr lang="en-US" sz="2353" kern="0" dirty="0">
                <a:solidFill>
                  <a:srgbClr val="FFFFFF"/>
                </a:solidFill>
                <a:latin typeface="Segoe UI Light"/>
                <a:ea typeface="Segoe UI" pitchFamily="34" charset="0"/>
                <a:cs typeface="Segoe UI" pitchFamily="34" charset="0"/>
              </a:rPr>
              <a:t>2</a:t>
            </a:r>
          </a:p>
        </p:txBody>
      </p:sp>
      <p:grpSp>
        <p:nvGrpSpPr>
          <p:cNvPr id="201" name="Group 200"/>
          <p:cNvGrpSpPr/>
          <p:nvPr/>
        </p:nvGrpSpPr>
        <p:grpSpPr>
          <a:xfrm>
            <a:off x="6124095" y="4917744"/>
            <a:ext cx="1604407" cy="358567"/>
            <a:chOff x="6204030" y="5095127"/>
            <a:chExt cx="1636579" cy="365757"/>
          </a:xfrm>
        </p:grpSpPr>
        <p:cxnSp>
          <p:nvCxnSpPr>
            <p:cNvPr id="202" name="Straight Connector 201"/>
            <p:cNvCxnSpPr/>
            <p:nvPr/>
          </p:nvCxnSpPr>
          <p:spPr>
            <a:xfrm rot="5400000" flipH="1">
              <a:off x="7211738" y="4930130"/>
              <a:ext cx="0" cy="695750"/>
            </a:xfrm>
            <a:prstGeom prst="line">
              <a:avLst/>
            </a:prstGeom>
            <a:noFill/>
            <a:ln w="38100" cap="rnd" cmpd="sng" algn="ctr">
              <a:solidFill>
                <a:srgbClr val="CA2424"/>
              </a:solidFill>
              <a:prstDash val="sysDot"/>
              <a:headEnd type="none"/>
              <a:tailEnd type="oval"/>
            </a:ln>
            <a:effectLst/>
          </p:spPr>
        </p:cxnSp>
        <p:sp>
          <p:nvSpPr>
            <p:cNvPr id="203" name="Oval 202"/>
            <p:cNvSpPr/>
            <p:nvPr/>
          </p:nvSpPr>
          <p:spPr bwMode="auto">
            <a:xfrm rot="16200000">
              <a:off x="7474852" y="5095127"/>
              <a:ext cx="365757" cy="365757"/>
            </a:xfrm>
            <a:prstGeom prst="ellipse">
              <a:avLst/>
            </a:prstGeom>
            <a:solidFill>
              <a:srgbClr val="FFFFFF"/>
            </a:solidFill>
            <a:ln w="38100" cap="flat" cmpd="sng" algn="ctr">
              <a:solidFill>
                <a:srgbClr val="C92424"/>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31858">
                      <a:srgbClr val="FFFFFF"/>
                    </a:gs>
                    <a:gs pos="83000">
                      <a:srgbClr val="FFFFFF"/>
                    </a:gs>
                  </a:gsLst>
                  <a:lin ang="5400000" scaled="1"/>
                </a:gradFill>
                <a:ea typeface="Segoe UI" pitchFamily="34" charset="0"/>
                <a:cs typeface="Segoe UI" pitchFamily="34" charset="0"/>
              </a:endParaRPr>
            </a:p>
          </p:txBody>
        </p:sp>
        <p:sp>
          <p:nvSpPr>
            <p:cNvPr id="204" name="TextBox 203"/>
            <p:cNvSpPr txBox="1"/>
            <p:nvPr/>
          </p:nvSpPr>
          <p:spPr>
            <a:xfrm>
              <a:off x="6204030" y="5154894"/>
              <a:ext cx="501507" cy="246221"/>
            </a:xfrm>
            <a:prstGeom prst="rect">
              <a:avLst/>
            </a:prstGeom>
            <a:noFill/>
          </p:spPr>
          <p:txBody>
            <a:bodyPr wrap="square" lIns="0" tIns="0" rIns="0" bIns="0" rtlCol="0" anchor="ctr" anchorCtr="0">
              <a:spAutoFit/>
            </a:bodyPr>
            <a:lstStyle/>
            <a:p>
              <a:pPr algn="r" defTabSz="896386">
                <a:defRPr/>
              </a:pPr>
              <a:r>
                <a:rPr lang="en-US" sz="1568" kern="0" dirty="0">
                  <a:gradFill>
                    <a:gsLst>
                      <a:gs pos="31858">
                        <a:srgbClr val="FFFFFF"/>
                      </a:gs>
                      <a:gs pos="83000">
                        <a:srgbClr val="FFFFFF"/>
                      </a:gs>
                    </a:gsLst>
                    <a:lin ang="5400000" scaled="1"/>
                  </a:gradFill>
                  <a:cs typeface="Arial" pitchFamily="34" charset="0"/>
                </a:rPr>
                <a:t>Build</a:t>
              </a:r>
            </a:p>
          </p:txBody>
        </p:sp>
      </p:grpSp>
      <p:grpSp>
        <p:nvGrpSpPr>
          <p:cNvPr id="205" name="Group 204"/>
          <p:cNvGrpSpPr/>
          <p:nvPr/>
        </p:nvGrpSpPr>
        <p:grpSpPr>
          <a:xfrm>
            <a:off x="7369934" y="4173443"/>
            <a:ext cx="2748358" cy="358567"/>
            <a:chOff x="7474852" y="4332280"/>
            <a:chExt cx="2803468" cy="365757"/>
          </a:xfrm>
        </p:grpSpPr>
        <p:cxnSp>
          <p:nvCxnSpPr>
            <p:cNvPr id="206" name="Straight Connector 205"/>
            <p:cNvCxnSpPr/>
            <p:nvPr/>
          </p:nvCxnSpPr>
          <p:spPr>
            <a:xfrm rot="16200000">
              <a:off x="8269160" y="4167284"/>
              <a:ext cx="0" cy="695750"/>
            </a:xfrm>
            <a:prstGeom prst="line">
              <a:avLst/>
            </a:prstGeom>
            <a:noFill/>
            <a:ln w="38100" cap="rnd" cmpd="sng" algn="ctr">
              <a:solidFill>
                <a:srgbClr val="CA2424"/>
              </a:solidFill>
              <a:prstDash val="sysDot"/>
              <a:headEnd type="none"/>
              <a:tailEnd type="oval"/>
            </a:ln>
            <a:effectLst/>
          </p:spPr>
        </p:cxnSp>
        <p:sp>
          <p:nvSpPr>
            <p:cNvPr id="207" name="TextBox 206"/>
            <p:cNvSpPr txBox="1"/>
            <p:nvPr/>
          </p:nvSpPr>
          <p:spPr>
            <a:xfrm>
              <a:off x="8792706" y="4333150"/>
              <a:ext cx="1485614" cy="364016"/>
            </a:xfrm>
            <a:prstGeom prst="rect">
              <a:avLst/>
            </a:prstGeom>
            <a:noFill/>
          </p:spPr>
          <p:txBody>
            <a:bodyPr wrap="square" lIns="0" tIns="0" rIns="0" bIns="0" rtlCol="0" anchor="ctr" anchorCtr="0">
              <a:noAutofit/>
            </a:bodyPr>
            <a:lstStyle/>
            <a:p>
              <a:pPr defTabSz="896386">
                <a:defRPr/>
              </a:pPr>
              <a:r>
                <a:rPr lang="en-US" sz="1568" kern="0" dirty="0">
                  <a:gradFill>
                    <a:gsLst>
                      <a:gs pos="31858">
                        <a:srgbClr val="FFFFFF"/>
                      </a:gs>
                      <a:gs pos="83000">
                        <a:srgbClr val="FFFFFF"/>
                      </a:gs>
                    </a:gsLst>
                    <a:lin ang="5400000" scaled="1"/>
                  </a:gradFill>
                  <a:cs typeface="Arial" pitchFamily="34" charset="0"/>
                </a:rPr>
                <a:t>Version control</a:t>
              </a:r>
            </a:p>
          </p:txBody>
        </p:sp>
        <p:sp>
          <p:nvSpPr>
            <p:cNvPr id="208" name="Oval 207"/>
            <p:cNvSpPr/>
            <p:nvPr/>
          </p:nvSpPr>
          <p:spPr bwMode="auto">
            <a:xfrm rot="16200000">
              <a:off x="7474852" y="4332280"/>
              <a:ext cx="365757" cy="365757"/>
            </a:xfrm>
            <a:prstGeom prst="ellipse">
              <a:avLst/>
            </a:prstGeom>
            <a:solidFill>
              <a:srgbClr val="FFFFFF"/>
            </a:solidFill>
            <a:ln w="38100" cap="flat" cmpd="sng" algn="ctr">
              <a:solidFill>
                <a:srgbClr val="C92424"/>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31858">
                      <a:srgbClr val="FFFFFF"/>
                    </a:gs>
                    <a:gs pos="83000">
                      <a:srgbClr val="FFFFFF"/>
                    </a:gs>
                  </a:gsLst>
                  <a:lin ang="5400000" scaled="1"/>
                </a:gradFill>
                <a:ea typeface="Segoe UI" pitchFamily="34" charset="0"/>
                <a:cs typeface="Segoe UI" pitchFamily="34" charset="0"/>
              </a:endParaRPr>
            </a:p>
          </p:txBody>
        </p:sp>
      </p:grpSp>
      <p:grpSp>
        <p:nvGrpSpPr>
          <p:cNvPr id="209" name="Group 208"/>
          <p:cNvGrpSpPr/>
          <p:nvPr/>
        </p:nvGrpSpPr>
        <p:grpSpPr>
          <a:xfrm>
            <a:off x="7369935" y="5662043"/>
            <a:ext cx="2975300" cy="358567"/>
            <a:chOff x="7474852" y="5856841"/>
            <a:chExt cx="3034961" cy="365757"/>
          </a:xfrm>
        </p:grpSpPr>
        <p:cxnSp>
          <p:nvCxnSpPr>
            <p:cNvPr id="210" name="Straight Connector 209"/>
            <p:cNvCxnSpPr/>
            <p:nvPr/>
          </p:nvCxnSpPr>
          <p:spPr>
            <a:xfrm rot="16200000">
              <a:off x="8268286" y="5691845"/>
              <a:ext cx="0" cy="695750"/>
            </a:xfrm>
            <a:prstGeom prst="line">
              <a:avLst/>
            </a:prstGeom>
            <a:noFill/>
            <a:ln w="38100" cap="rnd" cmpd="sng" algn="ctr">
              <a:solidFill>
                <a:srgbClr val="CA2424"/>
              </a:solidFill>
              <a:prstDash val="sysDot"/>
              <a:headEnd type="none"/>
              <a:tailEnd type="oval"/>
            </a:ln>
            <a:effectLst/>
          </p:spPr>
        </p:cxnSp>
        <p:sp>
          <p:nvSpPr>
            <p:cNvPr id="211" name="TextBox 210"/>
            <p:cNvSpPr txBox="1"/>
            <p:nvPr/>
          </p:nvSpPr>
          <p:spPr>
            <a:xfrm>
              <a:off x="8804281" y="5877719"/>
              <a:ext cx="1705532" cy="324000"/>
            </a:xfrm>
            <a:prstGeom prst="rect">
              <a:avLst/>
            </a:prstGeom>
            <a:noFill/>
          </p:spPr>
          <p:txBody>
            <a:bodyPr wrap="square" lIns="0" tIns="0" rIns="0" bIns="0" rtlCol="0" anchor="ctr" anchorCtr="0">
              <a:noAutofit/>
            </a:bodyPr>
            <a:lstStyle/>
            <a:p>
              <a:pPr defTabSz="896386">
                <a:defRPr/>
              </a:pPr>
              <a:r>
                <a:rPr lang="en-US" sz="1568" kern="0" dirty="0">
                  <a:gradFill>
                    <a:gsLst>
                      <a:gs pos="31858">
                        <a:srgbClr val="FFFFFF"/>
                      </a:gs>
                      <a:gs pos="83000">
                        <a:srgbClr val="FFFFFF"/>
                      </a:gs>
                    </a:gsLst>
                    <a:lin ang="5400000" scaled="1"/>
                  </a:gradFill>
                  <a:cs typeface="Arial" pitchFamily="34" charset="0"/>
                </a:rPr>
                <a:t>Build verification</a:t>
              </a:r>
            </a:p>
          </p:txBody>
        </p:sp>
        <p:sp>
          <p:nvSpPr>
            <p:cNvPr id="212" name="Oval 211"/>
            <p:cNvSpPr/>
            <p:nvPr/>
          </p:nvSpPr>
          <p:spPr bwMode="auto">
            <a:xfrm rot="16200000">
              <a:off x="7474852" y="5856841"/>
              <a:ext cx="365757" cy="365757"/>
            </a:xfrm>
            <a:prstGeom prst="ellipse">
              <a:avLst/>
            </a:prstGeom>
            <a:solidFill>
              <a:srgbClr val="FFFFFF"/>
            </a:solidFill>
            <a:ln w="38100" cap="flat" cmpd="sng" algn="ctr">
              <a:solidFill>
                <a:srgbClr val="C92424"/>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dirty="0" err="1">
                <a:gradFill>
                  <a:gsLst>
                    <a:gs pos="31858">
                      <a:srgbClr val="FFFFFF"/>
                    </a:gs>
                    <a:gs pos="83000">
                      <a:srgbClr val="FFFFFF"/>
                    </a:gs>
                  </a:gsLst>
                  <a:lin ang="5400000" scaled="1"/>
                </a:gradFill>
                <a:ea typeface="Segoe UI" pitchFamily="34" charset="0"/>
                <a:cs typeface="Segoe UI" pitchFamily="34" charset="0"/>
              </a:endParaRPr>
            </a:p>
          </p:txBody>
        </p:sp>
      </p:grpSp>
      <p:sp>
        <p:nvSpPr>
          <p:cNvPr id="213" name="Rectangle 212"/>
          <p:cNvSpPr/>
          <p:nvPr/>
        </p:nvSpPr>
        <p:spPr>
          <a:xfrm>
            <a:off x="6129067" y="6259770"/>
            <a:ext cx="1163218" cy="452590"/>
          </a:xfrm>
          <a:prstGeom prst="rect">
            <a:avLst/>
          </a:prstGeom>
        </p:spPr>
        <p:txBody>
          <a:bodyPr wrap="none">
            <a:spAutoFit/>
          </a:bodyPr>
          <a:lstStyle/>
          <a:p>
            <a:pPr defTabSz="914314"/>
            <a:r>
              <a:rPr lang="en-US" sz="2353" kern="0" dirty="0">
                <a:gradFill>
                  <a:gsLst>
                    <a:gs pos="31858">
                      <a:srgbClr val="FFFFFF"/>
                    </a:gs>
                    <a:gs pos="83000">
                      <a:srgbClr val="FFFFFF"/>
                    </a:gs>
                  </a:gsLst>
                  <a:lin ang="5400000" scaled="1"/>
                </a:gradFill>
                <a:latin typeface="Segoe UI Semilight"/>
                <a:cs typeface="Arial" pitchFamily="34" charset="0"/>
              </a:rPr>
              <a:t>Release</a:t>
            </a:r>
            <a:endParaRPr lang="en-US" dirty="0">
              <a:gradFill>
                <a:gsLst>
                  <a:gs pos="31858">
                    <a:srgbClr val="FFFFFF"/>
                  </a:gs>
                  <a:gs pos="83000">
                    <a:srgbClr val="FFFFFF"/>
                  </a:gs>
                </a:gsLst>
                <a:lin ang="5400000" scaled="1"/>
              </a:gradFill>
              <a:latin typeface="Segoe UI Semilight"/>
            </a:endParaRPr>
          </a:p>
        </p:txBody>
      </p:sp>
      <p:sp>
        <p:nvSpPr>
          <p:cNvPr id="214" name="TextBox 213"/>
          <p:cNvSpPr txBox="1"/>
          <p:nvPr/>
        </p:nvSpPr>
        <p:spPr>
          <a:xfrm>
            <a:off x="1051385" y="1179146"/>
            <a:ext cx="4890543" cy="1176733"/>
          </a:xfrm>
          <a:prstGeom prst="rect">
            <a:avLst/>
          </a:prstGeom>
          <a:noFill/>
        </p:spPr>
        <p:txBody>
          <a:bodyPr wrap="square" rtlCol="0">
            <a:spAutoFit/>
          </a:bodyPr>
          <a:lstStyle/>
          <a:p>
            <a:pPr defTabSz="914314">
              <a:defRPr/>
            </a:pPr>
            <a:r>
              <a:rPr lang="en-US" sz="2353" kern="0" spc="20" dirty="0">
                <a:gradFill>
                  <a:gsLst>
                    <a:gs pos="0">
                      <a:srgbClr val="FFFFFF"/>
                    </a:gs>
                    <a:gs pos="100000">
                      <a:srgbClr val="FFFFFF"/>
                    </a:gs>
                  </a:gsLst>
                  <a:lin ang="5400000" scaled="0"/>
                </a:gradFill>
                <a:latin typeface="Segoe UI Semilight"/>
                <a:cs typeface="Arial" pitchFamily="34" charset="0"/>
              </a:rPr>
              <a:t>Once the iteration starts, developers turn great ideas </a:t>
            </a:r>
            <a:br>
              <a:rPr lang="en-US" sz="2353" kern="0" spc="20" dirty="0">
                <a:gradFill>
                  <a:gsLst>
                    <a:gs pos="0">
                      <a:srgbClr val="FFFFFF"/>
                    </a:gs>
                    <a:gs pos="100000">
                      <a:srgbClr val="FFFFFF"/>
                    </a:gs>
                  </a:gsLst>
                  <a:lin ang="5400000" scaled="0"/>
                </a:gradFill>
                <a:latin typeface="Segoe UI Semilight"/>
                <a:cs typeface="Arial" pitchFamily="34" charset="0"/>
              </a:rPr>
            </a:br>
            <a:r>
              <a:rPr lang="en-US" sz="2353" kern="0" spc="20" dirty="0">
                <a:gradFill>
                  <a:gsLst>
                    <a:gs pos="0">
                      <a:srgbClr val="FFFFFF"/>
                    </a:gs>
                    <a:gs pos="100000">
                      <a:srgbClr val="FFFFFF"/>
                    </a:gs>
                  </a:gsLst>
                  <a:lin ang="5400000" scaled="0"/>
                </a:gradFill>
                <a:latin typeface="Segoe UI Semilight"/>
                <a:cs typeface="Arial" pitchFamily="34" charset="0"/>
              </a:rPr>
              <a:t>into features…</a:t>
            </a:r>
          </a:p>
        </p:txBody>
      </p:sp>
      <p:sp>
        <p:nvSpPr>
          <p:cNvPr id="215" name="Title 18"/>
          <p:cNvSpPr txBox="1">
            <a:spLocks/>
          </p:cNvSpPr>
          <p:nvPr/>
        </p:nvSpPr>
        <p:spPr>
          <a:xfrm>
            <a:off x="953697" y="306116"/>
            <a:ext cx="10804237" cy="899537"/>
          </a:xfrm>
          <a:prstGeom prst="rect">
            <a:avLst/>
          </a:prstGeom>
          <a:ln>
            <a:noFill/>
          </a:ln>
        </p:spPr>
        <p:txBody>
          <a:bodyPr vert="horz" wrap="square" lIns="143428" tIns="89642" rIns="143428" bIns="89642"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defRPr/>
            </a:pPr>
            <a:r>
              <a:rPr sz="4705" spc="0" dirty="0">
                <a:gradFill>
                  <a:gsLst>
                    <a:gs pos="0">
                      <a:srgbClr val="FFFFFF"/>
                    </a:gs>
                    <a:gs pos="100000">
                      <a:srgbClr val="FFFFFF"/>
                    </a:gs>
                  </a:gsLst>
                  <a:lin ang="5400000" scaled="0"/>
                </a:gradFill>
              </a:rPr>
              <a:t>Develop + Test</a:t>
            </a:r>
          </a:p>
        </p:txBody>
      </p:sp>
      <p:sp>
        <p:nvSpPr>
          <p:cNvPr id="216" name="Isosceles Triangle 215"/>
          <p:cNvSpPr/>
          <p:nvPr/>
        </p:nvSpPr>
        <p:spPr bwMode="auto">
          <a:xfrm rot="10800000">
            <a:off x="7290762" y="6316176"/>
            <a:ext cx="510965" cy="440487"/>
          </a:xfrm>
          <a:prstGeom prst="triangle">
            <a:avLst/>
          </a:prstGeom>
          <a:solidFill>
            <a:srgbClr val="BA141A"/>
          </a:solidFill>
          <a:ln w="9525" cap="flat" cmpd="sng" algn="ctr">
            <a:noFill/>
            <a:prstDash val="solid"/>
            <a:headEnd type="none" w="med" len="med"/>
            <a:tailEnd type="none" w="med" len="med"/>
          </a:ln>
          <a:effectLst/>
        </p:spPr>
        <p:txBody>
          <a:bodyPr lIns="89642" tIns="89642" rIns="33620" bIns="33620" rtlCol="0" anchor="b" anchorCtr="0"/>
          <a:lstStyle/>
          <a:p>
            <a:pPr algn="ctr" defTabSz="914038">
              <a:defRPr/>
            </a:pPr>
            <a:endParaRPr lang="en-US" sz="784" kern="0" dirty="0">
              <a:gradFill>
                <a:gsLst>
                  <a:gs pos="0">
                    <a:srgbClr val="FFFFFF"/>
                  </a:gs>
                  <a:gs pos="100000">
                    <a:srgbClr val="FFFFFF"/>
                  </a:gs>
                </a:gsLst>
                <a:lin ang="5400000" scaled="0"/>
              </a:gradFill>
              <a:ea typeface="Segoe UI" pitchFamily="34" charset="0"/>
              <a:cs typeface="Segoe UI" pitchFamily="34" charset="0"/>
            </a:endParaRPr>
          </a:p>
        </p:txBody>
      </p:sp>
      <p:pic>
        <p:nvPicPr>
          <p:cNvPr id="217" name="Picture 216" descr="DevOpsGraphic_v6-08.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152" y="201809"/>
            <a:ext cx="1429584" cy="1269935"/>
          </a:xfrm>
          <a:prstGeom prst="rect">
            <a:avLst/>
          </a:prstGeom>
        </p:spPr>
      </p:pic>
    </p:spTree>
    <p:extLst>
      <p:ext uri="{BB962C8B-B14F-4D97-AF65-F5344CB8AC3E}">
        <p14:creationId xmlns:p14="http://schemas.microsoft.com/office/powerpoint/2010/main" val="934170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5400000">
                                      <p:cBhvr>
                                        <p:cTn id="6" dur="1000" fill="hold"/>
                                        <p:tgtEl>
                                          <p:spTgt spid="184"/>
                                        </p:tgtEl>
                                        <p:attrNameLst>
                                          <p:attrName>r</p:attrName>
                                        </p:attrNameLst>
                                      </p:cBhvr>
                                    </p:animRot>
                                  </p:childTnLst>
                                </p:cTn>
                              </p:par>
                              <p:par>
                                <p:cTn id="7" presetID="22" presetClass="entr" presetSubtype="1" fill="hold" grpId="0" nodeType="withEffect">
                                  <p:stCondLst>
                                    <p:cond delay="0"/>
                                  </p:stCondLst>
                                  <p:childTnLst>
                                    <p:set>
                                      <p:cBhvr>
                                        <p:cTn id="8" dur="1" fill="hold">
                                          <p:stCondLst>
                                            <p:cond delay="0"/>
                                          </p:stCondLst>
                                        </p:cTn>
                                        <p:tgtEl>
                                          <p:spTgt spid="185"/>
                                        </p:tgtEl>
                                        <p:attrNameLst>
                                          <p:attrName>style.visibility</p:attrName>
                                        </p:attrNameLst>
                                      </p:cBhvr>
                                      <p:to>
                                        <p:strVal val="visible"/>
                                      </p:to>
                                    </p:set>
                                    <p:animEffect transition="in" filter="wipe(up)">
                                      <p:cBhvr>
                                        <p:cTn id="9" dur="500"/>
                                        <p:tgtEl>
                                          <p:spTgt spid="185"/>
                                        </p:tgtEl>
                                      </p:cBhvr>
                                    </p:animEffect>
                                  </p:childTnLst>
                                </p:cTn>
                              </p:par>
                              <p:par>
                                <p:cTn id="10" presetID="22" presetClass="entr" presetSubtype="1" fill="hold" grpId="0" nodeType="withEffect">
                                  <p:stCondLst>
                                    <p:cond delay="0"/>
                                  </p:stCondLst>
                                  <p:childTnLst>
                                    <p:set>
                                      <p:cBhvr>
                                        <p:cTn id="11" dur="1" fill="hold">
                                          <p:stCondLst>
                                            <p:cond delay="0"/>
                                          </p:stCondLst>
                                        </p:cTn>
                                        <p:tgtEl>
                                          <p:spTgt spid="200"/>
                                        </p:tgtEl>
                                        <p:attrNameLst>
                                          <p:attrName>style.visibility</p:attrName>
                                        </p:attrNameLst>
                                      </p:cBhvr>
                                      <p:to>
                                        <p:strVal val="visible"/>
                                      </p:to>
                                    </p:set>
                                    <p:animEffect transition="in" filter="wipe(up)">
                                      <p:cBhvr>
                                        <p:cTn id="12" dur="500"/>
                                        <p:tgtEl>
                                          <p:spTgt spid="200"/>
                                        </p:tgtEl>
                                      </p:cBhvr>
                                    </p:animEffect>
                                  </p:childTnLst>
                                </p:cTn>
                              </p:par>
                            </p:childTnLst>
                          </p:cTn>
                        </p:par>
                        <p:par>
                          <p:cTn id="13" fill="hold">
                            <p:stCondLst>
                              <p:cond delay="1000"/>
                            </p:stCondLst>
                            <p:childTnLst>
                              <p:par>
                                <p:cTn id="14" presetID="10" presetClass="entr" presetSubtype="0" fill="hold" grpId="0" nodeType="afterEffect">
                                  <p:stCondLst>
                                    <p:cond delay="500"/>
                                  </p:stCondLst>
                                  <p:childTnLst>
                                    <p:set>
                                      <p:cBhvr>
                                        <p:cTn id="15" dur="1" fill="hold">
                                          <p:stCondLst>
                                            <p:cond delay="0"/>
                                          </p:stCondLst>
                                        </p:cTn>
                                        <p:tgtEl>
                                          <p:spTgt spid="191"/>
                                        </p:tgtEl>
                                        <p:attrNameLst>
                                          <p:attrName>style.visibility</p:attrName>
                                        </p:attrNameLst>
                                      </p:cBhvr>
                                      <p:to>
                                        <p:strVal val="visible"/>
                                      </p:to>
                                    </p:set>
                                    <p:animEffect transition="in" filter="fade">
                                      <p:cBhvr>
                                        <p:cTn id="16" dur="500"/>
                                        <p:tgtEl>
                                          <p:spTgt spid="191"/>
                                        </p:tgtEl>
                                      </p:cBhvr>
                                    </p:animEffect>
                                  </p:childTnLst>
                                </p:cTn>
                              </p:par>
                              <p:par>
                                <p:cTn id="17" presetID="10" presetClass="entr" presetSubtype="0" fill="hold" nodeType="withEffect">
                                  <p:stCondLst>
                                    <p:cond delay="500"/>
                                  </p:stCondLst>
                                  <p:childTnLst>
                                    <p:set>
                                      <p:cBhvr>
                                        <p:cTn id="18" dur="1" fill="hold">
                                          <p:stCondLst>
                                            <p:cond delay="0"/>
                                          </p:stCondLst>
                                        </p:cTn>
                                        <p:tgtEl>
                                          <p:spTgt spid="192"/>
                                        </p:tgtEl>
                                        <p:attrNameLst>
                                          <p:attrName>style.visibility</p:attrName>
                                        </p:attrNameLst>
                                      </p:cBhvr>
                                      <p:to>
                                        <p:strVal val="visible"/>
                                      </p:to>
                                    </p:set>
                                    <p:animEffect transition="in" filter="fade">
                                      <p:cBhvr>
                                        <p:cTn id="19" dur="500"/>
                                        <p:tgtEl>
                                          <p:spTgt spid="192"/>
                                        </p:tgtEl>
                                      </p:cBhvr>
                                    </p:animEffect>
                                  </p:childTnLst>
                                </p:cTn>
                              </p:par>
                            </p:childTnLst>
                          </p:cTn>
                        </p:par>
                        <p:par>
                          <p:cTn id="20" fill="hold">
                            <p:stCondLst>
                              <p:cond delay="2000"/>
                            </p:stCondLst>
                            <p:childTnLst>
                              <p:par>
                                <p:cTn id="21" presetID="10" presetClass="entr" presetSubtype="0" fill="hold" grpId="0" nodeType="afterEffect">
                                  <p:stCondLst>
                                    <p:cond delay="500"/>
                                  </p:stCondLst>
                                  <p:childTnLst>
                                    <p:set>
                                      <p:cBhvr>
                                        <p:cTn id="22" dur="1" fill="hold">
                                          <p:stCondLst>
                                            <p:cond delay="0"/>
                                          </p:stCondLst>
                                        </p:cTn>
                                        <p:tgtEl>
                                          <p:spTgt spid="190"/>
                                        </p:tgtEl>
                                        <p:attrNameLst>
                                          <p:attrName>style.visibility</p:attrName>
                                        </p:attrNameLst>
                                      </p:cBhvr>
                                      <p:to>
                                        <p:strVal val="visible"/>
                                      </p:to>
                                    </p:set>
                                    <p:animEffect transition="in" filter="fade">
                                      <p:cBhvr>
                                        <p:cTn id="23" dur="500"/>
                                        <p:tgtEl>
                                          <p:spTgt spid="190"/>
                                        </p:tgtEl>
                                      </p:cBhvr>
                                    </p:animEffect>
                                  </p:childTnLst>
                                </p:cTn>
                              </p:par>
                              <p:par>
                                <p:cTn id="24" presetID="10" presetClass="entr" presetSubtype="0" fill="hold" nodeType="withEffect">
                                  <p:stCondLst>
                                    <p:cond delay="500"/>
                                  </p:stCondLst>
                                  <p:childTnLst>
                                    <p:set>
                                      <p:cBhvr>
                                        <p:cTn id="25" dur="1" fill="hold">
                                          <p:stCondLst>
                                            <p:cond delay="0"/>
                                          </p:stCondLst>
                                        </p:cTn>
                                        <p:tgtEl>
                                          <p:spTgt spid="196"/>
                                        </p:tgtEl>
                                        <p:attrNameLst>
                                          <p:attrName>style.visibility</p:attrName>
                                        </p:attrNameLst>
                                      </p:cBhvr>
                                      <p:to>
                                        <p:strVal val="visible"/>
                                      </p:to>
                                    </p:set>
                                    <p:animEffect transition="in" filter="fade">
                                      <p:cBhvr>
                                        <p:cTn id="26" dur="500"/>
                                        <p:tgtEl>
                                          <p:spTgt spid="196"/>
                                        </p:tgtEl>
                                      </p:cBhvr>
                                    </p:animEffect>
                                  </p:childTnLst>
                                </p:cTn>
                              </p:par>
                            </p:childTnLst>
                          </p:cTn>
                        </p:par>
                        <p:par>
                          <p:cTn id="27" fill="hold">
                            <p:stCondLst>
                              <p:cond delay="3000"/>
                            </p:stCondLst>
                            <p:childTnLst>
                              <p:par>
                                <p:cTn id="28" presetID="10" presetClass="entr" presetSubtype="0" fill="hold" grpId="0" nodeType="afterEffect">
                                  <p:stCondLst>
                                    <p:cond delay="500"/>
                                  </p:stCondLst>
                                  <p:childTnLst>
                                    <p:set>
                                      <p:cBhvr>
                                        <p:cTn id="29" dur="1" fill="hold">
                                          <p:stCondLst>
                                            <p:cond delay="0"/>
                                          </p:stCondLst>
                                        </p:cTn>
                                        <p:tgtEl>
                                          <p:spTgt spid="189"/>
                                        </p:tgtEl>
                                        <p:attrNameLst>
                                          <p:attrName>style.visibility</p:attrName>
                                        </p:attrNameLst>
                                      </p:cBhvr>
                                      <p:to>
                                        <p:strVal val="visible"/>
                                      </p:to>
                                    </p:set>
                                    <p:animEffect transition="in" filter="fade">
                                      <p:cBhvr>
                                        <p:cTn id="30" dur="500"/>
                                        <p:tgtEl>
                                          <p:spTgt spid="189"/>
                                        </p:tgtEl>
                                      </p:cBhvr>
                                    </p:animEffect>
                                  </p:childTnLst>
                                </p:cTn>
                              </p:par>
                              <p:par>
                                <p:cTn id="31" presetID="10" presetClass="entr" presetSubtype="0" fill="hold" nodeType="withEffect">
                                  <p:stCondLst>
                                    <p:cond delay="500"/>
                                  </p:stCondLst>
                                  <p:childTnLst>
                                    <p:set>
                                      <p:cBhvr>
                                        <p:cTn id="32" dur="1" fill="hold">
                                          <p:stCondLst>
                                            <p:cond delay="0"/>
                                          </p:stCondLst>
                                        </p:cTn>
                                        <p:tgtEl>
                                          <p:spTgt spid="205"/>
                                        </p:tgtEl>
                                        <p:attrNameLst>
                                          <p:attrName>style.visibility</p:attrName>
                                        </p:attrNameLst>
                                      </p:cBhvr>
                                      <p:to>
                                        <p:strVal val="visible"/>
                                      </p:to>
                                    </p:set>
                                    <p:animEffect transition="in" filter="fade">
                                      <p:cBhvr>
                                        <p:cTn id="33" dur="500"/>
                                        <p:tgtEl>
                                          <p:spTgt spid="205"/>
                                        </p:tgtEl>
                                      </p:cBhvr>
                                    </p:animEffect>
                                  </p:childTnLst>
                                </p:cTn>
                              </p:par>
                            </p:childTnLst>
                          </p:cTn>
                        </p:par>
                        <p:par>
                          <p:cTn id="34" fill="hold">
                            <p:stCondLst>
                              <p:cond delay="4000"/>
                            </p:stCondLst>
                            <p:childTnLst>
                              <p:par>
                                <p:cTn id="35" presetID="10" presetClass="entr" presetSubtype="0" fill="hold" grpId="0" nodeType="afterEffect">
                                  <p:stCondLst>
                                    <p:cond delay="500"/>
                                  </p:stCondLst>
                                  <p:childTnLst>
                                    <p:set>
                                      <p:cBhvr>
                                        <p:cTn id="36" dur="1" fill="hold">
                                          <p:stCondLst>
                                            <p:cond delay="0"/>
                                          </p:stCondLst>
                                        </p:cTn>
                                        <p:tgtEl>
                                          <p:spTgt spid="188"/>
                                        </p:tgtEl>
                                        <p:attrNameLst>
                                          <p:attrName>style.visibility</p:attrName>
                                        </p:attrNameLst>
                                      </p:cBhvr>
                                      <p:to>
                                        <p:strVal val="visible"/>
                                      </p:to>
                                    </p:set>
                                    <p:animEffect transition="in" filter="fade">
                                      <p:cBhvr>
                                        <p:cTn id="37" dur="500"/>
                                        <p:tgtEl>
                                          <p:spTgt spid="188"/>
                                        </p:tgtEl>
                                      </p:cBhvr>
                                    </p:animEffect>
                                  </p:childTnLst>
                                </p:cTn>
                              </p:par>
                              <p:par>
                                <p:cTn id="38" presetID="10" presetClass="entr" presetSubtype="0" fill="hold" nodeType="withEffect">
                                  <p:stCondLst>
                                    <p:cond delay="500"/>
                                  </p:stCondLst>
                                  <p:childTnLst>
                                    <p:set>
                                      <p:cBhvr>
                                        <p:cTn id="39" dur="1" fill="hold">
                                          <p:stCondLst>
                                            <p:cond delay="0"/>
                                          </p:stCondLst>
                                        </p:cTn>
                                        <p:tgtEl>
                                          <p:spTgt spid="201"/>
                                        </p:tgtEl>
                                        <p:attrNameLst>
                                          <p:attrName>style.visibility</p:attrName>
                                        </p:attrNameLst>
                                      </p:cBhvr>
                                      <p:to>
                                        <p:strVal val="visible"/>
                                      </p:to>
                                    </p:set>
                                    <p:animEffect transition="in" filter="fade">
                                      <p:cBhvr>
                                        <p:cTn id="40" dur="500"/>
                                        <p:tgtEl>
                                          <p:spTgt spid="201"/>
                                        </p:tgtEl>
                                      </p:cBhvr>
                                    </p:animEffect>
                                  </p:childTnLst>
                                </p:cTn>
                              </p:par>
                            </p:childTnLst>
                          </p:cTn>
                        </p:par>
                        <p:par>
                          <p:cTn id="41" fill="hold">
                            <p:stCondLst>
                              <p:cond delay="5000"/>
                            </p:stCondLst>
                            <p:childTnLst>
                              <p:par>
                                <p:cTn id="42" presetID="10" presetClass="entr" presetSubtype="0" fill="hold" grpId="0" nodeType="afterEffect">
                                  <p:stCondLst>
                                    <p:cond delay="500"/>
                                  </p:stCondLst>
                                  <p:childTnLst>
                                    <p:set>
                                      <p:cBhvr>
                                        <p:cTn id="43" dur="1" fill="hold">
                                          <p:stCondLst>
                                            <p:cond delay="0"/>
                                          </p:stCondLst>
                                        </p:cTn>
                                        <p:tgtEl>
                                          <p:spTgt spid="187"/>
                                        </p:tgtEl>
                                        <p:attrNameLst>
                                          <p:attrName>style.visibility</p:attrName>
                                        </p:attrNameLst>
                                      </p:cBhvr>
                                      <p:to>
                                        <p:strVal val="visible"/>
                                      </p:to>
                                    </p:set>
                                    <p:animEffect transition="in" filter="fade">
                                      <p:cBhvr>
                                        <p:cTn id="44" dur="500"/>
                                        <p:tgtEl>
                                          <p:spTgt spid="187"/>
                                        </p:tgtEl>
                                      </p:cBhvr>
                                    </p:animEffect>
                                  </p:childTnLst>
                                </p:cTn>
                              </p:par>
                              <p:par>
                                <p:cTn id="45" presetID="10" presetClass="entr" presetSubtype="0" fill="hold" nodeType="withEffect">
                                  <p:stCondLst>
                                    <p:cond delay="500"/>
                                  </p:stCondLst>
                                  <p:childTnLst>
                                    <p:set>
                                      <p:cBhvr>
                                        <p:cTn id="46" dur="1" fill="hold">
                                          <p:stCondLst>
                                            <p:cond delay="0"/>
                                          </p:stCondLst>
                                        </p:cTn>
                                        <p:tgtEl>
                                          <p:spTgt spid="209"/>
                                        </p:tgtEl>
                                        <p:attrNameLst>
                                          <p:attrName>style.visibility</p:attrName>
                                        </p:attrNameLst>
                                      </p:cBhvr>
                                      <p:to>
                                        <p:strVal val="visible"/>
                                      </p:to>
                                    </p:set>
                                    <p:animEffect transition="in" filter="fade">
                                      <p:cBhvr>
                                        <p:cTn id="47" dur="500"/>
                                        <p:tgtEl>
                                          <p:spTgt spid="209"/>
                                        </p:tgtEl>
                                      </p:cBhvr>
                                    </p:animEffect>
                                  </p:childTnLst>
                                </p:cTn>
                              </p:par>
                            </p:childTnLst>
                          </p:cTn>
                        </p:par>
                        <p:par>
                          <p:cTn id="48" fill="hold">
                            <p:stCondLst>
                              <p:cond delay="6000"/>
                            </p:stCondLst>
                            <p:childTnLst>
                              <p:par>
                                <p:cTn id="49" presetID="10" presetClass="entr" presetSubtype="0" fill="hold" grpId="0" nodeType="afterEffect">
                                  <p:stCondLst>
                                    <p:cond delay="500"/>
                                  </p:stCondLst>
                                  <p:childTnLst>
                                    <p:set>
                                      <p:cBhvr>
                                        <p:cTn id="50" dur="1" fill="hold">
                                          <p:stCondLst>
                                            <p:cond delay="0"/>
                                          </p:stCondLst>
                                        </p:cTn>
                                        <p:tgtEl>
                                          <p:spTgt spid="186"/>
                                        </p:tgtEl>
                                        <p:attrNameLst>
                                          <p:attrName>style.visibility</p:attrName>
                                        </p:attrNameLst>
                                      </p:cBhvr>
                                      <p:to>
                                        <p:strVal val="visible"/>
                                      </p:to>
                                    </p:set>
                                    <p:animEffect transition="in" filter="fade">
                                      <p:cBhvr>
                                        <p:cTn id="51" dur="500"/>
                                        <p:tgtEl>
                                          <p:spTgt spid="186"/>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216"/>
                                        </p:tgtEl>
                                        <p:attrNameLst>
                                          <p:attrName>style.visibility</p:attrName>
                                        </p:attrNameLst>
                                      </p:cBhvr>
                                      <p:to>
                                        <p:strVal val="visible"/>
                                      </p:to>
                                    </p:set>
                                    <p:animEffect transition="in" filter="fade">
                                      <p:cBhvr>
                                        <p:cTn id="54" dur="500"/>
                                        <p:tgtEl>
                                          <p:spTgt spid="216"/>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213"/>
                                        </p:tgtEl>
                                        <p:attrNameLst>
                                          <p:attrName>style.visibility</p:attrName>
                                        </p:attrNameLst>
                                      </p:cBhvr>
                                      <p:to>
                                        <p:strVal val="visible"/>
                                      </p:to>
                                    </p:set>
                                    <p:animEffect transition="in" filter="fade">
                                      <p:cBhvr>
                                        <p:cTn id="57" dur="500"/>
                                        <p:tgtEl>
                                          <p:spTgt spid="2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186" grpId="0" animBg="1"/>
      <p:bldP spid="187" grpId="0" animBg="1"/>
      <p:bldP spid="188" grpId="0" animBg="1"/>
      <p:bldP spid="189" grpId="0" animBg="1"/>
      <p:bldP spid="190" grpId="0" animBg="1"/>
      <p:bldP spid="191" grpId="0" animBg="1"/>
      <p:bldP spid="200" grpId="0" animBg="1"/>
      <p:bldP spid="213" grpId="0"/>
      <p:bldP spid="2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bwMode="auto">
          <a:xfrm>
            <a:off x="2" y="487"/>
            <a:ext cx="12218060" cy="6857027"/>
          </a:xfrm>
          <a:prstGeom prst="rect">
            <a:avLst/>
          </a:prstGeom>
          <a:solidFill>
            <a:srgbClr val="0093E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de-DE" sz="2353" dirty="0" err="1">
              <a:solidFill>
                <a:schemeClr val="bg1"/>
              </a:solidFill>
              <a:ea typeface="Segoe UI" pitchFamily="34" charset="0"/>
              <a:cs typeface="Segoe UI" pitchFamily="34" charset="0"/>
            </a:endParaRPr>
          </a:p>
        </p:txBody>
      </p:sp>
      <p:sp>
        <p:nvSpPr>
          <p:cNvPr id="7" name="Rectangle 6"/>
          <p:cNvSpPr/>
          <p:nvPr/>
        </p:nvSpPr>
        <p:spPr bwMode="auto">
          <a:xfrm>
            <a:off x="4620123" y="1568204"/>
            <a:ext cx="2099013" cy="2072545"/>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3751">
              <a:lnSpc>
                <a:spcPct val="90000"/>
              </a:lnSpc>
              <a:defRPr/>
            </a:pPr>
            <a:r>
              <a:rPr lang="en-US" sz="1568" b="1" dirty="0">
                <a:gradFill>
                  <a:gsLst>
                    <a:gs pos="0">
                      <a:srgbClr val="FFFFFF"/>
                    </a:gs>
                    <a:gs pos="100000">
                      <a:srgbClr val="FFFFFF"/>
                    </a:gs>
                  </a:gsLst>
                  <a:lin ang="5400000" scaled="0"/>
                </a:gradFill>
                <a:latin typeface="+mj-lt"/>
                <a:ea typeface="Segoe UI" pitchFamily="34" charset="0"/>
                <a:cs typeface="Segoe UI" pitchFamily="34" charset="0"/>
              </a:rPr>
              <a:t>BUILD</a:t>
            </a:r>
          </a:p>
        </p:txBody>
      </p:sp>
      <p:sp>
        <p:nvSpPr>
          <p:cNvPr id="2" name="Title 1"/>
          <p:cNvSpPr>
            <a:spLocks noGrp="1"/>
          </p:cNvSpPr>
          <p:nvPr>
            <p:ph type="title"/>
          </p:nvPr>
        </p:nvSpPr>
        <p:spPr/>
        <p:txBody>
          <a:bodyPr/>
          <a:lstStyle/>
          <a:p>
            <a:r>
              <a:rPr lang="en-US" dirty="0">
                <a:solidFill>
                  <a:schemeClr val="bg1"/>
                </a:solidFill>
              </a:rPr>
              <a:t>Continuous Integration (CI) – a DevOps practice</a:t>
            </a:r>
          </a:p>
        </p:txBody>
      </p:sp>
      <p:cxnSp>
        <p:nvCxnSpPr>
          <p:cNvPr id="31" name="Straight Arrow Connector 30"/>
          <p:cNvCxnSpPr/>
          <p:nvPr/>
        </p:nvCxnSpPr>
        <p:spPr>
          <a:xfrm>
            <a:off x="3168006" y="2604476"/>
            <a:ext cx="1434280" cy="0"/>
          </a:xfrm>
          <a:prstGeom prst="straightConnector1">
            <a:avLst/>
          </a:prstGeom>
          <a:ln w="31750" cap="sq">
            <a:solidFill>
              <a:schemeClr val="bg1"/>
            </a:solidFill>
            <a:miter lim="800000"/>
            <a:headEnd type="none"/>
            <a:tailEnd type="arrow" w="lg"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462678" y="1568204"/>
            <a:ext cx="3549004" cy="3882924"/>
          </a:xfrm>
          <a:prstGeom prst="rect">
            <a:avLst/>
          </a:prstGeom>
          <a:noFill/>
        </p:spPr>
        <p:txBody>
          <a:bodyPr wrap="none" lIns="179259" tIns="143407" rIns="179259" bIns="143407" rtlCol="0">
            <a:spAutoFit/>
          </a:bodyPr>
          <a:lstStyle/>
          <a:p>
            <a:pPr defTabSz="914192">
              <a:lnSpc>
                <a:spcPct val="90000"/>
              </a:lnSpc>
              <a:spcBef>
                <a:spcPts val="882"/>
              </a:spcBef>
              <a:buSzPct val="90000"/>
              <a:defRPr/>
            </a:pPr>
            <a:r>
              <a:rPr lang="en-US" sz="3528" dirty="0">
                <a:solidFill>
                  <a:schemeClr val="bg1"/>
                </a:solidFill>
                <a:latin typeface="Segoe UI Light"/>
              </a:rPr>
              <a:t>Issues</a:t>
            </a:r>
          </a:p>
          <a:p>
            <a:pPr marL="280121" indent="-280121" defTabSz="914192">
              <a:lnSpc>
                <a:spcPct val="90000"/>
              </a:lnSpc>
              <a:spcBef>
                <a:spcPts val="882"/>
              </a:spcBef>
              <a:buSzPct val="90000"/>
              <a:buFont typeface="Arial" panose="020B0604020202020204" pitchFamily="34" charset="0"/>
              <a:buChar char="•"/>
              <a:defRPr/>
            </a:pPr>
            <a:r>
              <a:rPr lang="en-US" sz="1765" dirty="0">
                <a:solidFill>
                  <a:schemeClr val="bg1"/>
                </a:solidFill>
                <a:latin typeface="Segoe UI Light"/>
              </a:rPr>
              <a:t>Delivery delays</a:t>
            </a:r>
          </a:p>
          <a:p>
            <a:pPr marL="280121" indent="-280121" defTabSz="914192">
              <a:lnSpc>
                <a:spcPct val="90000"/>
              </a:lnSpc>
              <a:spcBef>
                <a:spcPts val="882"/>
              </a:spcBef>
              <a:buSzPct val="90000"/>
              <a:buFont typeface="Arial" panose="020B0604020202020204" pitchFamily="34" charset="0"/>
              <a:buChar char="•"/>
              <a:defRPr/>
            </a:pPr>
            <a:r>
              <a:rPr lang="en-US" sz="1765" dirty="0">
                <a:solidFill>
                  <a:schemeClr val="bg1"/>
                </a:solidFill>
                <a:latin typeface="Segoe UI Light"/>
              </a:rPr>
              <a:t>Non-working/low-quality code</a:t>
            </a:r>
          </a:p>
          <a:p>
            <a:pPr marL="280121" indent="-280121" defTabSz="914192">
              <a:lnSpc>
                <a:spcPct val="90000"/>
              </a:lnSpc>
              <a:spcBef>
                <a:spcPts val="882"/>
              </a:spcBef>
              <a:buSzPct val="90000"/>
              <a:buFont typeface="Arial" panose="020B0604020202020204" pitchFamily="34" charset="0"/>
              <a:buChar char="•"/>
              <a:defRPr/>
            </a:pPr>
            <a:r>
              <a:rPr lang="en-US" sz="1765" dirty="0">
                <a:solidFill>
                  <a:schemeClr val="bg1"/>
                </a:solidFill>
                <a:latin typeface="Segoe UI Light"/>
              </a:rPr>
              <a:t>Incomplete solutions</a:t>
            </a:r>
          </a:p>
          <a:p>
            <a:pPr marL="280121" indent="-280121" defTabSz="914192">
              <a:lnSpc>
                <a:spcPct val="90000"/>
              </a:lnSpc>
              <a:spcBef>
                <a:spcPts val="882"/>
              </a:spcBef>
              <a:buSzPct val="90000"/>
              <a:buFont typeface="Arial" panose="020B0604020202020204" pitchFamily="34" charset="0"/>
              <a:buChar char="•"/>
              <a:defRPr/>
            </a:pPr>
            <a:r>
              <a:rPr lang="en-US" sz="1765" dirty="0">
                <a:solidFill>
                  <a:schemeClr val="bg1"/>
                </a:solidFill>
                <a:latin typeface="Segoe UI Light"/>
              </a:rPr>
              <a:t>Rework</a:t>
            </a:r>
            <a:endParaRPr lang="en-US" sz="3528" dirty="0">
              <a:solidFill>
                <a:schemeClr val="bg1"/>
              </a:solidFill>
              <a:latin typeface="Segoe UI Light"/>
            </a:endParaRPr>
          </a:p>
          <a:p>
            <a:pPr defTabSz="914192">
              <a:lnSpc>
                <a:spcPct val="90000"/>
              </a:lnSpc>
              <a:spcBef>
                <a:spcPts val="882"/>
              </a:spcBef>
              <a:buSzPct val="90000"/>
              <a:defRPr/>
            </a:pPr>
            <a:r>
              <a:rPr lang="en-US" sz="3528" dirty="0">
                <a:solidFill>
                  <a:schemeClr val="bg1"/>
                </a:solidFill>
                <a:latin typeface="Segoe UI Light"/>
              </a:rPr>
              <a:t>Value</a:t>
            </a:r>
          </a:p>
          <a:p>
            <a:pPr marL="284790" indent="-284790" defTabSz="914192">
              <a:lnSpc>
                <a:spcPct val="90000"/>
              </a:lnSpc>
              <a:spcBef>
                <a:spcPts val="882"/>
              </a:spcBef>
              <a:buSzPct val="90000"/>
              <a:buFont typeface="Arial" panose="020B0604020202020204" pitchFamily="34" charset="0"/>
              <a:buChar char="•"/>
              <a:defRPr/>
            </a:pPr>
            <a:r>
              <a:rPr lang="en-US" sz="1765" dirty="0">
                <a:solidFill>
                  <a:schemeClr val="bg1"/>
                </a:solidFill>
                <a:latin typeface="Segoe UI Light"/>
              </a:rPr>
              <a:t>Frequent integration</a:t>
            </a:r>
          </a:p>
          <a:p>
            <a:pPr marL="284790" indent="-284790" defTabSz="914192">
              <a:lnSpc>
                <a:spcPct val="90000"/>
              </a:lnSpc>
              <a:spcBef>
                <a:spcPts val="882"/>
              </a:spcBef>
              <a:buSzPct val="90000"/>
              <a:buFont typeface="Arial" panose="020B0604020202020204" pitchFamily="34" charset="0"/>
              <a:buChar char="•"/>
              <a:defRPr/>
            </a:pPr>
            <a:r>
              <a:rPr lang="en-US" sz="1765" dirty="0">
                <a:solidFill>
                  <a:schemeClr val="bg1"/>
                </a:solidFill>
                <a:latin typeface="Segoe UI Light"/>
              </a:rPr>
              <a:t>Higher quality</a:t>
            </a:r>
          </a:p>
          <a:p>
            <a:pPr marL="284790" indent="-284790" defTabSz="914192">
              <a:lnSpc>
                <a:spcPct val="90000"/>
              </a:lnSpc>
              <a:spcBef>
                <a:spcPts val="882"/>
              </a:spcBef>
              <a:buSzPct val="90000"/>
              <a:buFont typeface="Arial" panose="020B0604020202020204" pitchFamily="34" charset="0"/>
              <a:buChar char="•"/>
              <a:defRPr/>
            </a:pPr>
            <a:r>
              <a:rPr lang="en-US" sz="1765" dirty="0">
                <a:solidFill>
                  <a:schemeClr val="bg1"/>
                </a:solidFill>
                <a:latin typeface="Segoe UI Light"/>
              </a:rPr>
              <a:t>Repeatability</a:t>
            </a:r>
          </a:p>
        </p:txBody>
      </p:sp>
      <p:cxnSp>
        <p:nvCxnSpPr>
          <p:cNvPr id="11" name="Straight Connector 10"/>
          <p:cNvCxnSpPr/>
          <p:nvPr/>
        </p:nvCxnSpPr>
        <p:spPr>
          <a:xfrm>
            <a:off x="1843997" y="3653730"/>
            <a:ext cx="0" cy="1426351"/>
          </a:xfrm>
          <a:prstGeom prst="line">
            <a:avLst/>
          </a:prstGeom>
          <a:ln w="38100">
            <a:solidFill>
              <a:schemeClr val="bg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1297293" y="5190134"/>
            <a:ext cx="1901685" cy="1096897"/>
            <a:chOff x="940119" y="5293964"/>
            <a:chExt cx="1940093" cy="1119051"/>
          </a:xfrm>
        </p:grpSpPr>
        <p:sp>
          <p:nvSpPr>
            <p:cNvPr id="132" name="Rectangle 154"/>
            <p:cNvSpPr>
              <a:spLocks noChangeArrowheads="1"/>
            </p:cNvSpPr>
            <p:nvPr/>
          </p:nvSpPr>
          <p:spPr bwMode="auto">
            <a:xfrm>
              <a:off x="1171231" y="5293964"/>
              <a:ext cx="1505245" cy="1027824"/>
            </a:xfrm>
            <a:prstGeom prst="rect">
              <a:avLst/>
            </a:prstGeom>
            <a:solidFill>
              <a:schemeClr val="bg2">
                <a:lumMod val="2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133" name="Rectangle 156"/>
            <p:cNvSpPr>
              <a:spLocks noChangeArrowheads="1"/>
            </p:cNvSpPr>
            <p:nvPr/>
          </p:nvSpPr>
          <p:spPr bwMode="auto">
            <a:xfrm>
              <a:off x="1224447" y="5359343"/>
              <a:ext cx="1398813" cy="897066"/>
            </a:xfrm>
            <a:prstGeom prst="rect">
              <a:avLst/>
            </a:prstGeom>
            <a:solidFill>
              <a:schemeClr val="tx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sp>
          <p:nvSpPr>
            <p:cNvPr id="134" name="Freeform 158"/>
            <p:cNvSpPr>
              <a:spLocks/>
            </p:cNvSpPr>
            <p:nvPr/>
          </p:nvSpPr>
          <p:spPr bwMode="auto">
            <a:xfrm>
              <a:off x="940119" y="6336991"/>
              <a:ext cx="1940093" cy="76024"/>
            </a:xfrm>
            <a:custGeom>
              <a:avLst/>
              <a:gdLst>
                <a:gd name="T0" fmla="*/ 0 w 1454"/>
                <a:gd name="T1" fmla="*/ 0 h 57"/>
                <a:gd name="T2" fmla="*/ 0 w 1454"/>
                <a:gd name="T3" fmla="*/ 4 h 57"/>
                <a:gd name="T4" fmla="*/ 53 w 1454"/>
                <a:gd name="T5" fmla="*/ 57 h 57"/>
                <a:gd name="T6" fmla="*/ 1400 w 1454"/>
                <a:gd name="T7" fmla="*/ 57 h 57"/>
                <a:gd name="T8" fmla="*/ 1454 w 1454"/>
                <a:gd name="T9" fmla="*/ 4 h 57"/>
                <a:gd name="T10" fmla="*/ 1454 w 1454"/>
                <a:gd name="T11" fmla="*/ 0 h 57"/>
                <a:gd name="T12" fmla="*/ 0 w 1454"/>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454" h="57">
                  <a:moveTo>
                    <a:pt x="0" y="0"/>
                  </a:moveTo>
                  <a:cubicBezTo>
                    <a:pt x="0" y="4"/>
                    <a:pt x="0" y="4"/>
                    <a:pt x="0" y="4"/>
                  </a:cubicBezTo>
                  <a:cubicBezTo>
                    <a:pt x="0" y="33"/>
                    <a:pt x="24" y="57"/>
                    <a:pt x="53" y="57"/>
                  </a:cubicBezTo>
                  <a:cubicBezTo>
                    <a:pt x="1400" y="57"/>
                    <a:pt x="1400" y="57"/>
                    <a:pt x="1400" y="57"/>
                  </a:cubicBezTo>
                  <a:cubicBezTo>
                    <a:pt x="1430" y="57"/>
                    <a:pt x="1454" y="33"/>
                    <a:pt x="1454" y="4"/>
                  </a:cubicBezTo>
                  <a:cubicBezTo>
                    <a:pt x="1454" y="0"/>
                    <a:pt x="1454" y="0"/>
                    <a:pt x="1454" y="0"/>
                  </a:cubicBezTo>
                  <a:lnTo>
                    <a:pt x="0" y="0"/>
                  </a:lnTo>
                  <a:close/>
                </a:path>
              </a:pathLst>
            </a:custGeom>
            <a:solidFill>
              <a:schemeClr val="bg2">
                <a:lumMod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defRPr/>
              </a:pPr>
              <a:endParaRPr lang="en-US" sz="1765">
                <a:solidFill>
                  <a:srgbClr val="FFFFFF"/>
                </a:solidFill>
                <a:latin typeface="Segoe UI"/>
              </a:endParaRPr>
            </a:p>
          </p:txBody>
        </p:sp>
      </p:grpSp>
      <p:pic>
        <p:nvPicPr>
          <p:cNvPr id="120" name="Picture 28"/>
          <p:cNvPicPr>
            <a:picLocks noChangeAspect="1"/>
          </p:cNvPicPr>
          <p:nvPr/>
        </p:nvPicPr>
        <p:blipFill rotWithShape="1">
          <a:blip r:embed="rId3">
            <a:extLst>
              <a:ext uri="{28A0092B-C50C-407E-A947-70E740481C1C}">
                <a14:useLocalDpi xmlns:a14="http://schemas.microsoft.com/office/drawing/2010/main" val="0"/>
              </a:ext>
            </a:extLst>
          </a:blip>
          <a:srcRect b="35075"/>
          <a:stretch/>
        </p:blipFill>
        <p:spPr bwMode="auto">
          <a:xfrm>
            <a:off x="5167063" y="2172836"/>
            <a:ext cx="1005129" cy="863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Accepted DEV"/>
          <p:cNvGrpSpPr/>
          <p:nvPr/>
        </p:nvGrpSpPr>
        <p:grpSpPr>
          <a:xfrm>
            <a:off x="5873257" y="2645377"/>
            <a:ext cx="447808" cy="447808"/>
            <a:chOff x="4382751" y="3909289"/>
            <a:chExt cx="456852" cy="456852"/>
          </a:xfrm>
        </p:grpSpPr>
        <p:sp>
          <p:nvSpPr>
            <p:cNvPr id="152" name="Accepted"/>
            <p:cNvSpPr/>
            <p:nvPr/>
          </p:nvSpPr>
          <p:spPr bwMode="auto">
            <a:xfrm>
              <a:off x="4382751" y="3909289"/>
              <a:ext cx="456852" cy="456852"/>
            </a:xfrm>
            <a:prstGeom prst="ellipse">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745" b="1" dirty="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153" name="Freeform 26"/>
            <p:cNvSpPr>
              <a:spLocks/>
            </p:cNvSpPr>
            <p:nvPr/>
          </p:nvSpPr>
          <p:spPr bwMode="auto">
            <a:xfrm>
              <a:off x="4460627" y="4004450"/>
              <a:ext cx="301100" cy="266531"/>
            </a:xfrm>
            <a:custGeom>
              <a:avLst/>
              <a:gdLst>
                <a:gd name="T0" fmla="*/ 1202 w 1202"/>
                <a:gd name="T1" fmla="*/ 175 h 1064"/>
                <a:gd name="T2" fmla="*/ 975 w 1202"/>
                <a:gd name="T3" fmla="*/ 0 h 1064"/>
                <a:gd name="T4" fmla="*/ 458 w 1202"/>
                <a:gd name="T5" fmla="*/ 676 h 1064"/>
                <a:gd name="T6" fmla="*/ 163 w 1202"/>
                <a:gd name="T7" fmla="*/ 449 h 1064"/>
                <a:gd name="T8" fmla="*/ 0 w 1202"/>
                <a:gd name="T9" fmla="*/ 662 h 1064"/>
                <a:gd name="T10" fmla="*/ 522 w 1202"/>
                <a:gd name="T11" fmla="*/ 1064 h 1064"/>
                <a:gd name="T12" fmla="*/ 685 w 1202"/>
                <a:gd name="T13" fmla="*/ 851 h 1064"/>
                <a:gd name="T14" fmla="*/ 685 w 1202"/>
                <a:gd name="T15" fmla="*/ 851 h 1064"/>
                <a:gd name="T16" fmla="*/ 1202 w 1202"/>
                <a:gd name="T17" fmla="*/ 175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2" h="1064">
                  <a:moveTo>
                    <a:pt x="1202" y="175"/>
                  </a:moveTo>
                  <a:lnTo>
                    <a:pt x="975" y="0"/>
                  </a:lnTo>
                  <a:lnTo>
                    <a:pt x="458" y="676"/>
                  </a:lnTo>
                  <a:lnTo>
                    <a:pt x="163" y="449"/>
                  </a:lnTo>
                  <a:lnTo>
                    <a:pt x="0" y="662"/>
                  </a:lnTo>
                  <a:lnTo>
                    <a:pt x="522" y="1064"/>
                  </a:lnTo>
                  <a:lnTo>
                    <a:pt x="685" y="851"/>
                  </a:lnTo>
                  <a:lnTo>
                    <a:pt x="685" y="851"/>
                  </a:lnTo>
                  <a:lnTo>
                    <a:pt x="1202" y="175"/>
                  </a:lnTo>
                  <a:close/>
                </a:path>
              </a:pathLst>
            </a:custGeom>
            <a:solidFill>
              <a:schemeClr val="bg1">
                <a:lumMod val="95000"/>
              </a:schemeClr>
            </a:solidFill>
            <a:ln>
              <a:noFill/>
            </a:ln>
          </p:spPr>
          <p:txBody>
            <a:bodyPr vert="horz" wrap="square" lIns="89630" tIns="44814" rIns="89630" bIns="44814" numCol="1" anchor="t" anchorCtr="0" compatLnSpc="1">
              <a:prstTxWarp prst="textNoShape">
                <a:avLst/>
              </a:prstTxWarp>
            </a:bodyPr>
            <a:lstStyle/>
            <a:p>
              <a:pPr defTabSz="896003">
                <a:defRPr/>
              </a:pPr>
              <a:endParaRPr lang="en-US" sz="1667">
                <a:solidFill>
                  <a:srgbClr val="000000"/>
                </a:solidFill>
                <a:latin typeface="Segoe UI"/>
              </a:endParaRPr>
            </a:p>
          </p:txBody>
        </p:sp>
      </p:grpSp>
      <p:sp>
        <p:nvSpPr>
          <p:cNvPr id="122" name="Rectangle 121"/>
          <p:cNvSpPr/>
          <p:nvPr/>
        </p:nvSpPr>
        <p:spPr bwMode="auto">
          <a:xfrm>
            <a:off x="519987" y="1568204"/>
            <a:ext cx="2648020" cy="2072545"/>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3751">
              <a:lnSpc>
                <a:spcPct val="90000"/>
              </a:lnSpc>
              <a:defRPr/>
            </a:pPr>
            <a:r>
              <a:rPr lang="en-US" sz="1568" b="1" dirty="0">
                <a:gradFill>
                  <a:gsLst>
                    <a:gs pos="0">
                      <a:srgbClr val="FFFFFF"/>
                    </a:gs>
                    <a:gs pos="100000">
                      <a:srgbClr val="FFFFFF"/>
                    </a:gs>
                  </a:gsLst>
                  <a:lin ang="5400000" scaled="0"/>
                </a:gradFill>
                <a:latin typeface="+mj-lt"/>
                <a:ea typeface="Segoe UI" pitchFamily="34" charset="0"/>
                <a:cs typeface="Segoe UI" pitchFamily="34" charset="0"/>
              </a:rPr>
              <a:t>SOURCE</a:t>
            </a:r>
          </a:p>
          <a:p>
            <a:pPr algn="ctr" defTabSz="913751">
              <a:lnSpc>
                <a:spcPct val="90000"/>
              </a:lnSpc>
              <a:defRPr/>
            </a:pPr>
            <a:r>
              <a:rPr lang="en-US" sz="1568" b="1" dirty="0">
                <a:gradFill>
                  <a:gsLst>
                    <a:gs pos="0">
                      <a:srgbClr val="FFFFFF"/>
                    </a:gs>
                    <a:gs pos="100000">
                      <a:srgbClr val="FFFFFF"/>
                    </a:gs>
                  </a:gsLst>
                  <a:lin ang="5400000" scaled="0"/>
                </a:gradFill>
                <a:latin typeface="+mj-lt"/>
                <a:ea typeface="Segoe UI" pitchFamily="34" charset="0"/>
                <a:cs typeface="Segoe UI" pitchFamily="34" charset="0"/>
              </a:rPr>
              <a:t>REPOSITORY</a:t>
            </a:r>
          </a:p>
        </p:txBody>
      </p:sp>
      <p:sp>
        <p:nvSpPr>
          <p:cNvPr id="30" name="Rectangle 29"/>
          <p:cNvSpPr/>
          <p:nvPr/>
        </p:nvSpPr>
        <p:spPr bwMode="auto">
          <a:xfrm>
            <a:off x="4620123" y="4008865"/>
            <a:ext cx="2099013" cy="2072545"/>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3751">
              <a:lnSpc>
                <a:spcPct val="90000"/>
              </a:lnSpc>
              <a:defRPr/>
            </a:pPr>
            <a:r>
              <a:rPr lang="en-US" sz="1568" b="1" dirty="0">
                <a:gradFill>
                  <a:gsLst>
                    <a:gs pos="0">
                      <a:srgbClr val="FFFFFF"/>
                    </a:gs>
                    <a:gs pos="100000">
                      <a:srgbClr val="FFFFFF"/>
                    </a:gs>
                  </a:gsLst>
                  <a:lin ang="5400000" scaled="0"/>
                </a:gradFill>
                <a:latin typeface="+mj-lt"/>
                <a:ea typeface="Segoe UI" pitchFamily="34" charset="0"/>
                <a:cs typeface="Segoe UI" pitchFamily="34" charset="0"/>
              </a:rPr>
              <a:t>TEST</a:t>
            </a:r>
          </a:p>
        </p:txBody>
      </p:sp>
      <p:pic>
        <p:nvPicPr>
          <p:cNvPr id="168" name="Tes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64931" y="4734465"/>
            <a:ext cx="609397" cy="621346"/>
          </a:xfrm>
          <a:prstGeom prst="rect">
            <a:avLst/>
          </a:prstGeom>
        </p:spPr>
      </p:pic>
      <p:cxnSp>
        <p:nvCxnSpPr>
          <p:cNvPr id="33" name="Straight Arrow Connector 32"/>
          <p:cNvCxnSpPr/>
          <p:nvPr/>
        </p:nvCxnSpPr>
        <p:spPr>
          <a:xfrm flipV="1">
            <a:off x="5750691" y="3653730"/>
            <a:ext cx="0" cy="342154"/>
          </a:xfrm>
          <a:prstGeom prst="straightConnector1">
            <a:avLst/>
          </a:prstGeom>
          <a:ln w="31750" cap="sq">
            <a:solidFill>
              <a:schemeClr val="bg1"/>
            </a:solidFill>
            <a:miter lim="800000"/>
            <a:headEnd type="none"/>
            <a:tailEnd type="arrow" w="lg" len="sm"/>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5602571" y="3653730"/>
            <a:ext cx="0" cy="342154"/>
          </a:xfrm>
          <a:prstGeom prst="straightConnector1">
            <a:avLst/>
          </a:prstGeom>
          <a:ln w="31750" cap="sq">
            <a:solidFill>
              <a:schemeClr val="bg1"/>
            </a:solidFill>
            <a:miter lim="800000"/>
            <a:headEnd type="none"/>
            <a:tailEnd type="arrow" w="lg" len="sm"/>
          </a:ln>
        </p:spPr>
        <p:style>
          <a:lnRef idx="1">
            <a:schemeClr val="accent1"/>
          </a:lnRef>
          <a:fillRef idx="0">
            <a:schemeClr val="accent1"/>
          </a:fillRef>
          <a:effectRef idx="0">
            <a:schemeClr val="accent1"/>
          </a:effectRef>
          <a:fontRef idx="minor">
            <a:schemeClr val="tx1"/>
          </a:fontRef>
        </p:style>
      </p:cxnSp>
      <p:pic>
        <p:nvPicPr>
          <p:cNvPr id="32" name="Picture 3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518" y="4057588"/>
            <a:ext cx="1378494" cy="2467305"/>
          </a:xfrm>
          <a:prstGeom prst="rect">
            <a:avLst/>
          </a:prstGeom>
        </p:spPr>
      </p:pic>
      <p:sp>
        <p:nvSpPr>
          <p:cNvPr id="129" name="TextBox 128"/>
          <p:cNvSpPr txBox="1"/>
          <p:nvPr/>
        </p:nvSpPr>
        <p:spPr>
          <a:xfrm>
            <a:off x="873282" y="5085006"/>
            <a:ext cx="322156" cy="189962"/>
          </a:xfrm>
          <a:prstGeom prst="rect">
            <a:avLst/>
          </a:prstGeom>
          <a:noFill/>
        </p:spPr>
        <p:txBody>
          <a:bodyPr wrap="none" lIns="0" tIns="0" rIns="0" bIns="0" rtlCol="0">
            <a:spAutoFit/>
          </a:bodyPr>
          <a:lstStyle/>
          <a:p>
            <a:pPr defTabSz="914192">
              <a:lnSpc>
                <a:spcPct val="90000"/>
              </a:lnSpc>
              <a:spcAft>
                <a:spcPts val="588"/>
              </a:spcAft>
              <a:defRPr/>
            </a:pPr>
            <a:r>
              <a:rPr lang="en-US" sz="1371" dirty="0">
                <a:solidFill>
                  <a:schemeClr val="bg1"/>
                </a:solidFill>
                <a:latin typeface="Segoe UI"/>
              </a:rPr>
              <a:t>DEV</a:t>
            </a:r>
          </a:p>
        </p:txBody>
      </p:sp>
      <p:pic>
        <p:nvPicPr>
          <p:cNvPr id="38" name="Picture 3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14172" y="4336433"/>
            <a:ext cx="1074351" cy="2109052"/>
          </a:xfrm>
          <a:prstGeom prst="rect">
            <a:avLst/>
          </a:prstGeom>
        </p:spPr>
      </p:pic>
      <p:sp>
        <p:nvSpPr>
          <p:cNvPr id="42" name="TextBox 41"/>
          <p:cNvSpPr txBox="1"/>
          <p:nvPr/>
        </p:nvSpPr>
        <p:spPr>
          <a:xfrm>
            <a:off x="3360288" y="5085006"/>
            <a:ext cx="323728" cy="189962"/>
          </a:xfrm>
          <a:prstGeom prst="rect">
            <a:avLst/>
          </a:prstGeom>
          <a:noFill/>
        </p:spPr>
        <p:txBody>
          <a:bodyPr wrap="none" lIns="0" tIns="0" rIns="0" bIns="0" rtlCol="0">
            <a:spAutoFit/>
          </a:bodyPr>
          <a:lstStyle/>
          <a:p>
            <a:pPr defTabSz="914192">
              <a:lnSpc>
                <a:spcPct val="90000"/>
              </a:lnSpc>
              <a:spcAft>
                <a:spcPts val="588"/>
              </a:spcAft>
              <a:defRPr/>
            </a:pPr>
            <a:r>
              <a:rPr lang="en-US" sz="1371" dirty="0">
                <a:gradFill>
                  <a:gsLst>
                    <a:gs pos="2917">
                      <a:srgbClr val="FFFFFF"/>
                    </a:gs>
                    <a:gs pos="30000">
                      <a:srgbClr val="FFFFFF"/>
                    </a:gs>
                  </a:gsLst>
                  <a:lin ang="5400000" scaled="0"/>
                </a:gradFill>
                <a:latin typeface="Segoe UI"/>
              </a:rPr>
              <a:t>OPS</a:t>
            </a:r>
          </a:p>
        </p:txBody>
      </p:sp>
      <p:grpSp>
        <p:nvGrpSpPr>
          <p:cNvPr id="9" name="Group 8"/>
          <p:cNvGrpSpPr/>
          <p:nvPr/>
        </p:nvGrpSpPr>
        <p:grpSpPr>
          <a:xfrm>
            <a:off x="2049141" y="5441884"/>
            <a:ext cx="425797" cy="441731"/>
            <a:chOff x="1707792" y="5550508"/>
            <a:chExt cx="434335" cy="450589"/>
          </a:xfrm>
        </p:grpSpPr>
        <p:grpSp>
          <p:nvGrpSpPr>
            <p:cNvPr id="26" name="Group 25"/>
            <p:cNvGrpSpPr/>
            <p:nvPr/>
          </p:nvGrpSpPr>
          <p:grpSpPr>
            <a:xfrm>
              <a:off x="1707792" y="5550508"/>
              <a:ext cx="433342" cy="450589"/>
              <a:chOff x="652595" y="2571201"/>
              <a:chExt cx="609169" cy="633414"/>
            </a:xfrm>
          </p:grpSpPr>
          <p:sp>
            <p:nvSpPr>
              <p:cNvPr id="27" name="Freeform 11"/>
              <p:cNvSpPr>
                <a:spLocks/>
              </p:cNvSpPr>
              <p:nvPr/>
            </p:nvSpPr>
            <p:spPr bwMode="auto">
              <a:xfrm>
                <a:off x="652595" y="2571201"/>
                <a:ext cx="609169" cy="633414"/>
              </a:xfrm>
              <a:custGeom>
                <a:avLst/>
                <a:gdLst>
                  <a:gd name="T0" fmla="*/ 67 w 644"/>
                  <a:gd name="T1" fmla="*/ 0 h 671"/>
                  <a:gd name="T2" fmla="*/ 0 w 644"/>
                  <a:gd name="T3" fmla="*/ 68 h 671"/>
                  <a:gd name="T4" fmla="*/ 0 w 644"/>
                  <a:gd name="T5" fmla="*/ 603 h 671"/>
                  <a:gd name="T6" fmla="*/ 67 w 644"/>
                  <a:gd name="T7" fmla="*/ 671 h 671"/>
                  <a:gd name="T8" fmla="*/ 576 w 644"/>
                  <a:gd name="T9" fmla="*/ 671 h 671"/>
                  <a:gd name="T10" fmla="*/ 644 w 644"/>
                  <a:gd name="T11" fmla="*/ 603 h 671"/>
                  <a:gd name="T12" fmla="*/ 644 w 644"/>
                  <a:gd name="T13" fmla="*/ 193 h 671"/>
                  <a:gd name="T14" fmla="*/ 644 w 644"/>
                  <a:gd name="T15" fmla="*/ 127 h 671"/>
                  <a:gd name="T16" fmla="*/ 515 w 644"/>
                  <a:gd name="T17" fmla="*/ 0 h 671"/>
                  <a:gd name="T18" fmla="*/ 445 w 644"/>
                  <a:gd name="T19" fmla="*/ 0 h 671"/>
                  <a:gd name="T20" fmla="*/ 67 w 644"/>
                  <a:gd name="T21"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4" h="671">
                    <a:moveTo>
                      <a:pt x="67" y="0"/>
                    </a:moveTo>
                    <a:cubicBezTo>
                      <a:pt x="30" y="0"/>
                      <a:pt x="0" y="30"/>
                      <a:pt x="0" y="68"/>
                    </a:cubicBezTo>
                    <a:cubicBezTo>
                      <a:pt x="0" y="603"/>
                      <a:pt x="0" y="603"/>
                      <a:pt x="0" y="603"/>
                    </a:cubicBezTo>
                    <a:cubicBezTo>
                      <a:pt x="0" y="641"/>
                      <a:pt x="30" y="671"/>
                      <a:pt x="67" y="671"/>
                    </a:cubicBezTo>
                    <a:cubicBezTo>
                      <a:pt x="576" y="671"/>
                      <a:pt x="576" y="671"/>
                      <a:pt x="576" y="671"/>
                    </a:cubicBezTo>
                    <a:cubicBezTo>
                      <a:pt x="613" y="671"/>
                      <a:pt x="644" y="641"/>
                      <a:pt x="644" y="603"/>
                    </a:cubicBezTo>
                    <a:cubicBezTo>
                      <a:pt x="644" y="193"/>
                      <a:pt x="644" y="193"/>
                      <a:pt x="644" y="193"/>
                    </a:cubicBezTo>
                    <a:cubicBezTo>
                      <a:pt x="644" y="156"/>
                      <a:pt x="644" y="127"/>
                      <a:pt x="644" y="127"/>
                    </a:cubicBezTo>
                    <a:cubicBezTo>
                      <a:pt x="515" y="0"/>
                      <a:pt x="515" y="0"/>
                      <a:pt x="515" y="0"/>
                    </a:cubicBezTo>
                    <a:cubicBezTo>
                      <a:pt x="515" y="0"/>
                      <a:pt x="482" y="0"/>
                      <a:pt x="445" y="0"/>
                    </a:cubicBezTo>
                    <a:lnTo>
                      <a:pt x="67" y="0"/>
                    </a:lnTo>
                    <a:close/>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04" tIns="44802" rIns="89604" bIns="44802" numCol="1" anchor="t" anchorCtr="0" compatLnSpc="1">
                <a:prstTxWarp prst="textNoShape">
                  <a:avLst/>
                </a:prstTxWarp>
              </a:bodyPr>
              <a:lstStyle/>
              <a:p>
                <a:pPr defTabSz="913841">
                  <a:defRPr/>
                </a:pPr>
                <a:endParaRPr lang="en-US">
                  <a:solidFill>
                    <a:srgbClr val="FFFFFF"/>
                  </a:solidFill>
                  <a:latin typeface="Segoe UI"/>
                </a:endParaRPr>
              </a:p>
            </p:txBody>
          </p:sp>
          <p:sp>
            <p:nvSpPr>
              <p:cNvPr id="28" name="Freeform 6"/>
              <p:cNvSpPr>
                <a:spLocks/>
              </p:cNvSpPr>
              <p:nvPr/>
            </p:nvSpPr>
            <p:spPr bwMode="auto">
              <a:xfrm>
                <a:off x="828249" y="2734135"/>
                <a:ext cx="107771" cy="333265"/>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chemeClr val="bg1"/>
              </a:solidFill>
              <a:ln w="0">
                <a:noFill/>
                <a:prstDash val="solid"/>
                <a:round/>
                <a:headEnd/>
                <a:tailEnd/>
              </a:ln>
            </p:spPr>
            <p:txBody>
              <a:bodyPr vert="horz" wrap="square" lIns="89604" tIns="44802" rIns="89604" bIns="44802" numCol="1" anchor="t" anchorCtr="0" compatLnSpc="1">
                <a:prstTxWarp prst="textNoShape">
                  <a:avLst/>
                </a:prstTxWarp>
              </a:bodyPr>
              <a:lstStyle/>
              <a:p>
                <a:pPr defTabSz="913841">
                  <a:defRPr/>
                </a:pPr>
                <a:endParaRPr lang="en-US">
                  <a:solidFill>
                    <a:srgbClr val="FFFFFF"/>
                  </a:solidFill>
                  <a:latin typeface="Segoe UI"/>
                </a:endParaRPr>
              </a:p>
            </p:txBody>
          </p:sp>
          <p:sp>
            <p:nvSpPr>
              <p:cNvPr id="29" name="Freeform 7"/>
              <p:cNvSpPr>
                <a:spLocks/>
              </p:cNvSpPr>
              <p:nvPr/>
            </p:nvSpPr>
            <p:spPr bwMode="auto">
              <a:xfrm>
                <a:off x="1000685" y="2734135"/>
                <a:ext cx="107771" cy="333265"/>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chemeClr val="bg1"/>
              </a:solidFill>
              <a:ln w="0">
                <a:noFill/>
                <a:prstDash val="solid"/>
                <a:round/>
                <a:headEnd/>
                <a:tailEnd/>
              </a:ln>
            </p:spPr>
            <p:txBody>
              <a:bodyPr vert="horz" wrap="square" lIns="89604" tIns="44802" rIns="89604" bIns="44802" numCol="1" anchor="t" anchorCtr="0" compatLnSpc="1">
                <a:prstTxWarp prst="textNoShape">
                  <a:avLst/>
                </a:prstTxWarp>
              </a:bodyPr>
              <a:lstStyle/>
              <a:p>
                <a:pPr defTabSz="913841">
                  <a:defRPr/>
                </a:pPr>
                <a:endParaRPr lang="en-US">
                  <a:solidFill>
                    <a:srgbClr val="FFFFFF"/>
                  </a:solidFill>
                  <a:latin typeface="Segoe UI"/>
                </a:endParaRPr>
              </a:p>
            </p:txBody>
          </p:sp>
        </p:grpSp>
        <p:sp>
          <p:nvSpPr>
            <p:cNvPr id="39" name="Freeform 12"/>
            <p:cNvSpPr>
              <a:spLocks/>
            </p:cNvSpPr>
            <p:nvPr/>
          </p:nvSpPr>
          <p:spPr bwMode="auto">
            <a:xfrm>
              <a:off x="2052638" y="5550508"/>
              <a:ext cx="89489" cy="85748"/>
            </a:xfrm>
            <a:custGeom>
              <a:avLst/>
              <a:gdLst>
                <a:gd name="T0" fmla="*/ 81 w 81"/>
                <a:gd name="T1" fmla="*/ 79 h 79"/>
                <a:gd name="T2" fmla="*/ 0 w 81"/>
                <a:gd name="T3" fmla="*/ 0 h 79"/>
                <a:gd name="T4" fmla="*/ 0 w 81"/>
                <a:gd name="T5" fmla="*/ 79 h 79"/>
                <a:gd name="T6" fmla="*/ 81 w 81"/>
                <a:gd name="T7" fmla="*/ 79 h 79"/>
              </a:gdLst>
              <a:ahLst/>
              <a:cxnLst>
                <a:cxn ang="0">
                  <a:pos x="T0" y="T1"/>
                </a:cxn>
                <a:cxn ang="0">
                  <a:pos x="T2" y="T3"/>
                </a:cxn>
                <a:cxn ang="0">
                  <a:pos x="T4" y="T5"/>
                </a:cxn>
                <a:cxn ang="0">
                  <a:pos x="T6" y="T7"/>
                </a:cxn>
              </a:cxnLst>
              <a:rect l="0" t="0" r="r" b="b"/>
              <a:pathLst>
                <a:path w="81" h="79">
                  <a:moveTo>
                    <a:pt x="81" y="79"/>
                  </a:moveTo>
                  <a:lnTo>
                    <a:pt x="0" y="0"/>
                  </a:lnTo>
                  <a:lnTo>
                    <a:pt x="0" y="79"/>
                  </a:lnTo>
                  <a:lnTo>
                    <a:pt x="81" y="79"/>
                  </a:lnTo>
                  <a:close/>
                </a:path>
              </a:pathLst>
            </a:custGeom>
            <a:solidFill>
              <a:srgbClr val="969696"/>
            </a:solidFill>
            <a:ln>
              <a:noFill/>
            </a:ln>
            <a:extLst/>
          </p:spPr>
          <p:txBody>
            <a:bodyPr vert="horz" wrap="square" lIns="89617" tIns="44808" rIns="89617" bIns="44808" numCol="1" anchor="t" anchorCtr="0" compatLnSpc="1">
              <a:prstTxWarp prst="textNoShape">
                <a:avLst/>
              </a:prstTxWarp>
            </a:bodyPr>
            <a:lstStyle/>
            <a:p>
              <a:pPr defTabSz="914016">
                <a:defRPr/>
              </a:pPr>
              <a:endParaRPr lang="en-US" dirty="0">
                <a:solidFill>
                  <a:srgbClr val="FFFFFF"/>
                </a:solidFill>
                <a:latin typeface="Segoe UI"/>
              </a:endParaRPr>
            </a:p>
          </p:txBody>
        </p:sp>
      </p:grpSp>
    </p:spTree>
    <p:extLst>
      <p:ext uri="{BB962C8B-B14F-4D97-AF65-F5344CB8AC3E}">
        <p14:creationId xmlns:p14="http://schemas.microsoft.com/office/powerpoint/2010/main" val="1822210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2"/>
                                        </p:tgtEl>
                                        <p:attrNameLst>
                                          <p:attrName>style.visibility</p:attrName>
                                        </p:attrNameLst>
                                      </p:cBhvr>
                                      <p:to>
                                        <p:strVal val="visible"/>
                                      </p:to>
                                    </p:set>
                                    <p:animEffect transition="in" filter="fade">
                                      <p:cBhvr>
                                        <p:cTn id="10" dur="500"/>
                                        <p:tgtEl>
                                          <p:spTgt spid="122"/>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down)">
                                      <p:cBhvr>
                                        <p:cTn id="14" dur="1000"/>
                                        <p:tgtEl>
                                          <p:spTgt spid="11"/>
                                        </p:tgtEl>
                                      </p:cBhvr>
                                    </p:animEffect>
                                  </p:childTnLst>
                                </p:cTn>
                              </p:par>
                            </p:childTnLst>
                          </p:cTn>
                        </p:par>
                        <p:par>
                          <p:cTn id="15" fill="hold">
                            <p:stCondLst>
                              <p:cond delay="1500"/>
                            </p:stCondLst>
                            <p:childTnLst>
                              <p:par>
                                <p:cTn id="16" presetID="64" presetClass="path" presetSubtype="0" decel="100000" fill="hold" nodeType="afterEffect">
                                  <p:stCondLst>
                                    <p:cond delay="500"/>
                                  </p:stCondLst>
                                  <p:childTnLst>
                                    <p:animMotion origin="layout" path="M -3.57672E-6 -2.23786E-6 L -0.03625 -0.44598 " pathEditMode="relative" rAng="0" ptsTypes="AA">
                                      <p:cBhvr>
                                        <p:cTn id="17" dur="1000" fill="hold"/>
                                        <p:tgtEl>
                                          <p:spTgt spid="9"/>
                                        </p:tgtEl>
                                        <p:attrNameLst>
                                          <p:attrName>ppt_x</p:attrName>
                                          <p:attrName>ppt_y</p:attrName>
                                        </p:attrNameLst>
                                      </p:cBhvr>
                                      <p:rCtr x="-1813" y="-22310"/>
                                    </p:animMotion>
                                  </p:childTnLst>
                                </p:cTn>
                              </p:par>
                            </p:childTnLst>
                          </p:cTn>
                        </p:par>
                        <p:par>
                          <p:cTn id="18" fill="hold">
                            <p:stCondLst>
                              <p:cond delay="3000"/>
                            </p:stCondLst>
                            <p:childTnLst>
                              <p:par>
                                <p:cTn id="19" presetID="22" presetClass="entr" presetSubtype="8"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wipe(left)">
                                      <p:cBhvr>
                                        <p:cTn id="21" dur="1000"/>
                                        <p:tgtEl>
                                          <p:spTgt spid="3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10" presetClass="entr" presetSubtype="0" fill="hold" nodeType="withEffect">
                                  <p:stCondLst>
                                    <p:cond delay="0"/>
                                  </p:stCondLst>
                                  <p:childTnLst>
                                    <p:set>
                                      <p:cBhvr>
                                        <p:cTn id="26" dur="1" fill="hold">
                                          <p:stCondLst>
                                            <p:cond delay="0"/>
                                          </p:stCondLst>
                                        </p:cTn>
                                        <p:tgtEl>
                                          <p:spTgt spid="120"/>
                                        </p:tgtEl>
                                        <p:attrNameLst>
                                          <p:attrName>style.visibility</p:attrName>
                                        </p:attrNameLst>
                                      </p:cBhvr>
                                      <p:to>
                                        <p:strVal val="visible"/>
                                      </p:to>
                                    </p:set>
                                    <p:animEffect transition="in" filter="fade">
                                      <p:cBhvr>
                                        <p:cTn id="27" dur="500"/>
                                        <p:tgtEl>
                                          <p:spTgt spid="120"/>
                                        </p:tgtEl>
                                      </p:cBhvr>
                                    </p:animEffect>
                                  </p:childTnLst>
                                </p:cTn>
                              </p:par>
                            </p:childTnLst>
                          </p:cTn>
                        </p:par>
                        <p:par>
                          <p:cTn id="28" fill="hold">
                            <p:stCondLst>
                              <p:cond delay="4000"/>
                            </p:stCondLst>
                            <p:childTnLst>
                              <p:par>
                                <p:cTn id="29" presetID="22" presetClass="entr" presetSubtype="1" fill="hold"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up)">
                                      <p:cBhvr>
                                        <p:cTn id="31" dur="1000"/>
                                        <p:tgtEl>
                                          <p:spTgt spid="3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cTn>
                              </p:par>
                              <p:par>
                                <p:cTn id="35" presetID="10" presetClass="entr" presetSubtype="0" fill="hold" nodeType="withEffect">
                                  <p:stCondLst>
                                    <p:cond delay="0"/>
                                  </p:stCondLst>
                                  <p:childTnLst>
                                    <p:set>
                                      <p:cBhvr>
                                        <p:cTn id="36" dur="1" fill="hold">
                                          <p:stCondLst>
                                            <p:cond delay="0"/>
                                          </p:stCondLst>
                                        </p:cTn>
                                        <p:tgtEl>
                                          <p:spTgt spid="168"/>
                                        </p:tgtEl>
                                        <p:attrNameLst>
                                          <p:attrName>style.visibility</p:attrName>
                                        </p:attrNameLst>
                                      </p:cBhvr>
                                      <p:to>
                                        <p:strVal val="visible"/>
                                      </p:to>
                                    </p:set>
                                    <p:animEffect transition="in" filter="fade">
                                      <p:cBhvr>
                                        <p:cTn id="37" dur="500"/>
                                        <p:tgtEl>
                                          <p:spTgt spid="168"/>
                                        </p:tgtEl>
                                      </p:cBhvr>
                                    </p:animEffect>
                                  </p:childTnLst>
                                </p:cTn>
                              </p:par>
                            </p:childTnLst>
                          </p:cTn>
                        </p:par>
                        <p:par>
                          <p:cTn id="38" fill="hold">
                            <p:stCondLst>
                              <p:cond delay="5000"/>
                            </p:stCondLst>
                            <p:childTnLst>
                              <p:par>
                                <p:cTn id="39" presetID="22" presetClass="entr" presetSubtype="4"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down)">
                                      <p:cBhvr>
                                        <p:cTn id="41" dur="1000"/>
                                        <p:tgtEl>
                                          <p:spTgt spid="33"/>
                                        </p:tgtEl>
                                      </p:cBhvr>
                                    </p:animEffect>
                                  </p:childTnLst>
                                </p:cTn>
                              </p:par>
                            </p:childTnLst>
                          </p:cTn>
                        </p:par>
                        <p:par>
                          <p:cTn id="42" fill="hold">
                            <p:stCondLst>
                              <p:cond delay="6000"/>
                            </p:stCondLst>
                            <p:childTnLst>
                              <p:par>
                                <p:cTn id="43" presetID="10" presetClass="entr" presetSubtype="0" fill="hold"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7" grpId="0"/>
      <p:bldP spid="122" grpId="0" animBg="1"/>
      <p:bldP spid="30" grpId="0" animBg="1"/>
    </p:bld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190</TotalTime>
  <Words>2013</Words>
  <Application>Microsoft Office PowerPoint</Application>
  <PresentationFormat>Широкоэкранный</PresentationFormat>
  <Paragraphs>289</Paragraphs>
  <Slides>17</Slides>
  <Notes>13</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17</vt:i4>
      </vt:variant>
    </vt:vector>
  </HeadingPairs>
  <TitlesOfParts>
    <vt:vector size="27" baseType="lpstr">
      <vt:lpstr>Arial</vt:lpstr>
      <vt:lpstr>Bodoni MT</vt:lpstr>
      <vt:lpstr>Bodoni Std Bold Italic</vt:lpstr>
      <vt:lpstr>Calibri</vt:lpstr>
      <vt:lpstr>Calibri Light</vt:lpstr>
      <vt:lpstr>Segoe UI</vt:lpstr>
      <vt:lpstr>Segoe UI Light</vt:lpstr>
      <vt:lpstr>Segoe UI Semibold</vt:lpstr>
      <vt:lpstr>Segoe UI Semilight</vt:lpstr>
      <vt:lpstr>Retrospect</vt:lpstr>
      <vt:lpstr>Что такое DevOps и почему он помогает делать программные продукты лучше, а пользователей счастливее</vt:lpstr>
      <vt:lpstr>Презентация PowerPoint</vt:lpstr>
      <vt:lpstr>What is DevOps?</vt:lpstr>
      <vt:lpstr>The DevOps conversation</vt:lpstr>
      <vt:lpstr>DevOps habits and practices</vt:lpstr>
      <vt:lpstr>Презентация PowerPoint</vt:lpstr>
      <vt:lpstr>Презентация PowerPoint</vt:lpstr>
      <vt:lpstr>Презентация PowerPoint</vt:lpstr>
      <vt:lpstr>Continuous Integration (CI) – a DevOps practice</vt:lpstr>
      <vt:lpstr>Презентация PowerPoint</vt:lpstr>
      <vt:lpstr>Continuous Delivery (CD) – a DevOps practice</vt:lpstr>
      <vt:lpstr>Infrastructure as code (IAC) – a DevOps practice</vt:lpstr>
      <vt:lpstr>Презентация PowerPoint</vt:lpstr>
      <vt:lpstr>Learning from production – DevOps practices</vt:lpstr>
      <vt:lpstr>управление выпуском </vt:lpstr>
      <vt:lpstr>Примеры успеха</vt:lpstr>
      <vt:lpstr>Спасибо за внимание!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offset</dc:creator>
  <cp:lastModifiedBy>Oleg Rzhevsky</cp:lastModifiedBy>
  <cp:revision>15</cp:revision>
  <dcterms:created xsi:type="dcterms:W3CDTF">2016-02-03T08:12:15Z</dcterms:created>
  <dcterms:modified xsi:type="dcterms:W3CDTF">2016-05-01T12:42:31Z</dcterms:modified>
</cp:coreProperties>
</file>