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082" r:id="rId1"/>
  </p:sldMasterIdLst>
  <p:notesMasterIdLst>
    <p:notesMasterId r:id="rId29"/>
  </p:notesMasterIdLst>
  <p:handoutMasterIdLst>
    <p:handoutMasterId r:id="rId30"/>
  </p:handoutMasterIdLst>
  <p:sldIdLst>
    <p:sldId id="326" r:id="rId2"/>
    <p:sldId id="338" r:id="rId3"/>
    <p:sldId id="330" r:id="rId4"/>
    <p:sldId id="332" r:id="rId5"/>
    <p:sldId id="328" r:id="rId6"/>
    <p:sldId id="299" r:id="rId7"/>
    <p:sldId id="300" r:id="rId8"/>
    <p:sldId id="302" r:id="rId9"/>
    <p:sldId id="334" r:id="rId10"/>
    <p:sldId id="303" r:id="rId11"/>
    <p:sldId id="336" r:id="rId12"/>
    <p:sldId id="305" r:id="rId13"/>
    <p:sldId id="308" r:id="rId14"/>
    <p:sldId id="309" r:id="rId15"/>
    <p:sldId id="310" r:id="rId16"/>
    <p:sldId id="312" r:id="rId17"/>
    <p:sldId id="313" r:id="rId18"/>
    <p:sldId id="314" r:id="rId19"/>
    <p:sldId id="315" r:id="rId20"/>
    <p:sldId id="316" r:id="rId21"/>
    <p:sldId id="317" r:id="rId22"/>
    <p:sldId id="318" r:id="rId23"/>
    <p:sldId id="319" r:id="rId24"/>
    <p:sldId id="320" r:id="rId25"/>
    <p:sldId id="321" r:id="rId26"/>
    <p:sldId id="337" r:id="rId27"/>
    <p:sldId id="325" r:id="rId2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A0E2"/>
    <a:srgbClr val="672A7B"/>
    <a:srgbClr val="505050"/>
    <a:srgbClr val="FFFFFF"/>
    <a:srgbClr val="00188F"/>
    <a:srgbClr val="4D9ED7"/>
    <a:srgbClr val="002050"/>
    <a:srgbClr val="008272"/>
    <a:srgbClr val="000000"/>
    <a:srgbClr val="D2D2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26" autoAdjust="0"/>
    <p:restoredTop sz="80546" autoAdjust="0"/>
  </p:normalViewPr>
  <p:slideViewPr>
    <p:cSldViewPr snapToObjects="1">
      <p:cViewPr varScale="1">
        <p:scale>
          <a:sx n="91" d="100"/>
          <a:sy n="91" d="100"/>
        </p:scale>
        <p:origin x="1182" y="84"/>
      </p:cViewPr>
      <p:guideLst/>
    </p:cSldViewPr>
  </p:slideViewPr>
  <p:outlineViewPr>
    <p:cViewPr>
      <p:scale>
        <a:sx n="33" d="100"/>
        <a:sy n="33" d="100"/>
      </p:scale>
      <p:origin x="0" y="-15570"/>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83" d="100"/>
          <a:sy n="83" d="100"/>
        </p:scale>
        <p:origin x="299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3/4/2016</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21</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21</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3/4/2016</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A14FA6D-5CC1-477D-A0DC-F2245326A311}" type="datetime1">
              <a:rPr lang="en-US" smtClean="0">
                <a:solidFill>
                  <a:prstClr val="black"/>
                </a:solidFill>
              </a:rPr>
              <a:pPr/>
              <a:t>3/4/2016</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40469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EA2B2ED8-C573-45EF-BF68-CEC19505703A}" type="datetime8">
              <a:rPr lang="en-US" smtClean="0">
                <a:solidFill>
                  <a:prstClr val="black"/>
                </a:solidFill>
              </a:rPr>
              <a:pPr/>
              <a:t>3/4/2016 3:44 PM</a:t>
            </a:fld>
            <a:endParaRPr lang="en-US" dirty="0">
              <a:solidFill>
                <a:prstClr val="black"/>
              </a:solidFill>
            </a:endParaRP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solidFill>
                  <a:prstClr val="black"/>
                </a:solidFill>
              </a:rPr>
              <a:pPr/>
              <a:t>22</a:t>
            </a:fld>
            <a:endParaRPr lang="en-US" dirty="0">
              <a:solidFill>
                <a:prstClr val="black"/>
              </a:solidFill>
            </a:endParaRPr>
          </a:p>
        </p:txBody>
      </p:sp>
      <p:sp>
        <p:nvSpPr>
          <p:cNvPr id="6" name="Footer Placeholder 5"/>
          <p:cNvSpPr>
            <a:spLocks noGrp="1"/>
          </p:cNvSpPr>
          <p:nvPr>
            <p:ph type="ftr" sz="quarter" idx="13"/>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solidFill>
                <a:prstClr val="black"/>
              </a:solidFill>
            </a:endParaRPr>
          </a:p>
        </p:txBody>
      </p:sp>
    </p:spTree>
    <p:extLst>
      <p:ext uri="{BB962C8B-B14F-4D97-AF65-F5344CB8AC3E}">
        <p14:creationId xmlns:p14="http://schemas.microsoft.com/office/powerpoint/2010/main" val="1721979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227199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530ED1-5499-413A-B766-7A2692033334}"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1392486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3/4/2016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4187064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3/4/2016</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21283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F0F35F-DD44-4607-AEC1-49D7A4BC4066}"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95859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67"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556B6A8-3F07-409A-915F-65FEF8556C1B}" type="datetime1">
              <a:rPr lang="en-US" smtClean="0">
                <a:solidFill>
                  <a:prstClr val="black"/>
                </a:solidFill>
              </a:rPr>
              <a:pPr/>
              <a:t>3/4/2016</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752207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EA2B2ED8-C573-45EF-BF68-CEC19505703A}" type="datetime8">
              <a:rPr lang="en-US" smtClean="0">
                <a:solidFill>
                  <a:prstClr val="black"/>
                </a:solidFill>
              </a:rPr>
              <a:pPr/>
              <a:t>3/4/2016 3:44 PM</a:t>
            </a:fld>
            <a:endParaRPr lang="en-US" dirty="0">
              <a:solidFill>
                <a:prstClr val="black"/>
              </a:solidFill>
            </a:endParaRP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solidFill>
                  <a:prstClr val="black"/>
                </a:solidFill>
              </a:rPr>
              <a:pPr/>
              <a:t>6</a:t>
            </a:fld>
            <a:endParaRPr lang="en-US" dirty="0">
              <a:solidFill>
                <a:prstClr val="black"/>
              </a:solidFill>
            </a:endParaRPr>
          </a:p>
        </p:txBody>
      </p:sp>
      <p:sp>
        <p:nvSpPr>
          <p:cNvPr id="6" name="Footer Placeholder 5"/>
          <p:cNvSpPr>
            <a:spLocks noGrp="1"/>
          </p:cNvSpPr>
          <p:nvPr>
            <p:ph type="ftr" sz="quarter" idx="13"/>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solidFill>
                <a:prstClr val="black"/>
              </a:solidFill>
            </a:endParaRPr>
          </a:p>
        </p:txBody>
      </p:sp>
    </p:spTree>
    <p:extLst>
      <p:ext uri="{BB962C8B-B14F-4D97-AF65-F5344CB8AC3E}">
        <p14:creationId xmlns:p14="http://schemas.microsoft.com/office/powerpoint/2010/main" val="4011322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EA2B2ED8-C573-45EF-BF68-CEC19505703A}" type="datetime8">
              <a:rPr lang="en-US" smtClean="0">
                <a:solidFill>
                  <a:prstClr val="black"/>
                </a:solidFill>
              </a:rPr>
              <a:pPr/>
              <a:t>3/4/2016 3:44 PM</a:t>
            </a:fld>
            <a:endParaRPr lang="en-US" dirty="0">
              <a:solidFill>
                <a:prstClr val="black"/>
              </a:solidFill>
            </a:endParaRP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solidFill>
                  <a:prstClr val="black"/>
                </a:solidFill>
              </a:rPr>
              <a:pPr/>
              <a:t>7</a:t>
            </a:fld>
            <a:endParaRPr lang="en-US" dirty="0">
              <a:solidFill>
                <a:prstClr val="black"/>
              </a:solidFill>
            </a:endParaRPr>
          </a:p>
        </p:txBody>
      </p:sp>
      <p:sp>
        <p:nvSpPr>
          <p:cNvPr id="6" name="Footer Placeholder 5"/>
          <p:cNvSpPr>
            <a:spLocks noGrp="1"/>
          </p:cNvSpPr>
          <p:nvPr>
            <p:ph type="ftr" sz="quarter" idx="13"/>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endParaRPr lang="en-US" dirty="0">
              <a:solidFill>
                <a:prstClr val="black"/>
              </a:solidFill>
            </a:endParaRPr>
          </a:p>
        </p:txBody>
      </p:sp>
    </p:spTree>
    <p:extLst>
      <p:ext uri="{BB962C8B-B14F-4D97-AF65-F5344CB8AC3E}">
        <p14:creationId xmlns:p14="http://schemas.microsoft.com/office/powerpoint/2010/main" val="1066620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667096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3/4/2016</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4154757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3/4/2016 3:44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7374715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530ED1-5499-413A-B766-7A2692033334}"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83451627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ANIMATED">
    <p:bg bwMode="auto">
      <p:bgPr>
        <a:solidFill>
          <a:schemeClr val="accent2"/>
        </a:solidFill>
        <a:effectLst/>
      </p:bgPr>
    </p:bg>
    <p:spTree>
      <p:nvGrpSpPr>
        <p:cNvPr id="1" name=""/>
        <p:cNvGrpSpPr/>
        <p:nvPr/>
      </p:nvGrpSpPr>
      <p:grpSpPr>
        <a:xfrm>
          <a:off x="0" y="0"/>
          <a:ext cx="0" cy="0"/>
          <a:chOff x="0" y="0"/>
          <a:chExt cx="0" cy="0"/>
        </a:xfrm>
      </p:grpSpPr>
      <p:sp>
        <p:nvSpPr>
          <p:cNvPr id="12" name="Rectangle 5"/>
          <p:cNvSpPr>
            <a:spLocks noChangeArrowheads="1"/>
          </p:cNvSpPr>
          <p:nvPr userDrawn="1"/>
        </p:nvSpPr>
        <p:spPr bwMode="auto">
          <a:xfrm>
            <a:off x="3175" y="4395788"/>
            <a:ext cx="12433300" cy="2601913"/>
          </a:xfrm>
          <a:prstGeom prst="rect">
            <a:avLst/>
          </a:prstGeom>
          <a:solidFill>
            <a:srgbClr val="4DA0E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Rectangle 7"/>
          <p:cNvSpPr>
            <a:spLocks noChangeArrowheads="1"/>
          </p:cNvSpPr>
          <p:nvPr userDrawn="1"/>
        </p:nvSpPr>
        <p:spPr bwMode="auto">
          <a:xfrm>
            <a:off x="0" y="5843588"/>
            <a:ext cx="12433301" cy="1154113"/>
          </a:xfrm>
          <a:prstGeom prst="rect">
            <a:avLst/>
          </a:prstGeom>
          <a:solidFill>
            <a:srgbClr val="00188F"/>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Rectangle 8"/>
          <p:cNvSpPr>
            <a:spLocks noChangeArrowheads="1"/>
          </p:cNvSpPr>
          <p:nvPr userDrawn="1"/>
        </p:nvSpPr>
        <p:spPr bwMode="auto">
          <a:xfrm>
            <a:off x="3175" y="3409950"/>
            <a:ext cx="12430127" cy="282575"/>
          </a:xfrm>
          <a:prstGeom prst="rect">
            <a:avLst/>
          </a:prstGeom>
          <a:solidFill>
            <a:srgbClr val="25B9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p:nvPr userDrawn="1"/>
        </p:nvSpPr>
        <p:spPr bwMode="white">
          <a:xfrm>
            <a:off x="0" y="-318"/>
            <a:ext cx="12435840" cy="699516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10058336"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
                    </a14:imgEffect>
                  </a14:imgLayer>
                </a14:imgProps>
              </a:ext>
              <a:ext uri="{28A0092B-C50C-407E-A947-70E740481C1C}">
                <a14:useLocalDpi xmlns:a14="http://schemas.microsoft.com/office/drawing/2010/main" val="0"/>
              </a:ext>
            </a:extLst>
          </a:blip>
          <a:stretch>
            <a:fillRect/>
          </a:stretch>
        </p:blipFill>
        <p:spPr bwMode="black">
          <a:xfrm>
            <a:off x="458332" y="6182440"/>
            <a:ext cx="1552931" cy="332660"/>
          </a:xfrm>
          <a:prstGeom prst="rect">
            <a:avLst/>
          </a:prstGeom>
        </p:spPr>
      </p:pic>
      <p:sp>
        <p:nvSpPr>
          <p:cNvPr id="8" name="Rectangle 6"/>
          <p:cNvSpPr>
            <a:spLocks noChangeArrowheads="1"/>
          </p:cNvSpPr>
          <p:nvPr userDrawn="1"/>
        </p:nvSpPr>
        <p:spPr bwMode="auto">
          <a:xfrm>
            <a:off x="3175" y="4395788"/>
            <a:ext cx="12433300"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Text Placeholder 16"/>
          <p:cNvSpPr>
            <a:spLocks noGrp="1"/>
          </p:cNvSpPr>
          <p:nvPr>
            <p:ph type="body" sz="quarter" idx="13" hasCustomPrompt="1"/>
          </p:nvPr>
        </p:nvSpPr>
        <p:spPr>
          <a:xfrm>
            <a:off x="274638" y="296863"/>
            <a:ext cx="3657600" cy="461665"/>
          </a:xfrm>
        </p:spPr>
        <p:txBody>
          <a:bodyPr/>
          <a:lstStyle>
            <a:lvl1pPr marL="0" indent="0">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a:t>
            </a:r>
            <a:endParaRPr lang="en-US" dirty="0"/>
          </a:p>
        </p:txBody>
      </p:sp>
      <p:sp>
        <p:nvSpPr>
          <p:cNvPr id="15" name="Text Placeholder 16"/>
          <p:cNvSpPr>
            <a:spLocks noGrp="1"/>
          </p:cNvSpPr>
          <p:nvPr>
            <p:ph type="body" sz="quarter" idx="14" hasCustomPrompt="1"/>
          </p:nvPr>
        </p:nvSpPr>
        <p:spPr>
          <a:xfrm>
            <a:off x="8504239" y="296863"/>
            <a:ext cx="3657600" cy="461665"/>
          </a:xfrm>
        </p:spPr>
        <p:txBody>
          <a:bodyPr/>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Yammer hashtag</a:t>
            </a:r>
            <a:endParaRPr lang="en-US" dirty="0"/>
          </a:p>
        </p:txBody>
      </p:sp>
    </p:spTree>
    <p:extLst>
      <p:ext uri="{BB962C8B-B14F-4D97-AF65-F5344CB8AC3E}">
        <p14:creationId xmlns:p14="http://schemas.microsoft.com/office/powerpoint/2010/main" val="28860535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24000" decel="76000" fill="hold" grpId="0" nodeType="withEffect">
                                  <p:stCondLst>
                                    <p:cond delay="0"/>
                                  </p:stCondLst>
                                  <p:childTnLst>
                                    <p:animMotion origin="layout" path="M 0 3.25011E-6 L 1.00728 3.25011E-6 " pathEditMode="relative" rAng="0" ptsTypes="AA">
                                      <p:cBhvr>
                                        <p:cTn id="6" dur="750" fill="hold"/>
                                        <p:tgtEl>
                                          <p:spTgt spid="11"/>
                                        </p:tgtEl>
                                        <p:attrNameLst>
                                          <p:attrName>ppt_x</p:attrName>
                                          <p:attrName>ppt_y</p:attrName>
                                        </p:attrNameLst>
                                      </p:cBhvr>
                                      <p:rCtr x="50357" y="0"/>
                                    </p:animMotion>
                                  </p:childTnLst>
                                </p:cTn>
                              </p:par>
                              <p:par>
                                <p:cTn id="7" presetID="63" presetClass="path" presetSubtype="0" accel="24000" decel="76000" fill="hold" grpId="0" nodeType="withEffect">
                                  <p:stCondLst>
                                    <p:cond delay="250"/>
                                  </p:stCondLst>
                                  <p:childTnLst>
                                    <p:animMotion origin="layout" path="M 0 3.25011E-6 L 1.00728 3.25011E-6 " pathEditMode="relative" rAng="0" ptsTypes="AA">
                                      <p:cBhvr>
                                        <p:cTn id="8" dur="750" fill="hold"/>
                                        <p:tgtEl>
                                          <p:spTgt spid="12"/>
                                        </p:tgtEl>
                                        <p:attrNameLst>
                                          <p:attrName>ppt_x</p:attrName>
                                          <p:attrName>ppt_y</p:attrName>
                                        </p:attrNameLst>
                                      </p:cBhvr>
                                      <p:rCtr x="50357" y="0"/>
                                    </p:animMotion>
                                  </p:childTnLst>
                                </p:cTn>
                              </p:par>
                              <p:par>
                                <p:cTn id="9" presetID="63" presetClass="path" presetSubtype="0" accel="24000" decel="76000" fill="hold" grpId="0" nodeType="withEffect">
                                  <p:stCondLst>
                                    <p:cond delay="150"/>
                                  </p:stCondLst>
                                  <p:childTnLst>
                                    <p:animMotion origin="layout" path="M 0 3.25011E-6 L 1.00728 3.25011E-6 " pathEditMode="relative" rAng="0" ptsTypes="AA">
                                      <p:cBhvr>
                                        <p:cTn id="10" dur="750" fill="hold"/>
                                        <p:tgtEl>
                                          <p:spTgt spid="10"/>
                                        </p:tgtEl>
                                        <p:attrNameLst>
                                          <p:attrName>ppt_x</p:attrName>
                                          <p:attrName>ppt_y</p:attrName>
                                        </p:attrNameLst>
                                      </p:cBhvr>
                                      <p:rCtr x="50357" y="0"/>
                                    </p:animMotion>
                                  </p:childTnLst>
                                </p:cTn>
                              </p:par>
                              <p:par>
                                <p:cTn id="11" presetID="1" presetClass="entr" presetSubtype="0" fill="hold" grpId="0" nodeType="withEffect">
                                  <p:stCondLst>
                                    <p:cond delay="1000"/>
                                  </p:stCondLst>
                                  <p:childTnLst>
                                    <p:set>
                                      <p:cBhvr>
                                        <p:cTn id="12" dur="1" fill="hold">
                                          <p:stCondLst>
                                            <p:cond delay="0"/>
                                          </p:stCondLst>
                                        </p:cTn>
                                        <p:tgtEl>
                                          <p:spTgt spid="13"/>
                                        </p:tgtEl>
                                        <p:attrNameLst>
                                          <p:attrName>style.visibility</p:attrName>
                                        </p:attrNameLst>
                                      </p:cBhvr>
                                      <p:to>
                                        <p:strVal val="visible"/>
                                      </p:to>
                                    </p:set>
                                  </p:childTnLst>
                                </p:cTn>
                              </p:par>
                              <p:par>
                                <p:cTn id="13" presetID="10" presetClass="entr" presetSubtype="0" fill="hold" grpId="0" nodeType="withEffect">
                                  <p:stCondLst>
                                    <p:cond delay="7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950"/>
                                        <p:tgtEl>
                                          <p:spTgt spid="9"/>
                                        </p:tgtEl>
                                      </p:cBhvr>
                                    </p:animEffect>
                                  </p:childTnLst>
                                </p:cTn>
                              </p:par>
                              <p:par>
                                <p:cTn id="16" presetID="63" presetClass="path" presetSubtype="0" decel="100000" fill="hold" grpId="1" nodeType="withEffect">
                                  <p:stCondLst>
                                    <p:cond delay="750"/>
                                  </p:stCondLst>
                                  <p:childTnLst>
                                    <p:animMotion origin="layout" path="M -0.01455 -1.34362E-6 L -3.90605E-7 -1.34362E-6 " pathEditMode="relative" rAng="0" ptsTypes="AA">
                                      <p:cBhvr>
                                        <p:cTn id="17" dur="950" fill="hold"/>
                                        <p:tgtEl>
                                          <p:spTgt spid="9"/>
                                        </p:tgtEl>
                                        <p:attrNameLst>
                                          <p:attrName>ppt_x</p:attrName>
                                          <p:attrName>ppt_y</p:attrName>
                                        </p:attrNameLst>
                                      </p:cBhvr>
                                      <p:rCtr x="728" y="0"/>
                                    </p:animMotion>
                                  </p:childTnLst>
                                </p:cTn>
                              </p:par>
                              <p:par>
                                <p:cTn id="18" presetID="6" presetClass="emph" presetSubtype="0" accel="100000" autoRev="1" fill="hold" grpId="2" nodeType="withEffect">
                                  <p:stCondLst>
                                    <p:cond delay="50"/>
                                  </p:stCondLst>
                                  <p:childTnLst>
                                    <p:animScale>
                                      <p:cBhvr>
                                        <p:cTn id="19" dur="500" fill="hold"/>
                                        <p:tgtEl>
                                          <p:spTgt spid="9"/>
                                        </p:tgtEl>
                                      </p:cBhvr>
                                      <p:by x="95000" y="95000"/>
                                    </p:animScale>
                                  </p:childTnLst>
                                </p:cTn>
                              </p:par>
                              <p:par>
                                <p:cTn id="20" presetID="10" presetClass="entr" presetSubtype="0" fill="hold" grpId="0" nodeType="withEffect">
                                  <p:stCondLst>
                                    <p:cond delay="8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950"/>
                                        <p:tgtEl>
                                          <p:spTgt spid="5"/>
                                        </p:tgtEl>
                                      </p:cBhvr>
                                    </p:animEffect>
                                  </p:childTnLst>
                                </p:cTn>
                              </p:par>
                              <p:par>
                                <p:cTn id="23" presetID="63" presetClass="path" presetSubtype="0" decel="100000" fill="hold" grpId="1" nodeType="withEffect">
                                  <p:stCondLst>
                                    <p:cond delay="800"/>
                                  </p:stCondLst>
                                  <p:childTnLst>
                                    <p:animMotion origin="layout" path="M -0.01455 -1.34362E-6 L -3.90605E-7 -1.34362E-6 " pathEditMode="relative" rAng="0" ptsTypes="AA">
                                      <p:cBhvr>
                                        <p:cTn id="24" dur="950" fill="hold"/>
                                        <p:tgtEl>
                                          <p:spTgt spid="5"/>
                                        </p:tgtEl>
                                        <p:attrNameLst>
                                          <p:attrName>ppt_x</p:attrName>
                                          <p:attrName>ppt_y</p:attrName>
                                        </p:attrNameLst>
                                      </p:cBhvr>
                                      <p:rCtr x="728" y="0"/>
                                    </p:animMotion>
                                  </p:childTnLst>
                                </p:cTn>
                              </p:par>
                              <p:par>
                                <p:cTn id="25" presetID="6" presetClass="emph" presetSubtype="0" accel="100000" autoRev="1" fill="hold" grpId="2" nodeType="withEffect">
                                  <p:stCondLst>
                                    <p:cond delay="100"/>
                                  </p:stCondLst>
                                  <p:childTnLst>
                                    <p:animScale>
                                      <p:cBhvr>
                                        <p:cTn id="26" dur="500" fill="hold"/>
                                        <p:tgtEl>
                                          <p:spTgt spid="5"/>
                                        </p:tgtEl>
                                      </p:cBhvr>
                                      <p:by x="95000" y="95000"/>
                                    </p:animScale>
                                  </p:childTnLst>
                                </p:cTn>
                              </p:par>
                              <p:par>
                                <p:cTn id="27" presetID="10" presetClass="entr" presetSubtype="0" fill="hold" nodeType="withEffect">
                                  <p:stCondLst>
                                    <p:cond delay="90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950"/>
                                        <p:tgtEl>
                                          <p:spTgt spid="6"/>
                                        </p:tgtEl>
                                      </p:cBhvr>
                                    </p:animEffect>
                                  </p:childTnLst>
                                </p:cTn>
                              </p:par>
                              <p:par>
                                <p:cTn id="30" presetID="63" presetClass="path" presetSubtype="0" decel="100000" fill="hold" nodeType="withEffect">
                                  <p:stCondLst>
                                    <p:cond delay="900"/>
                                  </p:stCondLst>
                                  <p:childTnLst>
                                    <p:animMotion origin="layout" path="M -0.01455 -1.34362E-6 L -3.90605E-7 -1.34362E-6 " pathEditMode="relative" rAng="0" ptsTypes="AA">
                                      <p:cBhvr>
                                        <p:cTn id="31" dur="950" fill="hold"/>
                                        <p:tgtEl>
                                          <p:spTgt spid="6"/>
                                        </p:tgtEl>
                                        <p:attrNameLst>
                                          <p:attrName>ppt_x</p:attrName>
                                          <p:attrName>ppt_y</p:attrName>
                                        </p:attrNameLst>
                                      </p:cBhvr>
                                      <p:rCtr x="728" y="0"/>
                                    </p:animMotion>
                                  </p:childTnLst>
                                </p:cTn>
                              </p:par>
                              <p:par>
                                <p:cTn id="32" presetID="6" presetClass="emph" presetSubtype="0" accel="100000" autoRev="1" fill="hold" nodeType="withEffect">
                                  <p:stCondLst>
                                    <p:cond delay="200"/>
                                  </p:stCondLst>
                                  <p:childTnLst>
                                    <p:animScale>
                                      <p:cBhvr>
                                        <p:cTn id="33" dur="500" fill="hold"/>
                                        <p:tgtEl>
                                          <p:spTgt spid="6"/>
                                        </p:tgtEl>
                                      </p:cBhvr>
                                      <p:by x="95000" y="95000"/>
                                    </p:animScale>
                                  </p:childTnLst>
                                </p:cTn>
                              </p:par>
                              <p:par>
                                <p:cTn id="34" presetID="10" presetClass="entr" presetSubtype="0" fill="hold" grpId="0" nodeType="withEffect">
                                  <p:stCondLst>
                                    <p:cond delay="7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950"/>
                                        <p:tgtEl>
                                          <p:spTgt spid="17"/>
                                        </p:tgtEl>
                                      </p:cBhvr>
                                    </p:animEffect>
                                  </p:childTnLst>
                                </p:cTn>
                              </p:par>
                              <p:par>
                                <p:cTn id="37" presetID="63" presetClass="path" presetSubtype="0" decel="100000" fill="hold" grpId="1" nodeType="withEffect">
                                  <p:stCondLst>
                                    <p:cond delay="700"/>
                                  </p:stCondLst>
                                  <p:childTnLst>
                                    <p:animMotion origin="layout" path="M -0.01455 -1.34362E-6 L -3.90605E-7 -1.34362E-6 " pathEditMode="relative" rAng="0" ptsTypes="AA">
                                      <p:cBhvr>
                                        <p:cTn id="38" dur="950" fill="hold"/>
                                        <p:tgtEl>
                                          <p:spTgt spid="17"/>
                                        </p:tgtEl>
                                        <p:attrNameLst>
                                          <p:attrName>ppt_x</p:attrName>
                                          <p:attrName>ppt_y</p:attrName>
                                        </p:attrNameLst>
                                      </p:cBhvr>
                                      <p:rCtr x="728" y="0"/>
                                    </p:animMotion>
                                  </p:childTnLst>
                                </p:cTn>
                              </p:par>
                              <p:par>
                                <p:cTn id="39" presetID="6" presetClass="emph" presetSubtype="0" accel="100000" autoRev="1" fill="hold" grpId="2" nodeType="withEffect">
                                  <p:stCondLst>
                                    <p:cond delay="0"/>
                                  </p:stCondLst>
                                  <p:childTnLst>
                                    <p:animScale>
                                      <p:cBhvr>
                                        <p:cTn id="40" dur="500" fill="hold"/>
                                        <p:tgtEl>
                                          <p:spTgt spid="17"/>
                                        </p:tgtEl>
                                      </p:cBhvr>
                                      <p:by x="95000" y="95000"/>
                                    </p:animScale>
                                  </p:childTnLst>
                                </p:cTn>
                              </p:par>
                              <p:par>
                                <p:cTn id="41" presetID="10" presetClass="entr" presetSubtype="0" fill="hold" grpId="0" nodeType="withEffect">
                                  <p:stCondLst>
                                    <p:cond delay="70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950"/>
                                        <p:tgtEl>
                                          <p:spTgt spid="15"/>
                                        </p:tgtEl>
                                      </p:cBhvr>
                                    </p:animEffect>
                                  </p:childTnLst>
                                </p:cTn>
                              </p:par>
                              <p:par>
                                <p:cTn id="44" presetID="63" presetClass="path" presetSubtype="0" decel="100000" fill="hold" grpId="1" nodeType="withEffect">
                                  <p:stCondLst>
                                    <p:cond delay="700"/>
                                  </p:stCondLst>
                                  <p:childTnLst>
                                    <p:animMotion origin="layout" path="M -0.01455 -1.34362E-6 L -3.90605E-7 -1.34362E-6 " pathEditMode="relative" rAng="0" ptsTypes="AA">
                                      <p:cBhvr>
                                        <p:cTn id="45" dur="950" fill="hold"/>
                                        <p:tgtEl>
                                          <p:spTgt spid="15"/>
                                        </p:tgtEl>
                                        <p:attrNameLst>
                                          <p:attrName>ppt_x</p:attrName>
                                          <p:attrName>ppt_y</p:attrName>
                                        </p:attrNameLst>
                                      </p:cBhvr>
                                      <p:rCtr x="728" y="0"/>
                                    </p:animMotion>
                                  </p:childTnLst>
                                </p:cTn>
                              </p:par>
                              <p:par>
                                <p:cTn id="46" presetID="6" presetClass="emph" presetSubtype="0" accel="100000" autoRev="1" fill="hold" grpId="2" nodeType="withEffect">
                                  <p:stCondLst>
                                    <p:cond delay="0"/>
                                  </p:stCondLst>
                                  <p:childTnLst>
                                    <p:animScale>
                                      <p:cBhvr>
                                        <p:cTn id="47" dur="500" fill="hold"/>
                                        <p:tgtEl>
                                          <p:spTgt spid="15"/>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11" grpId="0" animBg="1"/>
      <p:bldP spid="13" grpId="0" animBg="1"/>
      <p:bldP spid="5" grpId="0">
        <p:tmplLst>
          <p:tmpl>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950"/>
                        <p:tgtEl>
                          <p:spTgt spid="5"/>
                        </p:tgtEl>
                      </p:cBhvr>
                    </p:animEffect>
                  </p:childTnLst>
                </p:cTn>
              </p:par>
            </p:tnLst>
          </p:tmpl>
        </p:tmplLst>
      </p:bldP>
      <p:bldP spid="5" grpId="1">
        <p:tmplLst>
          <p:tmpl>
            <p:tnLst>
              <p:par>
                <p:cTn presetID="63" presetClass="path" presetSubtype="0" decel="100000" fill="hold" nodeType="withEffect">
                  <p:stCondLst>
                    <p:cond delay="800"/>
                  </p:stCondLst>
                  <p:childTnLst>
                    <p:animMotion origin="layout" path="M -0.01455 -1.34362E-6 L -3.90605E-7 -1.34362E-6 " pathEditMode="relative" rAng="0" ptsTypes="AA">
                      <p:cBhvr>
                        <p:cTn dur="950" fill="hold"/>
                        <p:tgtEl>
                          <p:spTgt spid="5"/>
                        </p:tgtEl>
                        <p:attrNameLst>
                          <p:attrName>ppt_x</p:attrName>
                          <p:attrName>ppt_y</p:attrName>
                        </p:attrNameLst>
                      </p:cBhvr>
                      <p:rCtr x="728" y="0"/>
                    </p:animMotion>
                  </p:childTnLst>
                </p:cTn>
              </p:par>
            </p:tnLst>
          </p:tmpl>
        </p:tmplLst>
      </p:bldP>
      <p:bldP spid="5" grpId="2">
        <p:tmplLst>
          <p:tmpl>
            <p:tnLst>
              <p:par>
                <p:cTn presetID="6" presetClass="emph" presetSubtype="0" accel="100000" autoRev="1" fill="hold" nodeType="withEffect">
                  <p:stCondLst>
                    <p:cond delay="100"/>
                  </p:stCondLst>
                  <p:childTnLst>
                    <p:animScale>
                      <p:cBhvr>
                        <p:cTn dur="500" fill="hold"/>
                        <p:tgtEl>
                          <p:spTgt spid="5"/>
                        </p:tgtEl>
                      </p:cBhvr>
                      <p:by x="95000" y="95000"/>
                    </p:animScale>
                  </p:childTnLst>
                </p:cTn>
              </p:par>
            </p:tnLst>
          </p:tmpl>
        </p:tmplLst>
      </p:bldP>
      <p:bldP spid="9" grpId="0"/>
      <p:bldP spid="9" grpId="1"/>
      <p:bldP spid="9" grpId="2"/>
      <p:bldP spid="17" grpId="0">
        <p:tmplLst>
          <p:tmpl>
            <p:tnLst>
              <p:par>
                <p:cTn presetID="10" presetClass="entr" presetSubtype="0" fill="hold" nodeType="withEffect">
                  <p:stCondLst>
                    <p:cond delay="700"/>
                  </p:stCondLst>
                  <p:childTnLst>
                    <p:set>
                      <p:cBhvr>
                        <p:cTn dur="1" fill="hold">
                          <p:stCondLst>
                            <p:cond delay="0"/>
                          </p:stCondLst>
                        </p:cTn>
                        <p:tgtEl>
                          <p:spTgt spid="17"/>
                        </p:tgtEl>
                        <p:attrNameLst>
                          <p:attrName>style.visibility</p:attrName>
                        </p:attrNameLst>
                      </p:cBhvr>
                      <p:to>
                        <p:strVal val="visible"/>
                      </p:to>
                    </p:set>
                    <p:animEffect transition="in" filter="fade">
                      <p:cBhvr>
                        <p:cTn dur="950"/>
                        <p:tgtEl>
                          <p:spTgt spid="17"/>
                        </p:tgtEl>
                      </p:cBhvr>
                    </p:animEffect>
                  </p:childTnLst>
                </p:cTn>
              </p:par>
            </p:tnLst>
          </p:tmpl>
        </p:tmplLst>
      </p:bldP>
      <p:bldP spid="17" grpId="1"/>
      <p:bldP spid="17" grpId="2"/>
      <p:bldP spid="15" grpId="0">
        <p:tmplLst>
          <p:tmpl>
            <p:tnLst>
              <p:par>
                <p:cTn presetID="10" presetClass="entr" presetSubtype="0" fill="hold" nodeType="withEffect">
                  <p:stCondLst>
                    <p:cond delay="700"/>
                  </p:stCondLst>
                  <p:childTnLst>
                    <p:set>
                      <p:cBhvr>
                        <p:cTn dur="1" fill="hold">
                          <p:stCondLst>
                            <p:cond delay="0"/>
                          </p:stCondLst>
                        </p:cTn>
                        <p:tgtEl>
                          <p:spTgt spid="15"/>
                        </p:tgtEl>
                        <p:attrNameLst>
                          <p:attrName>style.visibility</p:attrName>
                        </p:attrNameLst>
                      </p:cBhvr>
                      <p:to>
                        <p:strVal val="visible"/>
                      </p:to>
                    </p:set>
                    <p:animEffect transition="in" filter="fade">
                      <p:cBhvr>
                        <p:cTn dur="950"/>
                        <p:tgtEl>
                          <p:spTgt spid="15"/>
                        </p:tgtEl>
                      </p:cBhvr>
                    </p:animEffect>
                  </p:childTnLst>
                </p:cTn>
              </p:par>
            </p:tnLst>
          </p:tmpl>
        </p:tmplLst>
      </p:bldP>
      <p:bldP spid="15" grpId="1"/>
      <p:bldP spid="15" grpId="2"/>
    </p:bld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2507858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7757448" y="304193"/>
            <a:ext cx="4409440" cy="6400800"/>
          </a:xfrm>
          <a:prstGeom prst="rect">
            <a:avLst/>
          </a:prstGeom>
        </p:spPr>
      </p:pic>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7314044" cy="3475534"/>
          </a:xfrm>
          <a:noFill/>
        </p:spPr>
        <p:txBody>
          <a:bodyPr tIns="91440" bIns="91440" anchor="t" anchorCtr="0"/>
          <a:lstStyle>
            <a:lvl1pPr>
              <a:defRPr sz="7200" spc="-100" baseline="0">
                <a:gradFill>
                  <a:gsLst>
                    <a:gs pos="75912">
                      <a:schemeClr val="tx1"/>
                    </a:gs>
                    <a:gs pos="34307">
                      <a:schemeClr val="tx1"/>
                    </a:gs>
                    <a:gs pos="43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4685507"/>
            <a:ext cx="7315200" cy="1829593"/>
          </a:xfrm>
          <a:noFill/>
        </p:spPr>
        <p:txBody>
          <a:bodyPr lIns="182880" tIns="146304" rIns="182880" bIns="146304">
            <a:noAutofit/>
          </a:bodyPr>
          <a:lstStyle>
            <a:lvl1pPr marL="0" indent="0">
              <a:spcBef>
                <a:spcPts val="0"/>
              </a:spcBef>
              <a:buNone/>
              <a:defRPr sz="3600" spc="0" baseline="0">
                <a:gradFill>
                  <a:gsLst>
                    <a:gs pos="75912">
                      <a:schemeClr val="tx1"/>
                    </a:gs>
                    <a:gs pos="34307">
                      <a:schemeClr val="tx1"/>
                    </a:gs>
                    <a:gs pos="43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804993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12"/>
          <a:stretch>
            <a:fillRect/>
          </a:stretch>
        </p:blipFill>
        <p:spPr>
          <a:xfrm rot="5400000">
            <a:off x="9489149" y="3050513"/>
            <a:ext cx="6995160" cy="894134"/>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7" r:id="rId1"/>
    <p:sldLayoutId id="2147484105" r:id="rId2"/>
    <p:sldLayoutId id="2147484098" r:id="rId3"/>
    <p:sldLayoutId id="2147484086" r:id="rId4"/>
    <p:sldLayoutId id="2147484100" r:id="rId5"/>
    <p:sldLayoutId id="2147484089" r:id="rId6"/>
    <p:sldLayoutId id="2147484092" r:id="rId7"/>
    <p:sldLayoutId id="2147484093" r:id="rId8"/>
    <p:sldLayoutId id="2147484252" r:id="rId9"/>
    <p:sldLayoutId id="2147484256" r:id="rId1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mailto:ashapo@microsoft.co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hyperlink" Target="https://habrahabr.ru/company/microsoft/" TargetMode="External"/><Relationship Id="rId4" Type="http://schemas.openxmlformats.org/officeDocument/2006/relationships/hyperlink" Target="http://blogs.technet.com/b/ashap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businessstore.microsoft.com/en-us/DeviceGuard/"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s://mva.microsoft.com/ru/training-courses/windows-10--12199?l=xVgGQUSIB_1004984382" TargetMode="External"/><Relationship Id="rId5" Type="http://schemas.openxmlformats.org/officeDocument/2006/relationships/hyperlink" Target="https://channel9.msdn.com/Events/Microsoft-TechDay/Microsoft-TechDays-in-Saint-Petersburg-2015" TargetMode="External"/><Relationship Id="rId4" Type="http://schemas.openxmlformats.org/officeDocument/2006/relationships/hyperlink" Target="https://technet.microsoft.com/en-us/library/mt463091.aspx"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76540" y="3954457"/>
            <a:ext cx="6395723" cy="1830388"/>
          </a:xfrm>
        </p:spPr>
        <p:txBody>
          <a:bodyPr/>
          <a:lstStyle/>
          <a:p>
            <a:r>
              <a:rPr lang="ru-RU" dirty="0" smtClean="0"/>
              <a:t>Александр Шаповал</a:t>
            </a:r>
            <a:endParaRPr lang="en-US" dirty="0" smtClean="0"/>
          </a:p>
          <a:p>
            <a:r>
              <a:rPr lang="en-US" dirty="0" smtClean="0"/>
              <a:t>Microsoft </a:t>
            </a:r>
            <a:endParaRPr lang="en-US" dirty="0"/>
          </a:p>
        </p:txBody>
      </p:sp>
      <p:sp>
        <p:nvSpPr>
          <p:cNvPr id="4" name="Title 3"/>
          <p:cNvSpPr>
            <a:spLocks noGrp="1"/>
          </p:cNvSpPr>
          <p:nvPr>
            <p:ph type="title"/>
          </p:nvPr>
        </p:nvSpPr>
        <p:spPr>
          <a:xfrm>
            <a:off x="274703" y="1439862"/>
            <a:ext cx="10058336" cy="2514601"/>
          </a:xfrm>
        </p:spPr>
        <p:txBody>
          <a:bodyPr/>
          <a:lstStyle/>
          <a:p>
            <a:r>
              <a:rPr lang="ru-RU" sz="5400" dirty="0"/>
              <a:t>Защита устройств </a:t>
            </a:r>
            <a:r>
              <a:rPr lang="en-US" sz="5400" dirty="0" smtClean="0"/>
              <a:t>Windows</a:t>
            </a:r>
            <a:r>
              <a:rPr lang="ru-RU" sz="5400" dirty="0" smtClean="0"/>
              <a:t> </a:t>
            </a:r>
            <a:r>
              <a:rPr lang="ru-RU" sz="5400" dirty="0"/>
              <a:t>10 с помощью </a:t>
            </a:r>
            <a:r>
              <a:rPr lang="en-US" sz="5400" dirty="0" smtClean="0"/>
              <a:t>Device Guard </a:t>
            </a:r>
            <a:endParaRPr lang="en-US" sz="5400" dirty="0"/>
          </a:p>
        </p:txBody>
      </p:sp>
    </p:spTree>
    <p:extLst>
      <p:ext uri="{BB962C8B-B14F-4D97-AF65-F5344CB8AC3E}">
        <p14:creationId xmlns:p14="http://schemas.microsoft.com/office/powerpoint/2010/main" val="18654168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592262"/>
            <a:ext cx="11887200" cy="5072158"/>
          </a:xfrm>
        </p:spPr>
        <p:txBody>
          <a:bodyPr/>
          <a:lstStyle/>
          <a:p>
            <a:r>
              <a:rPr lang="ru-RU" sz="3600" dirty="0" smtClean="0"/>
              <a:t>Скрипты потенциально опасны </a:t>
            </a:r>
            <a:endParaRPr lang="en-US" sz="3600" dirty="0" smtClean="0"/>
          </a:p>
          <a:p>
            <a:r>
              <a:rPr lang="en-US" sz="3600" dirty="0" smtClean="0"/>
              <a:t>Windows Script Host</a:t>
            </a:r>
            <a:r>
              <a:rPr lang="ru-RU" sz="3600" dirty="0" smtClean="0"/>
              <a:t> (</a:t>
            </a:r>
            <a:r>
              <a:rPr lang="en-US" sz="3600" dirty="0" smtClean="0"/>
              <a:t>WHS) </a:t>
            </a:r>
            <a:r>
              <a:rPr lang="ru-RU" sz="3600" dirty="0" smtClean="0"/>
              <a:t>настраивается на запуск только подписанных скриптов</a:t>
            </a:r>
            <a:endParaRPr lang="en-US" sz="3600" dirty="0" smtClean="0"/>
          </a:p>
          <a:p>
            <a:pPr lvl="1"/>
            <a:r>
              <a:rPr lang="en-US" sz="2000" dirty="0" smtClean="0"/>
              <a:t>WSH </a:t>
            </a:r>
            <a:r>
              <a:rPr lang="ru-RU" sz="2000" dirty="0" smtClean="0"/>
              <a:t>используется для запуска</a:t>
            </a:r>
            <a:r>
              <a:rPr lang="en-US" sz="2000" dirty="0" smtClean="0"/>
              <a:t> </a:t>
            </a:r>
            <a:r>
              <a:rPr lang="en-US" sz="2000" dirty="0"/>
              <a:t>VBScript (.</a:t>
            </a:r>
            <a:r>
              <a:rPr lang="en-US" sz="2000" dirty="0" err="1"/>
              <a:t>vbs</a:t>
            </a:r>
            <a:r>
              <a:rPr lang="en-US" sz="2000" dirty="0"/>
              <a:t>), Jscript (.</a:t>
            </a:r>
            <a:r>
              <a:rPr lang="en-US" sz="2000" dirty="0" err="1"/>
              <a:t>js</a:t>
            </a:r>
            <a:r>
              <a:rPr lang="en-US" sz="2000" dirty="0"/>
              <a:t>), </a:t>
            </a:r>
            <a:r>
              <a:rPr lang="ru-RU" sz="2000" dirty="0" smtClean="0"/>
              <a:t>файлов </a:t>
            </a:r>
            <a:r>
              <a:rPr lang="en-US" sz="2000" dirty="0" smtClean="0"/>
              <a:t>Windows script </a:t>
            </a:r>
            <a:r>
              <a:rPr lang="en-US" sz="2000" dirty="0"/>
              <a:t>(.</a:t>
            </a:r>
            <a:r>
              <a:rPr lang="en-US" sz="2000" dirty="0" err="1"/>
              <a:t>wsf</a:t>
            </a:r>
            <a:r>
              <a:rPr lang="en-US" sz="2000" dirty="0"/>
              <a:t>) </a:t>
            </a:r>
            <a:r>
              <a:rPr lang="ru-RU" sz="2000" dirty="0" smtClean="0"/>
              <a:t>и компонент</a:t>
            </a:r>
            <a:r>
              <a:rPr lang="en-US" sz="2000" dirty="0" smtClean="0"/>
              <a:t> </a:t>
            </a:r>
            <a:r>
              <a:rPr lang="en-US" sz="2000" dirty="0"/>
              <a:t>Windows script </a:t>
            </a:r>
            <a:r>
              <a:rPr lang="en-US" sz="2000" dirty="0" smtClean="0"/>
              <a:t>(.</a:t>
            </a:r>
            <a:r>
              <a:rPr lang="en-US" sz="2000" dirty="0" err="1" smtClean="0"/>
              <a:t>wsc</a:t>
            </a:r>
            <a:r>
              <a:rPr lang="en-US" sz="2000" dirty="0" smtClean="0"/>
              <a:t>)</a:t>
            </a:r>
          </a:p>
          <a:p>
            <a:r>
              <a:rPr lang="ru-RU" sz="3600" dirty="0" smtClean="0"/>
              <a:t>Файлы </a:t>
            </a:r>
            <a:r>
              <a:rPr lang="en-US" sz="3600" dirty="0" smtClean="0"/>
              <a:t>MSI </a:t>
            </a:r>
            <a:r>
              <a:rPr lang="ru-RU" sz="3600" dirty="0" smtClean="0"/>
              <a:t>должны быть подписаны </a:t>
            </a:r>
            <a:endParaRPr lang="en-US" sz="3600" dirty="0" smtClean="0"/>
          </a:p>
          <a:p>
            <a:r>
              <a:rPr lang="en-US" sz="3600" dirty="0" smtClean="0"/>
              <a:t>PowerShell </a:t>
            </a:r>
            <a:r>
              <a:rPr lang="ru-RU" sz="3600" dirty="0" smtClean="0"/>
              <a:t>переключается в режим</a:t>
            </a:r>
            <a:r>
              <a:rPr lang="en-US" sz="3600" dirty="0" smtClean="0"/>
              <a:t> “Constrained</a:t>
            </a:r>
            <a:r>
              <a:rPr lang="ru-RU" sz="3600" dirty="0" smtClean="0"/>
              <a:t> </a:t>
            </a:r>
            <a:r>
              <a:rPr lang="en-US" sz="3600" dirty="0" smtClean="0"/>
              <a:t>Language”</a:t>
            </a:r>
          </a:p>
          <a:p>
            <a:pPr lvl="1"/>
            <a:r>
              <a:rPr lang="ru-RU" sz="2000" dirty="0" smtClean="0"/>
              <a:t>Подписанные</a:t>
            </a:r>
            <a:r>
              <a:rPr lang="en-US" sz="2000" dirty="0" smtClean="0"/>
              <a:t> </a:t>
            </a:r>
            <a:r>
              <a:rPr lang="ru-RU" sz="2000" dirty="0" smtClean="0"/>
              <a:t>скрипты </a:t>
            </a:r>
            <a:r>
              <a:rPr lang="en-US" sz="2000" dirty="0" smtClean="0"/>
              <a:t>PowerShell </a:t>
            </a:r>
            <a:r>
              <a:rPr lang="ru-RU" sz="2000" dirty="0" smtClean="0"/>
              <a:t>запускаются в режиме</a:t>
            </a:r>
            <a:r>
              <a:rPr lang="en-US" sz="2000" dirty="0" smtClean="0"/>
              <a:t> “Full Language”</a:t>
            </a:r>
          </a:p>
          <a:p>
            <a:r>
              <a:rPr lang="ru-RU" sz="3600" dirty="0" smtClean="0"/>
              <a:t>Не ограничены скрипты </a:t>
            </a:r>
            <a:r>
              <a:rPr lang="en-US" sz="3600" dirty="0" smtClean="0"/>
              <a:t>.bat &amp; .</a:t>
            </a:r>
            <a:r>
              <a:rPr lang="en-US" sz="3600" dirty="0" err="1" smtClean="0"/>
              <a:t>cmd</a:t>
            </a:r>
            <a:r>
              <a:rPr lang="ru-RU" sz="3600" dirty="0" smtClean="0"/>
              <a:t> </a:t>
            </a:r>
            <a:endParaRPr lang="en-US" sz="3600" dirty="0" smtClean="0"/>
          </a:p>
        </p:txBody>
      </p:sp>
      <p:sp>
        <p:nvSpPr>
          <p:cNvPr id="3" name="Title 2"/>
          <p:cNvSpPr>
            <a:spLocks noGrp="1"/>
          </p:cNvSpPr>
          <p:nvPr>
            <p:ph type="title"/>
          </p:nvPr>
        </p:nvSpPr>
        <p:spPr/>
        <p:txBody>
          <a:bodyPr/>
          <a:lstStyle/>
          <a:p>
            <a:r>
              <a:rPr lang="ru-RU" dirty="0" smtClean="0"/>
              <a:t>Безопасность скриптов </a:t>
            </a:r>
            <a:endParaRPr lang="en-US" dirty="0"/>
          </a:p>
        </p:txBody>
      </p:sp>
    </p:spTree>
    <p:extLst>
      <p:ext uri="{BB962C8B-B14F-4D97-AF65-F5344CB8AC3E}">
        <p14:creationId xmlns:p14="http://schemas.microsoft.com/office/powerpoint/2010/main" val="25859213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ru-RU" dirty="0" smtClean="0"/>
              <a:t>Создание политики </a:t>
            </a:r>
            <a:r>
              <a:rPr lang="en-US" dirty="0" smtClean="0"/>
              <a:t>CI</a:t>
            </a:r>
            <a:endParaRPr lang="en-US" dirty="0"/>
          </a:p>
        </p:txBody>
      </p:sp>
      <p:sp>
        <p:nvSpPr>
          <p:cNvPr id="7" name="TextBox 6"/>
          <p:cNvSpPr txBox="1"/>
          <p:nvPr/>
        </p:nvSpPr>
        <p:spPr>
          <a:xfrm>
            <a:off x="932503" y="1640968"/>
            <a:ext cx="2362200" cy="1292662"/>
          </a:xfrm>
          <a:prstGeom prst="rect">
            <a:avLst/>
          </a:prstGeom>
          <a:noFill/>
          <a:ln w="19050">
            <a:solidFill>
              <a:srgbClr val="FFFF00"/>
            </a:solidFill>
          </a:ln>
        </p:spPr>
        <p:txBody>
          <a:bodyPr wrap="square" lIns="182880" tIns="146304" rIns="182880" bIns="146304" rtlCol="0">
            <a:spAutoFit/>
          </a:bodyPr>
          <a:lstStyle/>
          <a:p>
            <a:pPr marL="0" marR="0" lvl="0" indent="0" algn="ctr" defTabSz="932742" rtl="0" eaLnBrk="1" fontAlgn="auto" latinLnBrk="0" hangingPunct="1">
              <a:lnSpc>
                <a:spcPct val="90000"/>
              </a:lnSpc>
              <a:spcBef>
                <a:spcPts val="0"/>
              </a:spcBef>
              <a:spcAft>
                <a:spcPts val="600"/>
              </a:spcAft>
              <a:buClrTx/>
              <a:buSzTx/>
              <a:buFontTx/>
              <a:buNone/>
              <a:tabLst/>
              <a:defRPr/>
            </a:pPr>
            <a:r>
              <a:rPr lang="ru-RU" sz="2400" dirty="0" smtClean="0">
                <a:gradFill>
                  <a:gsLst>
                    <a:gs pos="2917">
                      <a:srgbClr val="FFFFFF"/>
                    </a:gs>
                    <a:gs pos="30000">
                      <a:srgbClr val="FFFFFF"/>
                    </a:gs>
                  </a:gsLst>
                  <a:lin ang="5400000" scaled="0"/>
                </a:gradFill>
                <a:latin typeface="Segoe UI"/>
              </a:rPr>
              <a:t>Выбор целевой машины </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0" name="TextBox 9"/>
          <p:cNvSpPr txBox="1"/>
          <p:nvPr/>
        </p:nvSpPr>
        <p:spPr>
          <a:xfrm>
            <a:off x="918550" y="3565390"/>
            <a:ext cx="2362200" cy="1957459"/>
          </a:xfrm>
          <a:prstGeom prst="rect">
            <a:avLst/>
          </a:prstGeom>
          <a:noFill/>
          <a:ln w="19050">
            <a:solidFill>
              <a:srgbClr val="FFFF00"/>
            </a:solidFill>
          </a:ln>
        </p:spPr>
        <p:txBody>
          <a:bodyPr wrap="square" lIns="182880" tIns="146304" rIns="182880" bIns="146304" rtlCol="0">
            <a:spAutoFit/>
          </a:bodyPr>
          <a:lstStyle/>
          <a:p>
            <a:pPr marL="0" marR="0" lvl="0" indent="0" algn="ctr" defTabSz="932742" rtl="0" eaLnBrk="1" fontAlgn="auto" latinLnBrk="0" hangingPunct="1">
              <a:lnSpc>
                <a:spcPct val="90000"/>
              </a:lnSpc>
              <a:spcBef>
                <a:spcPts val="0"/>
              </a:spcBef>
              <a:spcAft>
                <a:spcPts val="600"/>
              </a:spcAft>
              <a:buClrTx/>
              <a:buSzTx/>
              <a:buFontTx/>
              <a:buNone/>
              <a:tabLst/>
              <a:defRPr/>
            </a:pPr>
            <a:r>
              <a:rPr kumimoji="0" lang="ru-RU"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Создание политики путем</a:t>
            </a:r>
            <a:r>
              <a:rPr kumimoji="0" lang="ru-RU" sz="2400" b="0" i="0" u="none" strike="noStrike" kern="1200" cap="none" spc="0" normalizeH="0" noProof="0" dirty="0" smtClean="0">
                <a:ln>
                  <a:noFill/>
                </a:ln>
                <a:gradFill>
                  <a:gsLst>
                    <a:gs pos="2917">
                      <a:srgbClr val="FFFFFF"/>
                    </a:gs>
                    <a:gs pos="30000">
                      <a:srgbClr val="FFFFFF"/>
                    </a:gs>
                  </a:gsLst>
                  <a:lin ang="5400000" scaled="0"/>
                </a:gradFill>
                <a:effectLst/>
                <a:uLnTx/>
                <a:uFillTx/>
                <a:latin typeface="Segoe UI"/>
                <a:ea typeface="+mn-ea"/>
                <a:cs typeface="+mn-cs"/>
              </a:rPr>
              <a:t> полного сканирования </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1" name="TextBox 10"/>
          <p:cNvSpPr txBox="1"/>
          <p:nvPr/>
        </p:nvSpPr>
        <p:spPr>
          <a:xfrm>
            <a:off x="5053403" y="1659268"/>
            <a:ext cx="2362200" cy="1625060"/>
          </a:xfrm>
          <a:prstGeom prst="rect">
            <a:avLst/>
          </a:prstGeom>
          <a:noFill/>
          <a:ln w="19050">
            <a:solidFill>
              <a:srgbClr val="FFFF00"/>
            </a:solidFill>
          </a:ln>
        </p:spPr>
        <p:txBody>
          <a:bodyPr wrap="square" lIns="182880" tIns="146304" rIns="182880" bIns="146304" rtlCol="0">
            <a:spAutoFit/>
          </a:bodyPr>
          <a:lstStyle/>
          <a:p>
            <a:pPr marL="0" marR="0" lvl="0" indent="0" algn="ctr" defTabSz="932742" rtl="0" eaLnBrk="1" fontAlgn="auto" latinLnBrk="0" hangingPunct="1">
              <a:lnSpc>
                <a:spcPct val="90000"/>
              </a:lnSpc>
              <a:spcBef>
                <a:spcPts val="0"/>
              </a:spcBef>
              <a:spcAft>
                <a:spcPts val="600"/>
              </a:spcAft>
              <a:buClrTx/>
              <a:buSzTx/>
              <a:buFontTx/>
              <a:buNone/>
              <a:tabLst/>
              <a:defRPr/>
            </a:pPr>
            <a:r>
              <a:rPr kumimoji="0" lang="ru-RU"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Применение политики в режиме</a:t>
            </a:r>
            <a:r>
              <a:rPr kumimoji="0" lang="ru-RU" sz="2400" b="0" i="0" u="none" strike="noStrike" kern="1200" cap="none" spc="0" normalizeH="0" noProof="0" dirty="0" smtClean="0">
                <a:ln>
                  <a:noFill/>
                </a:ln>
                <a:gradFill>
                  <a:gsLst>
                    <a:gs pos="2917">
                      <a:srgbClr val="FFFFFF"/>
                    </a:gs>
                    <a:gs pos="30000">
                      <a:srgbClr val="FFFFFF"/>
                    </a:gs>
                  </a:gsLst>
                  <a:lin ang="5400000" scaled="0"/>
                </a:gradFill>
                <a:effectLst/>
                <a:uLnTx/>
                <a:uFillTx/>
                <a:latin typeface="Segoe UI"/>
                <a:ea typeface="+mn-ea"/>
                <a:cs typeface="+mn-cs"/>
              </a:rPr>
              <a:t> аудита </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2" name="TextBox 11"/>
          <p:cNvSpPr txBox="1"/>
          <p:nvPr/>
        </p:nvSpPr>
        <p:spPr>
          <a:xfrm>
            <a:off x="5091711" y="4094296"/>
            <a:ext cx="2362200" cy="1625060"/>
          </a:xfrm>
          <a:prstGeom prst="rect">
            <a:avLst/>
          </a:prstGeom>
          <a:noFill/>
          <a:ln w="19050">
            <a:solidFill>
              <a:srgbClr val="FFFF00"/>
            </a:solidFill>
          </a:ln>
        </p:spPr>
        <p:txBody>
          <a:bodyPr wrap="square" lIns="182880" tIns="146304" rIns="182880" bIns="146304" rtlCol="0">
            <a:spAutoFit/>
          </a:bodyPr>
          <a:lstStyle/>
          <a:p>
            <a:pPr lvl="0" algn="ctr">
              <a:lnSpc>
                <a:spcPct val="90000"/>
              </a:lnSpc>
              <a:spcAft>
                <a:spcPts val="600"/>
              </a:spcAft>
              <a:defRPr/>
            </a:pPr>
            <a:r>
              <a:rPr lang="ru-RU" sz="2400" dirty="0">
                <a:gradFill>
                  <a:gsLst>
                    <a:gs pos="2917">
                      <a:srgbClr val="FFFFFF"/>
                    </a:gs>
                    <a:gs pos="30000">
                      <a:srgbClr val="FFFFFF"/>
                    </a:gs>
                  </a:gsLst>
                  <a:lin ang="5400000" scaled="0"/>
                </a:gradFill>
              </a:rPr>
              <a:t>Создание политики </a:t>
            </a:r>
            <a:r>
              <a:rPr lang="ru-RU" sz="2400" dirty="0" smtClean="0">
                <a:gradFill>
                  <a:gsLst>
                    <a:gs pos="2917">
                      <a:srgbClr val="FFFFFF"/>
                    </a:gs>
                    <a:gs pos="30000">
                      <a:srgbClr val="FFFFFF"/>
                    </a:gs>
                  </a:gsLst>
                  <a:lin ang="5400000" scaled="0"/>
                </a:gradFill>
              </a:rPr>
              <a:t>аудита и слияние </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3" name="TextBox 12"/>
          <p:cNvSpPr txBox="1"/>
          <p:nvPr/>
        </p:nvSpPr>
        <p:spPr>
          <a:xfrm>
            <a:off x="9418637" y="2333052"/>
            <a:ext cx="2438400" cy="2289858"/>
          </a:xfrm>
          <a:prstGeom prst="rect">
            <a:avLst/>
          </a:prstGeom>
          <a:noFill/>
          <a:ln w="19050">
            <a:solidFill>
              <a:srgbClr val="FFFF00"/>
            </a:solidFill>
          </a:ln>
        </p:spPr>
        <p:txBody>
          <a:bodyPr wrap="square" lIns="182880" tIns="146304" rIns="182880" bIns="146304" rtlCol="0">
            <a:spAutoFit/>
          </a:bodyPr>
          <a:lstStyle/>
          <a:p>
            <a:pPr marL="0" marR="0" lvl="0" indent="0" algn="ctr" defTabSz="932742" rtl="0" eaLnBrk="1" fontAlgn="auto" latinLnBrk="0" hangingPunct="1">
              <a:lnSpc>
                <a:spcPct val="90000"/>
              </a:lnSpc>
              <a:spcBef>
                <a:spcPts val="0"/>
              </a:spcBef>
              <a:spcAft>
                <a:spcPts val="600"/>
              </a:spcAft>
              <a:buClrTx/>
              <a:buSzTx/>
              <a:buFontTx/>
              <a:buNone/>
              <a:tabLst/>
              <a:defRPr/>
            </a:pPr>
            <a:r>
              <a:rPr kumimoji="0" lang="ru-RU"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Включение </a:t>
            </a:r>
            <a:r>
              <a:rPr kumimoji="0" lang="ru-RU" sz="2400" b="0" i="0" u="none" strike="noStrike" kern="1200" cap="none" spc="0" normalizeH="0" baseline="0" noProof="0" dirty="0" err="1" smtClean="0">
                <a:ln>
                  <a:noFill/>
                </a:ln>
                <a:gradFill>
                  <a:gsLst>
                    <a:gs pos="2917">
                      <a:srgbClr val="FFFFFF"/>
                    </a:gs>
                    <a:gs pos="30000">
                      <a:srgbClr val="FFFFFF"/>
                    </a:gs>
                  </a:gsLst>
                  <a:lin ang="5400000" scaled="0"/>
                </a:gradFill>
                <a:effectLst/>
                <a:uLnTx/>
                <a:uFillTx/>
                <a:latin typeface="Segoe UI"/>
                <a:ea typeface="+mn-ea"/>
                <a:cs typeface="+mn-cs"/>
              </a:rPr>
              <a:t>принудитель-ного</a:t>
            </a:r>
            <a:r>
              <a:rPr kumimoji="0" lang="ru-RU"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 режима и применение к целевым машинам</a:t>
            </a:r>
            <a:r>
              <a:rPr kumimoji="0" lang="ru-RU" sz="2400" b="0" i="0" u="none" strike="noStrike" kern="1200" cap="none" spc="0" normalizeH="0" noProof="0" dirty="0" smtClean="0">
                <a:ln>
                  <a:noFill/>
                </a:ln>
                <a:gradFill>
                  <a:gsLst>
                    <a:gs pos="2917">
                      <a:srgbClr val="FFFFFF"/>
                    </a:gs>
                    <a:gs pos="30000">
                      <a:srgbClr val="FFFFFF"/>
                    </a:gs>
                  </a:gsLst>
                  <a:lin ang="5400000" scaled="0"/>
                </a:gradFill>
                <a:effectLst/>
                <a:uLnTx/>
                <a:uFillTx/>
                <a:latin typeface="Segoe UI"/>
                <a:ea typeface="+mn-ea"/>
                <a:cs typeface="+mn-cs"/>
              </a:rPr>
              <a:t> </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4" name="TextBox 13"/>
          <p:cNvSpPr txBox="1"/>
          <p:nvPr/>
        </p:nvSpPr>
        <p:spPr>
          <a:xfrm>
            <a:off x="385150" y="1635787"/>
            <a:ext cx="533400" cy="627864"/>
          </a:xfrm>
          <a:prstGeom prst="rect">
            <a:avLst/>
          </a:prstGeom>
          <a:solidFill>
            <a:srgbClr val="FF0000"/>
          </a:solid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1</a:t>
            </a:r>
          </a:p>
        </p:txBody>
      </p:sp>
      <p:sp>
        <p:nvSpPr>
          <p:cNvPr id="17" name="TextBox 16"/>
          <p:cNvSpPr txBox="1"/>
          <p:nvPr/>
        </p:nvSpPr>
        <p:spPr>
          <a:xfrm>
            <a:off x="380179" y="3559417"/>
            <a:ext cx="533400" cy="627864"/>
          </a:xfrm>
          <a:prstGeom prst="rect">
            <a:avLst/>
          </a:prstGeom>
          <a:solidFill>
            <a:srgbClr val="FF0000"/>
          </a:solid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FFFFFF"/>
                    </a:gs>
                    <a:gs pos="30000">
                      <a:srgbClr val="FFFFFF"/>
                    </a:gs>
                  </a:gsLst>
                  <a:lin ang="5400000" scaled="0"/>
                </a:gradFill>
                <a:effectLst/>
                <a:uLnTx/>
                <a:uFillTx/>
                <a:latin typeface="Segoe UI"/>
                <a:ea typeface="+mn-ea"/>
                <a:cs typeface="+mn-cs"/>
              </a:rPr>
              <a:t>2</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8" name="TextBox 17"/>
          <p:cNvSpPr txBox="1"/>
          <p:nvPr/>
        </p:nvSpPr>
        <p:spPr>
          <a:xfrm>
            <a:off x="4520003" y="1640968"/>
            <a:ext cx="533400" cy="627864"/>
          </a:xfrm>
          <a:prstGeom prst="rect">
            <a:avLst/>
          </a:prstGeom>
          <a:solidFill>
            <a:srgbClr val="FF0000"/>
          </a:solid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FFFFFF"/>
                    </a:gs>
                    <a:gs pos="30000">
                      <a:srgbClr val="FFFFFF"/>
                    </a:gs>
                  </a:gsLst>
                  <a:lin ang="5400000" scaled="0"/>
                </a:gradFill>
                <a:effectLst/>
                <a:uLnTx/>
                <a:uFillTx/>
                <a:latin typeface="Segoe UI"/>
                <a:ea typeface="+mn-ea"/>
                <a:cs typeface="+mn-cs"/>
              </a:rPr>
              <a:t>3</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19" name="TextBox 18"/>
          <p:cNvSpPr txBox="1"/>
          <p:nvPr/>
        </p:nvSpPr>
        <p:spPr>
          <a:xfrm>
            <a:off x="4553340" y="4094296"/>
            <a:ext cx="533400" cy="627864"/>
          </a:xfrm>
          <a:prstGeom prst="rect">
            <a:avLst/>
          </a:prstGeom>
          <a:solidFill>
            <a:srgbClr val="FF0000"/>
          </a:solid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FFFFFF"/>
                    </a:gs>
                    <a:gs pos="30000">
                      <a:srgbClr val="FFFFFF"/>
                    </a:gs>
                  </a:gsLst>
                  <a:lin ang="5400000" scaled="0"/>
                </a:gradFill>
                <a:effectLst/>
                <a:uLnTx/>
                <a:uFillTx/>
                <a:latin typeface="Segoe UI"/>
                <a:ea typeface="+mn-ea"/>
                <a:cs typeface="+mn-cs"/>
              </a:rPr>
              <a:t>4</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20" name="TextBox 19"/>
          <p:cNvSpPr txBox="1"/>
          <p:nvPr/>
        </p:nvSpPr>
        <p:spPr>
          <a:xfrm>
            <a:off x="8885237" y="2333052"/>
            <a:ext cx="533400" cy="627864"/>
          </a:xfrm>
          <a:prstGeom prst="rect">
            <a:avLst/>
          </a:prstGeom>
          <a:solidFill>
            <a:srgbClr val="FF0000"/>
          </a:solidFill>
        </p:spPr>
        <p:txBody>
          <a:bodyPr wrap="squar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a:ln>
                  <a:noFill/>
                </a:ln>
                <a:gradFill>
                  <a:gsLst>
                    <a:gs pos="2917">
                      <a:srgbClr val="FFFFFF"/>
                    </a:gs>
                    <a:gs pos="30000">
                      <a:srgbClr val="FFFFFF"/>
                    </a:gs>
                  </a:gsLst>
                  <a:lin ang="5400000" scaled="0"/>
                </a:gradFill>
                <a:effectLst/>
                <a:uLnTx/>
                <a:uFillTx/>
                <a:latin typeface="Segoe UI"/>
                <a:ea typeface="+mn-ea"/>
                <a:cs typeface="+mn-cs"/>
              </a:rPr>
              <a:t>5</a:t>
            </a:r>
            <a:endPar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endParaRPr>
          </a:p>
        </p:txBody>
      </p:sp>
      <p:sp>
        <p:nvSpPr>
          <p:cNvPr id="22" name="Curved Up Arrow 21"/>
          <p:cNvSpPr/>
          <p:nvPr/>
        </p:nvSpPr>
        <p:spPr bwMode="auto">
          <a:xfrm rot="5400000" flipH="1">
            <a:off x="3021995" y="3196619"/>
            <a:ext cx="2916810" cy="1189673"/>
          </a:xfrm>
          <a:prstGeom prst="curvedUpArrow">
            <a:avLst/>
          </a:prstGeom>
          <a:solidFill>
            <a:schemeClr val="tx1">
              <a:lumMod val="65000"/>
            </a:schemeClr>
          </a:solidFill>
          <a:ln w="31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mn-cs"/>
            </a:endParaRPr>
          </a:p>
        </p:txBody>
      </p:sp>
      <p:sp>
        <p:nvSpPr>
          <p:cNvPr id="23" name="Curved Up Arrow 22"/>
          <p:cNvSpPr/>
          <p:nvPr/>
        </p:nvSpPr>
        <p:spPr bwMode="auto">
          <a:xfrm rot="5400000" flipV="1">
            <a:off x="6584951" y="3207701"/>
            <a:ext cx="2894646" cy="1189673"/>
          </a:xfrm>
          <a:prstGeom prst="curvedUpArrow">
            <a:avLst/>
          </a:prstGeom>
          <a:solidFill>
            <a:schemeClr val="tx1">
              <a:lumMod val="65000"/>
            </a:schemeClr>
          </a:solidFill>
          <a:ln w="3175">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17720508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1287462"/>
            <a:ext cx="10056812" cy="2178802"/>
          </a:xfrm>
        </p:spPr>
        <p:txBody>
          <a:bodyPr/>
          <a:lstStyle/>
          <a:p>
            <a:r>
              <a:rPr lang="ru-RU" dirty="0" smtClean="0"/>
              <a:t>Настройка политики </a:t>
            </a:r>
            <a:r>
              <a:rPr lang="en-US" dirty="0" smtClean="0"/>
              <a:t>Code Integrity </a:t>
            </a:r>
            <a:br>
              <a:rPr lang="en-US" dirty="0" smtClean="0"/>
            </a:br>
            <a:endParaRPr lang="en-US" dirty="0"/>
          </a:p>
        </p:txBody>
      </p:sp>
      <p:sp>
        <p:nvSpPr>
          <p:cNvPr id="4" name="Text Placeholder 3"/>
          <p:cNvSpPr>
            <a:spLocks noGrp="1"/>
          </p:cNvSpPr>
          <p:nvPr>
            <p:ph type="body" sz="quarter" idx="12"/>
          </p:nvPr>
        </p:nvSpPr>
        <p:spPr/>
        <p:txBody>
          <a:bodyPr/>
          <a:lstStyle/>
          <a:p>
            <a:r>
              <a:rPr lang="ru-RU" dirty="0" smtClean="0"/>
              <a:t>Демонстрация </a:t>
            </a:r>
            <a:endParaRPr lang="en-US" dirty="0"/>
          </a:p>
        </p:txBody>
      </p:sp>
    </p:spTree>
    <p:extLst>
      <p:ext uri="{BB962C8B-B14F-4D97-AF65-F5344CB8AC3E}">
        <p14:creationId xmlns:p14="http://schemas.microsoft.com/office/powerpoint/2010/main" val="589762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50837" y="1439862"/>
            <a:ext cx="9601200" cy="4953000"/>
          </a:xfrm>
          <a:prstGeom prst="rect">
            <a:avLst/>
          </a:prstGeom>
        </p:spPr>
        <p:txBody>
          <a:bodyPr>
            <a:normAutofit fontScale="92500"/>
          </a:bodyPr>
          <a:lstStyle/>
          <a:p>
            <a:pPr marL="571473" indent="-342900" defTabSz="914277" fontAlgn="base">
              <a:spcBef>
                <a:spcPct val="0"/>
              </a:spcBef>
              <a:spcAft>
                <a:spcPts val="1800"/>
              </a:spcAft>
            </a:pPr>
            <a:r>
              <a:rPr lang="ru-RU" sz="3200" spc="-50" dirty="0" smtClean="0">
                <a:ln w="3175">
                  <a:noFill/>
                </a:ln>
                <a:solidFill>
                  <a:srgbClr val="FFFFFF"/>
                </a:solidFill>
                <a:latin typeface="+mn-lt"/>
              </a:rPr>
              <a:t>Правила </a:t>
            </a:r>
            <a:r>
              <a:rPr lang="en-US" sz="3200" spc="-50" dirty="0" smtClean="0">
                <a:ln w="3175">
                  <a:noFill/>
                </a:ln>
                <a:solidFill>
                  <a:srgbClr val="FFFFFF"/>
                </a:solidFill>
                <a:latin typeface="+mn-lt"/>
              </a:rPr>
              <a:t>CI</a:t>
            </a:r>
            <a:r>
              <a:rPr lang="ru-RU" sz="3200" spc="-50" dirty="0" smtClean="0">
                <a:ln w="3175">
                  <a:noFill/>
                </a:ln>
                <a:solidFill>
                  <a:srgbClr val="FFFFFF"/>
                </a:solidFill>
                <a:latin typeface="+mn-lt"/>
              </a:rPr>
              <a:t> применяются, даже если вредоносный код получил доступ к памяти режима ядра  </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Страницы памяти помечаются как исполняемые</a:t>
            </a:r>
            <a:r>
              <a:rPr lang="ru-RU" sz="3200" spc="-50" dirty="0">
                <a:ln w="3175">
                  <a:noFill/>
                </a:ln>
                <a:solidFill>
                  <a:srgbClr val="FFFFFF"/>
                </a:solidFill>
                <a:latin typeface="+mn-lt"/>
              </a:rPr>
              <a:t>,</a:t>
            </a:r>
            <a:r>
              <a:rPr lang="ru-RU" sz="3200" spc="-50" dirty="0" smtClean="0">
                <a:ln w="3175">
                  <a:noFill/>
                </a:ln>
                <a:solidFill>
                  <a:srgbClr val="FFFFFF"/>
                </a:solidFill>
                <a:latin typeface="+mn-lt"/>
              </a:rPr>
              <a:t> только если успешно пройдена проверка</a:t>
            </a:r>
            <a:r>
              <a:rPr lang="en-US" sz="3200" spc="-50" dirty="0" smtClean="0">
                <a:ln w="3175">
                  <a:noFill/>
                </a:ln>
                <a:solidFill>
                  <a:srgbClr val="FFFFFF"/>
                </a:solidFill>
                <a:latin typeface="+mn-lt"/>
              </a:rPr>
              <a:t> CI </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Память режима ядра не может быть помечена как записываемая и исполняемая одновременно  </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НО</a:t>
            </a:r>
            <a:r>
              <a:rPr lang="en-US" sz="3200" spc="-50" dirty="0" smtClean="0">
                <a:ln w="3175">
                  <a:noFill/>
                </a:ln>
                <a:solidFill>
                  <a:srgbClr val="FFFFFF"/>
                </a:solidFill>
                <a:latin typeface="+mn-lt"/>
              </a:rPr>
              <a:t>… </a:t>
            </a:r>
            <a:r>
              <a:rPr lang="ru-RU" sz="3200" spc="-50" dirty="0" smtClean="0">
                <a:ln w="3175">
                  <a:noFill/>
                </a:ln>
                <a:solidFill>
                  <a:srgbClr val="FFFFFF"/>
                </a:solidFill>
                <a:latin typeface="+mn-lt"/>
              </a:rPr>
              <a:t>возможны проблемы совместимости драйверов </a:t>
            </a:r>
            <a:endParaRPr lang="en-US" sz="3200" spc="-50" dirty="0">
              <a:ln w="3175">
                <a:noFill/>
              </a:ln>
              <a:solidFill>
                <a:srgbClr val="FFFFFF"/>
              </a:solidFill>
              <a:latin typeface="+mn-lt"/>
            </a:endParaRPr>
          </a:p>
        </p:txBody>
      </p:sp>
      <p:sp>
        <p:nvSpPr>
          <p:cNvPr id="2" name="Title 1"/>
          <p:cNvSpPr>
            <a:spLocks noGrp="1"/>
          </p:cNvSpPr>
          <p:nvPr>
            <p:ph type="title"/>
          </p:nvPr>
        </p:nvSpPr>
        <p:spPr/>
        <p:txBody>
          <a:bodyPr/>
          <a:lstStyle/>
          <a:p>
            <a:r>
              <a:rPr lang="ru-RU" dirty="0" smtClean="0"/>
              <a:t>Защита </a:t>
            </a:r>
            <a:r>
              <a:rPr lang="en-US" dirty="0" smtClean="0"/>
              <a:t>KMCI </a:t>
            </a:r>
            <a:r>
              <a:rPr lang="ru-RU" dirty="0" smtClean="0"/>
              <a:t>с помощью </a:t>
            </a:r>
            <a:r>
              <a:rPr lang="en-US" dirty="0" smtClean="0"/>
              <a:t>VBS</a:t>
            </a:r>
            <a:endParaRPr lang="en-US" dirty="0"/>
          </a:p>
        </p:txBody>
      </p:sp>
    </p:spTree>
    <p:extLst>
      <p:ext uri="{BB962C8B-B14F-4D97-AF65-F5344CB8AC3E}">
        <p14:creationId xmlns:p14="http://schemas.microsoft.com/office/powerpoint/2010/main" val="2390323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493837" y="1492636"/>
            <a:ext cx="9399327" cy="3030198"/>
            <a:chOff x="1493837" y="1492636"/>
            <a:chExt cx="9399327" cy="3030198"/>
          </a:xfrm>
        </p:grpSpPr>
        <p:sp>
          <p:nvSpPr>
            <p:cNvPr id="7" name="Rectangle 6"/>
            <p:cNvSpPr/>
            <p:nvPr/>
          </p:nvSpPr>
          <p:spPr>
            <a:xfrm>
              <a:off x="2746869" y="1892746"/>
              <a:ext cx="7062146" cy="2630088"/>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endParaRPr lang="en-US" sz="2000" b="1" kern="0">
                <a:solidFill>
                  <a:srgbClr val="FFFFFF"/>
                </a:solidFill>
              </a:endParaRPr>
            </a:p>
          </p:txBody>
        </p:sp>
        <p:sp>
          <p:nvSpPr>
            <p:cNvPr id="14" name="TextBox 13"/>
            <p:cNvSpPr txBox="1"/>
            <p:nvPr/>
          </p:nvSpPr>
          <p:spPr>
            <a:xfrm>
              <a:off x="4178256" y="1492636"/>
              <a:ext cx="4200848" cy="400110"/>
            </a:xfrm>
            <a:prstGeom prst="rect">
              <a:avLst/>
            </a:prstGeom>
            <a:noFill/>
          </p:spPr>
          <p:txBody>
            <a:bodyPr wrap="square" rtlCol="0">
              <a:spAutoFit/>
            </a:bodyPr>
            <a:lstStyle/>
            <a:p>
              <a:pPr algn="ctr" defTabSz="932597">
                <a:defRPr/>
              </a:pPr>
              <a:r>
                <a:rPr lang="en-US" sz="2000" b="1" kern="0" dirty="0">
                  <a:solidFill>
                    <a:srgbClr val="BAD80A"/>
                  </a:solidFill>
                </a:rPr>
                <a:t>Host OS</a:t>
              </a:r>
            </a:p>
          </p:txBody>
        </p:sp>
        <p:sp>
          <p:nvSpPr>
            <p:cNvPr id="24" name="TextBox 23"/>
            <p:cNvSpPr txBox="1"/>
            <p:nvPr/>
          </p:nvSpPr>
          <p:spPr>
            <a:xfrm>
              <a:off x="1805251" y="3115285"/>
              <a:ext cx="1024298" cy="400110"/>
            </a:xfrm>
            <a:prstGeom prst="rect">
              <a:avLst/>
            </a:prstGeom>
            <a:noFill/>
          </p:spPr>
          <p:txBody>
            <a:bodyPr wrap="square" rtlCol="0">
              <a:spAutoFit/>
            </a:bodyPr>
            <a:lstStyle/>
            <a:p>
              <a:pPr defTabSz="932597">
                <a:defRPr/>
              </a:pPr>
              <a:r>
                <a:rPr lang="en-US" sz="2000" b="1" kern="0" dirty="0">
                  <a:solidFill>
                    <a:srgbClr val="FFFFFF"/>
                  </a:solidFill>
                </a:rPr>
                <a:t>User</a:t>
              </a:r>
            </a:p>
          </p:txBody>
        </p:sp>
        <p:sp>
          <p:nvSpPr>
            <p:cNvPr id="25" name="TextBox 24"/>
            <p:cNvSpPr txBox="1"/>
            <p:nvPr/>
          </p:nvSpPr>
          <p:spPr>
            <a:xfrm>
              <a:off x="1805250" y="3611120"/>
              <a:ext cx="1011072" cy="400110"/>
            </a:xfrm>
            <a:prstGeom prst="rect">
              <a:avLst/>
            </a:prstGeom>
            <a:noFill/>
          </p:spPr>
          <p:txBody>
            <a:bodyPr wrap="square" rtlCol="0">
              <a:spAutoFit/>
            </a:bodyPr>
            <a:lstStyle/>
            <a:p>
              <a:pPr defTabSz="932597">
                <a:defRPr/>
              </a:pPr>
              <a:r>
                <a:rPr lang="en-US" sz="2000" b="1" kern="0" dirty="0">
                  <a:solidFill>
                    <a:srgbClr val="FFFFFF"/>
                  </a:solidFill>
                </a:rPr>
                <a:t>Kernel</a:t>
              </a:r>
            </a:p>
          </p:txBody>
        </p:sp>
        <p:cxnSp>
          <p:nvCxnSpPr>
            <p:cNvPr id="20" name="Straight Connector 19"/>
            <p:cNvCxnSpPr/>
            <p:nvPr/>
          </p:nvCxnSpPr>
          <p:spPr>
            <a:xfrm>
              <a:off x="1493837" y="3569448"/>
              <a:ext cx="9399327" cy="0"/>
            </a:xfrm>
            <a:prstGeom prst="line">
              <a:avLst/>
            </a:prstGeom>
            <a:ln w="57150">
              <a:solidFill>
                <a:schemeClr val="tx1">
                  <a:lumMod val="95000"/>
                </a:schemeClr>
              </a:solidFill>
              <a:prstDash val="dash"/>
            </a:ln>
          </p:spPr>
          <p:style>
            <a:lnRef idx="1">
              <a:schemeClr val="dk1"/>
            </a:lnRef>
            <a:fillRef idx="0">
              <a:schemeClr val="dk1"/>
            </a:fillRef>
            <a:effectRef idx="0">
              <a:schemeClr val="dk1"/>
            </a:effectRef>
            <a:fontRef idx="minor">
              <a:schemeClr val="tx1"/>
            </a:fontRef>
          </p:style>
        </p:cxnSp>
      </p:grpSp>
      <p:sp>
        <p:nvSpPr>
          <p:cNvPr id="64" name="TextBox 63"/>
          <p:cNvSpPr txBox="1"/>
          <p:nvPr/>
        </p:nvSpPr>
        <p:spPr>
          <a:xfrm>
            <a:off x="4289640" y="1962330"/>
            <a:ext cx="3976603" cy="400110"/>
          </a:xfrm>
          <a:prstGeom prst="rect">
            <a:avLst/>
          </a:prstGeom>
          <a:noFill/>
        </p:spPr>
        <p:txBody>
          <a:bodyPr wrap="square" rtlCol="0">
            <a:spAutoFit/>
          </a:bodyPr>
          <a:lstStyle/>
          <a:p>
            <a:pPr algn="ctr" defTabSz="932597">
              <a:defRPr/>
            </a:pPr>
            <a:r>
              <a:rPr lang="en-US" sz="2000" b="1" kern="0" dirty="0">
                <a:solidFill>
                  <a:srgbClr val="505050"/>
                </a:solidFill>
              </a:rPr>
              <a:t>Normal World</a:t>
            </a:r>
          </a:p>
        </p:txBody>
      </p:sp>
      <p:sp>
        <p:nvSpPr>
          <p:cNvPr id="65" name="Rectangle 64"/>
          <p:cNvSpPr/>
          <p:nvPr/>
        </p:nvSpPr>
        <p:spPr>
          <a:xfrm>
            <a:off x="2751096" y="4625252"/>
            <a:ext cx="7057919" cy="64489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505050"/>
                </a:solidFill>
              </a:rPr>
              <a:t>Firmware (UEFI)</a:t>
            </a:r>
          </a:p>
        </p:txBody>
      </p:sp>
      <p:sp>
        <p:nvSpPr>
          <p:cNvPr id="70" name="Rectangle 69"/>
          <p:cNvSpPr/>
          <p:nvPr/>
        </p:nvSpPr>
        <p:spPr>
          <a:xfrm>
            <a:off x="2751096" y="5365867"/>
            <a:ext cx="7057919" cy="64489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505050"/>
                </a:solidFill>
              </a:rPr>
              <a:t>Hardware (TPM 2.0, Vt-x2, IOMMU)</a:t>
            </a:r>
          </a:p>
        </p:txBody>
      </p:sp>
      <p:sp>
        <p:nvSpPr>
          <p:cNvPr id="2" name="Title 1"/>
          <p:cNvSpPr>
            <a:spLocks noGrp="1"/>
          </p:cNvSpPr>
          <p:nvPr>
            <p:ph type="title"/>
          </p:nvPr>
        </p:nvSpPr>
        <p:spPr/>
        <p:txBody>
          <a:bodyPr/>
          <a:lstStyle/>
          <a:p>
            <a:r>
              <a:rPr lang="en-US" dirty="0"/>
              <a:t>KMCI </a:t>
            </a:r>
            <a:r>
              <a:rPr lang="ru-RU" dirty="0" smtClean="0"/>
              <a:t>в</a:t>
            </a:r>
            <a:r>
              <a:rPr lang="en-US" dirty="0" smtClean="0"/>
              <a:t> </a:t>
            </a:r>
            <a:r>
              <a:rPr lang="en-US" dirty="0"/>
              <a:t>Windows 8.1</a:t>
            </a:r>
          </a:p>
        </p:txBody>
      </p:sp>
      <p:sp>
        <p:nvSpPr>
          <p:cNvPr id="31" name="Rectangle 30"/>
          <p:cNvSpPr/>
          <p:nvPr/>
        </p:nvSpPr>
        <p:spPr>
          <a:xfrm>
            <a:off x="3577964" y="3728815"/>
            <a:ext cx="1188720" cy="618397"/>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505050"/>
                </a:solidFill>
              </a:rPr>
              <a:t>KMCI</a:t>
            </a:r>
          </a:p>
        </p:txBody>
      </p:sp>
      <p:sp>
        <p:nvSpPr>
          <p:cNvPr id="83" name="Rectangle 82"/>
          <p:cNvSpPr/>
          <p:nvPr/>
        </p:nvSpPr>
        <p:spPr>
          <a:xfrm>
            <a:off x="8526809" y="3724888"/>
            <a:ext cx="1188720" cy="618397"/>
          </a:xfrm>
          <a:prstGeom prst="rect">
            <a:avLst/>
          </a:prstGeom>
          <a:solidFill>
            <a:srgbClr val="FF0000"/>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FFFFFF"/>
                </a:solidFill>
              </a:rPr>
              <a:t>Malware</a:t>
            </a:r>
          </a:p>
        </p:txBody>
      </p:sp>
      <p:sp>
        <p:nvSpPr>
          <p:cNvPr id="9" name="Rectangular Callout 8"/>
          <p:cNvSpPr/>
          <p:nvPr/>
        </p:nvSpPr>
        <p:spPr>
          <a:xfrm>
            <a:off x="9121169" y="2164089"/>
            <a:ext cx="2702991" cy="1000637"/>
          </a:xfrm>
          <a:prstGeom prst="wedgeRectCallout">
            <a:avLst>
              <a:gd name="adj1" fmla="val -41037"/>
              <a:gd name="adj2" fmla="val 98037"/>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000" b="1" kern="0" dirty="0" smtClean="0">
                <a:solidFill>
                  <a:srgbClr val="505050"/>
                </a:solidFill>
              </a:rPr>
              <a:t>Привет</a:t>
            </a:r>
            <a:r>
              <a:rPr lang="en-US" sz="2000" b="1" kern="0" dirty="0" smtClean="0">
                <a:solidFill>
                  <a:srgbClr val="505050"/>
                </a:solidFill>
              </a:rPr>
              <a:t>!</a:t>
            </a:r>
            <a:endParaRPr lang="en-US" sz="2000" b="1" kern="0" dirty="0">
              <a:solidFill>
                <a:srgbClr val="505050"/>
              </a:solidFill>
            </a:endParaRPr>
          </a:p>
        </p:txBody>
      </p:sp>
    </p:spTree>
    <p:extLst>
      <p:ext uri="{BB962C8B-B14F-4D97-AF65-F5344CB8AC3E}">
        <p14:creationId xmlns:p14="http://schemas.microsoft.com/office/powerpoint/2010/main" val="738138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017837" y="1499665"/>
            <a:ext cx="8039925" cy="2895154"/>
            <a:chOff x="2104590" y="1499665"/>
            <a:chExt cx="8039925" cy="2895154"/>
          </a:xfrm>
        </p:grpSpPr>
        <p:grpSp>
          <p:nvGrpSpPr>
            <p:cNvPr id="13" name="Group 12"/>
            <p:cNvGrpSpPr/>
            <p:nvPr/>
          </p:nvGrpSpPr>
          <p:grpSpPr>
            <a:xfrm>
              <a:off x="2104590" y="1499665"/>
              <a:ext cx="8039925" cy="2811015"/>
              <a:chOff x="2104590" y="1499665"/>
              <a:chExt cx="8039925" cy="2811015"/>
            </a:xfrm>
          </p:grpSpPr>
          <p:sp>
            <p:nvSpPr>
              <p:cNvPr id="18" name="Rectangle 17"/>
              <p:cNvSpPr/>
              <p:nvPr/>
            </p:nvSpPr>
            <p:spPr>
              <a:xfrm>
                <a:off x="3084467" y="1899801"/>
                <a:ext cx="3467966" cy="2410879"/>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endParaRPr lang="en-US" sz="2000" b="1" kern="0">
                  <a:solidFill>
                    <a:srgbClr val="FFFFFF"/>
                  </a:solidFill>
                </a:endParaRPr>
              </a:p>
            </p:txBody>
          </p:sp>
          <p:sp>
            <p:nvSpPr>
              <p:cNvPr id="19" name="Rectangle 18"/>
              <p:cNvSpPr/>
              <p:nvPr/>
            </p:nvSpPr>
            <p:spPr>
              <a:xfrm>
                <a:off x="6552433" y="1897803"/>
                <a:ext cx="3592082" cy="2410879"/>
              </a:xfrm>
              <a:prstGeom prst="rect">
                <a:avLst/>
              </a:prstGeom>
              <a:solidFill>
                <a:schemeClr val="tx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endParaRPr lang="en-US" sz="2000" b="1" kern="0">
                  <a:solidFill>
                    <a:srgbClr val="FFFFFF"/>
                  </a:solidFill>
                </a:endParaRPr>
              </a:p>
            </p:txBody>
          </p:sp>
          <p:sp>
            <p:nvSpPr>
              <p:cNvPr id="21" name="TextBox 20"/>
              <p:cNvSpPr txBox="1"/>
              <p:nvPr/>
            </p:nvSpPr>
            <p:spPr>
              <a:xfrm>
                <a:off x="5889407" y="1499665"/>
                <a:ext cx="1450166" cy="400110"/>
              </a:xfrm>
              <a:prstGeom prst="rect">
                <a:avLst/>
              </a:prstGeom>
              <a:noFill/>
            </p:spPr>
            <p:txBody>
              <a:bodyPr wrap="square" rtlCol="0">
                <a:spAutoFit/>
              </a:bodyPr>
              <a:lstStyle/>
              <a:p>
                <a:pPr defTabSz="932597">
                  <a:defRPr/>
                </a:pPr>
                <a:r>
                  <a:rPr lang="en-US" sz="2000" b="1" kern="0" dirty="0">
                    <a:solidFill>
                      <a:srgbClr val="BAD80A"/>
                    </a:solidFill>
                  </a:rPr>
                  <a:t>Host OS</a:t>
                </a:r>
              </a:p>
            </p:txBody>
          </p:sp>
          <p:sp>
            <p:nvSpPr>
              <p:cNvPr id="22" name="TextBox 21"/>
              <p:cNvSpPr txBox="1"/>
              <p:nvPr/>
            </p:nvSpPr>
            <p:spPr>
              <a:xfrm>
                <a:off x="2104590" y="3158295"/>
                <a:ext cx="1645920" cy="822960"/>
              </a:xfrm>
              <a:prstGeom prst="rect">
                <a:avLst/>
              </a:prstGeom>
              <a:noFill/>
            </p:spPr>
            <p:txBody>
              <a:bodyPr wrap="square" rtlCol="0">
                <a:spAutoFit/>
              </a:bodyPr>
              <a:lstStyle>
                <a:defPPr>
                  <a:defRPr lang="en-US"/>
                </a:defPPr>
                <a:lvl1pPr defTabSz="932597">
                  <a:defRPr sz="2000" b="1" kern="0"/>
                </a:lvl1pPr>
              </a:lstStyle>
              <a:p>
                <a:r>
                  <a:rPr lang="en-US" dirty="0">
                    <a:solidFill>
                      <a:srgbClr val="FFFFFF"/>
                    </a:solidFill>
                  </a:rPr>
                  <a:t>User</a:t>
                </a:r>
              </a:p>
            </p:txBody>
          </p:sp>
          <p:sp>
            <p:nvSpPr>
              <p:cNvPr id="27" name="TextBox 26"/>
              <p:cNvSpPr txBox="1"/>
              <p:nvPr/>
            </p:nvSpPr>
            <p:spPr>
              <a:xfrm>
                <a:off x="7230400" y="1924783"/>
                <a:ext cx="1737311" cy="400110"/>
              </a:xfrm>
              <a:prstGeom prst="rect">
                <a:avLst/>
              </a:prstGeom>
              <a:noFill/>
            </p:spPr>
            <p:txBody>
              <a:bodyPr wrap="square" rtlCol="0">
                <a:spAutoFit/>
              </a:bodyPr>
              <a:lstStyle/>
              <a:p>
                <a:pPr algn="ctr" defTabSz="932597">
                  <a:defRPr/>
                </a:pPr>
                <a:r>
                  <a:rPr lang="en-US" sz="2000" dirty="0">
                    <a:solidFill>
                      <a:prstClr val="black"/>
                    </a:solidFill>
                    <a:latin typeface="Calibri" panose="020F0502020204030204"/>
                  </a:rPr>
                  <a:t>Normal World</a:t>
                </a:r>
              </a:p>
            </p:txBody>
          </p:sp>
          <p:sp>
            <p:nvSpPr>
              <p:cNvPr id="28" name="Rectangle 27"/>
              <p:cNvSpPr/>
              <p:nvPr/>
            </p:nvSpPr>
            <p:spPr>
              <a:xfrm>
                <a:off x="3090877" y="1897803"/>
                <a:ext cx="3448330" cy="2410879"/>
              </a:xfrm>
              <a:prstGeom prst="rect">
                <a:avLst/>
              </a:prstGeom>
              <a:solidFill>
                <a:schemeClr val="accent2">
                  <a:alpha val="63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defRPr/>
                </a:pPr>
                <a:endParaRPr lang="en-US" sz="1428" dirty="0">
                  <a:solidFill>
                    <a:prstClr val="black"/>
                  </a:solidFill>
                  <a:latin typeface="Calibri" panose="020F0502020204030204"/>
                </a:endParaRPr>
              </a:p>
            </p:txBody>
          </p:sp>
          <p:sp>
            <p:nvSpPr>
              <p:cNvPr id="29" name="TextBox 28"/>
              <p:cNvSpPr txBox="1"/>
              <p:nvPr/>
            </p:nvSpPr>
            <p:spPr>
              <a:xfrm>
                <a:off x="3889273" y="1926524"/>
                <a:ext cx="1737311" cy="400110"/>
              </a:xfrm>
              <a:prstGeom prst="rect">
                <a:avLst/>
              </a:prstGeom>
              <a:noFill/>
            </p:spPr>
            <p:txBody>
              <a:bodyPr wrap="square" rtlCol="0">
                <a:spAutoFit/>
              </a:bodyPr>
              <a:lstStyle/>
              <a:p>
                <a:pPr algn="ctr" defTabSz="932597">
                  <a:defRPr/>
                </a:pPr>
                <a:r>
                  <a:rPr lang="en-US" sz="2000" dirty="0">
                    <a:solidFill>
                      <a:srgbClr val="FFFFFF"/>
                    </a:solidFill>
                    <a:latin typeface="Calibri" panose="020F0502020204030204"/>
                  </a:rPr>
                  <a:t>Secure World</a:t>
                </a:r>
              </a:p>
            </p:txBody>
          </p:sp>
          <p:cxnSp>
            <p:nvCxnSpPr>
              <p:cNvPr id="26" name="Straight Connector 25"/>
              <p:cNvCxnSpPr/>
              <p:nvPr/>
            </p:nvCxnSpPr>
            <p:spPr>
              <a:xfrm>
                <a:off x="2104590" y="3576503"/>
                <a:ext cx="8033515" cy="0"/>
              </a:xfrm>
              <a:prstGeom prst="line">
                <a:avLst/>
              </a:prstGeom>
              <a:ln w="57150">
                <a:solidFill>
                  <a:schemeClr val="tx1">
                    <a:lumMod val="95000"/>
                  </a:schemeClr>
                </a:solidFill>
                <a:prstDash val="dash"/>
              </a:ln>
            </p:spPr>
            <p:style>
              <a:lnRef idx="1">
                <a:schemeClr val="dk1"/>
              </a:lnRef>
              <a:fillRef idx="0">
                <a:schemeClr val="dk1"/>
              </a:fillRef>
              <a:effectRef idx="0">
                <a:schemeClr val="dk1"/>
              </a:effectRef>
              <a:fontRef idx="minor">
                <a:schemeClr val="tx1"/>
              </a:fontRef>
            </p:style>
          </p:cxnSp>
        </p:grpSp>
        <p:sp>
          <p:nvSpPr>
            <p:cNvPr id="98" name="TextBox 97"/>
            <p:cNvSpPr txBox="1"/>
            <p:nvPr/>
          </p:nvSpPr>
          <p:spPr>
            <a:xfrm>
              <a:off x="3055520" y="3933154"/>
              <a:ext cx="2977123" cy="461665"/>
            </a:xfrm>
            <a:prstGeom prst="rect">
              <a:avLst/>
            </a:prstGeom>
            <a:noFill/>
          </p:spPr>
          <p:txBody>
            <a:bodyPr wrap="square" rtlCol="0">
              <a:spAutoFit/>
            </a:bodyPr>
            <a:lstStyle/>
            <a:p>
              <a:pPr defTabSz="932597">
                <a:defRPr/>
              </a:pPr>
              <a:r>
                <a:rPr lang="en-US" sz="2400" dirty="0">
                  <a:solidFill>
                    <a:srgbClr val="FFFFFF"/>
                  </a:solidFill>
                  <a:latin typeface="Calibri" panose="020F0502020204030204"/>
                </a:rPr>
                <a:t>Hardened Boundary</a:t>
              </a:r>
            </a:p>
          </p:txBody>
        </p:sp>
      </p:grpSp>
      <p:sp>
        <p:nvSpPr>
          <p:cNvPr id="2" name="Title 1"/>
          <p:cNvSpPr>
            <a:spLocks noGrp="1"/>
          </p:cNvSpPr>
          <p:nvPr>
            <p:ph type="title"/>
          </p:nvPr>
        </p:nvSpPr>
        <p:spPr>
          <a:xfrm>
            <a:off x="546911" y="295275"/>
            <a:ext cx="11233926" cy="917575"/>
          </a:xfrm>
        </p:spPr>
        <p:txBody>
          <a:bodyPr/>
          <a:lstStyle/>
          <a:p>
            <a:r>
              <a:rPr lang="en-US" dirty="0"/>
              <a:t>KMCI </a:t>
            </a:r>
            <a:r>
              <a:rPr lang="ru-RU" dirty="0" smtClean="0"/>
              <a:t>в</a:t>
            </a:r>
            <a:r>
              <a:rPr lang="en-US" dirty="0" smtClean="0"/>
              <a:t> </a:t>
            </a:r>
            <a:r>
              <a:rPr lang="en-US" dirty="0"/>
              <a:t>Windows </a:t>
            </a:r>
            <a:r>
              <a:rPr lang="en-US" dirty="0" smtClean="0"/>
              <a:t>10</a:t>
            </a:r>
            <a:r>
              <a:rPr lang="ru-RU" dirty="0" smtClean="0"/>
              <a:t> с</a:t>
            </a:r>
            <a:r>
              <a:rPr lang="en-US" dirty="0" smtClean="0"/>
              <a:t> </a:t>
            </a:r>
            <a:r>
              <a:rPr lang="en-US" dirty="0"/>
              <a:t>VBS</a:t>
            </a:r>
          </a:p>
        </p:txBody>
      </p:sp>
      <p:sp>
        <p:nvSpPr>
          <p:cNvPr id="32" name="Rectangle 31"/>
          <p:cNvSpPr/>
          <p:nvPr/>
        </p:nvSpPr>
        <p:spPr>
          <a:xfrm>
            <a:off x="4001942" y="5799882"/>
            <a:ext cx="7057919" cy="54864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505050"/>
                </a:solidFill>
              </a:rPr>
              <a:t>Hardware (TPM 2.0, Vt-x2, IOMMU)</a:t>
            </a:r>
          </a:p>
        </p:txBody>
      </p:sp>
      <p:sp>
        <p:nvSpPr>
          <p:cNvPr id="30" name="Rectangle 29"/>
          <p:cNvSpPr/>
          <p:nvPr/>
        </p:nvSpPr>
        <p:spPr>
          <a:xfrm>
            <a:off x="4001942" y="5127295"/>
            <a:ext cx="7057919" cy="54864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505050"/>
                </a:solidFill>
              </a:rPr>
              <a:t>Firmware (UEFI)</a:t>
            </a:r>
          </a:p>
        </p:txBody>
      </p:sp>
      <p:sp>
        <p:nvSpPr>
          <p:cNvPr id="23" name="TextBox 22"/>
          <p:cNvSpPr txBox="1"/>
          <p:nvPr/>
        </p:nvSpPr>
        <p:spPr>
          <a:xfrm>
            <a:off x="3004610" y="3535362"/>
            <a:ext cx="1645920" cy="822960"/>
          </a:xfrm>
          <a:prstGeom prst="rect">
            <a:avLst/>
          </a:prstGeom>
          <a:noFill/>
        </p:spPr>
        <p:txBody>
          <a:bodyPr wrap="square" rtlCol="0">
            <a:spAutoFit/>
          </a:bodyPr>
          <a:lstStyle/>
          <a:p>
            <a:pPr defTabSz="932597">
              <a:defRPr/>
            </a:pPr>
            <a:r>
              <a:rPr lang="en-US" sz="2000" b="1" kern="0" dirty="0">
                <a:solidFill>
                  <a:srgbClr val="FFFFFF"/>
                </a:solidFill>
              </a:rPr>
              <a:t>Kernel</a:t>
            </a:r>
          </a:p>
        </p:txBody>
      </p:sp>
      <p:sp>
        <p:nvSpPr>
          <p:cNvPr id="16" name="Rectangle 15"/>
          <p:cNvSpPr/>
          <p:nvPr/>
        </p:nvSpPr>
        <p:spPr>
          <a:xfrm>
            <a:off x="4001942" y="4454708"/>
            <a:ext cx="7057919" cy="548640"/>
          </a:xfrm>
          <a:prstGeom prst="rect">
            <a:avLst/>
          </a:prstGeom>
          <a:solidFill>
            <a:srgbClr val="FF8C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sz="2000" b="1" kern="0" dirty="0">
                <a:solidFill>
                  <a:srgbClr val="FFFFFF"/>
                </a:solidFill>
              </a:rPr>
              <a:t>Hypervisor</a:t>
            </a:r>
          </a:p>
        </p:txBody>
      </p:sp>
      <p:sp>
        <p:nvSpPr>
          <p:cNvPr id="53" name="Rectangle 52"/>
          <p:cNvSpPr/>
          <p:nvPr/>
        </p:nvSpPr>
        <p:spPr>
          <a:xfrm>
            <a:off x="4525529" y="2756755"/>
            <a:ext cx="1034054" cy="1088636"/>
          </a:xfrm>
          <a:prstGeom prst="rect">
            <a:avLst/>
          </a:prstGeom>
          <a:solidFill>
            <a:schemeClr val="tx1">
              <a:lumMod val="50000"/>
            </a:schemeClr>
          </a:solidFill>
          <a:ln>
            <a:solidFill>
              <a:schemeClr val="tx1">
                <a:lumMod val="9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FFFFFF">
                    <a:lumMod val="95000"/>
                  </a:srgbClr>
                </a:solidFill>
              </a:rPr>
              <a:t>KMCI</a:t>
            </a:r>
          </a:p>
        </p:txBody>
      </p:sp>
      <p:grpSp>
        <p:nvGrpSpPr>
          <p:cNvPr id="15" name="Group 14"/>
          <p:cNvGrpSpPr/>
          <p:nvPr/>
        </p:nvGrpSpPr>
        <p:grpSpPr>
          <a:xfrm>
            <a:off x="1320231" y="1423960"/>
            <a:ext cx="1549022" cy="4913053"/>
            <a:chOff x="406984" y="1423960"/>
            <a:chExt cx="1549022" cy="4913053"/>
          </a:xfrm>
        </p:grpSpPr>
        <p:sp>
          <p:nvSpPr>
            <p:cNvPr id="43" name="Left Brace 42"/>
            <p:cNvSpPr/>
            <p:nvPr/>
          </p:nvSpPr>
          <p:spPr>
            <a:xfrm>
              <a:off x="1139359" y="1423960"/>
              <a:ext cx="816647" cy="4913053"/>
            </a:xfrm>
            <a:prstGeom prst="leftBrace">
              <a:avLst/>
            </a:prstGeom>
            <a:ln w="57150"/>
          </p:spPr>
          <p:style>
            <a:lnRef idx="1">
              <a:schemeClr val="accent1"/>
            </a:lnRef>
            <a:fillRef idx="0">
              <a:schemeClr val="accent1"/>
            </a:fillRef>
            <a:effectRef idx="0">
              <a:schemeClr val="accent1"/>
            </a:effectRef>
            <a:fontRef idx="minor">
              <a:schemeClr val="tx1"/>
            </a:fontRef>
          </p:style>
          <p:txBody>
            <a:bodyPr vert="vert270" rtlCol="0" anchor="ctr"/>
            <a:lstStyle/>
            <a:p>
              <a:pPr algn="ctr" defTabSz="932597">
                <a:defRPr/>
              </a:pPr>
              <a:r>
                <a:rPr lang="en-US" sz="1836" dirty="0">
                  <a:solidFill>
                    <a:srgbClr val="FFFFFF"/>
                  </a:solidFill>
                  <a:latin typeface="Calibri" panose="020F0502020204030204"/>
                </a:rPr>
                <a:t>Measured</a:t>
              </a:r>
            </a:p>
          </p:txBody>
        </p:sp>
        <p:grpSp>
          <p:nvGrpSpPr>
            <p:cNvPr id="11" name="Group 10"/>
            <p:cNvGrpSpPr/>
            <p:nvPr/>
          </p:nvGrpSpPr>
          <p:grpSpPr>
            <a:xfrm flipH="1">
              <a:off x="406984" y="3154702"/>
              <a:ext cx="528442" cy="951264"/>
              <a:chOff x="-162516" y="2816960"/>
              <a:chExt cx="818153" cy="1472782"/>
            </a:xfrm>
          </p:grpSpPr>
          <p:sp>
            <p:nvSpPr>
              <p:cNvPr id="10" name="Oval 9"/>
              <p:cNvSpPr/>
              <p:nvPr/>
            </p:nvSpPr>
            <p:spPr bwMode="auto">
              <a:xfrm>
                <a:off x="15557" y="3649662"/>
                <a:ext cx="640080" cy="640080"/>
              </a:xfrm>
              <a:prstGeom prst="ellipse">
                <a:avLst/>
              </a:prstGeom>
              <a:noFill/>
              <a:ln w="7620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9" name="L-Shape 8"/>
              <p:cNvSpPr/>
              <p:nvPr/>
            </p:nvSpPr>
            <p:spPr bwMode="auto">
              <a:xfrm rot="19364265">
                <a:off x="-162516" y="2816960"/>
                <a:ext cx="650532" cy="1276432"/>
              </a:xfrm>
              <a:prstGeom prst="corner">
                <a:avLst>
                  <a:gd name="adj1" fmla="val 26700"/>
                  <a:gd name="adj2" fmla="val 28309"/>
                </a:avLst>
              </a:prstGeom>
              <a:solidFill>
                <a:srgbClr val="739D11"/>
              </a:solidFill>
              <a:ln w="9525">
                <a:solidFill>
                  <a:schemeClr val="tx1"/>
                </a:solidFill>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grpSp>
      <p:sp>
        <p:nvSpPr>
          <p:cNvPr id="103" name="Rectangle 102"/>
          <p:cNvSpPr/>
          <p:nvPr/>
        </p:nvSpPr>
        <p:spPr>
          <a:xfrm>
            <a:off x="8631864" y="3628245"/>
            <a:ext cx="1204589" cy="618397"/>
          </a:xfrm>
          <a:prstGeom prst="rect">
            <a:avLst/>
          </a:prstGeom>
          <a:solidFill>
            <a:srgbClr val="FF0000"/>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672358"/>
            <a:r>
              <a:rPr lang="en-US" sz="2000" b="1" kern="0" dirty="0">
                <a:solidFill>
                  <a:srgbClr val="FFFFFF"/>
                </a:solidFill>
              </a:rPr>
              <a:t>Malware</a:t>
            </a:r>
          </a:p>
        </p:txBody>
      </p:sp>
      <p:sp>
        <p:nvSpPr>
          <p:cNvPr id="104" name="Rectangular Callout 103"/>
          <p:cNvSpPr/>
          <p:nvPr/>
        </p:nvSpPr>
        <p:spPr>
          <a:xfrm>
            <a:off x="9657904" y="491027"/>
            <a:ext cx="2773558" cy="1379619"/>
          </a:xfrm>
          <a:prstGeom prst="wedgeRectCallout">
            <a:avLst>
              <a:gd name="adj1" fmla="val -51208"/>
              <a:gd name="adj2" fmla="val 168486"/>
            </a:avLst>
          </a:prstGeom>
        </p:spPr>
        <p:style>
          <a:lnRef idx="0">
            <a:schemeClr val="accent3"/>
          </a:lnRef>
          <a:fillRef idx="3">
            <a:schemeClr val="accent3"/>
          </a:fillRef>
          <a:effectRef idx="3">
            <a:schemeClr val="accent3"/>
          </a:effectRef>
          <a:fontRef idx="minor">
            <a:schemeClr val="lt1"/>
          </a:fontRef>
        </p:style>
        <p:txBody>
          <a:bodyPr rtlCol="0" anchor="ctr"/>
          <a:lstStyle/>
          <a:p>
            <a:pPr lvl="0" algn="ctr"/>
            <a:r>
              <a:rPr lang="ru-RU" sz="2000" b="1" dirty="0">
                <a:solidFill>
                  <a:srgbClr val="505050"/>
                </a:solidFill>
              </a:rPr>
              <a:t>Я думал, мы будем друзьями</a:t>
            </a:r>
            <a:r>
              <a:rPr lang="en-US" sz="2000" b="1" dirty="0">
                <a:solidFill>
                  <a:srgbClr val="505050"/>
                </a:solidFill>
              </a:rPr>
              <a:t> </a:t>
            </a:r>
            <a:r>
              <a:rPr lang="en-US" sz="2000" b="1" dirty="0">
                <a:solidFill>
                  <a:srgbClr val="505050"/>
                </a:solidFill>
                <a:sym typeface="Wingdings" panose="05000000000000000000" pitchFamily="2" charset="2"/>
              </a:rPr>
              <a:t></a:t>
            </a:r>
            <a:endParaRPr lang="en-US" sz="2000" b="1" dirty="0">
              <a:solidFill>
                <a:srgbClr val="505050"/>
              </a:solidFill>
            </a:endParaRPr>
          </a:p>
        </p:txBody>
      </p:sp>
      <p:cxnSp>
        <p:nvCxnSpPr>
          <p:cNvPr id="49" name="Straight Connector 48"/>
          <p:cNvCxnSpPr/>
          <p:nvPr/>
        </p:nvCxnSpPr>
        <p:spPr>
          <a:xfrm flipV="1">
            <a:off x="3519878" y="4358322"/>
            <a:ext cx="7537884" cy="1476"/>
          </a:xfrm>
          <a:prstGeom prst="line">
            <a:avLst/>
          </a:prstGeom>
          <a:ln w="57150">
            <a:solidFill>
              <a:srgbClr val="FF0000"/>
            </a:solidFill>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58676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Сценарии применения </a:t>
            </a:r>
            <a:endParaRPr lang="en-US" dirty="0"/>
          </a:p>
        </p:txBody>
      </p:sp>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2" name="TextBox 21"/>
          <p:cNvSpPr txBox="1"/>
          <p:nvPr/>
        </p:nvSpPr>
        <p:spPr>
          <a:xfrm>
            <a:off x="4389437" y="5103570"/>
            <a:ext cx="3657601" cy="960263"/>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smtClean="0">
                <a:gradFill>
                  <a:gsLst>
                    <a:gs pos="2917">
                      <a:srgbClr val="FFFFFF"/>
                    </a:gs>
                    <a:gs pos="30000">
                      <a:srgbClr val="FFFFFF"/>
                    </a:gs>
                  </a:gsLst>
                  <a:lin ang="5400000" scaled="0"/>
                </a:gradFill>
              </a:rPr>
              <a:t>Фиксированные приложения </a:t>
            </a:r>
            <a:endParaRPr lang="en-US" sz="2400" b="1" dirty="0" smtClean="0">
              <a:gradFill>
                <a:gsLst>
                  <a:gs pos="2917">
                    <a:srgbClr val="FFFFFF"/>
                  </a:gs>
                  <a:gs pos="30000">
                    <a:srgbClr val="FFFFFF"/>
                  </a:gs>
                </a:gsLst>
                <a:lin ang="5400000" scaled="0"/>
              </a:gradFill>
            </a:endParaRPr>
          </a:p>
        </p:txBody>
      </p:sp>
      <p:sp>
        <p:nvSpPr>
          <p:cNvPr id="17" name="TextBox 16"/>
          <p:cNvSpPr txBox="1"/>
          <p:nvPr/>
        </p:nvSpPr>
        <p:spPr>
          <a:xfrm>
            <a:off x="0" y="1367090"/>
            <a:ext cx="5212080" cy="2142125"/>
          </a:xfrm>
          <a:prstGeom prst="rect">
            <a:avLst/>
          </a:prstGeom>
          <a:no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ru-RU" dirty="0" smtClean="0"/>
              <a:t>Жесткое управление </a:t>
            </a:r>
            <a:endParaRPr lang="en-US" dirty="0"/>
          </a:p>
          <a:p>
            <a:pPr>
              <a:buClr>
                <a:srgbClr val="FFFFFF"/>
              </a:buClr>
            </a:pPr>
            <a:r>
              <a:rPr lang="ru-RU" dirty="0" smtClean="0"/>
              <a:t>Строго определенные аппаратные и программные конфигурации </a:t>
            </a:r>
            <a:endParaRPr lang="en-US" dirty="0"/>
          </a:p>
          <a:p>
            <a:pPr>
              <a:buClr>
                <a:srgbClr val="FFFFFF"/>
              </a:buClr>
            </a:pPr>
            <a:r>
              <a:rPr lang="ru-RU" dirty="0" smtClean="0"/>
              <a:t>Низкая текучесть </a:t>
            </a:r>
            <a:endParaRPr lang="en-US" dirty="0"/>
          </a:p>
          <a:p>
            <a:pPr>
              <a:buClr>
                <a:srgbClr val="FFFFFF"/>
              </a:buClr>
            </a:pPr>
            <a:r>
              <a:rPr lang="ru-RU" dirty="0" smtClean="0"/>
              <a:t>Только стандартный пользователь </a:t>
            </a:r>
            <a:endParaRPr lang="en-US" dirty="0"/>
          </a:p>
        </p:txBody>
      </p:sp>
      <p:sp>
        <p:nvSpPr>
          <p:cNvPr id="18" name="TextBox 17"/>
          <p:cNvSpPr txBox="1"/>
          <p:nvPr/>
        </p:nvSpPr>
        <p:spPr>
          <a:xfrm>
            <a:off x="7224395" y="1391565"/>
            <a:ext cx="5212080" cy="1865126"/>
          </a:xfrm>
          <a:prstGeom prst="rect">
            <a:avLst/>
          </a:prstGeom>
          <a:no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en-US" dirty="0"/>
              <a:t>Secure Boot </a:t>
            </a:r>
            <a:r>
              <a:rPr lang="ru-RU" dirty="0" smtClean="0"/>
              <a:t>загружает только </a:t>
            </a:r>
            <a:r>
              <a:rPr lang="en-US" dirty="0" smtClean="0"/>
              <a:t>Windows</a:t>
            </a:r>
            <a:endParaRPr lang="en-US" dirty="0"/>
          </a:p>
          <a:p>
            <a:pPr>
              <a:buClr>
                <a:srgbClr val="FFFFFF"/>
              </a:buClr>
            </a:pPr>
            <a:r>
              <a:rPr lang="en-US" dirty="0" smtClean="0"/>
              <a:t>VBS </a:t>
            </a:r>
            <a:r>
              <a:rPr lang="ru-RU" dirty="0" smtClean="0"/>
              <a:t>включена </a:t>
            </a:r>
            <a:endParaRPr lang="en-US" dirty="0"/>
          </a:p>
          <a:p>
            <a:pPr>
              <a:buClr>
                <a:srgbClr val="FFFFFF"/>
              </a:buClr>
            </a:pPr>
            <a:r>
              <a:rPr lang="en-US" dirty="0" smtClean="0"/>
              <a:t>KMCI </a:t>
            </a:r>
            <a:r>
              <a:rPr lang="ru-RU" dirty="0" smtClean="0"/>
              <a:t>защищена</a:t>
            </a:r>
            <a:r>
              <a:rPr lang="en-US" dirty="0" smtClean="0"/>
              <a:t> </a:t>
            </a:r>
            <a:r>
              <a:rPr lang="en-US" dirty="0"/>
              <a:t>VBS</a:t>
            </a:r>
          </a:p>
          <a:p>
            <a:pPr>
              <a:buClr>
                <a:srgbClr val="FFFFFF"/>
              </a:buClr>
            </a:pPr>
            <a:r>
              <a:rPr lang="en-US" dirty="0" smtClean="0"/>
              <a:t>UMCI </a:t>
            </a:r>
            <a:r>
              <a:rPr lang="ru-RU" dirty="0" smtClean="0"/>
              <a:t>в принудительном режиме </a:t>
            </a:r>
            <a:endParaRPr lang="en-US" dirty="0"/>
          </a:p>
        </p:txBody>
      </p:sp>
    </p:spTree>
    <p:extLst>
      <p:ext uri="{BB962C8B-B14F-4D97-AF65-F5344CB8AC3E}">
        <p14:creationId xmlns:p14="http://schemas.microsoft.com/office/powerpoint/2010/main" val="1807745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Сценарии применения </a:t>
            </a:r>
            <a:endParaRPr lang="en-US" dirty="0"/>
          </a:p>
        </p:txBody>
      </p:sp>
      <p:grpSp>
        <p:nvGrpSpPr>
          <p:cNvPr id="5" name="Group 4"/>
          <p:cNvGrpSpPr/>
          <p:nvPr/>
        </p:nvGrpSpPr>
        <p:grpSpPr>
          <a:xfrm>
            <a:off x="3281638" y="3268662"/>
            <a:ext cx="5908400" cy="3581400"/>
            <a:chOff x="3281638" y="3268662"/>
            <a:chExt cx="5908400" cy="3581400"/>
          </a:xfrm>
        </p:grpSpPr>
        <p:sp>
          <p:nvSpPr>
            <p:cNvPr id="7" name="Oval 6"/>
            <p:cNvSpPr/>
            <p:nvPr/>
          </p:nvSpPr>
          <p:spPr bwMode="auto">
            <a:xfrm>
              <a:off x="3398832" y="3268662"/>
              <a:ext cx="5638806" cy="3581400"/>
            </a:xfrm>
            <a:prstGeom prst="ellipse">
              <a:avLst/>
            </a:prstGeom>
            <a:solidFill>
              <a:schemeClr val="accent4"/>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4" name="TextBox 13"/>
            <p:cNvSpPr txBox="1"/>
            <p:nvPr/>
          </p:nvSpPr>
          <p:spPr>
            <a:xfrm>
              <a:off x="3281638" y="3643787"/>
              <a:ext cx="5908400" cy="627864"/>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smtClean="0">
                  <a:gradFill>
                    <a:gsLst>
                      <a:gs pos="2917">
                        <a:srgbClr val="FFFFFF"/>
                      </a:gs>
                      <a:gs pos="30000">
                        <a:srgbClr val="FFFFFF"/>
                      </a:gs>
                    </a:gsLst>
                    <a:lin ang="5400000" scaled="0"/>
                  </a:gradFill>
                </a:rPr>
                <a:t>Полное управление </a:t>
              </a:r>
              <a:endParaRPr lang="en-US" sz="2400" b="1" dirty="0" smtClean="0">
                <a:gradFill>
                  <a:gsLst>
                    <a:gs pos="2917">
                      <a:srgbClr val="FFFFFF"/>
                    </a:gs>
                    <a:gs pos="30000">
                      <a:srgbClr val="FFFFFF"/>
                    </a:gs>
                  </a:gsLst>
                  <a:lin ang="5400000" scaled="0"/>
                </a:gradFill>
              </a:endParaRPr>
            </a:p>
          </p:txBody>
        </p:sp>
      </p:grpSp>
      <p:grpSp>
        <p:nvGrpSpPr>
          <p:cNvPr id="6" name="Group 5"/>
          <p:cNvGrpSpPr/>
          <p:nvPr/>
        </p:nvGrpSpPr>
        <p:grpSpPr>
          <a:xfrm>
            <a:off x="4389437" y="4183062"/>
            <a:ext cx="3657601" cy="2468880"/>
            <a:chOff x="4389437" y="4183062"/>
            <a:chExt cx="3657601" cy="2468880"/>
          </a:xfrm>
        </p:grpSpPr>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2" name="TextBox 21"/>
            <p:cNvSpPr txBox="1"/>
            <p:nvPr/>
          </p:nvSpPr>
          <p:spPr>
            <a:xfrm>
              <a:off x="4389437" y="5103570"/>
              <a:ext cx="3657601" cy="960263"/>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a:gradFill>
                    <a:gsLst>
                      <a:gs pos="2917">
                        <a:srgbClr val="FFFFFF"/>
                      </a:gs>
                      <a:gs pos="30000">
                        <a:srgbClr val="FFFFFF"/>
                      </a:gs>
                    </a:gsLst>
                    <a:lin ang="5400000" scaled="0"/>
                  </a:gradFill>
                </a:rPr>
                <a:t>Фиксированные приложения </a:t>
              </a:r>
            </a:p>
          </p:txBody>
        </p:sp>
      </p:grpSp>
      <p:sp>
        <p:nvSpPr>
          <p:cNvPr id="18" name="TextBox 17"/>
          <p:cNvSpPr txBox="1"/>
          <p:nvPr/>
        </p:nvSpPr>
        <p:spPr>
          <a:xfrm>
            <a:off x="0" y="1262670"/>
            <a:ext cx="4846637" cy="2419124"/>
          </a:xfrm>
          <a:prstGeom prst="rect">
            <a:avLst/>
          </a:prstGeom>
          <a:no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ru-RU" dirty="0"/>
              <a:t>Жесткое управление </a:t>
            </a:r>
          </a:p>
          <a:p>
            <a:pPr>
              <a:buClr>
                <a:srgbClr val="FFFFFF"/>
              </a:buClr>
            </a:pPr>
            <a:r>
              <a:rPr lang="ru-RU" dirty="0"/>
              <a:t>О</a:t>
            </a:r>
            <a:r>
              <a:rPr lang="ru-RU" dirty="0" smtClean="0"/>
              <a:t>пределенные аппаратные конфигурации </a:t>
            </a:r>
            <a:endParaRPr lang="en-US" dirty="0"/>
          </a:p>
          <a:p>
            <a:pPr>
              <a:buClr>
                <a:srgbClr val="FFFFFF"/>
              </a:buClr>
            </a:pPr>
            <a:r>
              <a:rPr lang="ru-RU" dirty="0" smtClean="0"/>
              <a:t>Только управляемое ПО </a:t>
            </a:r>
            <a:endParaRPr lang="en-US" dirty="0"/>
          </a:p>
          <a:p>
            <a:pPr>
              <a:buClr>
                <a:srgbClr val="FFFFFF"/>
              </a:buClr>
            </a:pPr>
            <a:r>
              <a:rPr lang="ru-RU" dirty="0" smtClean="0"/>
              <a:t>В идеале только стандартный пользователь </a:t>
            </a:r>
            <a:endParaRPr lang="en-US" dirty="0"/>
          </a:p>
        </p:txBody>
      </p:sp>
      <p:sp>
        <p:nvSpPr>
          <p:cNvPr id="19" name="TextBox 18"/>
          <p:cNvSpPr txBox="1"/>
          <p:nvPr/>
        </p:nvSpPr>
        <p:spPr>
          <a:xfrm>
            <a:off x="8132949" y="1391565"/>
            <a:ext cx="4303526" cy="2419124"/>
          </a:xfrm>
          <a:prstGeom prst="rect">
            <a:avLst/>
          </a:prstGeom>
          <a:no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en-US" dirty="0"/>
              <a:t>Secure Boot </a:t>
            </a:r>
            <a:r>
              <a:rPr lang="ru-RU" dirty="0"/>
              <a:t>загружает только </a:t>
            </a:r>
            <a:r>
              <a:rPr lang="en-US" dirty="0"/>
              <a:t>Windows</a:t>
            </a:r>
          </a:p>
          <a:p>
            <a:pPr>
              <a:buClr>
                <a:srgbClr val="FFFFFF"/>
              </a:buClr>
            </a:pPr>
            <a:r>
              <a:rPr lang="en-US" dirty="0"/>
              <a:t>VBS </a:t>
            </a:r>
            <a:r>
              <a:rPr lang="ru-RU" dirty="0"/>
              <a:t>включена </a:t>
            </a:r>
          </a:p>
          <a:p>
            <a:pPr>
              <a:buClr>
                <a:srgbClr val="FFFFFF"/>
              </a:buClr>
            </a:pPr>
            <a:r>
              <a:rPr lang="en-US" dirty="0"/>
              <a:t>KMCI </a:t>
            </a:r>
            <a:r>
              <a:rPr lang="ru-RU" dirty="0"/>
              <a:t>защищена </a:t>
            </a:r>
            <a:r>
              <a:rPr lang="en-US" dirty="0"/>
              <a:t>VBS</a:t>
            </a:r>
          </a:p>
          <a:p>
            <a:pPr>
              <a:buClr>
                <a:srgbClr val="FFFFFF"/>
              </a:buClr>
            </a:pPr>
            <a:r>
              <a:rPr lang="en-US" dirty="0"/>
              <a:t>UMCI </a:t>
            </a:r>
            <a:r>
              <a:rPr lang="ru-RU" dirty="0"/>
              <a:t>в принудительном режиме </a:t>
            </a:r>
          </a:p>
        </p:txBody>
      </p:sp>
    </p:spTree>
    <p:extLst>
      <p:ext uri="{BB962C8B-B14F-4D97-AF65-F5344CB8AC3E}">
        <p14:creationId xmlns:p14="http://schemas.microsoft.com/office/powerpoint/2010/main" val="3142425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40947" y="2278062"/>
            <a:ext cx="8192090" cy="4716463"/>
            <a:chOff x="2140947" y="2278062"/>
            <a:chExt cx="8192090" cy="4716463"/>
          </a:xfrm>
        </p:grpSpPr>
        <p:sp>
          <p:nvSpPr>
            <p:cNvPr id="10" name="Oval 9"/>
            <p:cNvSpPr/>
            <p:nvPr/>
          </p:nvSpPr>
          <p:spPr bwMode="auto">
            <a:xfrm>
              <a:off x="2140947" y="2278062"/>
              <a:ext cx="8192090" cy="4716463"/>
            </a:xfrm>
            <a:prstGeom prst="ellipse">
              <a:avLst/>
            </a:prstGeom>
            <a:solidFill>
              <a:schemeClr val="accent5"/>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1" name="TextBox 10"/>
            <p:cNvSpPr txBox="1"/>
            <p:nvPr/>
          </p:nvSpPr>
          <p:spPr>
            <a:xfrm>
              <a:off x="4424638" y="2378954"/>
              <a:ext cx="3622400" cy="960263"/>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smtClean="0">
                  <a:solidFill>
                    <a:srgbClr val="FFFFFF"/>
                  </a:solidFill>
                </a:rPr>
                <a:t>Частичное управление </a:t>
              </a:r>
              <a:endParaRPr lang="en-US" sz="2400" b="1" dirty="0" smtClean="0">
                <a:solidFill>
                  <a:srgbClr val="FFFFFF"/>
                </a:solidFill>
              </a:endParaRPr>
            </a:p>
          </p:txBody>
        </p:sp>
      </p:grpSp>
      <p:sp>
        <p:nvSpPr>
          <p:cNvPr id="2" name="Title 1"/>
          <p:cNvSpPr>
            <a:spLocks noGrp="1"/>
          </p:cNvSpPr>
          <p:nvPr>
            <p:ph type="title"/>
          </p:nvPr>
        </p:nvSpPr>
        <p:spPr/>
        <p:txBody>
          <a:bodyPr/>
          <a:lstStyle/>
          <a:p>
            <a:r>
              <a:rPr lang="ru-RU" dirty="0"/>
              <a:t>Сценарии применения </a:t>
            </a:r>
            <a:endParaRPr lang="en-US" dirty="0"/>
          </a:p>
        </p:txBody>
      </p:sp>
      <p:grpSp>
        <p:nvGrpSpPr>
          <p:cNvPr id="5" name="Group 4"/>
          <p:cNvGrpSpPr/>
          <p:nvPr/>
        </p:nvGrpSpPr>
        <p:grpSpPr>
          <a:xfrm>
            <a:off x="3281638" y="3268662"/>
            <a:ext cx="5908400" cy="3581400"/>
            <a:chOff x="3281638" y="3268662"/>
            <a:chExt cx="5908400" cy="3581400"/>
          </a:xfrm>
        </p:grpSpPr>
        <p:sp>
          <p:nvSpPr>
            <p:cNvPr id="7" name="Oval 6"/>
            <p:cNvSpPr/>
            <p:nvPr/>
          </p:nvSpPr>
          <p:spPr bwMode="auto">
            <a:xfrm>
              <a:off x="3398832" y="3268662"/>
              <a:ext cx="5638806" cy="3581400"/>
            </a:xfrm>
            <a:prstGeom prst="ellipse">
              <a:avLst/>
            </a:prstGeom>
            <a:solidFill>
              <a:schemeClr val="accent4"/>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4" name="TextBox 13"/>
            <p:cNvSpPr txBox="1"/>
            <p:nvPr/>
          </p:nvSpPr>
          <p:spPr>
            <a:xfrm>
              <a:off x="3281638" y="3643787"/>
              <a:ext cx="5908400" cy="627864"/>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a:gradFill>
                    <a:gsLst>
                      <a:gs pos="2917">
                        <a:srgbClr val="FFFFFF"/>
                      </a:gs>
                      <a:gs pos="30000">
                        <a:srgbClr val="FFFFFF"/>
                      </a:gs>
                    </a:gsLst>
                    <a:lin ang="5400000" scaled="0"/>
                  </a:gradFill>
                </a:rPr>
                <a:t>Полное управление </a:t>
              </a:r>
            </a:p>
          </p:txBody>
        </p:sp>
      </p:grpSp>
      <p:grpSp>
        <p:nvGrpSpPr>
          <p:cNvPr id="6" name="Group 5"/>
          <p:cNvGrpSpPr/>
          <p:nvPr/>
        </p:nvGrpSpPr>
        <p:grpSpPr>
          <a:xfrm>
            <a:off x="4389437" y="4183062"/>
            <a:ext cx="3657601" cy="2468880"/>
            <a:chOff x="4389437" y="4183062"/>
            <a:chExt cx="3657601" cy="2468880"/>
          </a:xfrm>
        </p:grpSpPr>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2" name="TextBox 21"/>
            <p:cNvSpPr txBox="1"/>
            <p:nvPr/>
          </p:nvSpPr>
          <p:spPr>
            <a:xfrm>
              <a:off x="4389437" y="5103570"/>
              <a:ext cx="3657601" cy="960263"/>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a:gradFill>
                    <a:gsLst>
                      <a:gs pos="2917">
                        <a:srgbClr val="FFFFFF"/>
                      </a:gs>
                      <a:gs pos="30000">
                        <a:srgbClr val="FFFFFF"/>
                      </a:gs>
                    </a:gsLst>
                    <a:lin ang="5400000" scaled="0"/>
                  </a:gradFill>
                </a:rPr>
                <a:t>Фиксированные приложения </a:t>
              </a:r>
            </a:p>
          </p:txBody>
        </p:sp>
      </p:grpSp>
      <p:sp>
        <p:nvSpPr>
          <p:cNvPr id="15" name="TextBox 14"/>
          <p:cNvSpPr txBox="1"/>
          <p:nvPr/>
        </p:nvSpPr>
        <p:spPr>
          <a:xfrm>
            <a:off x="0" y="1352988"/>
            <a:ext cx="4008437" cy="2265236"/>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ru-RU" dirty="0" smtClean="0"/>
              <a:t>Различные аппаратные конфигурации  </a:t>
            </a:r>
            <a:endParaRPr lang="en-US" dirty="0"/>
          </a:p>
          <a:p>
            <a:pPr>
              <a:buClr>
                <a:srgbClr val="FFFFFF"/>
              </a:buClr>
            </a:pPr>
            <a:r>
              <a:rPr lang="ru-RU" dirty="0" smtClean="0"/>
              <a:t>Пользователь может устанавливать свое ПО </a:t>
            </a:r>
            <a:endParaRPr lang="en-US" dirty="0"/>
          </a:p>
          <a:p>
            <a:pPr>
              <a:buClr>
                <a:srgbClr val="FFFFFF"/>
              </a:buClr>
            </a:pPr>
            <a:r>
              <a:rPr lang="ru-RU" dirty="0" smtClean="0"/>
              <a:t>Пользователи могут иметь права администратора </a:t>
            </a:r>
            <a:endParaRPr lang="en-US" dirty="0"/>
          </a:p>
        </p:txBody>
      </p:sp>
      <p:sp>
        <p:nvSpPr>
          <p:cNvPr id="17" name="TextBox 16"/>
          <p:cNvSpPr txBox="1"/>
          <p:nvPr/>
        </p:nvSpPr>
        <p:spPr>
          <a:xfrm>
            <a:off x="8170458" y="1352988"/>
            <a:ext cx="4303526" cy="2419124"/>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en-US" dirty="0"/>
              <a:t>Secure Boot </a:t>
            </a:r>
            <a:r>
              <a:rPr lang="ru-RU" dirty="0" smtClean="0"/>
              <a:t>может быть настроен на загрузку только </a:t>
            </a:r>
            <a:r>
              <a:rPr lang="en-US" dirty="0"/>
              <a:t>Windows</a:t>
            </a:r>
          </a:p>
          <a:p>
            <a:pPr>
              <a:buClr>
                <a:srgbClr val="FFFFFF"/>
              </a:buClr>
            </a:pPr>
            <a:r>
              <a:rPr lang="en-US" dirty="0"/>
              <a:t>VBS </a:t>
            </a:r>
            <a:r>
              <a:rPr lang="ru-RU" dirty="0" smtClean="0"/>
              <a:t> может быть включена </a:t>
            </a:r>
            <a:endParaRPr lang="ru-RU" dirty="0"/>
          </a:p>
          <a:p>
            <a:pPr>
              <a:buClr>
                <a:srgbClr val="FFFFFF"/>
              </a:buClr>
            </a:pPr>
            <a:r>
              <a:rPr lang="en-US" dirty="0"/>
              <a:t>KMCI </a:t>
            </a:r>
            <a:r>
              <a:rPr lang="ru-RU" dirty="0" smtClean="0"/>
              <a:t>может защищаться </a:t>
            </a:r>
            <a:r>
              <a:rPr lang="en-US" dirty="0"/>
              <a:t>VBS</a:t>
            </a:r>
          </a:p>
          <a:p>
            <a:pPr>
              <a:buClr>
                <a:srgbClr val="FFFFFF"/>
              </a:buClr>
            </a:pPr>
            <a:r>
              <a:rPr lang="en-US" dirty="0" smtClean="0"/>
              <a:t>CI </a:t>
            </a:r>
            <a:r>
              <a:rPr lang="ru-RU" dirty="0" smtClean="0"/>
              <a:t>в режиме аудита </a:t>
            </a:r>
            <a:endParaRPr lang="en-US" dirty="0"/>
          </a:p>
        </p:txBody>
      </p:sp>
    </p:spTree>
    <p:extLst>
      <p:ext uri="{BB962C8B-B14F-4D97-AF65-F5344CB8AC3E}">
        <p14:creationId xmlns:p14="http://schemas.microsoft.com/office/powerpoint/2010/main" val="1756267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89037" y="1363662"/>
            <a:ext cx="10058400" cy="5791200"/>
            <a:chOff x="1189037" y="1363662"/>
            <a:chExt cx="10058400" cy="5791200"/>
          </a:xfrm>
        </p:grpSpPr>
        <p:sp>
          <p:nvSpPr>
            <p:cNvPr id="13" name="Oval 12"/>
            <p:cNvSpPr/>
            <p:nvPr/>
          </p:nvSpPr>
          <p:spPr bwMode="auto">
            <a:xfrm>
              <a:off x="1189037" y="1363662"/>
              <a:ext cx="10058400" cy="5791200"/>
            </a:xfrm>
            <a:prstGeom prst="ellipse">
              <a:avLst/>
            </a:prstGeom>
            <a:solidFill>
              <a:schemeClr val="accent6"/>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6" name="TextBox 15"/>
            <p:cNvSpPr txBox="1"/>
            <p:nvPr/>
          </p:nvSpPr>
          <p:spPr>
            <a:xfrm>
              <a:off x="4407037" y="1586951"/>
              <a:ext cx="3657602"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b="1" dirty="0" smtClean="0">
                  <a:gradFill>
                    <a:gsLst>
                      <a:gs pos="2917">
                        <a:srgbClr val="FFFFFF"/>
                      </a:gs>
                      <a:gs pos="30000">
                        <a:srgbClr val="FFFFFF"/>
                      </a:gs>
                    </a:gsLst>
                    <a:lin ang="5400000" scaled="0"/>
                  </a:gradFill>
                </a:rPr>
                <a:t>BYOD</a:t>
              </a:r>
            </a:p>
          </p:txBody>
        </p:sp>
      </p:grpSp>
      <p:grpSp>
        <p:nvGrpSpPr>
          <p:cNvPr id="4" name="Group 3"/>
          <p:cNvGrpSpPr/>
          <p:nvPr/>
        </p:nvGrpSpPr>
        <p:grpSpPr>
          <a:xfrm>
            <a:off x="2140947" y="2278062"/>
            <a:ext cx="8192090" cy="4716463"/>
            <a:chOff x="2140947" y="2278062"/>
            <a:chExt cx="8192090" cy="4716463"/>
          </a:xfrm>
        </p:grpSpPr>
        <p:sp>
          <p:nvSpPr>
            <p:cNvPr id="10" name="Oval 9"/>
            <p:cNvSpPr/>
            <p:nvPr/>
          </p:nvSpPr>
          <p:spPr bwMode="auto">
            <a:xfrm>
              <a:off x="2140947" y="2278062"/>
              <a:ext cx="8192090" cy="4716463"/>
            </a:xfrm>
            <a:prstGeom prst="ellipse">
              <a:avLst/>
            </a:prstGeom>
            <a:solidFill>
              <a:schemeClr val="accent5"/>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1" name="TextBox 10"/>
            <p:cNvSpPr txBox="1"/>
            <p:nvPr/>
          </p:nvSpPr>
          <p:spPr>
            <a:xfrm>
              <a:off x="3662639" y="2604153"/>
              <a:ext cx="5146398" cy="627864"/>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a:solidFill>
                    <a:srgbClr val="FFFFFF"/>
                  </a:solidFill>
                </a:rPr>
                <a:t>Частичное управление </a:t>
              </a:r>
            </a:p>
          </p:txBody>
        </p:sp>
      </p:grpSp>
      <p:sp>
        <p:nvSpPr>
          <p:cNvPr id="2" name="Title 1"/>
          <p:cNvSpPr>
            <a:spLocks noGrp="1"/>
          </p:cNvSpPr>
          <p:nvPr>
            <p:ph type="title"/>
          </p:nvPr>
        </p:nvSpPr>
        <p:spPr/>
        <p:txBody>
          <a:bodyPr/>
          <a:lstStyle/>
          <a:p>
            <a:r>
              <a:rPr lang="ru-RU" dirty="0"/>
              <a:t>Сценарии применения </a:t>
            </a:r>
            <a:endParaRPr lang="en-US" dirty="0"/>
          </a:p>
        </p:txBody>
      </p:sp>
      <p:grpSp>
        <p:nvGrpSpPr>
          <p:cNvPr id="5" name="Group 4"/>
          <p:cNvGrpSpPr/>
          <p:nvPr/>
        </p:nvGrpSpPr>
        <p:grpSpPr>
          <a:xfrm>
            <a:off x="3281638" y="3268662"/>
            <a:ext cx="5908400" cy="3581400"/>
            <a:chOff x="3281638" y="3268662"/>
            <a:chExt cx="5908400" cy="3581400"/>
          </a:xfrm>
        </p:grpSpPr>
        <p:sp>
          <p:nvSpPr>
            <p:cNvPr id="7" name="Oval 6"/>
            <p:cNvSpPr/>
            <p:nvPr/>
          </p:nvSpPr>
          <p:spPr bwMode="auto">
            <a:xfrm>
              <a:off x="3398832" y="3268662"/>
              <a:ext cx="5638806" cy="3581400"/>
            </a:xfrm>
            <a:prstGeom prst="ellipse">
              <a:avLst/>
            </a:prstGeom>
            <a:solidFill>
              <a:schemeClr val="accent4"/>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4" name="TextBox 13"/>
            <p:cNvSpPr txBox="1"/>
            <p:nvPr/>
          </p:nvSpPr>
          <p:spPr>
            <a:xfrm>
              <a:off x="3281638" y="3643787"/>
              <a:ext cx="5908400" cy="627864"/>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a:gradFill>
                    <a:gsLst>
                      <a:gs pos="2917">
                        <a:srgbClr val="FFFFFF"/>
                      </a:gs>
                      <a:gs pos="30000">
                        <a:srgbClr val="FFFFFF"/>
                      </a:gs>
                    </a:gsLst>
                    <a:lin ang="5400000" scaled="0"/>
                  </a:gradFill>
                </a:rPr>
                <a:t>Полное управление </a:t>
              </a:r>
            </a:p>
          </p:txBody>
        </p:sp>
      </p:grpSp>
      <p:grpSp>
        <p:nvGrpSpPr>
          <p:cNvPr id="6" name="Group 5"/>
          <p:cNvGrpSpPr/>
          <p:nvPr/>
        </p:nvGrpSpPr>
        <p:grpSpPr>
          <a:xfrm>
            <a:off x="4389437" y="4183062"/>
            <a:ext cx="3657601" cy="2468880"/>
            <a:chOff x="4389437" y="4183062"/>
            <a:chExt cx="3657601" cy="2468880"/>
          </a:xfrm>
        </p:grpSpPr>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2" name="TextBox 21"/>
            <p:cNvSpPr txBox="1"/>
            <p:nvPr/>
          </p:nvSpPr>
          <p:spPr>
            <a:xfrm>
              <a:off x="4389437" y="5103570"/>
              <a:ext cx="3657601" cy="960263"/>
            </a:xfrm>
            <a:prstGeom prst="rect">
              <a:avLst/>
            </a:prstGeom>
            <a:noFill/>
          </p:spPr>
          <p:txBody>
            <a:bodyPr wrap="square" lIns="182880" tIns="146304" rIns="182880" bIns="146304" rtlCol="0">
              <a:spAutoFit/>
            </a:bodyPr>
            <a:lstStyle/>
            <a:p>
              <a:pPr algn="ctr">
                <a:lnSpc>
                  <a:spcPct val="90000"/>
                </a:lnSpc>
                <a:spcAft>
                  <a:spcPts val="600"/>
                </a:spcAft>
              </a:pPr>
              <a:r>
                <a:rPr lang="ru-RU" sz="2400" b="1" dirty="0">
                  <a:gradFill>
                    <a:gsLst>
                      <a:gs pos="2917">
                        <a:srgbClr val="FFFFFF"/>
                      </a:gs>
                      <a:gs pos="30000">
                        <a:srgbClr val="FFFFFF"/>
                      </a:gs>
                    </a:gsLst>
                    <a:lin ang="5400000" scaled="0"/>
                  </a:gradFill>
                </a:rPr>
                <a:t>Фиксированные приложения </a:t>
              </a:r>
            </a:p>
          </p:txBody>
        </p:sp>
      </p:grpSp>
      <p:sp>
        <p:nvSpPr>
          <p:cNvPr id="15" name="TextBox 14"/>
          <p:cNvSpPr txBox="1"/>
          <p:nvPr/>
        </p:nvSpPr>
        <p:spPr>
          <a:xfrm>
            <a:off x="0" y="1228250"/>
            <a:ext cx="4267198" cy="1280351"/>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ru-RU" dirty="0" smtClean="0"/>
              <a:t>Личные устройства </a:t>
            </a:r>
            <a:endParaRPr lang="en-US" dirty="0"/>
          </a:p>
          <a:p>
            <a:pPr>
              <a:buClr>
                <a:srgbClr val="FFFFFF"/>
              </a:buClr>
            </a:pPr>
            <a:r>
              <a:rPr lang="ru-RU" dirty="0" smtClean="0"/>
              <a:t>Большие различия в оборудовании и ПО </a:t>
            </a:r>
            <a:endParaRPr lang="en-US" dirty="0"/>
          </a:p>
        </p:txBody>
      </p:sp>
      <p:sp>
        <p:nvSpPr>
          <p:cNvPr id="17" name="TextBox 16"/>
          <p:cNvSpPr txBox="1"/>
          <p:nvPr/>
        </p:nvSpPr>
        <p:spPr>
          <a:xfrm>
            <a:off x="8132949" y="1228250"/>
            <a:ext cx="4303526" cy="1434239"/>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a:buClr>
                <a:srgbClr val="FFFFFF"/>
              </a:buClr>
            </a:pPr>
            <a:r>
              <a:rPr lang="en-US" dirty="0"/>
              <a:t>Secure Boot </a:t>
            </a:r>
            <a:r>
              <a:rPr lang="ru-RU" dirty="0" smtClean="0"/>
              <a:t>не требуется </a:t>
            </a:r>
            <a:endParaRPr lang="en-US" dirty="0"/>
          </a:p>
          <a:p>
            <a:pPr>
              <a:buClr>
                <a:srgbClr val="FFFFFF"/>
              </a:buClr>
            </a:pPr>
            <a:r>
              <a:rPr lang="en-US" dirty="0" smtClean="0"/>
              <a:t>VBS </a:t>
            </a:r>
            <a:r>
              <a:rPr lang="ru-RU" dirty="0" smtClean="0"/>
              <a:t>не используется </a:t>
            </a:r>
            <a:endParaRPr lang="en-US" dirty="0"/>
          </a:p>
          <a:p>
            <a:pPr>
              <a:buClr>
                <a:srgbClr val="FFFFFF"/>
              </a:buClr>
            </a:pPr>
            <a:r>
              <a:rPr lang="en-US" dirty="0" smtClean="0"/>
              <a:t>CI</a:t>
            </a:r>
            <a:r>
              <a:rPr lang="ru-RU" dirty="0" smtClean="0"/>
              <a:t> не</a:t>
            </a:r>
            <a:r>
              <a:rPr lang="en-US" dirty="0" smtClean="0"/>
              <a:t> </a:t>
            </a:r>
            <a:r>
              <a:rPr lang="ru-RU" dirty="0" smtClean="0"/>
              <a:t>применяется  </a:t>
            </a:r>
            <a:endParaRPr lang="en-US" dirty="0"/>
          </a:p>
        </p:txBody>
      </p:sp>
    </p:spTree>
    <p:extLst>
      <p:ext uri="{BB962C8B-B14F-4D97-AF65-F5344CB8AC3E}">
        <p14:creationId xmlns:p14="http://schemas.microsoft.com/office/powerpoint/2010/main" val="1545695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800" dirty="0" smtClean="0"/>
              <a:t>Александр Шаповал</a:t>
            </a:r>
            <a:r>
              <a:rPr lang="en-US" sz="4800" dirty="0" smtClean="0"/>
              <a:t> | ‏@</a:t>
            </a:r>
            <a:r>
              <a:rPr lang="en-US" sz="4800" dirty="0" err="1" smtClean="0"/>
              <a:t>ashapoval</a:t>
            </a:r>
            <a:r>
              <a:rPr lang="en-US" sz="4800" dirty="0" smtClean="0"/>
              <a:t> </a:t>
            </a:r>
            <a:endParaRPr lang="en-US" sz="4800" dirty="0"/>
          </a:p>
        </p:txBody>
      </p:sp>
      <p:sp>
        <p:nvSpPr>
          <p:cNvPr id="7" name="Content Placeholder 6"/>
          <p:cNvSpPr>
            <a:spLocks noGrp="1"/>
          </p:cNvSpPr>
          <p:nvPr>
            <p:ph idx="10"/>
          </p:nvPr>
        </p:nvSpPr>
        <p:spPr>
          <a:xfrm>
            <a:off x="280987" y="1236995"/>
            <a:ext cx="12123843" cy="5426678"/>
          </a:xfrm>
        </p:spPr>
        <p:txBody>
          <a:bodyPr/>
          <a:lstStyle/>
          <a:p>
            <a:r>
              <a:rPr lang="ru-RU" sz="3200" dirty="0"/>
              <a:t>Эксперт по стратегическим технологиям</a:t>
            </a:r>
            <a:r>
              <a:rPr lang="en-US" sz="3200" dirty="0"/>
              <a:t>, Microsoft</a:t>
            </a:r>
          </a:p>
          <a:p>
            <a:pPr lvl="1"/>
            <a:r>
              <a:rPr lang="en-US" sz="2448" dirty="0">
                <a:hlinkClick r:id="rId3"/>
              </a:rPr>
              <a:t>ashapo@microsoft.com</a:t>
            </a:r>
            <a:r>
              <a:rPr lang="en-US" sz="2448" dirty="0"/>
              <a:t> </a:t>
            </a:r>
          </a:p>
          <a:p>
            <a:pPr lvl="1"/>
            <a:r>
              <a:rPr lang="en-US" sz="2448" dirty="0">
                <a:hlinkClick r:id="rId4"/>
              </a:rPr>
              <a:t>http://</a:t>
            </a:r>
            <a:r>
              <a:rPr lang="en-US" sz="2448" dirty="0" smtClean="0">
                <a:hlinkClick r:id="rId4"/>
              </a:rPr>
              <a:t>blogs.technet.com/b/ashapo</a:t>
            </a:r>
            <a:endParaRPr lang="en-US" sz="2448" dirty="0" smtClean="0"/>
          </a:p>
          <a:p>
            <a:pPr lvl="1"/>
            <a:r>
              <a:rPr lang="en-US" sz="2448" dirty="0">
                <a:hlinkClick r:id="rId5"/>
              </a:rPr>
              <a:t>https://habrahabr.ru/company/microsoft</a:t>
            </a:r>
            <a:r>
              <a:rPr lang="en-US" sz="2448" dirty="0" smtClean="0">
                <a:hlinkClick r:id="rId5"/>
              </a:rPr>
              <a:t>/</a:t>
            </a:r>
            <a:r>
              <a:rPr lang="en-US" sz="2448" dirty="0" smtClean="0"/>
              <a:t> </a:t>
            </a:r>
          </a:p>
          <a:p>
            <a:r>
              <a:rPr lang="en-US" sz="3200" dirty="0" smtClean="0"/>
              <a:t>20 </a:t>
            </a:r>
            <a:r>
              <a:rPr lang="ru-RU" sz="3200" dirty="0" smtClean="0"/>
              <a:t>лет в ИТ-индустрии </a:t>
            </a:r>
            <a:r>
              <a:rPr lang="en-US" sz="3200" dirty="0" smtClean="0"/>
              <a:t> </a:t>
            </a:r>
          </a:p>
          <a:p>
            <a:pPr lvl="1"/>
            <a:r>
              <a:rPr lang="ru-RU" sz="2448" dirty="0" smtClean="0"/>
              <a:t>Работает </a:t>
            </a:r>
            <a:r>
              <a:rPr lang="ru-RU" sz="2448" dirty="0"/>
              <a:t>в </a:t>
            </a:r>
            <a:r>
              <a:rPr lang="en-US" sz="2448" dirty="0"/>
              <a:t>Microsoft </a:t>
            </a:r>
            <a:r>
              <a:rPr lang="ru-RU" sz="2448" dirty="0"/>
              <a:t>с 2003 года </a:t>
            </a:r>
            <a:endParaRPr lang="en-US" sz="2448" dirty="0"/>
          </a:p>
          <a:p>
            <a:pPr lvl="1"/>
            <a:r>
              <a:rPr lang="ru-RU" sz="2448" dirty="0"/>
              <a:t>С 2007 года занимается взаимодействием с ИТ-профессионалами,  специализируется на вопросах построения и использования частного и гибридного облаков</a:t>
            </a:r>
            <a:endParaRPr lang="en-US" sz="2448" dirty="0"/>
          </a:p>
          <a:p>
            <a:pPr lvl="1"/>
            <a:r>
              <a:rPr lang="ru-RU" sz="2448" dirty="0"/>
              <a:t>Отвечал за содержание конференций Платформа 2010, Платформа 2011, </a:t>
            </a:r>
            <a:r>
              <a:rPr lang="en-US" sz="2448" dirty="0"/>
              <a:t>TechEd Russia 2011</a:t>
            </a:r>
            <a:endParaRPr lang="ru-RU" sz="2448" dirty="0"/>
          </a:p>
          <a:p>
            <a:pPr lvl="1"/>
            <a:r>
              <a:rPr lang="ru-RU" sz="2448" dirty="0"/>
              <a:t>Автор многочисленных докладов и курсов на порталах </a:t>
            </a:r>
            <a:r>
              <a:rPr lang="en-US" sz="2448" dirty="0" smtClean="0"/>
              <a:t>Channel9, TechDays </a:t>
            </a:r>
            <a:r>
              <a:rPr lang="ru-RU" sz="2448" dirty="0"/>
              <a:t>и </a:t>
            </a:r>
            <a:r>
              <a:rPr lang="en-US" sz="2448" dirty="0"/>
              <a:t>MVA</a:t>
            </a: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35693" y="0"/>
            <a:ext cx="2399899" cy="2399899"/>
          </a:xfrm>
          <a:prstGeom prst="rect">
            <a:avLst/>
          </a:prstGeom>
        </p:spPr>
      </p:pic>
    </p:spTree>
    <p:extLst>
      <p:ext uri="{BB962C8B-B14F-4D97-AF65-F5344CB8AC3E}">
        <p14:creationId xmlns:p14="http://schemas.microsoft.com/office/powerpoint/2010/main" val="31261138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50837" y="1529054"/>
            <a:ext cx="9677400" cy="5382921"/>
          </a:xfrm>
          <a:prstGeom prst="rect">
            <a:avLst/>
          </a:prstGeom>
          <a:noFill/>
        </p:spPr>
        <p:txBody>
          <a:bodyPr>
            <a:normAutofit/>
          </a:bodyPr>
          <a:lstStyle/>
          <a:p>
            <a:pPr marL="571473" indent="-342900" defTabSz="914277" fontAlgn="base">
              <a:spcBef>
                <a:spcPct val="0"/>
              </a:spcBef>
              <a:spcAft>
                <a:spcPts val="1800"/>
              </a:spcAft>
            </a:pPr>
            <a:r>
              <a:rPr lang="ru-RU" sz="2800" spc="-50" dirty="0" smtClean="0">
                <a:ln w="3175">
                  <a:noFill/>
                </a:ln>
                <a:solidFill>
                  <a:srgbClr val="FFFFFF"/>
                </a:solidFill>
                <a:latin typeface="+mn-lt"/>
              </a:rPr>
              <a:t>Как и большинство вредоносного кода, бизнес-приложения (</a:t>
            </a:r>
            <a:r>
              <a:rPr lang="en-US" sz="2800" spc="-50" dirty="0" smtClean="0">
                <a:ln w="3175">
                  <a:noFill/>
                </a:ln>
                <a:solidFill>
                  <a:srgbClr val="FFFFFF"/>
                </a:solidFill>
                <a:latin typeface="+mn-lt"/>
              </a:rPr>
              <a:t>LOB)</a:t>
            </a:r>
            <a:r>
              <a:rPr lang="ru-RU" sz="2800" spc="-50" dirty="0" smtClean="0">
                <a:ln w="3175">
                  <a:noFill/>
                </a:ln>
                <a:solidFill>
                  <a:srgbClr val="FFFFFF"/>
                </a:solidFill>
                <a:latin typeface="+mn-lt"/>
              </a:rPr>
              <a:t> в массе своей не подписаны </a:t>
            </a:r>
            <a:endParaRPr lang="en-US" sz="2800" spc="-50" dirty="0">
              <a:ln w="3175">
                <a:noFill/>
              </a:ln>
              <a:solidFill>
                <a:srgbClr val="FFFFFF"/>
              </a:solidFill>
              <a:latin typeface="+mn-lt"/>
            </a:endParaRPr>
          </a:p>
          <a:p>
            <a:pPr marL="571473" indent="-342900" defTabSz="914277" fontAlgn="base">
              <a:spcBef>
                <a:spcPct val="0"/>
              </a:spcBef>
              <a:spcAft>
                <a:spcPts val="1200"/>
              </a:spcAft>
            </a:pPr>
            <a:r>
              <a:rPr lang="en-US" sz="2800" spc="-50" dirty="0" smtClean="0">
                <a:ln w="3175">
                  <a:noFill/>
                </a:ln>
                <a:solidFill>
                  <a:srgbClr val="FFFFFF"/>
                </a:solidFill>
                <a:latin typeface="+mn-lt"/>
              </a:rPr>
              <a:t>“</a:t>
            </a:r>
            <a:r>
              <a:rPr lang="ru-RU" sz="2800" spc="-50" dirty="0" smtClean="0">
                <a:ln w="3175">
                  <a:noFill/>
                </a:ln>
                <a:solidFill>
                  <a:srgbClr val="FFFFFF"/>
                </a:solidFill>
                <a:latin typeface="+mn-lt"/>
              </a:rPr>
              <a:t>Пописывать код – это сложно</a:t>
            </a:r>
            <a:r>
              <a:rPr lang="en-US" sz="2800" spc="-50" dirty="0" smtClean="0">
                <a:ln w="3175">
                  <a:noFill/>
                </a:ln>
                <a:solidFill>
                  <a:srgbClr val="FFFFFF"/>
                </a:solidFill>
                <a:latin typeface="+mn-lt"/>
              </a:rPr>
              <a:t>”</a:t>
            </a:r>
            <a:endParaRPr lang="en-US" sz="2800" spc="-50" dirty="0">
              <a:ln w="3175">
                <a:noFill/>
              </a:ln>
              <a:solidFill>
                <a:srgbClr val="FFFFFF"/>
              </a:solidFill>
              <a:latin typeface="+mn-lt"/>
            </a:endParaRPr>
          </a:p>
          <a:p>
            <a:pPr marL="901655" lvl="2" indent="-457200" defTabSz="914277" fontAlgn="base">
              <a:spcBef>
                <a:spcPct val="0"/>
              </a:spcBef>
              <a:spcAft>
                <a:spcPts val="1200"/>
              </a:spcAft>
              <a:buFont typeface="Wingdings" panose="05000000000000000000" pitchFamily="2" charset="2"/>
              <a:buChar char="Ø"/>
            </a:pPr>
            <a:r>
              <a:rPr lang="ru-RU" sz="2400" spc="-50" dirty="0" smtClean="0">
                <a:ln w="3175">
                  <a:noFill/>
                </a:ln>
                <a:solidFill>
                  <a:srgbClr val="FFFFFF"/>
                </a:solidFill>
              </a:rPr>
              <a:t>Децентрализованная разработка </a:t>
            </a:r>
            <a:r>
              <a:rPr lang="en-US" sz="2400" spc="-50" dirty="0" smtClean="0">
                <a:ln w="3175">
                  <a:noFill/>
                </a:ln>
                <a:solidFill>
                  <a:srgbClr val="FFFFFF"/>
                </a:solidFill>
              </a:rPr>
              <a:t>LOB</a:t>
            </a:r>
            <a:endParaRPr lang="en-US" sz="2400" spc="-50" dirty="0">
              <a:ln w="3175">
                <a:noFill/>
              </a:ln>
              <a:solidFill>
                <a:srgbClr val="FFFFFF"/>
              </a:solidFill>
            </a:endParaRPr>
          </a:p>
          <a:p>
            <a:pPr marL="901655" lvl="2" indent="-457200" defTabSz="914277" fontAlgn="base">
              <a:spcBef>
                <a:spcPct val="0"/>
              </a:spcBef>
              <a:spcAft>
                <a:spcPts val="1800"/>
              </a:spcAft>
              <a:buFont typeface="Wingdings" panose="05000000000000000000" pitchFamily="2" charset="2"/>
              <a:buChar char="Ø"/>
            </a:pPr>
            <a:r>
              <a:rPr lang="ru-RU" spc="-50" dirty="0" smtClean="0">
                <a:ln w="3175">
                  <a:noFill/>
                </a:ln>
                <a:solidFill>
                  <a:srgbClr val="FFFFFF"/>
                </a:solidFill>
              </a:rPr>
              <a:t>Отсутствие необходимой экспертизы </a:t>
            </a:r>
            <a:endParaRPr lang="en-US" sz="2400" spc="-50" dirty="0">
              <a:ln w="3175">
                <a:noFill/>
              </a:ln>
              <a:solidFill>
                <a:srgbClr val="FFFFFF"/>
              </a:solidFill>
            </a:endParaRPr>
          </a:p>
          <a:p>
            <a:pPr marL="571473" indent="-342900" defTabSz="914277" fontAlgn="base">
              <a:spcBef>
                <a:spcPct val="0"/>
              </a:spcBef>
              <a:spcAft>
                <a:spcPts val="1800"/>
              </a:spcAft>
            </a:pPr>
            <a:r>
              <a:rPr lang="ru-RU" sz="2800" spc="-50" dirty="0" smtClean="0">
                <a:ln w="3175">
                  <a:noFill/>
                </a:ln>
                <a:solidFill>
                  <a:srgbClr val="FFFFFF"/>
                </a:solidFill>
                <a:latin typeface="+mn-lt"/>
              </a:rPr>
              <a:t>Организации не хотят (и не должны) доверять любому коду </a:t>
            </a:r>
            <a:r>
              <a:rPr lang="en-US" sz="2800" spc="-50" dirty="0" smtClean="0">
                <a:ln w="3175">
                  <a:noFill/>
                </a:ln>
                <a:solidFill>
                  <a:srgbClr val="FFFFFF"/>
                </a:solidFill>
                <a:latin typeface="+mn-lt"/>
              </a:rPr>
              <a:t>ISV</a:t>
            </a:r>
            <a:r>
              <a:rPr lang="ru-RU" sz="2800" spc="-50" dirty="0" smtClean="0">
                <a:ln w="3175">
                  <a:noFill/>
                </a:ln>
                <a:solidFill>
                  <a:srgbClr val="FFFFFF"/>
                </a:solidFill>
                <a:latin typeface="+mn-lt"/>
              </a:rPr>
              <a:t>, даже если этот код подписан </a:t>
            </a:r>
            <a:endParaRPr lang="en-US" sz="2800" spc="-50" dirty="0">
              <a:ln w="3175">
                <a:noFill/>
              </a:ln>
              <a:solidFill>
                <a:srgbClr val="FFFFFF"/>
              </a:solidFill>
              <a:latin typeface="+mn-lt"/>
            </a:endParaRPr>
          </a:p>
          <a:p>
            <a:pPr marL="571473" indent="-342900" defTabSz="914277" fontAlgn="base">
              <a:spcBef>
                <a:spcPct val="0"/>
              </a:spcBef>
              <a:spcAft>
                <a:spcPts val="1800"/>
              </a:spcAft>
            </a:pPr>
            <a:r>
              <a:rPr lang="en-US" sz="2800" spc="-50" dirty="0">
                <a:ln w="3175">
                  <a:noFill/>
                </a:ln>
                <a:solidFill>
                  <a:srgbClr val="FFFFFF"/>
                </a:solidFill>
                <a:latin typeface="+mn-lt"/>
              </a:rPr>
              <a:t>Windows 10 </a:t>
            </a:r>
            <a:r>
              <a:rPr lang="ru-RU" sz="2800" spc="-50" dirty="0" smtClean="0">
                <a:ln w="3175">
                  <a:noFill/>
                </a:ln>
                <a:solidFill>
                  <a:srgbClr val="FFFFFF"/>
                </a:solidFill>
                <a:latin typeface="+mn-lt"/>
              </a:rPr>
              <a:t>включает</a:t>
            </a:r>
            <a:r>
              <a:rPr lang="en-US" sz="2800" spc="-50" dirty="0" smtClean="0">
                <a:ln w="3175">
                  <a:noFill/>
                </a:ln>
                <a:solidFill>
                  <a:srgbClr val="FFFFFF"/>
                </a:solidFill>
                <a:latin typeface="+mn-lt"/>
              </a:rPr>
              <a:t> </a:t>
            </a:r>
            <a:r>
              <a:rPr lang="ru-RU" sz="2800" spc="-50" dirty="0" smtClean="0">
                <a:ln w="3175">
                  <a:noFill/>
                </a:ln>
                <a:solidFill>
                  <a:srgbClr val="FFFFFF"/>
                </a:solidFill>
                <a:latin typeface="+mn-lt"/>
              </a:rPr>
              <a:t>инструменты, с помощью которых</a:t>
            </a:r>
            <a:r>
              <a:rPr lang="en-US" sz="2800" spc="-50" dirty="0" smtClean="0">
                <a:ln w="3175">
                  <a:noFill/>
                </a:ln>
                <a:solidFill>
                  <a:srgbClr val="FFFFFF"/>
                </a:solidFill>
                <a:latin typeface="+mn-lt"/>
              </a:rPr>
              <a:t> </a:t>
            </a:r>
            <a:r>
              <a:rPr lang="ru-RU" sz="2800" spc="-50" dirty="0" smtClean="0">
                <a:ln w="3175">
                  <a:noFill/>
                </a:ln>
                <a:solidFill>
                  <a:srgbClr val="FFFFFF"/>
                </a:solidFill>
                <a:latin typeface="+mn-lt"/>
              </a:rPr>
              <a:t>ИТ-специалисты могут</a:t>
            </a:r>
            <a:r>
              <a:rPr lang="en-US" sz="2800" spc="-50" dirty="0" smtClean="0">
                <a:ln w="3175">
                  <a:noFill/>
                </a:ln>
                <a:solidFill>
                  <a:srgbClr val="FFFFFF"/>
                </a:solidFill>
                <a:latin typeface="+mn-lt"/>
              </a:rPr>
              <a:t> </a:t>
            </a:r>
            <a:r>
              <a:rPr lang="ru-RU" sz="2800" spc="-50" dirty="0" smtClean="0">
                <a:ln w="3175">
                  <a:noFill/>
                </a:ln>
                <a:solidFill>
                  <a:srgbClr val="FFFFFF"/>
                </a:solidFill>
                <a:latin typeface="+mn-lt"/>
              </a:rPr>
              <a:t>подписывать существующие приложения </a:t>
            </a:r>
            <a:endParaRPr lang="en-US" sz="2800" spc="-50" dirty="0">
              <a:ln w="3175">
                <a:noFill/>
              </a:ln>
              <a:solidFill>
                <a:srgbClr val="FFFFFF"/>
              </a:solidFill>
              <a:latin typeface="+mn-lt"/>
            </a:endParaRPr>
          </a:p>
        </p:txBody>
      </p:sp>
      <p:sp>
        <p:nvSpPr>
          <p:cNvPr id="2" name="Title 1"/>
          <p:cNvSpPr>
            <a:spLocks noGrp="1"/>
          </p:cNvSpPr>
          <p:nvPr>
            <p:ph type="title"/>
          </p:nvPr>
        </p:nvSpPr>
        <p:spPr/>
        <p:txBody>
          <a:bodyPr/>
          <a:lstStyle/>
          <a:p>
            <a:r>
              <a:rPr lang="ru-RU" dirty="0" smtClean="0"/>
              <a:t>Подписанный код  </a:t>
            </a:r>
            <a:endParaRPr lang="en-US" dirty="0"/>
          </a:p>
        </p:txBody>
      </p:sp>
    </p:spTree>
    <p:extLst>
      <p:ext uri="{BB962C8B-B14F-4D97-AF65-F5344CB8AC3E}">
        <p14:creationId xmlns:p14="http://schemas.microsoft.com/office/powerpoint/2010/main" val="35872780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50837" y="1363662"/>
            <a:ext cx="10724938" cy="5119226"/>
          </a:xfrm>
          <a:prstGeom prst="rect">
            <a:avLst/>
          </a:prstGeom>
        </p:spPr>
        <p:txBody>
          <a:bodyPr>
            <a:noAutofit/>
          </a:bodyPr>
          <a:lstStyle/>
          <a:p>
            <a:pPr marL="0" indent="0">
              <a:buNone/>
            </a:pPr>
            <a:r>
              <a:rPr lang="ru-RU" sz="2400" dirty="0" smtClean="0">
                <a:solidFill>
                  <a:schemeClr val="accent3"/>
                </a:solidFill>
                <a:latin typeface="+mn-lt"/>
              </a:rPr>
              <a:t>Встроенная подпись </a:t>
            </a:r>
            <a:endParaRPr lang="en-US" sz="2400" dirty="0">
              <a:solidFill>
                <a:schemeClr val="accent3"/>
              </a:solidFill>
              <a:latin typeface="+mn-lt"/>
            </a:endParaRPr>
          </a:p>
          <a:p>
            <a:pPr lvl="1"/>
            <a:r>
              <a:rPr lang="ru-RU" sz="2800" dirty="0" smtClean="0"/>
              <a:t>Код и подпись содержатся внутри одного контейнера</a:t>
            </a:r>
            <a:endParaRPr lang="en-US" sz="2800" dirty="0"/>
          </a:p>
          <a:p>
            <a:pPr lvl="1"/>
            <a:r>
              <a:rPr lang="ru-RU" sz="2800" dirty="0" smtClean="0"/>
              <a:t>Это является требованием для драйверов типа </a:t>
            </a:r>
            <a:r>
              <a:rPr lang="en-US" sz="2800" dirty="0" smtClean="0"/>
              <a:t>boot-start</a:t>
            </a:r>
            <a:r>
              <a:rPr lang="ru-RU" sz="2800" dirty="0" smtClean="0"/>
              <a:t> </a:t>
            </a:r>
            <a:endParaRPr lang="en-US" sz="2800" dirty="0"/>
          </a:p>
          <a:p>
            <a:pPr marL="0" indent="0">
              <a:buNone/>
            </a:pPr>
            <a:endParaRPr lang="en-US" sz="2400" dirty="0" smtClean="0">
              <a:solidFill>
                <a:srgbClr val="00C0F7"/>
              </a:solidFill>
              <a:latin typeface="+mn-lt"/>
            </a:endParaRPr>
          </a:p>
          <a:p>
            <a:pPr marL="0" indent="0">
              <a:buNone/>
            </a:pPr>
            <a:r>
              <a:rPr lang="ru-RU" sz="2400" dirty="0" smtClean="0">
                <a:solidFill>
                  <a:schemeClr val="accent3"/>
                </a:solidFill>
                <a:latin typeface="+mn-lt"/>
              </a:rPr>
              <a:t>Подписанный каталог </a:t>
            </a:r>
            <a:endParaRPr lang="en-US" sz="2400" dirty="0">
              <a:solidFill>
                <a:schemeClr val="accent3"/>
              </a:solidFill>
              <a:latin typeface="+mn-lt"/>
            </a:endParaRPr>
          </a:p>
          <a:p>
            <a:pPr lvl="1"/>
            <a:r>
              <a:rPr lang="ru-RU" sz="2800" dirty="0" smtClean="0"/>
              <a:t>Пописанный файл, идентифицирующий один или несколько бинарных файлов </a:t>
            </a:r>
            <a:endParaRPr lang="en-US" sz="2800" dirty="0"/>
          </a:p>
          <a:p>
            <a:pPr lvl="1"/>
            <a:r>
              <a:rPr lang="ru-RU" sz="2800" dirty="0" smtClean="0"/>
              <a:t>Добавляется в предопределенную папку </a:t>
            </a:r>
            <a:r>
              <a:rPr lang="en-US" sz="2800" dirty="0" smtClean="0"/>
              <a:t>Windows</a:t>
            </a:r>
          </a:p>
          <a:p>
            <a:pPr lvl="1"/>
            <a:r>
              <a:rPr lang="ru-RU" sz="2800" dirty="0" smtClean="0"/>
              <a:t>Требуется для устанавливаемых драйверов </a:t>
            </a:r>
            <a:endParaRPr lang="en-US" sz="2800" dirty="0" smtClean="0"/>
          </a:p>
          <a:p>
            <a:pPr lvl="1"/>
            <a:r>
              <a:rPr lang="ru-RU" sz="2800" dirty="0" smtClean="0"/>
              <a:t>Создается и внедряется независимо </a:t>
            </a:r>
            <a:r>
              <a:rPr lang="ru-RU" sz="2800" dirty="0"/>
              <a:t>от бинарных файлов </a:t>
            </a:r>
            <a:r>
              <a:rPr lang="ru-RU" sz="2800" dirty="0" smtClean="0"/>
              <a:t> </a:t>
            </a:r>
            <a:endParaRPr lang="en-US" sz="2800" dirty="0" smtClean="0"/>
          </a:p>
          <a:p>
            <a:pPr lvl="1"/>
            <a:r>
              <a:rPr lang="ru-RU" sz="2800" dirty="0" smtClean="0"/>
              <a:t>Сохраняет любые существующие подписи </a:t>
            </a:r>
            <a:endParaRPr lang="en-US" sz="2800" dirty="0"/>
          </a:p>
        </p:txBody>
      </p:sp>
      <p:sp>
        <p:nvSpPr>
          <p:cNvPr id="2" name="Title 1"/>
          <p:cNvSpPr>
            <a:spLocks noGrp="1"/>
          </p:cNvSpPr>
          <p:nvPr>
            <p:ph type="title"/>
          </p:nvPr>
        </p:nvSpPr>
        <p:spPr/>
        <p:txBody>
          <a:bodyPr/>
          <a:lstStyle/>
          <a:p>
            <a:r>
              <a:rPr lang="ru-RU" dirty="0" smtClean="0"/>
              <a:t>Типы цифровых подписей </a:t>
            </a:r>
            <a:endParaRPr lang="en-US" dirty="0"/>
          </a:p>
        </p:txBody>
      </p:sp>
    </p:spTree>
    <p:extLst>
      <p:ext uri="{BB962C8B-B14F-4D97-AF65-F5344CB8AC3E}">
        <p14:creationId xmlns:p14="http://schemas.microsoft.com/office/powerpoint/2010/main" val="52609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944982"/>
            <a:ext cx="11887200" cy="4419671"/>
          </a:xfrm>
        </p:spPr>
        <p:txBody>
          <a:bodyPr/>
          <a:lstStyle/>
          <a:p>
            <a:r>
              <a:rPr lang="ru-RU" dirty="0" smtClean="0"/>
              <a:t>Подписанные приложения </a:t>
            </a:r>
            <a:r>
              <a:rPr lang="en-US" dirty="0" smtClean="0"/>
              <a:t>Microsoft Store</a:t>
            </a:r>
            <a:endParaRPr lang="en-US" dirty="0"/>
          </a:p>
          <a:p>
            <a:r>
              <a:rPr lang="ru-RU" dirty="0" smtClean="0"/>
              <a:t>Корпоративные приложения, подписанные сертификатами</a:t>
            </a:r>
            <a:r>
              <a:rPr lang="en-US" dirty="0" smtClean="0"/>
              <a:t> </a:t>
            </a:r>
            <a:r>
              <a:rPr lang="ru-RU" dirty="0" smtClean="0"/>
              <a:t>внутренней</a:t>
            </a:r>
            <a:r>
              <a:rPr lang="en-US" dirty="0" smtClean="0"/>
              <a:t> PKI</a:t>
            </a:r>
          </a:p>
          <a:p>
            <a:pPr lvl="1"/>
            <a:r>
              <a:rPr lang="ru-RU" dirty="0" smtClean="0"/>
              <a:t>Интеграция в процесс разработки </a:t>
            </a:r>
            <a:r>
              <a:rPr lang="en-US" dirty="0" smtClean="0"/>
              <a:t>LOB</a:t>
            </a:r>
          </a:p>
          <a:p>
            <a:pPr lvl="1"/>
            <a:r>
              <a:rPr lang="ru-RU" dirty="0" smtClean="0"/>
              <a:t>Использование инструментов </a:t>
            </a:r>
            <a:r>
              <a:rPr lang="en-US" dirty="0" smtClean="0"/>
              <a:t>Windows 10 </a:t>
            </a:r>
            <a:r>
              <a:rPr lang="ru-RU" dirty="0" smtClean="0"/>
              <a:t>для существующих приложений </a:t>
            </a:r>
            <a:endParaRPr lang="en-US" dirty="0"/>
          </a:p>
          <a:p>
            <a:r>
              <a:rPr lang="ru-RU" dirty="0" smtClean="0"/>
              <a:t>Служба подписи </a:t>
            </a:r>
            <a:r>
              <a:rPr lang="en-US" dirty="0" smtClean="0"/>
              <a:t>Device </a:t>
            </a:r>
            <a:r>
              <a:rPr lang="en-US" dirty="0"/>
              <a:t>Guard </a:t>
            </a:r>
            <a:r>
              <a:rPr lang="ru-RU" dirty="0" smtClean="0"/>
              <a:t>в</a:t>
            </a:r>
            <a:r>
              <a:rPr lang="en-US" dirty="0"/>
              <a:t> Windows Store for Business</a:t>
            </a:r>
          </a:p>
          <a:p>
            <a:pPr lvl="1"/>
            <a:r>
              <a:rPr lang="ru-RU" dirty="0" smtClean="0"/>
              <a:t>Подпись каталога уникальным для организации ключом </a:t>
            </a:r>
            <a:endParaRPr lang="en-US" dirty="0"/>
          </a:p>
        </p:txBody>
      </p:sp>
      <p:sp>
        <p:nvSpPr>
          <p:cNvPr id="2" name="Title 1"/>
          <p:cNvSpPr>
            <a:spLocks noGrp="1"/>
          </p:cNvSpPr>
          <p:nvPr>
            <p:ph type="title"/>
          </p:nvPr>
        </p:nvSpPr>
        <p:spPr/>
        <p:txBody>
          <a:bodyPr/>
          <a:lstStyle/>
          <a:p>
            <a:r>
              <a:rPr lang="ru-RU" dirty="0" smtClean="0"/>
              <a:t>Доверенные приложения </a:t>
            </a:r>
            <a:r>
              <a:rPr lang="en-US" dirty="0"/>
              <a:t/>
            </a:r>
            <a:br>
              <a:rPr lang="en-US" dirty="0"/>
            </a:br>
            <a:r>
              <a:rPr lang="ru-RU" sz="2400" dirty="0" smtClean="0">
                <a:solidFill>
                  <a:schemeClr val="accent3"/>
                </a:solidFill>
                <a:latin typeface="Segoe UI"/>
              </a:rPr>
              <a:t>Применение подписанного кода</a:t>
            </a:r>
            <a:endParaRPr lang="en-US" sz="2400" dirty="0">
              <a:solidFill>
                <a:schemeClr val="accent3"/>
              </a:solidFill>
              <a:latin typeface="Segoe UI"/>
            </a:endParaRPr>
          </a:p>
        </p:txBody>
      </p:sp>
    </p:spTree>
    <p:extLst>
      <p:ext uri="{BB962C8B-B14F-4D97-AF65-F5344CB8AC3E}">
        <p14:creationId xmlns:p14="http://schemas.microsoft.com/office/powerpoint/2010/main" val="3621262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8437" y="1592262"/>
            <a:ext cx="8610600" cy="2012859"/>
          </a:xfrm>
        </p:spPr>
        <p:txBody>
          <a:bodyPr/>
          <a:lstStyle/>
          <a:p>
            <a:r>
              <a:rPr lang="ru-RU" sz="6600" dirty="0" smtClean="0"/>
              <a:t>Подпись каталога  существующего приложения</a:t>
            </a:r>
            <a:endParaRPr lang="en-US" sz="6600" dirty="0"/>
          </a:p>
        </p:txBody>
      </p:sp>
      <p:sp>
        <p:nvSpPr>
          <p:cNvPr id="4" name="Text Placeholder 3"/>
          <p:cNvSpPr>
            <a:spLocks noGrp="1"/>
          </p:cNvSpPr>
          <p:nvPr>
            <p:ph type="body" sz="quarter" idx="12"/>
          </p:nvPr>
        </p:nvSpPr>
        <p:spPr/>
        <p:txBody>
          <a:bodyPr/>
          <a:lstStyle/>
          <a:p>
            <a:r>
              <a:rPr lang="ru-RU" dirty="0" smtClean="0"/>
              <a:t>Демонстрация </a:t>
            </a:r>
            <a:endParaRPr lang="en-US" dirty="0"/>
          </a:p>
        </p:txBody>
      </p:sp>
    </p:spTree>
    <p:extLst>
      <p:ext uri="{BB962C8B-B14F-4D97-AF65-F5344CB8AC3E}">
        <p14:creationId xmlns:p14="http://schemas.microsoft.com/office/powerpoint/2010/main" val="25580729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9" y="1287462"/>
            <a:ext cx="11887200" cy="5441490"/>
          </a:xfrm>
        </p:spPr>
        <p:txBody>
          <a:bodyPr/>
          <a:lstStyle/>
          <a:p>
            <a:pPr marL="0" indent="0">
              <a:buNone/>
            </a:pPr>
            <a:r>
              <a:rPr lang="ru-RU" sz="2400" dirty="0" smtClean="0">
                <a:solidFill>
                  <a:schemeClr val="accent3"/>
                </a:solidFill>
                <a:latin typeface="+mn-lt"/>
              </a:rPr>
              <a:t>Повышение требований для кода в режиме ядра</a:t>
            </a:r>
            <a:endParaRPr lang="en-US" sz="2400" dirty="0">
              <a:solidFill>
                <a:schemeClr val="accent3"/>
              </a:solidFill>
              <a:latin typeface="+mn-lt"/>
            </a:endParaRPr>
          </a:p>
          <a:p>
            <a:pPr lvl="1"/>
            <a:r>
              <a:rPr lang="ru-RU" dirty="0" smtClean="0">
                <a:solidFill>
                  <a:schemeClr val="tx1"/>
                </a:solidFill>
              </a:rPr>
              <a:t>Драйверы </a:t>
            </a:r>
            <a:r>
              <a:rPr lang="en-US" dirty="0" smtClean="0">
                <a:solidFill>
                  <a:schemeClr val="tx1"/>
                </a:solidFill>
              </a:rPr>
              <a:t>Windows 10 </a:t>
            </a:r>
            <a:r>
              <a:rPr lang="ru-RU" dirty="0" smtClean="0">
                <a:solidFill>
                  <a:schemeClr val="tx1"/>
                </a:solidFill>
              </a:rPr>
              <a:t>должны иметь подпись</a:t>
            </a:r>
            <a:r>
              <a:rPr lang="en-US" dirty="0" smtClean="0">
                <a:solidFill>
                  <a:schemeClr val="tx1"/>
                </a:solidFill>
              </a:rPr>
              <a:t> Microsoft</a:t>
            </a:r>
          </a:p>
          <a:p>
            <a:pPr lvl="1"/>
            <a:r>
              <a:rPr lang="ru-RU" dirty="0" smtClean="0">
                <a:solidFill>
                  <a:schemeClr val="tx1"/>
                </a:solidFill>
              </a:rPr>
              <a:t>Строгая проверка поставщиков драйверов с помощью сертификатов </a:t>
            </a:r>
            <a:r>
              <a:rPr lang="en-US" dirty="0" smtClean="0">
                <a:solidFill>
                  <a:schemeClr val="tx1"/>
                </a:solidFill>
              </a:rPr>
              <a:t>Extended</a:t>
            </a:r>
            <a:r>
              <a:rPr lang="ru-RU" dirty="0" smtClean="0">
                <a:solidFill>
                  <a:schemeClr val="tx1"/>
                </a:solidFill>
              </a:rPr>
              <a:t> </a:t>
            </a:r>
            <a:r>
              <a:rPr lang="en-US" dirty="0" smtClean="0">
                <a:solidFill>
                  <a:schemeClr val="tx1"/>
                </a:solidFill>
              </a:rPr>
              <a:t>Validation (EV)</a:t>
            </a:r>
            <a:r>
              <a:rPr lang="ru-RU" dirty="0" smtClean="0">
                <a:solidFill>
                  <a:schemeClr val="tx1"/>
                </a:solidFill>
              </a:rPr>
              <a:t> </a:t>
            </a:r>
            <a:endParaRPr lang="en-US" dirty="0" smtClean="0">
              <a:solidFill>
                <a:schemeClr val="tx1"/>
              </a:solidFill>
            </a:endParaRPr>
          </a:p>
          <a:p>
            <a:pPr lvl="1"/>
            <a:r>
              <a:rPr lang="ru-RU" dirty="0" smtClean="0">
                <a:solidFill>
                  <a:schemeClr val="tx1"/>
                </a:solidFill>
              </a:rPr>
              <a:t>Настройка требований к драйверам</a:t>
            </a:r>
            <a:r>
              <a:rPr lang="en-US" dirty="0" smtClean="0">
                <a:solidFill>
                  <a:schemeClr val="tx1"/>
                </a:solidFill>
              </a:rPr>
              <a:t> Windows 10 </a:t>
            </a:r>
            <a:r>
              <a:rPr lang="ru-RU" dirty="0" smtClean="0">
                <a:solidFill>
                  <a:schemeClr val="tx1"/>
                </a:solidFill>
              </a:rPr>
              <a:t>с помощью</a:t>
            </a:r>
            <a:r>
              <a:rPr lang="en-US" dirty="0" smtClean="0">
                <a:solidFill>
                  <a:schemeClr val="tx1"/>
                </a:solidFill>
              </a:rPr>
              <a:t> Device Guard </a:t>
            </a:r>
          </a:p>
          <a:p>
            <a:pPr marL="0" indent="0">
              <a:buNone/>
            </a:pPr>
            <a:endParaRPr lang="en-US" sz="2400" dirty="0" smtClean="0">
              <a:solidFill>
                <a:srgbClr val="00C0F7"/>
              </a:solidFill>
              <a:latin typeface="+mn-lt"/>
            </a:endParaRPr>
          </a:p>
          <a:p>
            <a:pPr marL="0" indent="0">
              <a:buNone/>
            </a:pPr>
            <a:r>
              <a:rPr lang="ru-RU" sz="2400" dirty="0" smtClean="0">
                <a:solidFill>
                  <a:schemeClr val="accent3"/>
                </a:solidFill>
                <a:latin typeface="+mn-lt"/>
              </a:rPr>
              <a:t>Защита политики </a:t>
            </a:r>
            <a:r>
              <a:rPr lang="en-US" sz="2400" dirty="0" smtClean="0">
                <a:solidFill>
                  <a:schemeClr val="accent3"/>
                </a:solidFill>
                <a:latin typeface="+mn-lt"/>
              </a:rPr>
              <a:t>CI </a:t>
            </a:r>
            <a:r>
              <a:rPr lang="ru-RU" sz="2400" dirty="0" smtClean="0">
                <a:solidFill>
                  <a:schemeClr val="accent3"/>
                </a:solidFill>
                <a:latin typeface="+mn-lt"/>
              </a:rPr>
              <a:t>от локальных администраторов с помощью подписи </a:t>
            </a:r>
            <a:endParaRPr lang="en-US" sz="2400" dirty="0">
              <a:solidFill>
                <a:schemeClr val="accent3"/>
              </a:solidFill>
              <a:latin typeface="+mn-lt"/>
            </a:endParaRPr>
          </a:p>
          <a:p>
            <a:pPr lvl="1"/>
            <a:r>
              <a:rPr lang="ru-RU" dirty="0" smtClean="0">
                <a:solidFill>
                  <a:schemeClr val="tx1"/>
                </a:solidFill>
              </a:rPr>
              <a:t>Не может быть удалена администратором (только заменена другой подписанной политикой)</a:t>
            </a:r>
            <a:endParaRPr lang="en-US" dirty="0" smtClean="0">
              <a:solidFill>
                <a:schemeClr val="tx1"/>
              </a:solidFill>
            </a:endParaRPr>
          </a:p>
          <a:p>
            <a:pPr lvl="1"/>
            <a:r>
              <a:rPr lang="ru-RU" dirty="0" smtClean="0">
                <a:solidFill>
                  <a:schemeClr val="tx1"/>
                </a:solidFill>
              </a:rPr>
              <a:t>Политика должна доверять соответствующему сертификату  </a:t>
            </a:r>
            <a:endParaRPr lang="en-US" dirty="0">
              <a:solidFill>
                <a:schemeClr val="tx1"/>
              </a:solidFill>
            </a:endParaRPr>
          </a:p>
          <a:p>
            <a:pPr lvl="1"/>
            <a:r>
              <a:rPr lang="ru-RU" dirty="0" smtClean="0">
                <a:solidFill>
                  <a:schemeClr val="tx1"/>
                </a:solidFill>
              </a:rPr>
              <a:t>Результаты проверки подписи </a:t>
            </a:r>
            <a:r>
              <a:rPr lang="en-US" dirty="0" smtClean="0">
                <a:solidFill>
                  <a:schemeClr val="tx1"/>
                </a:solidFill>
              </a:rPr>
              <a:t>CI </a:t>
            </a:r>
            <a:r>
              <a:rPr lang="ru-RU" dirty="0" smtClean="0">
                <a:solidFill>
                  <a:schemeClr val="tx1"/>
                </a:solidFill>
              </a:rPr>
              <a:t>сохраняются в</a:t>
            </a:r>
            <a:r>
              <a:rPr lang="en-US" dirty="0" smtClean="0">
                <a:solidFill>
                  <a:schemeClr val="tx1"/>
                </a:solidFill>
              </a:rPr>
              <a:t> TPM </a:t>
            </a:r>
            <a:r>
              <a:rPr lang="ru-RU" dirty="0" smtClean="0">
                <a:solidFill>
                  <a:schemeClr val="tx1"/>
                </a:solidFill>
              </a:rPr>
              <a:t>и участвуют в аттестации устройства </a:t>
            </a:r>
            <a:endParaRPr lang="en-US" dirty="0">
              <a:solidFill>
                <a:schemeClr val="tx1"/>
              </a:solidFill>
            </a:endParaRPr>
          </a:p>
          <a:p>
            <a:endParaRPr lang="en-US" dirty="0">
              <a:solidFill>
                <a:schemeClr val="tx1"/>
              </a:solidFill>
            </a:endParaRPr>
          </a:p>
        </p:txBody>
      </p:sp>
      <p:sp>
        <p:nvSpPr>
          <p:cNvPr id="4" name="Title 3"/>
          <p:cNvSpPr>
            <a:spLocks noGrp="1"/>
          </p:cNvSpPr>
          <p:nvPr>
            <p:ph type="title"/>
          </p:nvPr>
        </p:nvSpPr>
        <p:spPr/>
        <p:txBody>
          <a:bodyPr/>
          <a:lstStyle/>
          <a:p>
            <a:r>
              <a:rPr lang="ru-RU" dirty="0" smtClean="0"/>
              <a:t>Дополнительные усовершенствования </a:t>
            </a:r>
            <a:endParaRPr lang="en-US" dirty="0"/>
          </a:p>
        </p:txBody>
      </p:sp>
    </p:spTree>
    <p:extLst>
      <p:ext uri="{BB962C8B-B14F-4D97-AF65-F5344CB8AC3E}">
        <p14:creationId xmlns:p14="http://schemas.microsoft.com/office/powerpoint/2010/main" val="18840690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50837" y="1439862"/>
            <a:ext cx="10724938" cy="5486400"/>
          </a:xfrm>
          <a:prstGeom prst="rect">
            <a:avLst/>
          </a:prstGeom>
        </p:spPr>
        <p:txBody>
          <a:bodyPr>
            <a:normAutofit/>
          </a:bodyPr>
          <a:lstStyle/>
          <a:p>
            <a:pPr marL="571473" indent="-342900" defTabSz="914277" fontAlgn="base">
              <a:spcBef>
                <a:spcPct val="0"/>
              </a:spcBef>
              <a:spcAft>
                <a:spcPts val="1800"/>
              </a:spcAft>
            </a:pPr>
            <a:r>
              <a:rPr lang="ru-RU" sz="3200" spc="-50" dirty="0" smtClean="0">
                <a:ln w="3175">
                  <a:noFill/>
                </a:ln>
                <a:solidFill>
                  <a:srgbClr val="FFFFFF"/>
                </a:solidFill>
                <a:latin typeface="+mn-lt"/>
              </a:rPr>
              <a:t>Совместное использование </a:t>
            </a:r>
            <a:r>
              <a:rPr lang="en-US" sz="3200" spc="-50" dirty="0" smtClean="0">
                <a:ln w="3175">
                  <a:noFill/>
                </a:ln>
                <a:solidFill>
                  <a:srgbClr val="FFFFFF"/>
                </a:solidFill>
                <a:latin typeface="+mn-lt"/>
              </a:rPr>
              <a:t>CI </a:t>
            </a:r>
            <a:r>
              <a:rPr lang="ru-RU" sz="3200" spc="-50" dirty="0" smtClean="0">
                <a:ln w="3175">
                  <a:noFill/>
                </a:ln>
                <a:solidFill>
                  <a:srgbClr val="FFFFFF"/>
                </a:solidFill>
                <a:latin typeface="+mn-lt"/>
              </a:rPr>
              <a:t>и </a:t>
            </a:r>
            <a:r>
              <a:rPr lang="en-US" sz="3200" spc="-50" dirty="0" smtClean="0">
                <a:ln w="3175">
                  <a:noFill/>
                </a:ln>
                <a:solidFill>
                  <a:srgbClr val="FFFFFF"/>
                </a:solidFill>
                <a:latin typeface="+mn-lt"/>
              </a:rPr>
              <a:t>AppLocker </a:t>
            </a:r>
            <a:r>
              <a:rPr lang="ru-RU" sz="3200" spc="-50" dirty="0" smtClean="0">
                <a:ln w="3175">
                  <a:noFill/>
                </a:ln>
                <a:solidFill>
                  <a:srgbClr val="FFFFFF"/>
                </a:solidFill>
                <a:latin typeface="+mn-lt"/>
              </a:rPr>
              <a:t>может повысить защищённость </a:t>
            </a:r>
            <a:r>
              <a:rPr lang="en-US" sz="3200" spc="-50" dirty="0" smtClean="0">
                <a:ln w="3175">
                  <a:noFill/>
                </a:ln>
                <a:solidFill>
                  <a:srgbClr val="FFFFFF"/>
                </a:solidFill>
                <a:latin typeface="+mn-lt"/>
              </a:rPr>
              <a:t>Windows </a:t>
            </a:r>
            <a:endParaRPr lang="en-US" sz="3200" spc="-50" dirty="0">
              <a:ln w="3175">
                <a:noFill/>
              </a:ln>
              <a:solidFill>
                <a:srgbClr val="FFFFFF"/>
              </a:solidFill>
              <a:latin typeface="+mn-lt"/>
            </a:endParaRPr>
          </a:p>
          <a:p>
            <a:pPr marL="571473" indent="-342900" defTabSz="914277" fontAlgn="base">
              <a:spcBef>
                <a:spcPct val="0"/>
              </a:spcBef>
              <a:spcAft>
                <a:spcPts val="1200"/>
              </a:spcAft>
            </a:pPr>
            <a:r>
              <a:rPr lang="en-US" sz="3200" spc="-50" dirty="0" smtClean="0">
                <a:ln w="3175">
                  <a:noFill/>
                </a:ln>
                <a:solidFill>
                  <a:srgbClr val="FFFFFF"/>
                </a:solidFill>
                <a:latin typeface="+mn-lt"/>
              </a:rPr>
              <a:t>CI – </a:t>
            </a:r>
            <a:r>
              <a:rPr lang="ru-RU" sz="3200" spc="-50" dirty="0" smtClean="0">
                <a:ln w="3175">
                  <a:noFill/>
                </a:ln>
                <a:solidFill>
                  <a:srgbClr val="FFFFFF"/>
                </a:solidFill>
                <a:latin typeface="+mn-lt"/>
              </a:rPr>
              <a:t>«вышибала» у входа,</a:t>
            </a:r>
            <a:r>
              <a:rPr lang="en-US" sz="3200" spc="-50" dirty="0" smtClean="0">
                <a:ln w="3175">
                  <a:noFill/>
                </a:ln>
                <a:solidFill>
                  <a:srgbClr val="FFFFFF"/>
                </a:solidFill>
                <a:latin typeface="+mn-lt"/>
              </a:rPr>
              <a:t> AppLocker </a:t>
            </a:r>
            <a:r>
              <a:rPr lang="ru-RU" sz="3200" spc="-50" dirty="0" smtClean="0">
                <a:ln w="3175">
                  <a:noFill/>
                </a:ln>
                <a:solidFill>
                  <a:srgbClr val="FFFFFF"/>
                </a:solidFill>
                <a:latin typeface="+mn-lt"/>
              </a:rPr>
              <a:t>– «бармен» внутри</a:t>
            </a:r>
            <a:endParaRPr lang="en-US" sz="3200" spc="-50" dirty="0">
              <a:ln w="3175">
                <a:noFill/>
              </a:ln>
              <a:solidFill>
                <a:srgbClr val="FFFFFF"/>
              </a:solidFill>
              <a:latin typeface="+mn-lt"/>
            </a:endParaRPr>
          </a:p>
          <a:p>
            <a:pPr marL="901655" lvl="2" indent="-457200" defTabSz="914277" fontAlgn="base">
              <a:spcBef>
                <a:spcPct val="0"/>
              </a:spcBef>
              <a:spcAft>
                <a:spcPts val="1200"/>
              </a:spcAft>
              <a:buFont typeface="Wingdings" panose="05000000000000000000" pitchFamily="2" charset="2"/>
              <a:buChar char="Ø"/>
            </a:pPr>
            <a:r>
              <a:rPr lang="en-US" sz="2800" spc="-50" dirty="0" smtClean="0">
                <a:ln w="3175">
                  <a:noFill/>
                </a:ln>
                <a:solidFill>
                  <a:srgbClr val="FFFFFF"/>
                </a:solidFill>
              </a:rPr>
              <a:t>CI </a:t>
            </a:r>
            <a:r>
              <a:rPr lang="ru-RU" sz="2800" spc="-50" dirty="0" smtClean="0">
                <a:ln w="3175">
                  <a:noFill/>
                </a:ln>
                <a:solidFill>
                  <a:srgbClr val="FFFFFF"/>
                </a:solidFill>
              </a:rPr>
              <a:t>определяет политику для всего устройства</a:t>
            </a:r>
            <a:endParaRPr lang="en-US" sz="2800" spc="-50" dirty="0">
              <a:ln w="3175">
                <a:noFill/>
              </a:ln>
              <a:solidFill>
                <a:srgbClr val="FFFFFF"/>
              </a:solidFill>
            </a:endParaRPr>
          </a:p>
          <a:p>
            <a:pPr marL="901655" lvl="2" indent="-457200" defTabSz="914277" fontAlgn="base">
              <a:spcBef>
                <a:spcPct val="0"/>
              </a:spcBef>
              <a:spcAft>
                <a:spcPts val="1800"/>
              </a:spcAft>
              <a:buFont typeface="Wingdings" panose="05000000000000000000" pitchFamily="2" charset="2"/>
              <a:buChar char="Ø"/>
            </a:pPr>
            <a:r>
              <a:rPr lang="en-US" sz="2800" spc="-50" dirty="0">
                <a:ln w="3175">
                  <a:noFill/>
                </a:ln>
                <a:solidFill>
                  <a:srgbClr val="FFFFFF"/>
                </a:solidFill>
              </a:rPr>
              <a:t>AppLocker </a:t>
            </a:r>
            <a:r>
              <a:rPr lang="ru-RU" sz="2800" spc="-50" dirty="0" smtClean="0">
                <a:ln w="3175">
                  <a:noFill/>
                </a:ln>
                <a:solidFill>
                  <a:srgbClr val="FFFFFF"/>
                </a:solidFill>
              </a:rPr>
              <a:t>задает более тонкие правила для конкретного пользователя  </a:t>
            </a:r>
            <a:endParaRPr lang="en-US" sz="2800" spc="-50" dirty="0">
              <a:ln w="3175">
                <a:noFill/>
              </a:ln>
              <a:solidFill>
                <a:srgbClr val="FFFFFF"/>
              </a:solidFill>
            </a:endParaRPr>
          </a:p>
          <a:p>
            <a:pPr marL="571473" indent="-342900" defTabSz="914277" fontAlgn="base">
              <a:spcBef>
                <a:spcPct val="0"/>
              </a:spcBef>
              <a:spcAft>
                <a:spcPts val="1800"/>
              </a:spcAft>
            </a:pPr>
            <a:r>
              <a:rPr lang="ru-RU" sz="3200" spc="-50" dirty="0" smtClean="0">
                <a:ln w="3175">
                  <a:noFill/>
                </a:ln>
                <a:solidFill>
                  <a:srgbClr val="FFFFFF"/>
                </a:solidFill>
                <a:latin typeface="+mn-lt"/>
              </a:rPr>
              <a:t>Управление возможно с помощью стандартных инструментов </a:t>
            </a:r>
            <a:r>
              <a:rPr lang="en-US" sz="3200" spc="-50" dirty="0" smtClean="0">
                <a:ln w="3175">
                  <a:noFill/>
                </a:ln>
                <a:solidFill>
                  <a:srgbClr val="FFFFFF"/>
                </a:solidFill>
                <a:latin typeface="+mn-lt"/>
              </a:rPr>
              <a:t>Windows 10</a:t>
            </a:r>
            <a:r>
              <a:rPr lang="ru-RU" sz="3200" spc="-50" dirty="0" smtClean="0">
                <a:ln w="3175">
                  <a:noFill/>
                </a:ln>
                <a:solidFill>
                  <a:srgbClr val="FFFFFF"/>
                </a:solidFill>
                <a:latin typeface="+mn-lt"/>
              </a:rPr>
              <a:t> </a:t>
            </a:r>
            <a:endParaRPr lang="en-US" sz="3200" spc="-50" dirty="0">
              <a:ln w="3175">
                <a:noFill/>
              </a:ln>
              <a:solidFill>
                <a:srgbClr val="FFFFFF"/>
              </a:solidFill>
              <a:latin typeface="+mn-lt"/>
            </a:endParaRPr>
          </a:p>
        </p:txBody>
      </p:sp>
      <p:sp>
        <p:nvSpPr>
          <p:cNvPr id="2" name="Title 1"/>
          <p:cNvSpPr>
            <a:spLocks noGrp="1"/>
          </p:cNvSpPr>
          <p:nvPr>
            <p:ph type="title"/>
          </p:nvPr>
        </p:nvSpPr>
        <p:spPr/>
        <p:txBody>
          <a:bodyPr/>
          <a:lstStyle/>
          <a:p>
            <a:r>
              <a:rPr lang="en-US" dirty="0"/>
              <a:t>AppLocker </a:t>
            </a:r>
            <a:r>
              <a:rPr lang="ru-RU" dirty="0"/>
              <a:t>и</a:t>
            </a:r>
            <a:r>
              <a:rPr lang="en-US" dirty="0" smtClean="0"/>
              <a:t> </a:t>
            </a:r>
            <a:r>
              <a:rPr lang="en-US" dirty="0"/>
              <a:t>Code Integrity</a:t>
            </a:r>
          </a:p>
        </p:txBody>
      </p:sp>
    </p:spTree>
    <p:extLst>
      <p:ext uri="{BB962C8B-B14F-4D97-AF65-F5344CB8AC3E}">
        <p14:creationId xmlns:p14="http://schemas.microsoft.com/office/powerpoint/2010/main" val="262497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681282"/>
          </a:xfrm>
        </p:spPr>
        <p:txBody>
          <a:bodyPr/>
          <a:lstStyle/>
          <a:p>
            <a:pPr marL="571473" defTabSz="914277" fontAlgn="base">
              <a:spcBef>
                <a:spcPct val="0"/>
              </a:spcBef>
              <a:spcAft>
                <a:spcPts val="1800"/>
              </a:spcAft>
            </a:pPr>
            <a:r>
              <a:rPr lang="ru-RU" sz="3200" spc="-50" dirty="0" smtClean="0">
                <a:ln w="3175">
                  <a:noFill/>
                </a:ln>
                <a:solidFill>
                  <a:srgbClr val="FFFFFF"/>
                </a:solidFill>
              </a:rPr>
              <a:t>Служба подписи </a:t>
            </a:r>
            <a:r>
              <a:rPr lang="en-US" sz="3200" spc="-50" dirty="0" smtClean="0">
                <a:ln w="3175">
                  <a:noFill/>
                </a:ln>
                <a:solidFill>
                  <a:srgbClr val="FFFFFF"/>
                </a:solidFill>
              </a:rPr>
              <a:t>Device </a:t>
            </a:r>
            <a:r>
              <a:rPr lang="en-US" sz="3200" spc="-50" dirty="0">
                <a:ln w="3175">
                  <a:noFill/>
                </a:ln>
                <a:solidFill>
                  <a:srgbClr val="FFFFFF"/>
                </a:solidFill>
              </a:rPr>
              <a:t>Guard в Windows Store for </a:t>
            </a:r>
            <a:r>
              <a:rPr lang="en-US" sz="3200" spc="-50" dirty="0" smtClean="0">
                <a:ln w="3175">
                  <a:noFill/>
                </a:ln>
                <a:solidFill>
                  <a:srgbClr val="FFFFFF"/>
                </a:solidFill>
              </a:rPr>
              <a:t>Business</a:t>
            </a:r>
            <a:endParaRPr lang="ru-RU" sz="3200" spc="-50" dirty="0" smtClean="0">
              <a:ln w="3175">
                <a:noFill/>
              </a:ln>
              <a:solidFill>
                <a:srgbClr val="FFFFFF"/>
              </a:solidFill>
            </a:endParaRPr>
          </a:p>
          <a:p>
            <a:pPr marL="571473" defTabSz="914277" fontAlgn="base">
              <a:spcBef>
                <a:spcPct val="0"/>
              </a:spcBef>
              <a:spcAft>
                <a:spcPts val="1800"/>
              </a:spcAft>
            </a:pPr>
            <a:r>
              <a:rPr lang="en-US" sz="2000" u="sng" dirty="0" smtClean="0">
                <a:hlinkClick r:id="rId3"/>
              </a:rPr>
              <a:t>https</a:t>
            </a:r>
            <a:r>
              <a:rPr lang="en-US" sz="2000" u="sng" dirty="0">
                <a:hlinkClick r:id="rId3"/>
              </a:rPr>
              <a:t>://businessstore.microsoft.com/en-us/DeviceGuard/</a:t>
            </a:r>
            <a:endParaRPr lang="en-US" sz="1800" spc="-50" dirty="0">
              <a:ln w="3175">
                <a:noFill/>
              </a:ln>
              <a:solidFill>
                <a:srgbClr val="FFFFFF"/>
              </a:solidFill>
            </a:endParaRPr>
          </a:p>
          <a:p>
            <a:pPr marL="571473" defTabSz="914277" fontAlgn="base">
              <a:spcBef>
                <a:spcPct val="0"/>
              </a:spcBef>
              <a:spcAft>
                <a:spcPts val="1800"/>
              </a:spcAft>
            </a:pPr>
            <a:r>
              <a:rPr lang="ru-RU" sz="3200" spc="-50" dirty="0" smtClean="0">
                <a:ln w="3175">
                  <a:noFill/>
                </a:ln>
                <a:solidFill>
                  <a:srgbClr val="FFFFFF"/>
                </a:solidFill>
              </a:rPr>
              <a:t>Развертывание </a:t>
            </a:r>
            <a:r>
              <a:rPr lang="en-US" sz="3200" spc="-50" dirty="0" smtClean="0">
                <a:ln w="3175">
                  <a:noFill/>
                </a:ln>
                <a:solidFill>
                  <a:srgbClr val="FFFFFF"/>
                </a:solidFill>
              </a:rPr>
              <a:t>Device </a:t>
            </a:r>
            <a:r>
              <a:rPr lang="en-US" sz="3200" spc="-50" dirty="0">
                <a:ln w="3175">
                  <a:noFill/>
                </a:ln>
                <a:solidFill>
                  <a:srgbClr val="FFFFFF"/>
                </a:solidFill>
              </a:rPr>
              <a:t>Guard </a:t>
            </a:r>
            <a:endParaRPr lang="ru-RU" sz="3200" spc="-50" dirty="0" smtClean="0">
              <a:ln w="3175">
                <a:noFill/>
              </a:ln>
              <a:solidFill>
                <a:srgbClr val="FFFFFF"/>
              </a:solidFill>
            </a:endParaRPr>
          </a:p>
          <a:p>
            <a:pPr marL="571473" defTabSz="914277" fontAlgn="base">
              <a:spcBef>
                <a:spcPct val="0"/>
              </a:spcBef>
              <a:spcAft>
                <a:spcPts val="1800"/>
              </a:spcAft>
            </a:pPr>
            <a:r>
              <a:rPr lang="en-US" sz="2000" spc="-50" dirty="0" smtClean="0">
                <a:ln w="3175">
                  <a:noFill/>
                </a:ln>
                <a:solidFill>
                  <a:srgbClr val="FFFFFF"/>
                </a:solidFill>
                <a:hlinkClick r:id="rId4"/>
              </a:rPr>
              <a:t>https</a:t>
            </a:r>
            <a:r>
              <a:rPr lang="en-US" sz="2000" spc="-50" dirty="0">
                <a:ln w="3175">
                  <a:noFill/>
                </a:ln>
                <a:solidFill>
                  <a:srgbClr val="FFFFFF"/>
                </a:solidFill>
                <a:hlinkClick r:id="rId4"/>
              </a:rPr>
              <a:t>://technet.microsoft.com/en-us/library/mt463091.aspx</a:t>
            </a:r>
            <a:endParaRPr lang="en-US" sz="2000" spc="-50" dirty="0">
              <a:ln w="3175">
                <a:noFill/>
              </a:ln>
              <a:solidFill>
                <a:srgbClr val="FFFFFF"/>
              </a:solidFill>
            </a:endParaRPr>
          </a:p>
          <a:p>
            <a:pPr marL="571473" defTabSz="914277" fontAlgn="base">
              <a:spcBef>
                <a:spcPct val="0"/>
              </a:spcBef>
              <a:spcAft>
                <a:spcPts val="1800"/>
              </a:spcAft>
            </a:pPr>
            <a:r>
              <a:rPr lang="en-US" sz="3200" spc="-50" dirty="0">
                <a:ln w="3175">
                  <a:noFill/>
                </a:ln>
                <a:solidFill>
                  <a:srgbClr val="FFFFFF"/>
                </a:solidFill>
              </a:rPr>
              <a:t>Microsoft TechDays </a:t>
            </a:r>
            <a:r>
              <a:rPr lang="ru-RU" sz="3200" spc="-50" dirty="0">
                <a:ln w="3175">
                  <a:noFill/>
                </a:ln>
                <a:solidFill>
                  <a:srgbClr val="FFFFFF"/>
                </a:solidFill>
              </a:rPr>
              <a:t>в </a:t>
            </a:r>
            <a:r>
              <a:rPr lang="ru-RU" sz="3200" spc="-50" dirty="0" smtClean="0">
                <a:ln w="3175">
                  <a:noFill/>
                </a:ln>
                <a:solidFill>
                  <a:srgbClr val="FFFFFF"/>
                </a:solidFill>
              </a:rPr>
              <a:t>Санкт-Петербурге</a:t>
            </a:r>
          </a:p>
          <a:p>
            <a:pPr marL="571473" defTabSz="914277" fontAlgn="base">
              <a:spcBef>
                <a:spcPct val="0"/>
              </a:spcBef>
              <a:spcAft>
                <a:spcPts val="1800"/>
              </a:spcAft>
            </a:pPr>
            <a:r>
              <a:rPr lang="en-US" sz="2000" spc="-50" dirty="0">
                <a:ln w="3175">
                  <a:noFill/>
                </a:ln>
                <a:solidFill>
                  <a:srgbClr val="FFFFFF"/>
                </a:solidFill>
                <a:hlinkClick r:id="rId5"/>
              </a:rPr>
              <a:t>https://</a:t>
            </a:r>
            <a:r>
              <a:rPr lang="en-US" sz="2000" spc="-50" dirty="0" smtClean="0">
                <a:ln w="3175">
                  <a:noFill/>
                </a:ln>
                <a:solidFill>
                  <a:srgbClr val="FFFFFF"/>
                </a:solidFill>
                <a:hlinkClick r:id="rId5"/>
              </a:rPr>
              <a:t>channel9.msdn.com/Events/Microsoft-TechDay/Microsoft-TechDays-in-Saint-Petersburg-2015</a:t>
            </a:r>
            <a:r>
              <a:rPr lang="ru-RU" sz="2000" spc="-50" dirty="0" smtClean="0">
                <a:ln w="3175">
                  <a:noFill/>
                </a:ln>
                <a:solidFill>
                  <a:srgbClr val="FFFFFF"/>
                </a:solidFill>
              </a:rPr>
              <a:t> </a:t>
            </a:r>
          </a:p>
          <a:p>
            <a:pPr marL="571473" defTabSz="914277" fontAlgn="base">
              <a:spcBef>
                <a:spcPct val="0"/>
              </a:spcBef>
              <a:spcAft>
                <a:spcPts val="1800"/>
              </a:spcAft>
            </a:pPr>
            <a:r>
              <a:rPr lang="ru-RU" sz="3200" spc="-50" dirty="0" err="1">
                <a:ln w="3175">
                  <a:noFill/>
                </a:ln>
                <a:solidFill>
                  <a:srgbClr val="FFFFFF"/>
                </a:solidFill>
              </a:rPr>
              <a:t>Windows</a:t>
            </a:r>
            <a:r>
              <a:rPr lang="ru-RU" sz="3200" spc="-50" dirty="0">
                <a:ln w="3175">
                  <a:noFill/>
                </a:ln>
                <a:solidFill>
                  <a:srgbClr val="FFFFFF"/>
                </a:solidFill>
              </a:rPr>
              <a:t> 10: развертывание, управление, </a:t>
            </a:r>
            <a:r>
              <a:rPr lang="ru-RU" sz="3200" spc="-50" dirty="0" smtClean="0">
                <a:ln w="3175">
                  <a:noFill/>
                </a:ln>
                <a:solidFill>
                  <a:srgbClr val="FFFFFF"/>
                </a:solidFill>
              </a:rPr>
              <a:t>безопасность</a:t>
            </a:r>
          </a:p>
          <a:p>
            <a:pPr marL="571473" defTabSz="914277" fontAlgn="base">
              <a:spcBef>
                <a:spcPct val="0"/>
              </a:spcBef>
              <a:spcAft>
                <a:spcPts val="1800"/>
              </a:spcAft>
            </a:pPr>
            <a:r>
              <a:rPr lang="en-US" sz="2000" spc="-50" dirty="0">
                <a:ln w="3175">
                  <a:noFill/>
                </a:ln>
                <a:solidFill>
                  <a:srgbClr val="FFFFFF"/>
                </a:solidFill>
                <a:hlinkClick r:id="rId6"/>
              </a:rPr>
              <a:t>https://mva.microsoft.com/ru/training-courses/windows-10--</a:t>
            </a:r>
            <a:r>
              <a:rPr lang="en-US" sz="2000" spc="-50" dirty="0" smtClean="0">
                <a:ln w="3175">
                  <a:noFill/>
                </a:ln>
                <a:solidFill>
                  <a:srgbClr val="FFFFFF"/>
                </a:solidFill>
                <a:hlinkClick r:id="rId6"/>
              </a:rPr>
              <a:t>12199?l=xVgGQUSIB_1004984382</a:t>
            </a:r>
            <a:r>
              <a:rPr lang="ru-RU" sz="2000" spc="-50" dirty="0" smtClean="0">
                <a:ln w="3175">
                  <a:noFill/>
                </a:ln>
                <a:solidFill>
                  <a:srgbClr val="FFFFFF"/>
                </a:solidFill>
              </a:rPr>
              <a:t> </a:t>
            </a:r>
            <a:endParaRPr lang="en-US" sz="2000" spc="-50" dirty="0">
              <a:ln w="3175">
                <a:noFill/>
              </a:ln>
              <a:solidFill>
                <a:srgbClr val="FFFFFF"/>
              </a:solidFill>
            </a:endParaRPr>
          </a:p>
        </p:txBody>
      </p:sp>
      <p:sp>
        <p:nvSpPr>
          <p:cNvPr id="3" name="Title 2"/>
          <p:cNvSpPr>
            <a:spLocks noGrp="1"/>
          </p:cNvSpPr>
          <p:nvPr>
            <p:ph type="title"/>
          </p:nvPr>
        </p:nvSpPr>
        <p:spPr/>
        <p:txBody>
          <a:bodyPr/>
          <a:lstStyle/>
          <a:p>
            <a:r>
              <a:rPr lang="ru-RU" dirty="0" smtClean="0"/>
              <a:t>Ресурсы </a:t>
            </a:r>
            <a:endParaRPr lang="ru-RU" dirty="0"/>
          </a:p>
        </p:txBody>
      </p:sp>
    </p:spTree>
    <p:extLst>
      <p:ext uri="{BB962C8B-B14F-4D97-AF65-F5344CB8AC3E}">
        <p14:creationId xmlns:p14="http://schemas.microsoft.com/office/powerpoint/2010/main" val="2131685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5040"/>
            <a:ext cx="3288507" cy="704445"/>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2015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83668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bwMode="auto">
          <a:xfrm>
            <a:off x="6346279" y="1233981"/>
            <a:ext cx="3126914" cy="3126914"/>
          </a:xfrm>
          <a:prstGeom prst="ellipse">
            <a:avLst/>
          </a:prstGeom>
          <a:solidFill>
            <a:srgbClr val="00569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p:nvSpPr>
        <p:spPr bwMode="auto">
          <a:xfrm>
            <a:off x="7344939" y="2938936"/>
            <a:ext cx="3126914" cy="3126914"/>
          </a:xfrm>
          <a:prstGeom prst="ellipse">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p:nvSpPr>
        <p:spPr bwMode="auto">
          <a:xfrm>
            <a:off x="8474533" y="1233981"/>
            <a:ext cx="3126914" cy="3126914"/>
          </a:xfrm>
          <a:prstGeom prst="ellipse">
            <a:avLst/>
          </a:prstGeom>
          <a:solidFill>
            <a:srgbClr val="B4009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Freeform 17"/>
          <p:cNvSpPr/>
          <p:nvPr/>
        </p:nvSpPr>
        <p:spPr bwMode="auto">
          <a:xfrm>
            <a:off x="8474533" y="1654277"/>
            <a:ext cx="998660" cy="2286322"/>
          </a:xfrm>
          <a:custGeom>
            <a:avLst/>
            <a:gdLst>
              <a:gd name="connsiteX0" fmla="*/ 499330 w 998660"/>
              <a:gd name="connsiteY0" fmla="*/ 0 h 2286322"/>
              <a:gd name="connsiteX1" fmla="*/ 540734 w 998660"/>
              <a:gd name="connsiteY1" fmla="*/ 37630 h 2286322"/>
              <a:gd name="connsiteX2" fmla="*/ 998660 w 998660"/>
              <a:gd name="connsiteY2" fmla="*/ 1143161 h 2286322"/>
              <a:gd name="connsiteX3" fmla="*/ 540734 w 998660"/>
              <a:gd name="connsiteY3" fmla="*/ 2248692 h 2286322"/>
              <a:gd name="connsiteX4" fmla="*/ 499330 w 998660"/>
              <a:gd name="connsiteY4" fmla="*/ 2286322 h 2286322"/>
              <a:gd name="connsiteX5" fmla="*/ 457926 w 998660"/>
              <a:gd name="connsiteY5" fmla="*/ 2248692 h 2286322"/>
              <a:gd name="connsiteX6" fmla="*/ 0 w 998660"/>
              <a:gd name="connsiteY6" fmla="*/ 1143161 h 2286322"/>
              <a:gd name="connsiteX7" fmla="*/ 457926 w 998660"/>
              <a:gd name="connsiteY7" fmla="*/ 37630 h 228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8660" h="2286322">
                <a:moveTo>
                  <a:pt x="499330" y="0"/>
                </a:moveTo>
                <a:lnTo>
                  <a:pt x="540734" y="37630"/>
                </a:lnTo>
                <a:cubicBezTo>
                  <a:pt x="823664" y="320560"/>
                  <a:pt x="998660" y="711425"/>
                  <a:pt x="998660" y="1143161"/>
                </a:cubicBezTo>
                <a:cubicBezTo>
                  <a:pt x="998660" y="1574898"/>
                  <a:pt x="823664" y="1965762"/>
                  <a:pt x="540734" y="2248692"/>
                </a:cubicBezTo>
                <a:lnTo>
                  <a:pt x="499330" y="2286322"/>
                </a:lnTo>
                <a:lnTo>
                  <a:pt x="457926" y="2248692"/>
                </a:lnTo>
                <a:cubicBezTo>
                  <a:pt x="174996" y="1965762"/>
                  <a:pt x="0" y="1574898"/>
                  <a:pt x="0" y="1143161"/>
                </a:cubicBezTo>
                <a:cubicBezTo>
                  <a:pt x="0" y="711425"/>
                  <a:pt x="174996" y="320560"/>
                  <a:pt x="457926" y="37630"/>
                </a:cubicBezTo>
                <a:close/>
              </a:path>
            </a:pathLst>
          </a:custGeom>
          <a:solidFill>
            <a:schemeClr val="accent3">
              <a:lumMod val="50000"/>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Freeform 20"/>
          <p:cNvSpPr/>
          <p:nvPr/>
        </p:nvSpPr>
        <p:spPr bwMode="auto">
          <a:xfrm>
            <a:off x="7365376" y="2938937"/>
            <a:ext cx="2087383" cy="1421959"/>
          </a:xfrm>
          <a:custGeom>
            <a:avLst/>
            <a:gdLst>
              <a:gd name="connsiteX0" fmla="*/ 1543021 w 2087383"/>
              <a:gd name="connsiteY0" fmla="*/ 0 h 1421959"/>
              <a:gd name="connsiteX1" fmla="*/ 2007945 w 2087383"/>
              <a:gd name="connsiteY1" fmla="*/ 70290 h 1421959"/>
              <a:gd name="connsiteX2" fmla="*/ 2087383 w 2087383"/>
              <a:gd name="connsiteY2" fmla="*/ 99365 h 1421959"/>
              <a:gd name="connsiteX3" fmla="*/ 2076054 w 2087383"/>
              <a:gd name="connsiteY3" fmla="*/ 173593 h 1421959"/>
              <a:gd name="connsiteX4" fmla="*/ 544361 w 2087383"/>
              <a:gd name="connsiteY4" fmla="*/ 1421959 h 1421959"/>
              <a:gd name="connsiteX5" fmla="*/ 79437 w 2087383"/>
              <a:gd name="connsiteY5" fmla="*/ 1351669 h 1421959"/>
              <a:gd name="connsiteX6" fmla="*/ 0 w 2087383"/>
              <a:gd name="connsiteY6" fmla="*/ 1322595 h 1421959"/>
              <a:gd name="connsiteX7" fmla="*/ 11328 w 2087383"/>
              <a:gd name="connsiteY7" fmla="*/ 1248366 h 1421959"/>
              <a:gd name="connsiteX8" fmla="*/ 1543021 w 2087383"/>
              <a:gd name="connsiteY8" fmla="*/ 0 h 142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7383" h="1421959">
                <a:moveTo>
                  <a:pt x="1543021" y="0"/>
                </a:moveTo>
                <a:cubicBezTo>
                  <a:pt x="1704922" y="0"/>
                  <a:pt x="1861076" y="24609"/>
                  <a:pt x="2007945" y="70290"/>
                </a:cubicBezTo>
                <a:lnTo>
                  <a:pt x="2087383" y="99365"/>
                </a:lnTo>
                <a:lnTo>
                  <a:pt x="2076054" y="173593"/>
                </a:lnTo>
                <a:cubicBezTo>
                  <a:pt x="1930267" y="886034"/>
                  <a:pt x="1299900" y="1421959"/>
                  <a:pt x="544361" y="1421959"/>
                </a:cubicBezTo>
                <a:cubicBezTo>
                  <a:pt x="382460" y="1421959"/>
                  <a:pt x="226307" y="1397350"/>
                  <a:pt x="79437" y="1351669"/>
                </a:cubicBezTo>
                <a:lnTo>
                  <a:pt x="0" y="1322595"/>
                </a:lnTo>
                <a:lnTo>
                  <a:pt x="11328" y="1248366"/>
                </a:lnTo>
                <a:cubicBezTo>
                  <a:pt x="157115" y="535925"/>
                  <a:pt x="787482" y="0"/>
                  <a:pt x="1543021" y="0"/>
                </a:cubicBezTo>
                <a:close/>
              </a:path>
            </a:pathLst>
          </a:custGeom>
          <a:solidFill>
            <a:schemeClr val="accent3">
              <a:lumMod val="50000"/>
              <a:alpha val="7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Freeform 23"/>
          <p:cNvSpPr/>
          <p:nvPr/>
        </p:nvSpPr>
        <p:spPr bwMode="auto">
          <a:xfrm>
            <a:off x="8488754" y="2938937"/>
            <a:ext cx="1968878" cy="1421959"/>
          </a:xfrm>
          <a:custGeom>
            <a:avLst/>
            <a:gdLst>
              <a:gd name="connsiteX0" fmla="*/ 419642 w 1968878"/>
              <a:gd name="connsiteY0" fmla="*/ 0 h 1421959"/>
              <a:gd name="connsiteX1" fmla="*/ 1951335 w 1968878"/>
              <a:gd name="connsiteY1" fmla="*/ 1248366 h 1421959"/>
              <a:gd name="connsiteX2" fmla="*/ 1968878 w 1968878"/>
              <a:gd name="connsiteY2" fmla="*/ 1363313 h 1421959"/>
              <a:gd name="connsiteX3" fmla="*/ 1864327 w 1968878"/>
              <a:gd name="connsiteY3" fmla="*/ 1390195 h 1421959"/>
              <a:gd name="connsiteX4" fmla="*/ 1549236 w 1968878"/>
              <a:gd name="connsiteY4" fmla="*/ 1421959 h 1421959"/>
              <a:gd name="connsiteX5" fmla="*/ 17543 w 1968878"/>
              <a:gd name="connsiteY5" fmla="*/ 173593 h 1421959"/>
              <a:gd name="connsiteX6" fmla="*/ 0 w 1968878"/>
              <a:gd name="connsiteY6" fmla="*/ 58647 h 1421959"/>
              <a:gd name="connsiteX7" fmla="*/ 104551 w 1968878"/>
              <a:gd name="connsiteY7" fmla="*/ 31764 h 1421959"/>
              <a:gd name="connsiteX8" fmla="*/ 419642 w 1968878"/>
              <a:gd name="connsiteY8" fmla="*/ 0 h 142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8878" h="1421959">
                <a:moveTo>
                  <a:pt x="419642" y="0"/>
                </a:moveTo>
                <a:cubicBezTo>
                  <a:pt x="1175181" y="0"/>
                  <a:pt x="1805548" y="535925"/>
                  <a:pt x="1951335" y="1248366"/>
                </a:cubicBezTo>
                <a:lnTo>
                  <a:pt x="1968878" y="1363313"/>
                </a:lnTo>
                <a:lnTo>
                  <a:pt x="1864327" y="1390195"/>
                </a:lnTo>
                <a:cubicBezTo>
                  <a:pt x="1762550" y="1411022"/>
                  <a:pt x="1657170" y="1421959"/>
                  <a:pt x="1549236" y="1421959"/>
                </a:cubicBezTo>
                <a:cubicBezTo>
                  <a:pt x="793697" y="1421959"/>
                  <a:pt x="163330" y="886034"/>
                  <a:pt x="17543" y="173593"/>
                </a:cubicBezTo>
                <a:lnTo>
                  <a:pt x="0" y="58647"/>
                </a:lnTo>
                <a:lnTo>
                  <a:pt x="104551" y="31764"/>
                </a:lnTo>
                <a:cubicBezTo>
                  <a:pt x="206328" y="10937"/>
                  <a:pt x="311708" y="0"/>
                  <a:pt x="419642" y="0"/>
                </a:cubicBezTo>
                <a:close/>
              </a:path>
            </a:pathLst>
          </a:custGeom>
          <a:solidFill>
            <a:schemeClr val="accent4">
              <a:alpha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xtBox 12"/>
          <p:cNvSpPr txBox="1"/>
          <p:nvPr/>
        </p:nvSpPr>
        <p:spPr>
          <a:xfrm>
            <a:off x="7752327" y="4605813"/>
            <a:ext cx="2312137" cy="664797"/>
          </a:xfrm>
          <a:prstGeom prst="rect">
            <a:avLst/>
          </a:prstGeom>
          <a:noFill/>
        </p:spPr>
        <p:txBody>
          <a:bodyPr wrap="square" lIns="0" tIns="0" rIns="0" bIns="0" rtlCol="0">
            <a:spAutoFit/>
          </a:bodyPr>
          <a:lstStyle/>
          <a:p>
            <a:pPr algn="ctr">
              <a:lnSpc>
                <a:spcPct val="90000"/>
              </a:lnSpc>
            </a:pPr>
            <a:r>
              <a:rPr lang="ru-RU" sz="2400" dirty="0">
                <a:solidFill>
                  <a:schemeClr val="bg1"/>
                </a:solidFill>
                <a:latin typeface="Segoe UI Light"/>
              </a:rPr>
              <a:t>Защита информации</a:t>
            </a:r>
          </a:p>
        </p:txBody>
      </p:sp>
      <p:sp>
        <p:nvSpPr>
          <p:cNvPr id="11" name="TextBox 10"/>
          <p:cNvSpPr txBox="1"/>
          <p:nvPr/>
        </p:nvSpPr>
        <p:spPr>
          <a:xfrm>
            <a:off x="6641583" y="2098264"/>
            <a:ext cx="2337932" cy="1329595"/>
          </a:xfrm>
          <a:prstGeom prst="rect">
            <a:avLst/>
          </a:prstGeom>
          <a:noFill/>
        </p:spPr>
        <p:txBody>
          <a:bodyPr wrap="square" lIns="0" tIns="0" rIns="0" bIns="0" rtlCol="0">
            <a:spAutoFit/>
          </a:bodyPr>
          <a:lstStyle/>
          <a:p>
            <a:pPr>
              <a:lnSpc>
                <a:spcPct val="90000"/>
              </a:lnSpc>
              <a:spcAft>
                <a:spcPts val="600"/>
              </a:spcAft>
            </a:pPr>
            <a:r>
              <a:rPr lang="ru-RU" sz="2400" dirty="0" smtClean="0">
                <a:solidFill>
                  <a:srgbClr val="FFFFFF"/>
                </a:solidFill>
                <a:latin typeface="Segoe UI Light"/>
              </a:rPr>
              <a:t>Безопасность </a:t>
            </a:r>
            <a:r>
              <a:rPr lang="ru-RU" sz="2400" dirty="0" err="1" smtClean="0">
                <a:solidFill>
                  <a:srgbClr val="FFFFFF"/>
                </a:solidFill>
                <a:latin typeface="Segoe UI Light"/>
              </a:rPr>
              <a:t>идентифи-кационных</a:t>
            </a:r>
            <a:r>
              <a:rPr lang="ru-RU" sz="2400" dirty="0" smtClean="0">
                <a:solidFill>
                  <a:srgbClr val="FFFFFF"/>
                </a:solidFill>
                <a:latin typeface="Segoe UI Light"/>
              </a:rPr>
              <a:t> </a:t>
            </a:r>
            <a:r>
              <a:rPr lang="ru-RU" sz="2400" dirty="0">
                <a:solidFill>
                  <a:srgbClr val="FFFFFF"/>
                </a:solidFill>
                <a:latin typeface="Segoe UI Light"/>
              </a:rPr>
              <a:t>данных</a:t>
            </a:r>
          </a:p>
        </p:txBody>
      </p:sp>
      <p:sp>
        <p:nvSpPr>
          <p:cNvPr id="12" name="TextBox 11"/>
          <p:cNvSpPr txBox="1"/>
          <p:nvPr/>
        </p:nvSpPr>
        <p:spPr>
          <a:xfrm>
            <a:off x="9572544" y="2098264"/>
            <a:ext cx="1888683" cy="664797"/>
          </a:xfrm>
          <a:prstGeom prst="rect">
            <a:avLst/>
          </a:prstGeom>
          <a:noFill/>
        </p:spPr>
        <p:txBody>
          <a:bodyPr wrap="square" lIns="0" tIns="0" rIns="0" bIns="0" rtlCol="0">
            <a:spAutoFit/>
          </a:bodyPr>
          <a:lstStyle/>
          <a:p>
            <a:pPr>
              <a:lnSpc>
                <a:spcPct val="90000"/>
              </a:lnSpc>
              <a:spcAft>
                <a:spcPts val="600"/>
              </a:spcAft>
            </a:pPr>
            <a:r>
              <a:rPr lang="ru-RU" sz="2400" dirty="0">
                <a:solidFill>
                  <a:srgbClr val="FFFFFF"/>
                </a:solidFill>
                <a:latin typeface="Segoe UI Light"/>
              </a:rPr>
              <a:t>Защита от угроз </a:t>
            </a:r>
          </a:p>
        </p:txBody>
      </p:sp>
      <p:sp>
        <p:nvSpPr>
          <p:cNvPr id="15" name="Freeform 11"/>
          <p:cNvSpPr>
            <a:spLocks noEditPoints="1"/>
          </p:cNvSpPr>
          <p:nvPr/>
        </p:nvSpPr>
        <p:spPr bwMode="auto">
          <a:xfrm>
            <a:off x="8695160" y="3045312"/>
            <a:ext cx="594681" cy="655319"/>
          </a:xfrm>
          <a:custGeom>
            <a:avLst/>
            <a:gdLst>
              <a:gd name="T0" fmla="*/ 881 w 966"/>
              <a:gd name="T1" fmla="*/ 82 h 968"/>
              <a:gd name="T2" fmla="*/ 669 w 966"/>
              <a:gd name="T3" fmla="*/ 99 h 968"/>
              <a:gd name="T4" fmla="*/ 483 w 966"/>
              <a:gd name="T5" fmla="*/ 0 h 968"/>
              <a:gd name="T6" fmla="*/ 297 w 966"/>
              <a:gd name="T7" fmla="*/ 99 h 968"/>
              <a:gd name="T8" fmla="*/ 85 w 966"/>
              <a:gd name="T9" fmla="*/ 82 h 968"/>
              <a:gd name="T10" fmla="*/ 79 w 966"/>
              <a:gd name="T11" fmla="*/ 554 h 968"/>
              <a:gd name="T12" fmla="*/ 483 w 966"/>
              <a:gd name="T13" fmla="*/ 968 h 968"/>
              <a:gd name="T14" fmla="*/ 887 w 966"/>
              <a:gd name="T15" fmla="*/ 554 h 968"/>
              <a:gd name="T16" fmla="*/ 881 w 966"/>
              <a:gd name="T17" fmla="*/ 82 h 968"/>
              <a:gd name="T18" fmla="*/ 797 w 966"/>
              <a:gd name="T19" fmla="*/ 578 h 968"/>
              <a:gd name="T20" fmla="*/ 483 w 966"/>
              <a:gd name="T21" fmla="*/ 877 h 968"/>
              <a:gd name="T22" fmla="*/ 169 w 966"/>
              <a:gd name="T23" fmla="*/ 578 h 968"/>
              <a:gd name="T24" fmla="*/ 793 w 966"/>
              <a:gd name="T25" fmla="*/ 238 h 968"/>
              <a:gd name="T26" fmla="*/ 797 w 966"/>
              <a:gd name="T27" fmla="*/ 578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6" h="968">
                <a:moveTo>
                  <a:pt x="881" y="82"/>
                </a:moveTo>
                <a:cubicBezTo>
                  <a:pt x="881" y="82"/>
                  <a:pt x="775" y="127"/>
                  <a:pt x="669" y="99"/>
                </a:cubicBezTo>
                <a:cubicBezTo>
                  <a:pt x="563" y="71"/>
                  <a:pt x="483" y="0"/>
                  <a:pt x="483" y="0"/>
                </a:cubicBezTo>
                <a:cubicBezTo>
                  <a:pt x="483" y="0"/>
                  <a:pt x="403" y="71"/>
                  <a:pt x="297" y="99"/>
                </a:cubicBezTo>
                <a:cubicBezTo>
                  <a:pt x="191" y="127"/>
                  <a:pt x="85" y="82"/>
                  <a:pt x="85" y="82"/>
                </a:cubicBezTo>
                <a:cubicBezTo>
                  <a:pt x="85" y="82"/>
                  <a:pt x="0" y="334"/>
                  <a:pt x="79" y="554"/>
                </a:cubicBezTo>
                <a:cubicBezTo>
                  <a:pt x="158" y="774"/>
                  <a:pt x="422" y="968"/>
                  <a:pt x="483" y="968"/>
                </a:cubicBezTo>
                <a:cubicBezTo>
                  <a:pt x="544" y="968"/>
                  <a:pt x="808" y="774"/>
                  <a:pt x="887" y="554"/>
                </a:cubicBezTo>
                <a:cubicBezTo>
                  <a:pt x="966" y="334"/>
                  <a:pt x="881" y="82"/>
                  <a:pt x="881" y="82"/>
                </a:cubicBezTo>
                <a:close/>
                <a:moveTo>
                  <a:pt x="797" y="578"/>
                </a:moveTo>
                <a:cubicBezTo>
                  <a:pt x="736" y="736"/>
                  <a:pt x="530" y="877"/>
                  <a:pt x="483" y="877"/>
                </a:cubicBezTo>
                <a:cubicBezTo>
                  <a:pt x="436" y="877"/>
                  <a:pt x="229" y="737"/>
                  <a:pt x="169" y="578"/>
                </a:cubicBezTo>
                <a:cubicBezTo>
                  <a:pt x="169" y="578"/>
                  <a:pt x="339" y="297"/>
                  <a:pt x="793" y="238"/>
                </a:cubicBezTo>
                <a:cubicBezTo>
                  <a:pt x="793" y="238"/>
                  <a:pt x="859" y="419"/>
                  <a:pt x="797" y="578"/>
                </a:cubicBezTo>
                <a:close/>
              </a:path>
            </a:pathLst>
          </a:custGeom>
          <a:solidFill>
            <a:schemeClr val="bg1"/>
          </a:solidFill>
          <a:ln>
            <a:noFill/>
          </a:ln>
        </p:spPr>
        <p:txBody>
          <a:bodyPr vert="horz" wrap="square" lIns="91431" tIns="45716" rIns="91431" bIns="45716" numCol="1" anchor="t" anchorCtr="0" compatLnSpc="1">
            <a:prstTxWarp prst="textNoShape">
              <a:avLst/>
            </a:prstTxWarp>
          </a:bodyPr>
          <a:lstStyle/>
          <a:p>
            <a:endParaRPr lang="en-US">
              <a:gradFill>
                <a:gsLst>
                  <a:gs pos="0">
                    <a:srgbClr val="505050"/>
                  </a:gs>
                  <a:gs pos="100000">
                    <a:srgbClr val="505050"/>
                  </a:gs>
                </a:gsLst>
                <a:lin ang="5400000" scaled="0"/>
              </a:gradFill>
            </a:endParaRPr>
          </a:p>
        </p:txBody>
      </p:sp>
      <p:sp>
        <p:nvSpPr>
          <p:cNvPr id="3" name="Title 2"/>
          <p:cNvSpPr>
            <a:spLocks noGrp="1"/>
          </p:cNvSpPr>
          <p:nvPr>
            <p:ph type="title" idx="4294967295"/>
          </p:nvPr>
        </p:nvSpPr>
        <p:spPr>
          <a:xfrm>
            <a:off x="296255" y="2098264"/>
            <a:ext cx="5791200" cy="1181100"/>
          </a:xfrm>
        </p:spPr>
        <p:txBody>
          <a:bodyPr/>
          <a:lstStyle/>
          <a:p>
            <a:r>
              <a:rPr lang="en-US" sz="7200" dirty="0" smtClean="0">
                <a:solidFill>
                  <a:schemeClr val="bg1"/>
                </a:solidFill>
              </a:rPr>
              <a:t>Windows 10</a:t>
            </a:r>
            <a:endParaRPr lang="en-US" sz="7200" dirty="0">
              <a:solidFill>
                <a:schemeClr val="bg1"/>
              </a:solidFill>
            </a:endParaRPr>
          </a:p>
        </p:txBody>
      </p:sp>
      <p:sp>
        <p:nvSpPr>
          <p:cNvPr id="2" name="TextBox 1"/>
          <p:cNvSpPr txBox="1"/>
          <p:nvPr/>
        </p:nvSpPr>
        <p:spPr>
          <a:xfrm>
            <a:off x="293184" y="3068234"/>
            <a:ext cx="6558076" cy="1292662"/>
          </a:xfrm>
          <a:prstGeom prst="rect">
            <a:avLst/>
          </a:prstGeom>
          <a:noFill/>
        </p:spPr>
        <p:txBody>
          <a:bodyPr wrap="square" lIns="182880" tIns="146304" rIns="182880" bIns="146304" rtlCol="0">
            <a:spAutoFit/>
          </a:bodyPr>
          <a:lstStyle/>
          <a:p>
            <a:pPr>
              <a:lnSpc>
                <a:spcPct val="90000"/>
              </a:lnSpc>
              <a:spcAft>
                <a:spcPts val="600"/>
              </a:spcAft>
            </a:pPr>
            <a:r>
              <a:rPr lang="ru-RU" sz="7200" dirty="0" smtClean="0">
                <a:solidFill>
                  <a:schemeClr val="bg1"/>
                </a:solidFill>
                <a:latin typeface="Segoe UI Light"/>
              </a:rPr>
              <a:t>Безопасность</a:t>
            </a:r>
            <a:endParaRPr lang="en-US" sz="7200" dirty="0" smtClean="0">
              <a:solidFill>
                <a:schemeClr val="bg1"/>
              </a:solidFill>
              <a:latin typeface="Segoe UI Light"/>
            </a:endParaRPr>
          </a:p>
        </p:txBody>
      </p:sp>
    </p:spTree>
    <p:extLst>
      <p:ext uri="{BB962C8B-B14F-4D97-AF65-F5344CB8AC3E}">
        <p14:creationId xmlns:p14="http://schemas.microsoft.com/office/powerpoint/2010/main" val="3738306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74638" y="1212850"/>
            <a:ext cx="11887200" cy="5749266"/>
          </a:xfrm>
        </p:spPr>
        <p:txBody>
          <a:bodyPr/>
          <a:lstStyle/>
          <a:p>
            <a:r>
              <a:rPr lang="ru-RU" dirty="0"/>
              <a:t>Безопасность </a:t>
            </a:r>
            <a:r>
              <a:rPr lang="ru-RU" dirty="0" smtClean="0"/>
              <a:t>идентификационных </a:t>
            </a:r>
            <a:r>
              <a:rPr lang="ru-RU" dirty="0"/>
              <a:t>данных</a:t>
            </a:r>
          </a:p>
          <a:p>
            <a:pPr lvl="1"/>
            <a:r>
              <a:rPr lang="en-US" dirty="0"/>
              <a:t>Credential Guard</a:t>
            </a:r>
          </a:p>
          <a:p>
            <a:pPr lvl="1"/>
            <a:r>
              <a:rPr lang="en-US" dirty="0"/>
              <a:t>Windows Hello</a:t>
            </a:r>
          </a:p>
          <a:p>
            <a:pPr lvl="1"/>
            <a:r>
              <a:rPr lang="en-US" dirty="0"/>
              <a:t>Microsoft Passport</a:t>
            </a:r>
          </a:p>
          <a:p>
            <a:r>
              <a:rPr lang="ru-RU" dirty="0"/>
              <a:t>Защита информации</a:t>
            </a:r>
          </a:p>
          <a:p>
            <a:pPr lvl="1"/>
            <a:r>
              <a:rPr lang="en-US" dirty="0"/>
              <a:t>Enterprise Data Protection (EDP) </a:t>
            </a:r>
          </a:p>
          <a:p>
            <a:pPr lvl="1"/>
            <a:r>
              <a:rPr lang="en-US" dirty="0"/>
              <a:t>BitLocker</a:t>
            </a:r>
          </a:p>
          <a:p>
            <a:pPr lvl="1"/>
            <a:r>
              <a:rPr lang="en-US" dirty="0"/>
              <a:t>Encrypting File System (EFS)	</a:t>
            </a:r>
          </a:p>
          <a:p>
            <a:r>
              <a:rPr lang="ru-RU" dirty="0"/>
              <a:t>Защита от угроз </a:t>
            </a:r>
          </a:p>
          <a:p>
            <a:pPr lvl="1"/>
            <a:r>
              <a:rPr lang="en-US" dirty="0"/>
              <a:t>Device Guard</a:t>
            </a:r>
          </a:p>
          <a:p>
            <a:pPr lvl="1"/>
            <a:r>
              <a:rPr lang="en-US" dirty="0"/>
              <a:t>Windows Defender</a:t>
            </a:r>
          </a:p>
          <a:p>
            <a:pPr lvl="1"/>
            <a:r>
              <a:rPr lang="en-US" dirty="0"/>
              <a:t>Smart </a:t>
            </a:r>
            <a:r>
              <a:rPr lang="en-US" dirty="0" smtClean="0"/>
              <a:t>Screen</a:t>
            </a:r>
            <a:endParaRPr lang="en-US" dirty="0"/>
          </a:p>
        </p:txBody>
      </p:sp>
      <p:sp>
        <p:nvSpPr>
          <p:cNvPr id="2" name="Title 1"/>
          <p:cNvSpPr>
            <a:spLocks noGrp="1"/>
          </p:cNvSpPr>
          <p:nvPr>
            <p:ph type="title"/>
          </p:nvPr>
        </p:nvSpPr>
        <p:spPr/>
        <p:txBody>
          <a:bodyPr/>
          <a:lstStyle/>
          <a:p>
            <a:r>
              <a:rPr lang="ru-RU" dirty="0" smtClean="0"/>
              <a:t>Безопасность в </a:t>
            </a:r>
            <a:r>
              <a:rPr lang="en-US" dirty="0" smtClean="0"/>
              <a:t>Windows 10</a:t>
            </a:r>
            <a:endParaRPr lang="ru-RU" dirty="0"/>
          </a:p>
        </p:txBody>
      </p:sp>
    </p:spTree>
    <p:extLst>
      <p:ext uri="{BB962C8B-B14F-4D97-AF65-F5344CB8AC3E}">
        <p14:creationId xmlns:p14="http://schemas.microsoft.com/office/powerpoint/2010/main" val="3478210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 Guard </a:t>
            </a:r>
            <a:r>
              <a:rPr lang="ru-RU" dirty="0" smtClean="0"/>
              <a:t>в действии </a:t>
            </a:r>
            <a:endParaRPr lang="ru-RU" dirty="0"/>
          </a:p>
        </p:txBody>
      </p:sp>
      <p:sp>
        <p:nvSpPr>
          <p:cNvPr id="3" name="Text Placeholder 2"/>
          <p:cNvSpPr>
            <a:spLocks noGrp="1"/>
          </p:cNvSpPr>
          <p:nvPr>
            <p:ph type="body" sz="quarter" idx="12"/>
          </p:nvPr>
        </p:nvSpPr>
        <p:spPr/>
        <p:txBody>
          <a:bodyPr/>
          <a:lstStyle/>
          <a:p>
            <a:r>
              <a:rPr lang="ru-RU" dirty="0" smtClean="0"/>
              <a:t>Демонстрация </a:t>
            </a:r>
            <a:endParaRPr lang="ru-RU" dirty="0"/>
          </a:p>
        </p:txBody>
      </p:sp>
    </p:spTree>
    <p:extLst>
      <p:ext uri="{BB962C8B-B14F-4D97-AF65-F5344CB8AC3E}">
        <p14:creationId xmlns:p14="http://schemas.microsoft.com/office/powerpoint/2010/main" val="739565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944982"/>
            <a:ext cx="11887200" cy="3748719"/>
          </a:xfrm>
        </p:spPr>
        <p:txBody>
          <a:bodyPr/>
          <a:lstStyle/>
          <a:p>
            <a:pPr marL="571473" indent="-342900" defTabSz="914277" fontAlgn="base">
              <a:spcBef>
                <a:spcPct val="0"/>
              </a:spcBef>
              <a:spcAft>
                <a:spcPts val="1800"/>
              </a:spcAft>
            </a:pPr>
            <a:r>
              <a:rPr lang="ru-RU" sz="3200" spc="-50" dirty="0" smtClean="0">
                <a:ln w="3175">
                  <a:noFill/>
                </a:ln>
                <a:solidFill>
                  <a:srgbClr val="FFFFFF"/>
                </a:solidFill>
                <a:latin typeface="+mn-lt"/>
              </a:rPr>
              <a:t>Комбинация аппаратных и программных средств обеспечения безопасности </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Возможность для организации строго контролировать, запуск каких приложений разрешен на устройстве  </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Реализация на </a:t>
            </a:r>
            <a:r>
              <a:rPr lang="ru-RU" sz="3200" spc="-50" dirty="0" err="1" smtClean="0">
                <a:ln w="3175">
                  <a:noFill/>
                </a:ln>
                <a:solidFill>
                  <a:srgbClr val="FFFFFF"/>
                </a:solidFill>
                <a:latin typeface="+mn-lt"/>
              </a:rPr>
              <a:t>десктопных</a:t>
            </a:r>
            <a:r>
              <a:rPr lang="ru-RU" sz="3200" spc="-50" dirty="0" smtClean="0">
                <a:ln w="3175">
                  <a:noFill/>
                </a:ln>
                <a:solidFill>
                  <a:srgbClr val="FFFFFF"/>
                </a:solidFill>
                <a:latin typeface="+mn-lt"/>
              </a:rPr>
              <a:t> компьютерах режима работы, схожего с поведением ОС на мобильных устройствах, например, </a:t>
            </a:r>
            <a:r>
              <a:rPr lang="en-US" sz="3200" spc="-50" dirty="0" smtClean="0">
                <a:ln w="3175">
                  <a:noFill/>
                </a:ln>
                <a:solidFill>
                  <a:srgbClr val="FFFFFF"/>
                </a:solidFill>
                <a:latin typeface="+mn-lt"/>
              </a:rPr>
              <a:t>Windows Phone </a:t>
            </a:r>
            <a:r>
              <a:rPr lang="ru-RU" sz="3200" spc="-50" dirty="0" smtClean="0">
                <a:ln w="3175">
                  <a:noFill/>
                </a:ln>
                <a:solidFill>
                  <a:srgbClr val="FFFFFF"/>
                </a:solidFill>
                <a:latin typeface="+mn-lt"/>
              </a:rPr>
              <a:t> </a:t>
            </a:r>
            <a:endParaRPr lang="en-US" sz="3200" spc="-50" dirty="0">
              <a:ln w="3175">
                <a:noFill/>
              </a:ln>
              <a:solidFill>
                <a:srgbClr val="FFFFFF"/>
              </a:solidFill>
              <a:latin typeface="+mn-lt"/>
            </a:endParaRPr>
          </a:p>
        </p:txBody>
      </p:sp>
      <p:sp>
        <p:nvSpPr>
          <p:cNvPr id="2" name="Title 1"/>
          <p:cNvSpPr>
            <a:spLocks noGrp="1"/>
          </p:cNvSpPr>
          <p:nvPr>
            <p:ph type="title"/>
          </p:nvPr>
        </p:nvSpPr>
        <p:spPr/>
        <p:txBody>
          <a:bodyPr/>
          <a:lstStyle/>
          <a:p>
            <a:r>
              <a:rPr lang="en-US" dirty="0"/>
              <a:t>Device Guard</a:t>
            </a:r>
            <a:br>
              <a:rPr lang="en-US" dirty="0"/>
            </a:br>
            <a:r>
              <a:rPr lang="ru-RU" sz="2400" b="1" dirty="0" smtClean="0">
                <a:solidFill>
                  <a:schemeClr val="accent3"/>
                </a:solidFill>
                <a:latin typeface="Segoe UI"/>
              </a:rPr>
              <a:t>Что такое</a:t>
            </a:r>
            <a:r>
              <a:rPr lang="en-US" sz="2400" b="1" dirty="0" smtClean="0">
                <a:solidFill>
                  <a:schemeClr val="accent3"/>
                </a:solidFill>
                <a:latin typeface="Segoe UI"/>
              </a:rPr>
              <a:t> </a:t>
            </a:r>
            <a:r>
              <a:rPr lang="en-US" sz="2400" b="1" dirty="0">
                <a:solidFill>
                  <a:schemeClr val="accent3"/>
                </a:solidFill>
                <a:latin typeface="Segoe UI"/>
              </a:rPr>
              <a:t>Device Guard?</a:t>
            </a:r>
          </a:p>
        </p:txBody>
      </p:sp>
    </p:spTree>
    <p:extLst>
      <p:ext uri="{BB962C8B-B14F-4D97-AF65-F5344CB8AC3E}">
        <p14:creationId xmlns:p14="http://schemas.microsoft.com/office/powerpoint/2010/main" val="2347113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944982"/>
            <a:ext cx="11887200" cy="4542782"/>
          </a:xfrm>
        </p:spPr>
        <p:txBody>
          <a:bodyPr/>
          <a:lstStyle/>
          <a:p>
            <a:pPr marL="571473" indent="-342900" defTabSz="914277" fontAlgn="base">
              <a:spcBef>
                <a:spcPct val="0"/>
              </a:spcBef>
              <a:spcAft>
                <a:spcPts val="1800"/>
              </a:spcAft>
            </a:pPr>
            <a:r>
              <a:rPr lang="ru-RU" sz="3200" spc="-50" dirty="0" smtClean="0">
                <a:ln w="3175">
                  <a:noFill/>
                </a:ln>
                <a:solidFill>
                  <a:srgbClr val="FFFFFF"/>
                </a:solidFill>
                <a:latin typeface="+mn-lt"/>
              </a:rPr>
              <a:t>Безопасность на аппаратном уровне </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Безопасность на основе виртуализации (</a:t>
            </a:r>
            <a:r>
              <a:rPr lang="en-US" sz="3200" spc="-50" dirty="0" smtClean="0">
                <a:ln w="3175">
                  <a:noFill/>
                </a:ln>
                <a:solidFill>
                  <a:srgbClr val="FFFFFF"/>
                </a:solidFill>
                <a:latin typeface="+mn-lt"/>
              </a:rPr>
              <a:t>Virtualization </a:t>
            </a:r>
            <a:r>
              <a:rPr lang="en-US" sz="3200" spc="-50" dirty="0">
                <a:ln w="3175">
                  <a:noFill/>
                </a:ln>
                <a:solidFill>
                  <a:srgbClr val="FFFFFF"/>
                </a:solidFill>
                <a:latin typeface="+mn-lt"/>
              </a:rPr>
              <a:t>based </a:t>
            </a:r>
            <a:r>
              <a:rPr lang="en-US" sz="3200" spc="-50" dirty="0" smtClean="0">
                <a:ln w="3175">
                  <a:noFill/>
                </a:ln>
                <a:solidFill>
                  <a:srgbClr val="FFFFFF"/>
                </a:solidFill>
                <a:latin typeface="+mn-lt"/>
              </a:rPr>
              <a:t>security, VBS</a:t>
            </a:r>
            <a:r>
              <a:rPr lang="ru-RU" sz="3200" spc="-50" dirty="0" smtClean="0">
                <a:ln w="3175">
                  <a:noFill/>
                </a:ln>
                <a:solidFill>
                  <a:srgbClr val="FFFFFF"/>
                </a:solidFill>
                <a:latin typeface="+mn-lt"/>
              </a:rPr>
              <a:t>)</a:t>
            </a:r>
            <a:endParaRPr lang="en-US" sz="3200" spc="-50" dirty="0">
              <a:ln w="3175">
                <a:noFill/>
              </a:ln>
              <a:solidFill>
                <a:srgbClr val="FFFFFF"/>
              </a:solidFill>
              <a:latin typeface="+mn-lt"/>
            </a:endParaRPr>
          </a:p>
          <a:p>
            <a:pPr marL="901655" lvl="2" indent="-457200" defTabSz="914277" fontAlgn="base">
              <a:spcBef>
                <a:spcPct val="0"/>
              </a:spcBef>
              <a:spcAft>
                <a:spcPts val="1800"/>
              </a:spcAft>
              <a:buFont typeface="Wingdings" panose="05000000000000000000" pitchFamily="2" charset="2"/>
              <a:buChar char="Ø"/>
            </a:pPr>
            <a:r>
              <a:rPr lang="ru-RU" sz="2800" spc="-50" dirty="0" smtClean="0">
                <a:ln w="3175">
                  <a:noFill/>
                </a:ln>
                <a:solidFill>
                  <a:srgbClr val="FFFFFF"/>
                </a:solidFill>
              </a:rPr>
              <a:t>Защита критических компонент ОС от вредоносного кода, запущенного на уровне ядра </a:t>
            </a:r>
            <a:endParaRPr lang="en-US" sz="2800" spc="-50" dirty="0">
              <a:ln w="3175">
                <a:noFill/>
              </a:ln>
              <a:solidFill>
                <a:srgbClr val="FFFFFF"/>
              </a:solidFill>
            </a:endParaRPr>
          </a:p>
          <a:p>
            <a:pPr marL="571473" defTabSz="914277" fontAlgn="base">
              <a:spcBef>
                <a:spcPct val="0"/>
              </a:spcBef>
              <a:spcAft>
                <a:spcPts val="1800"/>
              </a:spcAft>
            </a:pPr>
            <a:r>
              <a:rPr lang="ru-RU" sz="3200" spc="-50" dirty="0" smtClean="0">
                <a:ln w="3175">
                  <a:noFill/>
                </a:ln>
                <a:solidFill>
                  <a:srgbClr val="FFFFFF"/>
                </a:solidFill>
                <a:latin typeface="+mn-lt"/>
              </a:rPr>
              <a:t>Настраиваемая проверка целостности кода</a:t>
            </a:r>
            <a:r>
              <a:rPr lang="en-US" sz="3200" spc="-50" dirty="0" smtClean="0">
                <a:ln w="3175">
                  <a:noFill/>
                </a:ln>
                <a:solidFill>
                  <a:srgbClr val="FFFFFF"/>
                </a:solidFill>
                <a:latin typeface="+mn-lt"/>
              </a:rPr>
              <a:t> </a:t>
            </a:r>
            <a:r>
              <a:rPr lang="ru-RU" sz="3200" spc="-50" dirty="0" smtClean="0">
                <a:ln w="3175">
                  <a:noFill/>
                </a:ln>
                <a:solidFill>
                  <a:srgbClr val="FFFFFF"/>
                </a:solidFill>
                <a:latin typeface="+mn-lt"/>
              </a:rPr>
              <a:t>(</a:t>
            </a:r>
            <a:r>
              <a:rPr lang="en-US" sz="3200" spc="-50" dirty="0" smtClean="0">
                <a:ln w="3175">
                  <a:noFill/>
                </a:ln>
                <a:solidFill>
                  <a:srgbClr val="FFFFFF"/>
                </a:solidFill>
                <a:latin typeface="+mn-lt"/>
              </a:rPr>
              <a:t>Code Integrity, CI)</a:t>
            </a:r>
            <a:endParaRPr lang="en-US" sz="3200" spc="-50" dirty="0">
              <a:ln w="3175">
                <a:noFill/>
              </a:ln>
              <a:solidFill>
                <a:srgbClr val="FFFFFF"/>
              </a:solidFill>
              <a:latin typeface="+mn-lt"/>
            </a:endParaRPr>
          </a:p>
          <a:p>
            <a:pPr marL="571473" indent="-342900" defTabSz="914277" fontAlgn="base">
              <a:spcBef>
                <a:spcPct val="0"/>
              </a:spcBef>
              <a:spcAft>
                <a:spcPts val="1800"/>
              </a:spcAft>
            </a:pPr>
            <a:r>
              <a:rPr lang="ru-RU" sz="3200" spc="-50" dirty="0" smtClean="0">
                <a:ln w="3175">
                  <a:noFill/>
                </a:ln>
                <a:solidFill>
                  <a:srgbClr val="FFFFFF"/>
                </a:solidFill>
                <a:latin typeface="+mn-lt"/>
              </a:rPr>
              <a:t>Инструменты управления:</a:t>
            </a:r>
            <a:r>
              <a:rPr lang="en-US" sz="3200" spc="-50" dirty="0" smtClean="0">
                <a:ln w="3175">
                  <a:noFill/>
                </a:ln>
                <a:solidFill>
                  <a:srgbClr val="FFFFFF"/>
                </a:solidFill>
                <a:latin typeface="+mn-lt"/>
              </a:rPr>
              <a:t> </a:t>
            </a:r>
            <a:r>
              <a:rPr lang="en-US" sz="3200" spc="-50" dirty="0">
                <a:ln w="3175">
                  <a:noFill/>
                </a:ln>
                <a:solidFill>
                  <a:srgbClr val="FFFFFF"/>
                </a:solidFill>
                <a:latin typeface="+mn-lt"/>
              </a:rPr>
              <a:t>GP, </a:t>
            </a:r>
            <a:r>
              <a:rPr lang="en-US" sz="3200" spc="-50" dirty="0" smtClean="0">
                <a:ln w="3175">
                  <a:noFill/>
                </a:ln>
                <a:solidFill>
                  <a:srgbClr val="FFFFFF"/>
                </a:solidFill>
                <a:latin typeface="+mn-lt"/>
              </a:rPr>
              <a:t>SCCM, MDM</a:t>
            </a:r>
            <a:r>
              <a:rPr lang="en-US" sz="3200" spc="-50" dirty="0">
                <a:ln w="3175">
                  <a:noFill/>
                </a:ln>
                <a:solidFill>
                  <a:srgbClr val="FFFFFF"/>
                </a:solidFill>
                <a:latin typeface="+mn-lt"/>
              </a:rPr>
              <a:t>, </a:t>
            </a:r>
            <a:r>
              <a:rPr lang="en-US" sz="3200" spc="-50" dirty="0" smtClean="0">
                <a:ln w="3175">
                  <a:noFill/>
                </a:ln>
                <a:solidFill>
                  <a:srgbClr val="FFFFFF"/>
                </a:solidFill>
                <a:latin typeface="+mn-lt"/>
              </a:rPr>
              <a:t>PowerShell</a:t>
            </a:r>
            <a:endParaRPr lang="en-US" sz="3200" spc="-50" dirty="0">
              <a:ln w="3175">
                <a:noFill/>
              </a:ln>
              <a:solidFill>
                <a:srgbClr val="FFFFFF"/>
              </a:solidFill>
              <a:latin typeface="+mn-lt"/>
            </a:endParaRPr>
          </a:p>
        </p:txBody>
      </p:sp>
      <p:sp>
        <p:nvSpPr>
          <p:cNvPr id="2" name="Title 1"/>
          <p:cNvSpPr>
            <a:spLocks noGrp="1"/>
          </p:cNvSpPr>
          <p:nvPr>
            <p:ph type="title"/>
          </p:nvPr>
        </p:nvSpPr>
        <p:spPr/>
        <p:txBody>
          <a:bodyPr/>
          <a:lstStyle/>
          <a:p>
            <a:r>
              <a:rPr lang="en-US" dirty="0"/>
              <a:t>Device Guard</a:t>
            </a:r>
            <a:br>
              <a:rPr lang="en-US" dirty="0"/>
            </a:br>
            <a:r>
              <a:rPr lang="ru-RU" sz="2400" b="1" dirty="0" smtClean="0">
                <a:solidFill>
                  <a:schemeClr val="accent3"/>
                </a:solidFill>
                <a:latin typeface="Segoe UI"/>
              </a:rPr>
              <a:t>Компоненты решения</a:t>
            </a:r>
            <a:endParaRPr lang="en-US" sz="2400" b="1" dirty="0">
              <a:solidFill>
                <a:schemeClr val="accent3"/>
              </a:solidFill>
              <a:latin typeface="Segoe UI"/>
            </a:endParaRPr>
          </a:p>
        </p:txBody>
      </p:sp>
    </p:spTree>
    <p:extLst>
      <p:ext uri="{BB962C8B-B14F-4D97-AF65-F5344CB8AC3E}">
        <p14:creationId xmlns:p14="http://schemas.microsoft.com/office/powerpoint/2010/main" val="3398581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9841" y="1245243"/>
            <a:ext cx="11183059" cy="3252915"/>
          </a:xfrm>
          <a:prstGeom prst="rect">
            <a:avLst/>
          </a:prstGeom>
        </p:spPr>
        <p:txBody>
          <a:bodyPr>
            <a:noAutofit/>
          </a:bodyPr>
          <a:lstStyle/>
          <a:p>
            <a:pPr marL="571473" indent="-342900" defTabSz="914277" fontAlgn="base">
              <a:spcBef>
                <a:spcPct val="0"/>
              </a:spcBef>
              <a:spcAft>
                <a:spcPts val="1800"/>
              </a:spcAft>
            </a:pPr>
            <a:r>
              <a:rPr lang="en-US" sz="3200" spc="-50" dirty="0">
                <a:ln w="3175">
                  <a:noFill/>
                </a:ln>
                <a:solidFill>
                  <a:srgbClr val="FFFFFF"/>
                </a:solidFill>
                <a:latin typeface="+mn-lt"/>
              </a:rPr>
              <a:t>Secure Boot</a:t>
            </a:r>
          </a:p>
          <a:p>
            <a:pPr marL="901655" lvl="2" indent="-457200" defTabSz="914277" fontAlgn="base">
              <a:spcBef>
                <a:spcPct val="0"/>
              </a:spcBef>
              <a:spcAft>
                <a:spcPts val="1800"/>
              </a:spcAft>
              <a:buFont typeface="Wingdings" panose="05000000000000000000" pitchFamily="2" charset="2"/>
              <a:buChar char="Ø"/>
            </a:pPr>
            <a:r>
              <a:rPr lang="ru-RU" sz="2800" spc="-50" dirty="0" smtClean="0">
                <a:ln w="3175">
                  <a:noFill/>
                </a:ln>
                <a:solidFill>
                  <a:srgbClr val="FFFFFF"/>
                </a:solidFill>
              </a:rPr>
              <a:t>Включая</a:t>
            </a:r>
            <a:r>
              <a:rPr lang="en-US" sz="2800" spc="-50" dirty="0" smtClean="0">
                <a:ln w="3175">
                  <a:noFill/>
                </a:ln>
                <a:solidFill>
                  <a:srgbClr val="FFFFFF"/>
                </a:solidFill>
              </a:rPr>
              <a:t> </a:t>
            </a:r>
            <a:r>
              <a:rPr lang="en-US" sz="2800" spc="-50" dirty="0">
                <a:ln w="3175">
                  <a:noFill/>
                </a:ln>
                <a:solidFill>
                  <a:srgbClr val="FFFFFF"/>
                </a:solidFill>
              </a:rPr>
              <a:t>Secure Firmware Updates </a:t>
            </a:r>
            <a:r>
              <a:rPr lang="ru-RU" sz="2800" spc="-50" dirty="0" smtClean="0">
                <a:ln w="3175">
                  <a:noFill/>
                </a:ln>
                <a:solidFill>
                  <a:srgbClr val="FFFFFF"/>
                </a:solidFill>
              </a:rPr>
              <a:t>и</a:t>
            </a:r>
            <a:r>
              <a:rPr lang="en-US" sz="2800" spc="-50" dirty="0" smtClean="0">
                <a:ln w="3175">
                  <a:noFill/>
                </a:ln>
                <a:solidFill>
                  <a:srgbClr val="FFFFFF"/>
                </a:solidFill>
              </a:rPr>
              <a:t> </a:t>
            </a:r>
            <a:r>
              <a:rPr lang="en-US" sz="2800" spc="-50" dirty="0">
                <a:ln w="3175">
                  <a:noFill/>
                </a:ln>
                <a:solidFill>
                  <a:srgbClr val="FFFFFF"/>
                </a:solidFill>
              </a:rPr>
              <a:t>Platform Secure Boot</a:t>
            </a:r>
          </a:p>
          <a:p>
            <a:pPr marL="571473" indent="-342900" defTabSz="914277" fontAlgn="base">
              <a:spcBef>
                <a:spcPct val="0"/>
              </a:spcBef>
              <a:spcAft>
                <a:spcPts val="1800"/>
              </a:spcAft>
            </a:pPr>
            <a:r>
              <a:rPr lang="en-US" sz="3200" spc="-50" dirty="0">
                <a:ln w="3175">
                  <a:noFill/>
                </a:ln>
                <a:solidFill>
                  <a:srgbClr val="FFFFFF"/>
                </a:solidFill>
                <a:latin typeface="+mn-lt"/>
              </a:rPr>
              <a:t>Kernel Mode Code Integrity (KMCI)</a:t>
            </a:r>
          </a:p>
          <a:p>
            <a:pPr marL="571473" indent="-342900" defTabSz="914277" fontAlgn="base">
              <a:spcBef>
                <a:spcPct val="0"/>
              </a:spcBef>
              <a:spcAft>
                <a:spcPts val="1800"/>
              </a:spcAft>
            </a:pPr>
            <a:r>
              <a:rPr lang="en-US" sz="3200" spc="-50" dirty="0">
                <a:ln w="3175">
                  <a:noFill/>
                </a:ln>
                <a:solidFill>
                  <a:srgbClr val="FFFFFF"/>
                </a:solidFill>
                <a:latin typeface="+mn-lt"/>
              </a:rPr>
              <a:t>User Mode Code Integrity (UMCI)</a:t>
            </a:r>
          </a:p>
          <a:p>
            <a:pPr marL="571473" indent="-342900" defTabSz="914277" fontAlgn="base">
              <a:spcBef>
                <a:spcPct val="0"/>
              </a:spcBef>
              <a:spcAft>
                <a:spcPts val="1800"/>
              </a:spcAft>
            </a:pPr>
            <a:r>
              <a:rPr lang="en-US" sz="3200" spc="-50" dirty="0" err="1">
                <a:ln w="3175">
                  <a:noFill/>
                </a:ln>
                <a:solidFill>
                  <a:srgbClr val="FFFFFF"/>
                </a:solidFill>
                <a:latin typeface="+mn-lt"/>
              </a:rPr>
              <a:t>AppLocker</a:t>
            </a:r>
            <a:endParaRPr lang="en-US" sz="3200" spc="-50" dirty="0">
              <a:ln w="3175">
                <a:noFill/>
              </a:ln>
              <a:solidFill>
                <a:srgbClr val="FFFFFF"/>
              </a:solidFill>
              <a:latin typeface="+mn-lt"/>
            </a:endParaRPr>
          </a:p>
        </p:txBody>
      </p:sp>
      <p:sp>
        <p:nvSpPr>
          <p:cNvPr id="2" name="Title 1"/>
          <p:cNvSpPr>
            <a:spLocks noGrp="1"/>
          </p:cNvSpPr>
          <p:nvPr>
            <p:ph type="title"/>
          </p:nvPr>
        </p:nvSpPr>
        <p:spPr/>
        <p:txBody>
          <a:bodyPr/>
          <a:lstStyle/>
          <a:p>
            <a:r>
              <a:rPr lang="ru-RU" dirty="0"/>
              <a:t>П</a:t>
            </a:r>
            <a:r>
              <a:rPr lang="ru-RU" dirty="0" smtClean="0"/>
              <a:t>роверка </a:t>
            </a:r>
            <a:r>
              <a:rPr lang="ru-RU" dirty="0"/>
              <a:t>целостности </a:t>
            </a:r>
            <a:r>
              <a:rPr lang="ru-RU" dirty="0" smtClean="0"/>
              <a:t>кода (</a:t>
            </a:r>
            <a:r>
              <a:rPr lang="en-US" dirty="0" smtClean="0"/>
              <a:t>CI)</a:t>
            </a:r>
            <a:r>
              <a:rPr lang="ru-RU" dirty="0" smtClean="0"/>
              <a:t> </a:t>
            </a:r>
            <a:endParaRPr lang="en-US" dirty="0"/>
          </a:p>
        </p:txBody>
      </p:sp>
      <p:grpSp>
        <p:nvGrpSpPr>
          <p:cNvPr id="16" name="Group 15"/>
          <p:cNvGrpSpPr/>
          <p:nvPr/>
        </p:nvGrpSpPr>
        <p:grpSpPr>
          <a:xfrm>
            <a:off x="737148" y="4904757"/>
            <a:ext cx="11160436" cy="1427129"/>
            <a:chOff x="737148" y="4904757"/>
            <a:chExt cx="11160436" cy="1427129"/>
          </a:xfrm>
        </p:grpSpPr>
        <p:grpSp>
          <p:nvGrpSpPr>
            <p:cNvPr id="4" name="Group 3"/>
            <p:cNvGrpSpPr/>
            <p:nvPr/>
          </p:nvGrpSpPr>
          <p:grpSpPr>
            <a:xfrm>
              <a:off x="766599" y="5508628"/>
              <a:ext cx="11130985" cy="638097"/>
              <a:chOff x="766599" y="5508628"/>
              <a:chExt cx="11130985" cy="638097"/>
            </a:xfrm>
          </p:grpSpPr>
          <p:sp>
            <p:nvSpPr>
              <p:cNvPr id="6" name="Freeform 5"/>
              <p:cNvSpPr/>
              <p:nvPr/>
            </p:nvSpPr>
            <p:spPr>
              <a:xfrm>
                <a:off x="766599"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71056" tIns="17336" rIns="336384" bIns="17336" numCol="1" spcCol="1270" anchor="ctr" anchorCtr="0">
                <a:noAutofit/>
              </a:bodyPr>
              <a:lstStyle/>
              <a:p>
                <a:pPr algn="ctr" defTabSz="577850">
                  <a:lnSpc>
                    <a:spcPct val="90000"/>
                  </a:lnSpc>
                  <a:spcBef>
                    <a:spcPct val="0"/>
                  </a:spcBef>
                  <a:spcAft>
                    <a:spcPct val="35000"/>
                  </a:spcAft>
                </a:pPr>
                <a:r>
                  <a:rPr lang="en-US" sz="1300" dirty="0" smtClean="0">
                    <a:solidFill>
                      <a:srgbClr val="FFFFFF"/>
                    </a:solidFill>
                  </a:rPr>
                  <a:t>ROM/Fuses</a:t>
                </a:r>
                <a:endParaRPr lang="en-US" sz="1300" dirty="0">
                  <a:solidFill>
                    <a:srgbClr val="FFFFFF"/>
                  </a:solidFill>
                </a:endParaRPr>
              </a:p>
            </p:txBody>
          </p:sp>
          <p:sp>
            <p:nvSpPr>
              <p:cNvPr id="7" name="Freeform 6"/>
              <p:cNvSpPr/>
              <p:nvPr/>
            </p:nvSpPr>
            <p:spPr>
              <a:xfrm>
                <a:off x="2202317"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71056" tIns="17336" rIns="336384" bIns="17336" numCol="1" spcCol="1270" anchor="ctr" anchorCtr="0">
                <a:noAutofit/>
              </a:bodyPr>
              <a:lstStyle/>
              <a:p>
                <a:pPr algn="ctr" defTabSz="577850">
                  <a:lnSpc>
                    <a:spcPct val="90000"/>
                  </a:lnSpc>
                  <a:spcBef>
                    <a:spcPct val="0"/>
                  </a:spcBef>
                  <a:spcAft>
                    <a:spcPct val="35000"/>
                  </a:spcAft>
                </a:pPr>
                <a:r>
                  <a:rPr lang="en-US" sz="1300" dirty="0" err="1" smtClean="0">
                    <a:solidFill>
                      <a:srgbClr val="FFFFFF"/>
                    </a:solidFill>
                  </a:rPr>
                  <a:t>Bootloaders</a:t>
                </a:r>
                <a:endParaRPr lang="en-US" sz="1300" dirty="0">
                  <a:solidFill>
                    <a:srgbClr val="FFFFFF"/>
                  </a:solidFill>
                </a:endParaRPr>
              </a:p>
            </p:txBody>
          </p:sp>
          <p:sp>
            <p:nvSpPr>
              <p:cNvPr id="10" name="Freeform 9"/>
              <p:cNvSpPr/>
              <p:nvPr/>
            </p:nvSpPr>
            <p:spPr>
              <a:xfrm>
                <a:off x="3638035"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cs typeface="Segoe UI" pitchFamily="34" charset="0"/>
                  </a:rPr>
                  <a:t>Native UEFI</a:t>
                </a:r>
                <a:endParaRPr lang="en-US" sz="1200" dirty="0">
                  <a:solidFill>
                    <a:srgbClr val="FFFFFF"/>
                  </a:solidFill>
                  <a:cs typeface="Segoe UI" pitchFamily="34" charset="0"/>
                </a:endParaRPr>
              </a:p>
            </p:txBody>
          </p:sp>
          <p:sp>
            <p:nvSpPr>
              <p:cNvPr id="12" name="Freeform 11"/>
              <p:cNvSpPr/>
              <p:nvPr/>
            </p:nvSpPr>
            <p:spPr>
              <a:xfrm>
                <a:off x="5073753"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cs typeface="Segoe UI" pitchFamily="34" charset="0"/>
                  </a:rPr>
                  <a:t>Windows</a:t>
                </a:r>
              </a:p>
              <a:p>
                <a:pPr algn="ctr" defTabSz="533400">
                  <a:lnSpc>
                    <a:spcPct val="90000"/>
                  </a:lnSpc>
                  <a:spcBef>
                    <a:spcPct val="0"/>
                  </a:spcBef>
                  <a:spcAft>
                    <a:spcPct val="35000"/>
                  </a:spcAft>
                </a:pPr>
                <a:r>
                  <a:rPr lang="en-US" sz="1200" dirty="0" smtClean="0">
                    <a:solidFill>
                      <a:srgbClr val="FFFFFF"/>
                    </a:solidFill>
                    <a:cs typeface="Segoe UI" pitchFamily="34" charset="0"/>
                  </a:rPr>
                  <a:t>OS Loader</a:t>
                </a:r>
                <a:endParaRPr lang="en-US" sz="1200" dirty="0">
                  <a:solidFill>
                    <a:srgbClr val="FFFFFF"/>
                  </a:solidFill>
                  <a:cs typeface="Segoe UI" pitchFamily="34" charset="0"/>
                </a:endParaRPr>
              </a:p>
            </p:txBody>
          </p:sp>
          <p:sp>
            <p:nvSpPr>
              <p:cNvPr id="13" name="Freeform 12"/>
              <p:cNvSpPr/>
              <p:nvPr/>
            </p:nvSpPr>
            <p:spPr>
              <a:xfrm>
                <a:off x="6509471"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3055" tIns="14669" rIns="333717" bIns="14669" numCol="1" spcCol="1270" anchor="ctr" anchorCtr="0">
                <a:noAutofit/>
              </a:bodyPr>
              <a:lstStyle/>
              <a:p>
                <a:pPr algn="ctr" defTabSz="488950">
                  <a:lnSpc>
                    <a:spcPct val="90000"/>
                  </a:lnSpc>
                  <a:spcBef>
                    <a:spcPct val="0"/>
                  </a:spcBef>
                  <a:spcAft>
                    <a:spcPct val="35000"/>
                  </a:spcAft>
                </a:pPr>
                <a:r>
                  <a:rPr lang="en-US" sz="1100" dirty="0" smtClean="0">
                    <a:solidFill>
                      <a:srgbClr val="FFFFFF"/>
                    </a:solidFill>
                    <a:cs typeface="Segoe UI" pitchFamily="34" charset="0"/>
                  </a:rPr>
                  <a:t>Windows Kernel and Drivers</a:t>
                </a:r>
                <a:endParaRPr lang="en-US" sz="1100" dirty="0">
                  <a:solidFill>
                    <a:srgbClr val="FFFFFF"/>
                  </a:solidFill>
                  <a:cs typeface="Segoe UI" pitchFamily="34" charset="0"/>
                </a:endParaRPr>
              </a:p>
            </p:txBody>
          </p:sp>
          <p:sp>
            <p:nvSpPr>
              <p:cNvPr id="14" name="Freeform 13"/>
              <p:cNvSpPr/>
              <p:nvPr/>
            </p:nvSpPr>
            <p:spPr>
              <a:xfrm>
                <a:off x="7945190"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cs typeface="Segoe UI" pitchFamily="34" charset="0"/>
                  </a:rPr>
                  <a:t>3</a:t>
                </a:r>
                <a:r>
                  <a:rPr lang="en-US" sz="1200" baseline="30000" dirty="0" smtClean="0">
                    <a:solidFill>
                      <a:srgbClr val="FFFFFF"/>
                    </a:solidFill>
                    <a:cs typeface="Segoe UI" pitchFamily="34" charset="0"/>
                  </a:rPr>
                  <a:t>rd</a:t>
                </a:r>
                <a:r>
                  <a:rPr lang="en-US" sz="1200" dirty="0" smtClean="0">
                    <a:solidFill>
                      <a:srgbClr val="FFFFFF"/>
                    </a:solidFill>
                    <a:cs typeface="Segoe UI" pitchFamily="34" charset="0"/>
                  </a:rPr>
                  <a:t> Party Drivers</a:t>
                </a:r>
                <a:endParaRPr lang="en-US" sz="1200" dirty="0">
                  <a:solidFill>
                    <a:srgbClr val="FFFFFF"/>
                  </a:solidFill>
                  <a:cs typeface="Segoe UI" pitchFamily="34" charset="0"/>
                </a:endParaRPr>
              </a:p>
            </p:txBody>
          </p:sp>
          <p:sp>
            <p:nvSpPr>
              <p:cNvPr id="15" name="Freeform 14"/>
              <p:cNvSpPr/>
              <p:nvPr/>
            </p:nvSpPr>
            <p:spPr>
              <a:xfrm>
                <a:off x="9380908" y="5508628"/>
                <a:ext cx="2516676"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rPr>
                  <a:t>User mode code (apps, etc.)</a:t>
                </a:r>
                <a:endParaRPr lang="en-US" sz="1200" dirty="0">
                  <a:solidFill>
                    <a:srgbClr val="FFFFFF"/>
                  </a:solidFill>
                </a:endParaRPr>
              </a:p>
            </p:txBody>
          </p:sp>
        </p:grpSp>
        <p:sp>
          <p:nvSpPr>
            <p:cNvPr id="19" name="Rounded Rectangle 18"/>
            <p:cNvSpPr/>
            <p:nvPr/>
          </p:nvSpPr>
          <p:spPr bwMode="auto">
            <a:xfrm>
              <a:off x="5871373" y="4919981"/>
              <a:ext cx="3494810" cy="1411905"/>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KMCI</a:t>
              </a: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p:txBody>
        </p:sp>
        <p:sp>
          <p:nvSpPr>
            <p:cNvPr id="18" name="Rounded Rectangle 17"/>
            <p:cNvSpPr/>
            <p:nvPr/>
          </p:nvSpPr>
          <p:spPr bwMode="auto">
            <a:xfrm>
              <a:off x="4025801" y="4919980"/>
              <a:ext cx="1845570" cy="1411906"/>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UEFI Secure Boot</a:t>
              </a: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p:txBody>
        </p:sp>
        <p:sp>
          <p:nvSpPr>
            <p:cNvPr id="8" name="Rounded Rectangle 7"/>
            <p:cNvSpPr/>
            <p:nvPr/>
          </p:nvSpPr>
          <p:spPr bwMode="auto">
            <a:xfrm>
              <a:off x="9392754" y="4904757"/>
              <a:ext cx="1245083" cy="1411905"/>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UMCI</a:t>
              </a: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p:txBody>
        </p:sp>
        <p:sp>
          <p:nvSpPr>
            <p:cNvPr id="9" name="Rounded Rectangle 8"/>
            <p:cNvSpPr/>
            <p:nvPr/>
          </p:nvSpPr>
          <p:spPr bwMode="auto">
            <a:xfrm>
              <a:off x="737148" y="4919980"/>
              <a:ext cx="3288651" cy="1411906"/>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Platform Secure Boot</a:t>
              </a:r>
              <a:endParaRPr lang="en-US" sz="1428" spc="-51" dirty="0">
                <a:solidFill>
                  <a:prstClr val="black"/>
                </a:solidFill>
                <a:ea typeface="Segoe UI" pitchFamily="34" charset="0"/>
                <a:cs typeface="Segoe UI" pitchFamily="34" charset="0"/>
              </a:endParaRPr>
            </a:p>
          </p:txBody>
        </p:sp>
        <p:sp>
          <p:nvSpPr>
            <p:cNvPr id="21" name="Rounded Rectangle 20"/>
            <p:cNvSpPr/>
            <p:nvPr/>
          </p:nvSpPr>
          <p:spPr bwMode="auto">
            <a:xfrm>
              <a:off x="10637837" y="4904757"/>
              <a:ext cx="1259747" cy="1411905"/>
            </a:xfrm>
            <a:prstGeom prst="roundRect">
              <a:avLst/>
            </a:prstGeom>
            <a:solidFill>
              <a:schemeClr val="lt1">
                <a:alpha val="0"/>
              </a:schemeClr>
            </a:solidFill>
            <a:ln w="9525">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err="1" smtClean="0">
                  <a:solidFill>
                    <a:prstClr val="white"/>
                  </a:solidFill>
                  <a:ea typeface="Segoe UI" pitchFamily="34" charset="0"/>
                  <a:cs typeface="Segoe UI" pitchFamily="34" charset="0"/>
                </a:rPr>
                <a:t>AppLocker</a:t>
              </a: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p:txBody>
        </p:sp>
      </p:grpSp>
    </p:spTree>
    <p:extLst>
      <p:ext uri="{BB962C8B-B14F-4D97-AF65-F5344CB8AC3E}">
        <p14:creationId xmlns:p14="http://schemas.microsoft.com/office/powerpoint/2010/main" val="419336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919323" y="4365628"/>
            <a:ext cx="5166314" cy="2285999"/>
          </a:xfrm>
          <a:prstGeom prst="roundRect">
            <a:avLst/>
          </a:prstGeom>
          <a:solidFill>
            <a:schemeClr val="tx1">
              <a:lumMod val="50000"/>
              <a:alpha val="4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3" name="Content Placeholder 2"/>
          <p:cNvSpPr>
            <a:spLocks noGrp="1"/>
          </p:cNvSpPr>
          <p:nvPr>
            <p:ph type="body" sz="quarter" idx="10"/>
          </p:nvPr>
        </p:nvSpPr>
        <p:spPr>
          <a:xfrm>
            <a:off x="279841" y="1245243"/>
            <a:ext cx="11183059" cy="3252915"/>
          </a:xfrm>
          <a:prstGeom prst="rect">
            <a:avLst/>
          </a:prstGeom>
        </p:spPr>
        <p:txBody>
          <a:bodyPr>
            <a:noAutofit/>
          </a:bodyPr>
          <a:lstStyle/>
          <a:p>
            <a:pPr marL="571473" indent="-342900" defTabSz="914277" fontAlgn="base">
              <a:spcBef>
                <a:spcPct val="0"/>
              </a:spcBef>
              <a:spcAft>
                <a:spcPts val="1800"/>
              </a:spcAft>
            </a:pPr>
            <a:r>
              <a:rPr lang="en-US" sz="3200" spc="-50" dirty="0">
                <a:ln w="3175">
                  <a:noFill/>
                </a:ln>
                <a:solidFill>
                  <a:srgbClr val="FFFFFF"/>
                </a:solidFill>
                <a:latin typeface="+mn-lt"/>
              </a:rPr>
              <a:t>Secure Boot</a:t>
            </a:r>
          </a:p>
          <a:p>
            <a:pPr marL="901655" lvl="2" indent="-457200" defTabSz="914277" fontAlgn="base">
              <a:spcBef>
                <a:spcPct val="0"/>
              </a:spcBef>
              <a:spcAft>
                <a:spcPts val="1800"/>
              </a:spcAft>
              <a:buFont typeface="Wingdings" panose="05000000000000000000" pitchFamily="2" charset="2"/>
              <a:buChar char="Ø"/>
            </a:pPr>
            <a:r>
              <a:rPr lang="ru-RU" sz="2800" spc="-50" dirty="0" smtClean="0">
                <a:ln w="3175">
                  <a:noFill/>
                </a:ln>
                <a:solidFill>
                  <a:srgbClr val="FFFFFF"/>
                </a:solidFill>
              </a:rPr>
              <a:t>Включая</a:t>
            </a:r>
            <a:r>
              <a:rPr lang="en-US" sz="2800" spc="-50" dirty="0" smtClean="0">
                <a:ln w="3175">
                  <a:noFill/>
                </a:ln>
                <a:solidFill>
                  <a:srgbClr val="FFFFFF"/>
                </a:solidFill>
              </a:rPr>
              <a:t> </a:t>
            </a:r>
            <a:r>
              <a:rPr lang="en-US" sz="2800" spc="-50" dirty="0">
                <a:ln w="3175">
                  <a:noFill/>
                </a:ln>
                <a:solidFill>
                  <a:srgbClr val="FFFFFF"/>
                </a:solidFill>
              </a:rPr>
              <a:t>Secure Firmware Updates </a:t>
            </a:r>
            <a:r>
              <a:rPr lang="ru-RU" sz="2800" spc="-50" dirty="0" smtClean="0">
                <a:ln w="3175">
                  <a:noFill/>
                </a:ln>
                <a:solidFill>
                  <a:srgbClr val="FFFFFF"/>
                </a:solidFill>
              </a:rPr>
              <a:t>и</a:t>
            </a:r>
            <a:r>
              <a:rPr lang="en-US" sz="2800" spc="-50" dirty="0" smtClean="0">
                <a:ln w="3175">
                  <a:noFill/>
                </a:ln>
                <a:solidFill>
                  <a:srgbClr val="FFFFFF"/>
                </a:solidFill>
              </a:rPr>
              <a:t> </a:t>
            </a:r>
            <a:r>
              <a:rPr lang="en-US" sz="2800" spc="-50" dirty="0">
                <a:ln w="3175">
                  <a:noFill/>
                </a:ln>
                <a:solidFill>
                  <a:srgbClr val="FFFFFF"/>
                </a:solidFill>
              </a:rPr>
              <a:t>Platform Secure Boot</a:t>
            </a:r>
          </a:p>
          <a:p>
            <a:pPr marL="571473" indent="-342900" defTabSz="914277" fontAlgn="base">
              <a:spcBef>
                <a:spcPct val="0"/>
              </a:spcBef>
              <a:spcAft>
                <a:spcPts val="1800"/>
              </a:spcAft>
            </a:pPr>
            <a:r>
              <a:rPr lang="en-US" sz="3200" spc="-50" dirty="0">
                <a:ln w="3175">
                  <a:noFill/>
                </a:ln>
                <a:solidFill>
                  <a:srgbClr val="FFFFFF"/>
                </a:solidFill>
                <a:latin typeface="+mn-lt"/>
              </a:rPr>
              <a:t>Kernel Mode Code Integrity (KMCI)</a:t>
            </a:r>
          </a:p>
          <a:p>
            <a:pPr marL="571473" indent="-342900" defTabSz="914277" fontAlgn="base">
              <a:spcBef>
                <a:spcPct val="0"/>
              </a:spcBef>
              <a:spcAft>
                <a:spcPts val="1800"/>
              </a:spcAft>
            </a:pPr>
            <a:r>
              <a:rPr lang="en-US" sz="3200" spc="-50" dirty="0">
                <a:ln w="3175">
                  <a:noFill/>
                </a:ln>
                <a:solidFill>
                  <a:srgbClr val="FFFFFF"/>
                </a:solidFill>
                <a:latin typeface="+mn-lt"/>
              </a:rPr>
              <a:t>User Mode Code Integrity (UMCI)</a:t>
            </a:r>
          </a:p>
          <a:p>
            <a:pPr marL="571473" indent="-342900" defTabSz="914277" fontAlgn="base">
              <a:spcBef>
                <a:spcPct val="0"/>
              </a:spcBef>
              <a:spcAft>
                <a:spcPts val="1800"/>
              </a:spcAft>
            </a:pPr>
            <a:r>
              <a:rPr lang="en-US" sz="3200" spc="-50" dirty="0" err="1">
                <a:ln w="3175">
                  <a:noFill/>
                </a:ln>
                <a:solidFill>
                  <a:srgbClr val="FFFFFF"/>
                </a:solidFill>
                <a:latin typeface="+mn-lt"/>
              </a:rPr>
              <a:t>AppLocker</a:t>
            </a:r>
            <a:endParaRPr lang="en-US" sz="3200" spc="-50" dirty="0">
              <a:ln w="3175">
                <a:noFill/>
              </a:ln>
              <a:solidFill>
                <a:srgbClr val="FFFFFF"/>
              </a:solidFill>
              <a:latin typeface="+mn-lt"/>
            </a:endParaRPr>
          </a:p>
        </p:txBody>
      </p:sp>
      <p:sp>
        <p:nvSpPr>
          <p:cNvPr id="2" name="Title 1"/>
          <p:cNvSpPr>
            <a:spLocks noGrp="1"/>
          </p:cNvSpPr>
          <p:nvPr>
            <p:ph type="title"/>
          </p:nvPr>
        </p:nvSpPr>
        <p:spPr/>
        <p:txBody>
          <a:bodyPr/>
          <a:lstStyle/>
          <a:p>
            <a:r>
              <a:rPr lang="ru-RU" dirty="0"/>
              <a:t>Проверка целостности кода (</a:t>
            </a:r>
            <a:r>
              <a:rPr lang="en-US" dirty="0"/>
              <a:t>CI) </a:t>
            </a:r>
          </a:p>
        </p:txBody>
      </p:sp>
      <p:grpSp>
        <p:nvGrpSpPr>
          <p:cNvPr id="16" name="Group 15"/>
          <p:cNvGrpSpPr/>
          <p:nvPr/>
        </p:nvGrpSpPr>
        <p:grpSpPr>
          <a:xfrm>
            <a:off x="737148" y="4904757"/>
            <a:ext cx="11160436" cy="1427129"/>
            <a:chOff x="737148" y="4904757"/>
            <a:chExt cx="11160436" cy="1427129"/>
          </a:xfrm>
        </p:grpSpPr>
        <p:grpSp>
          <p:nvGrpSpPr>
            <p:cNvPr id="4" name="Group 3"/>
            <p:cNvGrpSpPr/>
            <p:nvPr/>
          </p:nvGrpSpPr>
          <p:grpSpPr>
            <a:xfrm>
              <a:off x="766599" y="5508628"/>
              <a:ext cx="11130985" cy="638097"/>
              <a:chOff x="766599" y="5508628"/>
              <a:chExt cx="11130985" cy="638097"/>
            </a:xfrm>
          </p:grpSpPr>
          <p:sp>
            <p:nvSpPr>
              <p:cNvPr id="6" name="Freeform 5"/>
              <p:cNvSpPr/>
              <p:nvPr/>
            </p:nvSpPr>
            <p:spPr>
              <a:xfrm>
                <a:off x="766599"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71056" tIns="17336" rIns="336384" bIns="17336" numCol="1" spcCol="1270" anchor="ctr" anchorCtr="0">
                <a:noAutofit/>
              </a:bodyPr>
              <a:lstStyle/>
              <a:p>
                <a:pPr algn="ctr" defTabSz="577850">
                  <a:lnSpc>
                    <a:spcPct val="90000"/>
                  </a:lnSpc>
                  <a:spcBef>
                    <a:spcPct val="0"/>
                  </a:spcBef>
                  <a:spcAft>
                    <a:spcPct val="35000"/>
                  </a:spcAft>
                </a:pPr>
                <a:r>
                  <a:rPr lang="en-US" sz="1300" dirty="0" smtClean="0">
                    <a:solidFill>
                      <a:srgbClr val="FFFFFF"/>
                    </a:solidFill>
                  </a:rPr>
                  <a:t>ROM/Fuses</a:t>
                </a:r>
                <a:endParaRPr lang="en-US" sz="1300" dirty="0">
                  <a:solidFill>
                    <a:srgbClr val="FFFFFF"/>
                  </a:solidFill>
                </a:endParaRPr>
              </a:p>
            </p:txBody>
          </p:sp>
          <p:sp>
            <p:nvSpPr>
              <p:cNvPr id="7" name="Freeform 6"/>
              <p:cNvSpPr/>
              <p:nvPr/>
            </p:nvSpPr>
            <p:spPr>
              <a:xfrm>
                <a:off x="2202317"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71056" tIns="17336" rIns="336384" bIns="17336" numCol="1" spcCol="1270" anchor="ctr" anchorCtr="0">
                <a:noAutofit/>
              </a:bodyPr>
              <a:lstStyle/>
              <a:p>
                <a:pPr algn="ctr" defTabSz="577850">
                  <a:lnSpc>
                    <a:spcPct val="90000"/>
                  </a:lnSpc>
                  <a:spcBef>
                    <a:spcPct val="0"/>
                  </a:spcBef>
                  <a:spcAft>
                    <a:spcPct val="35000"/>
                  </a:spcAft>
                </a:pPr>
                <a:r>
                  <a:rPr lang="en-US" sz="1300" dirty="0" err="1" smtClean="0">
                    <a:solidFill>
                      <a:srgbClr val="FFFFFF"/>
                    </a:solidFill>
                  </a:rPr>
                  <a:t>Bootloaders</a:t>
                </a:r>
                <a:endParaRPr lang="en-US" sz="1300" dirty="0">
                  <a:solidFill>
                    <a:srgbClr val="FFFFFF"/>
                  </a:solidFill>
                </a:endParaRPr>
              </a:p>
            </p:txBody>
          </p:sp>
          <p:sp>
            <p:nvSpPr>
              <p:cNvPr id="10" name="Freeform 9"/>
              <p:cNvSpPr/>
              <p:nvPr/>
            </p:nvSpPr>
            <p:spPr>
              <a:xfrm>
                <a:off x="3638035"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cs typeface="Segoe UI" pitchFamily="34" charset="0"/>
                  </a:rPr>
                  <a:t>Native UEFI</a:t>
                </a:r>
                <a:endParaRPr lang="en-US" sz="1200" dirty="0">
                  <a:solidFill>
                    <a:srgbClr val="FFFFFF"/>
                  </a:solidFill>
                  <a:cs typeface="Segoe UI" pitchFamily="34" charset="0"/>
                </a:endParaRPr>
              </a:p>
            </p:txBody>
          </p:sp>
          <p:sp>
            <p:nvSpPr>
              <p:cNvPr id="12" name="Freeform 11"/>
              <p:cNvSpPr/>
              <p:nvPr/>
            </p:nvSpPr>
            <p:spPr>
              <a:xfrm>
                <a:off x="5073753"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cs typeface="Segoe UI" pitchFamily="34" charset="0"/>
                  </a:rPr>
                  <a:t>Windows</a:t>
                </a:r>
              </a:p>
              <a:p>
                <a:pPr algn="ctr" defTabSz="533400">
                  <a:lnSpc>
                    <a:spcPct val="90000"/>
                  </a:lnSpc>
                  <a:spcBef>
                    <a:spcPct val="0"/>
                  </a:spcBef>
                  <a:spcAft>
                    <a:spcPct val="35000"/>
                  </a:spcAft>
                </a:pPr>
                <a:r>
                  <a:rPr lang="en-US" sz="1200" dirty="0" smtClean="0">
                    <a:solidFill>
                      <a:srgbClr val="FFFFFF"/>
                    </a:solidFill>
                    <a:cs typeface="Segoe UI" pitchFamily="34" charset="0"/>
                  </a:rPr>
                  <a:t>OS Loader</a:t>
                </a:r>
                <a:endParaRPr lang="en-US" sz="1200" dirty="0">
                  <a:solidFill>
                    <a:srgbClr val="FFFFFF"/>
                  </a:solidFill>
                  <a:cs typeface="Segoe UI" pitchFamily="34" charset="0"/>
                </a:endParaRPr>
              </a:p>
            </p:txBody>
          </p:sp>
          <p:sp>
            <p:nvSpPr>
              <p:cNvPr id="13" name="Freeform 12"/>
              <p:cNvSpPr/>
              <p:nvPr/>
            </p:nvSpPr>
            <p:spPr>
              <a:xfrm>
                <a:off x="6509471"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3055" tIns="14669" rIns="333717" bIns="14669" numCol="1" spcCol="1270" anchor="ctr" anchorCtr="0">
                <a:noAutofit/>
              </a:bodyPr>
              <a:lstStyle/>
              <a:p>
                <a:pPr algn="ctr" defTabSz="488950">
                  <a:lnSpc>
                    <a:spcPct val="90000"/>
                  </a:lnSpc>
                  <a:spcBef>
                    <a:spcPct val="0"/>
                  </a:spcBef>
                  <a:spcAft>
                    <a:spcPct val="35000"/>
                  </a:spcAft>
                </a:pPr>
                <a:r>
                  <a:rPr lang="en-US" sz="1100" dirty="0" smtClean="0">
                    <a:solidFill>
                      <a:srgbClr val="FFFFFF"/>
                    </a:solidFill>
                    <a:cs typeface="Segoe UI" pitchFamily="34" charset="0"/>
                  </a:rPr>
                  <a:t>Windows Kernel and Drivers</a:t>
                </a:r>
                <a:endParaRPr lang="en-US" sz="1100" dirty="0">
                  <a:solidFill>
                    <a:srgbClr val="FFFFFF"/>
                  </a:solidFill>
                  <a:cs typeface="Segoe UI" pitchFamily="34" charset="0"/>
                </a:endParaRPr>
              </a:p>
            </p:txBody>
          </p:sp>
          <p:sp>
            <p:nvSpPr>
              <p:cNvPr id="14" name="Freeform 13"/>
              <p:cNvSpPr/>
              <p:nvPr/>
            </p:nvSpPr>
            <p:spPr>
              <a:xfrm>
                <a:off x="7945190" y="5508628"/>
                <a:ext cx="1595242"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a:solidFill>
                <a:schemeClr val="accent1"/>
              </a:solidFill>
              <a:ln>
                <a:solidFill>
                  <a:srgbClr val="363535"/>
                </a:solid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cs typeface="Segoe UI" pitchFamily="34" charset="0"/>
                  </a:rPr>
                  <a:t>3</a:t>
                </a:r>
                <a:r>
                  <a:rPr lang="en-US" sz="1200" baseline="30000" dirty="0" smtClean="0">
                    <a:solidFill>
                      <a:srgbClr val="FFFFFF"/>
                    </a:solidFill>
                    <a:cs typeface="Segoe UI" pitchFamily="34" charset="0"/>
                  </a:rPr>
                  <a:t>rd</a:t>
                </a:r>
                <a:r>
                  <a:rPr lang="en-US" sz="1200" dirty="0" smtClean="0">
                    <a:solidFill>
                      <a:srgbClr val="FFFFFF"/>
                    </a:solidFill>
                    <a:cs typeface="Segoe UI" pitchFamily="34" charset="0"/>
                  </a:rPr>
                  <a:t> Party Drivers</a:t>
                </a:r>
                <a:endParaRPr lang="en-US" sz="1200" dirty="0">
                  <a:solidFill>
                    <a:srgbClr val="FFFFFF"/>
                  </a:solidFill>
                  <a:cs typeface="Segoe UI" pitchFamily="34" charset="0"/>
                </a:endParaRPr>
              </a:p>
            </p:txBody>
          </p:sp>
          <p:sp>
            <p:nvSpPr>
              <p:cNvPr id="15" name="Freeform 14"/>
              <p:cNvSpPr/>
              <p:nvPr/>
            </p:nvSpPr>
            <p:spPr>
              <a:xfrm>
                <a:off x="9380908" y="5508628"/>
                <a:ext cx="2516676" cy="638097"/>
              </a:xfrm>
              <a:custGeom>
                <a:avLst/>
                <a:gdLst>
                  <a:gd name="connsiteX0" fmla="*/ 0 w 1595242"/>
                  <a:gd name="connsiteY0" fmla="*/ 0 h 638097"/>
                  <a:gd name="connsiteX1" fmla="*/ 1276194 w 1595242"/>
                  <a:gd name="connsiteY1" fmla="*/ 0 h 638097"/>
                  <a:gd name="connsiteX2" fmla="*/ 1595242 w 1595242"/>
                  <a:gd name="connsiteY2" fmla="*/ 319049 h 638097"/>
                  <a:gd name="connsiteX3" fmla="*/ 1276194 w 1595242"/>
                  <a:gd name="connsiteY3" fmla="*/ 638097 h 638097"/>
                  <a:gd name="connsiteX4" fmla="*/ 0 w 1595242"/>
                  <a:gd name="connsiteY4" fmla="*/ 638097 h 638097"/>
                  <a:gd name="connsiteX5" fmla="*/ 319049 w 1595242"/>
                  <a:gd name="connsiteY5" fmla="*/ 319049 h 638097"/>
                  <a:gd name="connsiteX6" fmla="*/ 0 w 1595242"/>
                  <a:gd name="connsiteY6" fmla="*/ 0 h 63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242" h="638097">
                    <a:moveTo>
                      <a:pt x="0" y="0"/>
                    </a:moveTo>
                    <a:lnTo>
                      <a:pt x="1276194" y="0"/>
                    </a:lnTo>
                    <a:lnTo>
                      <a:pt x="1595242" y="319049"/>
                    </a:lnTo>
                    <a:lnTo>
                      <a:pt x="1276194" y="638097"/>
                    </a:lnTo>
                    <a:lnTo>
                      <a:pt x="0" y="638097"/>
                    </a:lnTo>
                    <a:lnTo>
                      <a:pt x="319049" y="31904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67055" tIns="16002" rIns="335050" bIns="16002" numCol="1" spcCol="1270" anchor="ctr" anchorCtr="0">
                <a:noAutofit/>
              </a:bodyPr>
              <a:lstStyle/>
              <a:p>
                <a:pPr algn="ctr" defTabSz="533400">
                  <a:lnSpc>
                    <a:spcPct val="90000"/>
                  </a:lnSpc>
                  <a:spcBef>
                    <a:spcPct val="0"/>
                  </a:spcBef>
                  <a:spcAft>
                    <a:spcPct val="35000"/>
                  </a:spcAft>
                </a:pPr>
                <a:r>
                  <a:rPr lang="en-US" sz="1200" dirty="0" smtClean="0">
                    <a:solidFill>
                      <a:srgbClr val="FFFFFF"/>
                    </a:solidFill>
                  </a:rPr>
                  <a:t>User mode code (apps, etc.)</a:t>
                </a:r>
                <a:endParaRPr lang="en-US" sz="1200" dirty="0">
                  <a:solidFill>
                    <a:srgbClr val="FFFFFF"/>
                  </a:solidFill>
                </a:endParaRPr>
              </a:p>
            </p:txBody>
          </p:sp>
        </p:grpSp>
        <p:sp>
          <p:nvSpPr>
            <p:cNvPr id="19" name="Rounded Rectangle 18"/>
            <p:cNvSpPr/>
            <p:nvPr/>
          </p:nvSpPr>
          <p:spPr bwMode="auto">
            <a:xfrm>
              <a:off x="5871373" y="4919981"/>
              <a:ext cx="3494810" cy="1411905"/>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KMCI</a:t>
              </a: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p:txBody>
        </p:sp>
        <p:sp>
          <p:nvSpPr>
            <p:cNvPr id="18" name="Rounded Rectangle 17"/>
            <p:cNvSpPr/>
            <p:nvPr/>
          </p:nvSpPr>
          <p:spPr bwMode="auto">
            <a:xfrm>
              <a:off x="4025801" y="4919980"/>
              <a:ext cx="1845570" cy="1411906"/>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UEFI Secure Boot</a:t>
              </a: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p:txBody>
        </p:sp>
        <p:sp>
          <p:nvSpPr>
            <p:cNvPr id="8" name="Rounded Rectangle 7"/>
            <p:cNvSpPr/>
            <p:nvPr/>
          </p:nvSpPr>
          <p:spPr bwMode="auto">
            <a:xfrm>
              <a:off x="9392754" y="4904757"/>
              <a:ext cx="1245083" cy="1411905"/>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UMCI</a:t>
              </a: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b="1" spc="-51" dirty="0">
                <a:solidFill>
                  <a:prstClr val="white"/>
                </a:solidFill>
                <a:ea typeface="Segoe UI" pitchFamily="34" charset="0"/>
                <a:cs typeface="Segoe UI" pitchFamily="34" charset="0"/>
              </a:endParaRPr>
            </a:p>
          </p:txBody>
        </p:sp>
        <p:sp>
          <p:nvSpPr>
            <p:cNvPr id="9" name="Rounded Rectangle 8"/>
            <p:cNvSpPr/>
            <p:nvPr/>
          </p:nvSpPr>
          <p:spPr bwMode="auto">
            <a:xfrm>
              <a:off x="737148" y="4919980"/>
              <a:ext cx="3288651" cy="1411906"/>
            </a:xfrm>
            <a:prstGeom prst="roundRect">
              <a:avLst/>
            </a:prstGeom>
            <a:solidFill>
              <a:schemeClr val="tx1">
                <a:alpha val="0"/>
              </a:schemeClr>
            </a:solidFill>
            <a:ln w="952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a:solidFill>
                    <a:prstClr val="white"/>
                  </a:solidFill>
                  <a:ea typeface="Segoe UI" pitchFamily="34" charset="0"/>
                  <a:cs typeface="Segoe UI" pitchFamily="34" charset="0"/>
                </a:rPr>
                <a:t>Platform Secure Boot</a:t>
              </a:r>
              <a:endParaRPr lang="en-US" sz="1428" spc="-51" dirty="0">
                <a:solidFill>
                  <a:prstClr val="black"/>
                </a:solidFill>
                <a:ea typeface="Segoe UI" pitchFamily="34" charset="0"/>
                <a:cs typeface="Segoe UI" pitchFamily="34" charset="0"/>
              </a:endParaRPr>
            </a:p>
          </p:txBody>
        </p:sp>
        <p:sp>
          <p:nvSpPr>
            <p:cNvPr id="21" name="Rounded Rectangle 20"/>
            <p:cNvSpPr/>
            <p:nvPr/>
          </p:nvSpPr>
          <p:spPr bwMode="auto">
            <a:xfrm>
              <a:off x="10637837" y="4904757"/>
              <a:ext cx="1259747" cy="1411905"/>
            </a:xfrm>
            <a:prstGeom prst="roundRect">
              <a:avLst/>
            </a:prstGeom>
            <a:solidFill>
              <a:schemeClr val="lt1">
                <a:alpha val="0"/>
              </a:schemeClr>
            </a:solidFill>
            <a:ln w="9525">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r>
                <a:rPr lang="en-US" sz="1428" b="1" spc="-51" dirty="0" err="1" smtClean="0">
                  <a:solidFill>
                    <a:prstClr val="white"/>
                  </a:solidFill>
                  <a:ea typeface="Segoe UI" pitchFamily="34" charset="0"/>
                  <a:cs typeface="Segoe UI" pitchFamily="34" charset="0"/>
                </a:rPr>
                <a:t>AppLocker</a:t>
              </a:r>
              <a:endParaRPr lang="en-US" sz="1428" b="1" spc="-51" dirty="0">
                <a:solidFill>
                  <a:prstClr val="white"/>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p:txBody>
        </p:sp>
      </p:grpSp>
      <p:sp>
        <p:nvSpPr>
          <p:cNvPr id="20" name="Rounded Rectangle 19"/>
          <p:cNvSpPr/>
          <p:nvPr/>
        </p:nvSpPr>
        <p:spPr bwMode="auto">
          <a:xfrm>
            <a:off x="6919323" y="4365628"/>
            <a:ext cx="5166314" cy="2285999"/>
          </a:xfrm>
          <a:prstGeom prst="roundRect">
            <a:avLst/>
          </a:prstGeom>
          <a:solidFill>
            <a:schemeClr val="lt1">
              <a:alpha val="0"/>
            </a:schemeClr>
          </a:solid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a:p>
            <a:pPr algn="ctr" defTabSz="932290" fontAlgn="base">
              <a:spcBef>
                <a:spcPct val="0"/>
              </a:spcBef>
              <a:spcAft>
                <a:spcPct val="0"/>
              </a:spcAft>
            </a:pPr>
            <a:endParaRPr lang="en-US" sz="1428" spc="-51" dirty="0">
              <a:solidFill>
                <a:prstClr val="black"/>
              </a:solidFill>
              <a:ea typeface="Segoe UI" pitchFamily="34" charset="0"/>
              <a:cs typeface="Segoe UI" pitchFamily="34" charset="0"/>
            </a:endParaRPr>
          </a:p>
        </p:txBody>
      </p:sp>
    </p:spTree>
    <p:extLst>
      <p:ext uri="{BB962C8B-B14F-4D97-AF65-F5344CB8AC3E}">
        <p14:creationId xmlns:p14="http://schemas.microsoft.com/office/powerpoint/2010/main" val="26599362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5-30660_TR21_BO_CT_Template">
  <a:themeElements>
    <a:clrScheme name="TR20 - BO">
      <a:dk1>
        <a:srgbClr val="505050"/>
      </a:dk1>
      <a:lt1>
        <a:srgbClr val="FFFFFF"/>
      </a:lt1>
      <a:dk2>
        <a:srgbClr val="0078D7"/>
      </a:dk2>
      <a:lt2>
        <a:srgbClr val="D2D2D2"/>
      </a:lt2>
      <a:accent1>
        <a:srgbClr val="D83B01"/>
      </a:accent1>
      <a:accent2>
        <a:srgbClr val="0078D7"/>
      </a:accent2>
      <a:accent3>
        <a:srgbClr val="BAD80A"/>
      </a:accent3>
      <a:accent4>
        <a:srgbClr val="FFB900"/>
      </a:accent4>
      <a:accent5>
        <a:srgbClr val="5C2D91"/>
      </a:accent5>
      <a:accent6>
        <a:srgbClr val="002050"/>
      </a:accent6>
      <a:hlink>
        <a:srgbClr val="002050"/>
      </a:hlink>
      <a:folHlink>
        <a:srgbClr val="00205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w="3175">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21_BO_CT_Template.potx" id="{13311259-2093-4DD2-852C-EE82CB910D7E}" vid="{6F2A06BA-D7B4-4E51-A471-04BAE87E13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TR21_BO_CT_Template</Template>
  <TotalTime>0</TotalTime>
  <Words>2099</Words>
  <Application>Microsoft Office PowerPoint</Application>
  <PresentationFormat>Custom</PresentationFormat>
  <Paragraphs>274</Paragraphs>
  <Slides>27</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Segoe UI</vt:lpstr>
      <vt:lpstr>Segoe UI Light</vt:lpstr>
      <vt:lpstr>Wingdings</vt:lpstr>
      <vt:lpstr>5-30660_TR21_BO_CT_Template</vt:lpstr>
      <vt:lpstr>Защита устройств Windows 10 с помощью Device Guard </vt:lpstr>
      <vt:lpstr>Александр Шаповал | ‏@ashapoval </vt:lpstr>
      <vt:lpstr>Windows 10</vt:lpstr>
      <vt:lpstr>Безопасность в Windows 10</vt:lpstr>
      <vt:lpstr>Device Guard в действии </vt:lpstr>
      <vt:lpstr>Device Guard Что такое Device Guard?</vt:lpstr>
      <vt:lpstr>Device Guard Компоненты решения</vt:lpstr>
      <vt:lpstr>Проверка целостности кода (CI) </vt:lpstr>
      <vt:lpstr>Проверка целостности кода (CI) </vt:lpstr>
      <vt:lpstr>Безопасность скриптов </vt:lpstr>
      <vt:lpstr>Создание политики CI</vt:lpstr>
      <vt:lpstr>Настройка политики Code Integrity  </vt:lpstr>
      <vt:lpstr>Защита KMCI с помощью VBS</vt:lpstr>
      <vt:lpstr>KMCI в Windows 8.1</vt:lpstr>
      <vt:lpstr>KMCI в Windows 10 с VBS</vt:lpstr>
      <vt:lpstr>Сценарии применения </vt:lpstr>
      <vt:lpstr>Сценарии применения </vt:lpstr>
      <vt:lpstr>Сценарии применения </vt:lpstr>
      <vt:lpstr>Сценарии применения </vt:lpstr>
      <vt:lpstr>Подписанный код  </vt:lpstr>
      <vt:lpstr>Типы цифровых подписей </vt:lpstr>
      <vt:lpstr>Доверенные приложения  Применение подписанного кода</vt:lpstr>
      <vt:lpstr>Подпись каталога  существующего приложения</vt:lpstr>
      <vt:lpstr>Дополнительные усовершенствования </vt:lpstr>
      <vt:lpstr>AppLocker и Code Integrity</vt:lpstr>
      <vt:lpstr>Ресурсы </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Защита устройств Windows 10 с помощью Device Guard</dc:title>
  <dc:subject>Windows 10</dc:subject>
  <dc:creator/>
  <cp:keywords>Windows 10; Device Guard; VBS; KMCI; UMCI</cp:keywords>
  <dc:description/>
  <cp:lastModifiedBy/>
  <cp:revision>1</cp:revision>
  <dcterms:created xsi:type="dcterms:W3CDTF">2016-03-03T06:43:07Z</dcterms:created>
  <dcterms:modified xsi:type="dcterms:W3CDTF">2016-03-04T12:52:25Z</dcterms:modified>
  <cp:category>Webinar</cp:category>
</cp:coreProperties>
</file>