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62" r:id="rId2"/>
    <p:sldId id="257" r:id="rId3"/>
    <p:sldId id="258" r:id="rId4"/>
    <p:sldId id="271" r:id="rId5"/>
    <p:sldId id="259" r:id="rId6"/>
    <p:sldId id="260" r:id="rId7"/>
    <p:sldId id="268" r:id="rId8"/>
    <p:sldId id="272" r:id="rId9"/>
    <p:sldId id="261" r:id="rId10"/>
    <p:sldId id="270" r:id="rId11"/>
    <p:sldId id="273" r:id="rId12"/>
    <p:sldId id="274" r:id="rId13"/>
    <p:sldId id="275" r:id="rId14"/>
    <p:sldId id="276" r:id="rId15"/>
    <p:sldId id="279" r:id="rId16"/>
    <p:sldId id="277" r:id="rId17"/>
    <p:sldId id="280" r:id="rId18"/>
    <p:sldId id="278" r:id="rId19"/>
    <p:sldId id="281" r:id="rId20"/>
    <p:sldId id="282" r:id="rId21"/>
    <p:sldId id="285" r:id="rId22"/>
    <p:sldId id="284" r:id="rId23"/>
    <p:sldId id="283" r:id="rId24"/>
    <p:sldId id="288" r:id="rId25"/>
    <p:sldId id="289" r:id="rId26"/>
    <p:sldId id="286" r:id="rId27"/>
    <p:sldId id="287" r:id="rId28"/>
    <p:sldId id="290" r:id="rId29"/>
    <p:sldId id="291" r:id="rId30"/>
    <p:sldId id="292" r:id="rId31"/>
    <p:sldId id="294" r:id="rId32"/>
    <p:sldId id="293" r:id="rId33"/>
    <p:sldId id="295" r:id="rId34"/>
    <p:sldId id="296" r:id="rId35"/>
    <p:sldId id="297" r:id="rId36"/>
    <p:sldId id="298" r:id="rId37"/>
    <p:sldId id="299" r:id="rId38"/>
    <p:sldId id="300" r:id="rId39"/>
    <p:sldId id="306" r:id="rId40"/>
    <p:sldId id="303" r:id="rId41"/>
    <p:sldId id="304" r:id="rId42"/>
    <p:sldId id="305" r:id="rId43"/>
    <p:sldId id="302" r:id="rId44"/>
    <p:sldId id="266" r:id="rId45"/>
    <p:sldId id="267" r:id="rId46"/>
    <p:sldId id="264" r:id="rId47"/>
    <p:sldId id="265" r:id="rId48"/>
    <p:sldId id="263" r:id="rId49"/>
  </p:sldIdLst>
  <p:sldSz cx="12192000" cy="6858000"/>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B8ED"/>
    <a:srgbClr val="000000"/>
    <a:srgbClr val="68217A"/>
    <a:srgbClr val="F2F2F2"/>
    <a:srgbClr val="1772C1"/>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71" autoAdjust="0"/>
    <p:restoredTop sz="73070" autoAdjust="0"/>
  </p:normalViewPr>
  <p:slideViewPr>
    <p:cSldViewPr snapToGrid="0">
      <p:cViewPr varScale="1">
        <p:scale>
          <a:sx n="73" d="100"/>
          <a:sy n="73" d="100"/>
        </p:scale>
        <p:origin x="56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0BE094-329B-4E08-BD7D-95515B2854A1}" type="datetimeFigureOut">
              <a:rPr lang="pt-PT" smtClean="0"/>
              <a:t>04/08/2015</a:t>
            </a:fld>
            <a:endParaRPr lang="pt-P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P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9F2218-9383-491E-AA06-8BFD065DFDD9}" type="slidenum">
              <a:rPr lang="pt-PT" smtClean="0"/>
              <a:t>‹#›</a:t>
            </a:fld>
            <a:endParaRPr lang="pt-PT"/>
          </a:p>
        </p:txBody>
      </p:sp>
    </p:spTree>
    <p:extLst>
      <p:ext uri="{BB962C8B-B14F-4D97-AF65-F5344CB8AC3E}">
        <p14:creationId xmlns:p14="http://schemas.microsoft.com/office/powerpoint/2010/main" val="21828801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As the name suggests, </a:t>
            </a:r>
            <a:r>
              <a:rPr lang="en-US" sz="1200" b="0" i="0" kern="1200" dirty="0" err="1" smtClean="0">
                <a:solidFill>
                  <a:schemeClr val="tx1"/>
                </a:solidFill>
                <a:effectLst/>
                <a:latin typeface="+mn-lt"/>
                <a:ea typeface="+mn-ea"/>
                <a:cs typeface="+mn-cs"/>
              </a:rPr>
              <a:t>TypeScript</a:t>
            </a:r>
            <a:r>
              <a:rPr lang="en-US" sz="1200" b="0" i="0" kern="1200" dirty="0" smtClean="0">
                <a:solidFill>
                  <a:schemeClr val="tx1"/>
                </a:solidFill>
                <a:effectLst/>
                <a:latin typeface="+mn-lt"/>
                <a:ea typeface="+mn-ea"/>
                <a:cs typeface="+mn-cs"/>
              </a:rPr>
              <a:t> associates a strongly typed layer in conjunction with JavaScript.  It is a compiled rather than an interpreted language; hence the errors can be fixed before the code runs. This will effectively catch even the type mismatch errors, something JS fails to catch until the code is executed.</a:t>
            </a:r>
          </a:p>
          <a:p>
            <a:r>
              <a:rPr lang="en-US" sz="1200" b="0" i="0" kern="1200" dirty="0" smtClean="0">
                <a:solidFill>
                  <a:schemeClr val="tx1"/>
                </a:solidFill>
                <a:effectLst/>
                <a:latin typeface="+mn-lt"/>
                <a:ea typeface="+mn-ea"/>
                <a:cs typeface="+mn-cs"/>
              </a:rPr>
              <a:t>In addition, with JavaScript it is impossible to implement rules via custom code whereas with </a:t>
            </a:r>
            <a:r>
              <a:rPr lang="en-US" sz="1200" b="0" i="0" kern="1200" dirty="0" err="1" smtClean="0">
                <a:solidFill>
                  <a:schemeClr val="tx1"/>
                </a:solidFill>
                <a:effectLst/>
                <a:latin typeface="+mn-lt"/>
                <a:ea typeface="+mn-ea"/>
                <a:cs typeface="+mn-cs"/>
              </a:rPr>
              <a:t>TypeScript</a:t>
            </a:r>
            <a:r>
              <a:rPr lang="en-US" sz="1200" b="0" i="0" kern="1200" dirty="0" smtClean="0">
                <a:solidFill>
                  <a:schemeClr val="tx1"/>
                </a:solidFill>
                <a:effectLst/>
                <a:latin typeface="+mn-lt"/>
                <a:ea typeface="+mn-ea"/>
                <a:cs typeface="+mn-cs"/>
              </a:rPr>
              <a:t> you can create declarative code to enforce rules.  </a:t>
            </a:r>
            <a:r>
              <a:rPr lang="en-US" sz="1200" b="0" i="0" kern="1200" dirty="0" err="1" smtClean="0">
                <a:solidFill>
                  <a:schemeClr val="tx1"/>
                </a:solidFill>
                <a:effectLst/>
                <a:latin typeface="+mn-lt"/>
                <a:ea typeface="+mn-ea"/>
                <a:cs typeface="+mn-cs"/>
              </a:rPr>
              <a:t>TypeScript</a:t>
            </a:r>
            <a:r>
              <a:rPr lang="en-US" sz="1200" b="0" i="0" kern="1200" dirty="0" smtClean="0">
                <a:solidFill>
                  <a:schemeClr val="tx1"/>
                </a:solidFill>
                <a:effectLst/>
                <a:latin typeface="+mn-lt"/>
                <a:ea typeface="+mn-ea"/>
                <a:cs typeface="+mn-cs"/>
              </a:rPr>
              <a:t> affords you the opportunity to write less direct Java Script code. It also enables you to write code that is more easily understood even by the JavaScript uninitiated. In Typescript, developers can use their Object Oriented programming skills directly to produce better JavaScript.</a:t>
            </a:r>
          </a:p>
          <a:p>
            <a:r>
              <a:rPr lang="en-US" sz="1200" b="0" i="0" kern="1200" dirty="0" smtClean="0">
                <a:solidFill>
                  <a:schemeClr val="tx1"/>
                </a:solidFill>
                <a:effectLst/>
                <a:latin typeface="+mn-lt"/>
                <a:ea typeface="+mn-ea"/>
                <a:cs typeface="+mn-cs"/>
              </a:rPr>
              <a:t>The Modules in </a:t>
            </a:r>
            <a:r>
              <a:rPr lang="en-US" sz="1200" b="0" i="0" kern="1200" dirty="0" err="1" smtClean="0">
                <a:solidFill>
                  <a:schemeClr val="tx1"/>
                </a:solidFill>
                <a:effectLst/>
                <a:latin typeface="+mn-lt"/>
                <a:ea typeface="+mn-ea"/>
                <a:cs typeface="+mn-cs"/>
              </a:rPr>
              <a:t>TypeScript</a:t>
            </a:r>
            <a:r>
              <a:rPr lang="en-US" sz="1200" b="0" i="0" kern="1200" dirty="0" smtClean="0">
                <a:solidFill>
                  <a:schemeClr val="tx1"/>
                </a:solidFill>
                <a:effectLst/>
                <a:latin typeface="+mn-lt"/>
                <a:ea typeface="+mn-ea"/>
                <a:cs typeface="+mn-cs"/>
              </a:rPr>
              <a:t> are a great way to organize your code and to summarize business rules and processes. With them, sustaining large-scale applications becomes less of a burden on the development teams.</a:t>
            </a:r>
          </a:p>
          <a:p>
            <a:r>
              <a:rPr lang="en-US" sz="1200" b="0" i="0" kern="1200" dirty="0" smtClean="0">
                <a:solidFill>
                  <a:schemeClr val="tx1"/>
                </a:solidFill>
                <a:effectLst/>
                <a:latin typeface="+mn-lt"/>
                <a:ea typeface="+mn-ea"/>
                <a:cs typeface="+mn-cs"/>
              </a:rPr>
              <a:t>Declaration files are yet another feature where </a:t>
            </a:r>
            <a:r>
              <a:rPr lang="en-US" sz="1200" b="0" i="0" kern="1200" dirty="0" err="1" smtClean="0">
                <a:solidFill>
                  <a:schemeClr val="tx1"/>
                </a:solidFill>
                <a:effectLst/>
                <a:latin typeface="+mn-lt"/>
                <a:ea typeface="+mn-ea"/>
                <a:cs typeface="+mn-cs"/>
              </a:rPr>
              <a:t>TypeScript</a:t>
            </a:r>
            <a:r>
              <a:rPr lang="en-US" sz="1200" b="0" i="0" kern="1200" dirty="0" smtClean="0">
                <a:solidFill>
                  <a:schemeClr val="tx1"/>
                </a:solidFill>
                <a:effectLst/>
                <a:latin typeface="+mn-lt"/>
                <a:ea typeface="+mn-ea"/>
                <a:cs typeface="+mn-cs"/>
              </a:rPr>
              <a:t> dominates over JavaScript.  With declaration files, a programmer can add any number of type information to your JavaScript libraries. This structural information will give excellent IntelliSense _report in Visual Studio.</a:t>
            </a:r>
          </a:p>
          <a:p>
            <a:r>
              <a:rPr lang="en-US" sz="1200" b="0" i="0" kern="1200" dirty="0" smtClean="0">
                <a:solidFill>
                  <a:schemeClr val="tx1"/>
                </a:solidFill>
                <a:effectLst/>
                <a:latin typeface="+mn-lt"/>
                <a:ea typeface="+mn-ea"/>
                <a:cs typeface="+mn-cs"/>
              </a:rPr>
              <a:t>Type safety is arguably the biggest advantage of </a:t>
            </a:r>
            <a:r>
              <a:rPr lang="en-US" sz="1200" b="0" i="0" kern="1200" dirty="0" err="1" smtClean="0">
                <a:solidFill>
                  <a:schemeClr val="tx1"/>
                </a:solidFill>
                <a:effectLst/>
                <a:latin typeface="+mn-lt"/>
                <a:ea typeface="+mn-ea"/>
                <a:cs typeface="+mn-cs"/>
              </a:rPr>
              <a:t>TypeScript</a:t>
            </a:r>
            <a:r>
              <a:rPr lang="en-US" sz="1200" b="0" i="0" kern="1200" dirty="0" smtClean="0">
                <a:solidFill>
                  <a:schemeClr val="tx1"/>
                </a:solidFill>
                <a:effectLst/>
                <a:latin typeface="+mn-lt"/>
                <a:ea typeface="+mn-ea"/>
                <a:cs typeface="+mn-cs"/>
              </a:rPr>
              <a:t> and it offers four inherent types-string, number, bool and any. The type safety feature goes beyond declaring a variable as a string or a Boolean.  Type checking feature of the </a:t>
            </a:r>
            <a:r>
              <a:rPr lang="en-US" sz="1200" b="0" i="0" kern="1200" dirty="0" err="1" smtClean="0">
                <a:solidFill>
                  <a:schemeClr val="tx1"/>
                </a:solidFill>
                <a:effectLst/>
                <a:latin typeface="+mn-lt"/>
                <a:ea typeface="+mn-ea"/>
                <a:cs typeface="+mn-cs"/>
              </a:rPr>
              <a:t>TypeScript</a:t>
            </a:r>
            <a:r>
              <a:rPr lang="en-US" sz="1200" b="0" i="0" kern="1200" dirty="0" smtClean="0">
                <a:solidFill>
                  <a:schemeClr val="tx1"/>
                </a:solidFill>
                <a:effectLst/>
                <a:latin typeface="+mn-lt"/>
                <a:ea typeface="+mn-ea"/>
                <a:cs typeface="+mn-cs"/>
              </a:rPr>
              <a:t> is beneficial in large projects as it allows writing decoupled code via interface.</a:t>
            </a:r>
          </a:p>
          <a:p>
            <a:r>
              <a:rPr lang="en-US" sz="1200" b="0" i="0" kern="1200" dirty="0" err="1" smtClean="0">
                <a:solidFill>
                  <a:schemeClr val="tx1"/>
                </a:solidFill>
                <a:effectLst/>
                <a:latin typeface="+mn-lt"/>
                <a:ea typeface="+mn-ea"/>
                <a:cs typeface="+mn-cs"/>
              </a:rPr>
              <a:t>TypeScript</a:t>
            </a:r>
            <a:r>
              <a:rPr lang="en-US" sz="1200" b="0" i="0" kern="1200" dirty="0" smtClean="0">
                <a:solidFill>
                  <a:schemeClr val="tx1"/>
                </a:solidFill>
                <a:effectLst/>
                <a:latin typeface="+mn-lt"/>
                <a:ea typeface="+mn-ea"/>
                <a:cs typeface="+mn-cs"/>
              </a:rPr>
              <a:t> allows developers to use C#-like syntax which will allow interacting with JavaScript in an OOP manner. This feature will make it easier for those with little JavaScript experience to embrace and adopt the language.</a:t>
            </a:r>
          </a:p>
          <a:p>
            <a:r>
              <a:rPr lang="en-US" sz="1200" b="0" i="0" kern="1200" dirty="0" smtClean="0">
                <a:solidFill>
                  <a:schemeClr val="tx1"/>
                </a:solidFill>
                <a:effectLst/>
                <a:latin typeface="+mn-lt"/>
                <a:ea typeface="+mn-ea"/>
                <a:cs typeface="+mn-cs"/>
              </a:rPr>
              <a:t>JS currently support only specific features in ECMA Script version 5. But </a:t>
            </a:r>
            <a:r>
              <a:rPr lang="en-US" sz="1200" b="0" i="0" kern="1200" dirty="0" err="1" smtClean="0">
                <a:solidFill>
                  <a:schemeClr val="tx1"/>
                </a:solidFill>
                <a:effectLst/>
                <a:latin typeface="+mn-lt"/>
                <a:ea typeface="+mn-ea"/>
                <a:cs typeface="+mn-cs"/>
              </a:rPr>
              <a:t>TypeScript</a:t>
            </a:r>
            <a:r>
              <a:rPr lang="en-US" sz="1200" b="0" i="0" kern="1200" dirty="0" smtClean="0">
                <a:solidFill>
                  <a:schemeClr val="tx1"/>
                </a:solidFill>
                <a:effectLst/>
                <a:latin typeface="+mn-lt"/>
                <a:ea typeface="+mn-ea"/>
                <a:cs typeface="+mn-cs"/>
              </a:rPr>
              <a:t> already includes features in the upcoming ECMA Script version 6, and promises much more. Though </a:t>
            </a:r>
            <a:r>
              <a:rPr lang="en-US" sz="1200" b="0" i="0" kern="1200" dirty="0" err="1" smtClean="0">
                <a:solidFill>
                  <a:schemeClr val="tx1"/>
                </a:solidFill>
                <a:effectLst/>
                <a:latin typeface="+mn-lt"/>
                <a:ea typeface="+mn-ea"/>
                <a:cs typeface="+mn-cs"/>
              </a:rPr>
              <a:t>TypeScript</a:t>
            </a:r>
            <a:r>
              <a:rPr lang="en-US" sz="1200" b="0" i="0" kern="1200" dirty="0" smtClean="0">
                <a:solidFill>
                  <a:schemeClr val="tx1"/>
                </a:solidFill>
                <a:effectLst/>
                <a:latin typeface="+mn-lt"/>
                <a:ea typeface="+mn-ea"/>
                <a:cs typeface="+mn-cs"/>
              </a:rPr>
              <a:t> offers considerably less features to JavaScript development, it can yield great benefit to </a:t>
            </a:r>
            <a:r>
              <a:rPr lang="en-US" sz="1200" b="0" i="0" kern="1200" dirty="0" err="1" smtClean="0">
                <a:solidFill>
                  <a:schemeClr val="tx1"/>
                </a:solidFill>
                <a:effectLst/>
                <a:latin typeface="+mn-lt"/>
                <a:ea typeface="+mn-ea"/>
                <a:cs typeface="+mn-cs"/>
              </a:rPr>
              <a:t>.Net</a:t>
            </a:r>
            <a:r>
              <a:rPr lang="en-US" sz="1200" b="0" i="0" kern="1200" dirty="0" smtClean="0">
                <a:solidFill>
                  <a:schemeClr val="tx1"/>
                </a:solidFill>
                <a:effectLst/>
                <a:latin typeface="+mn-lt"/>
                <a:ea typeface="+mn-ea"/>
                <a:cs typeface="+mn-cs"/>
              </a:rPr>
              <a:t>, C# or Visual Basic programmers.  </a:t>
            </a:r>
            <a:r>
              <a:rPr lang="en-US" sz="1200" b="0" i="0" kern="1200" dirty="0" err="1" smtClean="0">
                <a:solidFill>
                  <a:schemeClr val="tx1"/>
                </a:solidFill>
                <a:effectLst/>
                <a:latin typeface="+mn-lt"/>
                <a:ea typeface="+mn-ea"/>
                <a:cs typeface="+mn-cs"/>
              </a:rPr>
              <a:t>TypeScript</a:t>
            </a:r>
            <a:r>
              <a:rPr lang="en-US" sz="1200" b="0" i="0" kern="1200" dirty="0" smtClean="0">
                <a:solidFill>
                  <a:schemeClr val="tx1"/>
                </a:solidFill>
                <a:effectLst/>
                <a:latin typeface="+mn-lt"/>
                <a:ea typeface="+mn-ea"/>
                <a:cs typeface="+mn-cs"/>
              </a:rPr>
              <a:t> brings useful features into JavaScript in an ultimately compatible and syntax friendly way. It offers real productivity benefits on projects with large client-side component.</a:t>
            </a:r>
          </a:p>
          <a:p>
            <a:endParaRPr lang="pt-PT" dirty="0"/>
          </a:p>
        </p:txBody>
      </p:sp>
      <p:sp>
        <p:nvSpPr>
          <p:cNvPr id="4" name="Slide Number Placeholder 3"/>
          <p:cNvSpPr>
            <a:spLocks noGrp="1"/>
          </p:cNvSpPr>
          <p:nvPr>
            <p:ph type="sldNum" sz="quarter" idx="10"/>
          </p:nvPr>
        </p:nvSpPr>
        <p:spPr/>
        <p:txBody>
          <a:bodyPr/>
          <a:lstStyle/>
          <a:p>
            <a:fld id="{2B9F2218-9383-491E-AA06-8BFD065DFDD9}" type="slidenum">
              <a:rPr lang="pt-PT" smtClean="0"/>
              <a:t>37</a:t>
            </a:fld>
            <a:endParaRPr lang="pt-PT"/>
          </a:p>
        </p:txBody>
      </p:sp>
    </p:spTree>
    <p:extLst>
      <p:ext uri="{BB962C8B-B14F-4D97-AF65-F5344CB8AC3E}">
        <p14:creationId xmlns:p14="http://schemas.microsoft.com/office/powerpoint/2010/main" val="8433902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954775" y="3940438"/>
            <a:ext cx="9144000" cy="896238"/>
          </a:xfrm>
        </p:spPr>
        <p:txBody>
          <a:bodyPr>
            <a:noAutofit/>
          </a:bodyPr>
          <a:lstStyle>
            <a:lvl1pPr marL="0" indent="0" algn="l">
              <a:buNone/>
              <a:defRPr sz="5400">
                <a:solidFill>
                  <a:srgbClr val="000000"/>
                </a:solidFill>
                <a:latin typeface="Segoe UI Light" panose="020B0502040204020203" pitchFamily="34" charset="0"/>
                <a:cs typeface="Segoe UI Light"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Session Title</a:t>
            </a:r>
            <a:endParaRPr lang="pt-PT" dirty="0"/>
          </a:p>
        </p:txBody>
      </p:sp>
      <p:sp>
        <p:nvSpPr>
          <p:cNvPr id="10" name="TextBox 9"/>
          <p:cNvSpPr txBox="1"/>
          <p:nvPr userDrawn="1"/>
        </p:nvSpPr>
        <p:spPr>
          <a:xfrm>
            <a:off x="954775" y="2294418"/>
            <a:ext cx="3968304" cy="584775"/>
          </a:xfrm>
          <a:prstGeom prst="rect">
            <a:avLst/>
          </a:prstGeom>
          <a:noFill/>
        </p:spPr>
        <p:txBody>
          <a:bodyPr wrap="square" rtlCol="0">
            <a:spAutoFit/>
          </a:bodyPr>
          <a:lstStyle/>
          <a:p>
            <a:r>
              <a:rPr lang="pt-PT" sz="3200" dirty="0" smtClean="0">
                <a:solidFill>
                  <a:srgbClr val="73C9E4"/>
                </a:solidFill>
                <a:latin typeface="Segoe UI" panose="020B0502040204020203" pitchFamily="34" charset="0"/>
                <a:cs typeface="Segoe UI" panose="020B0502040204020203" pitchFamily="34" charset="0"/>
              </a:rPr>
              <a:t>Developer</a:t>
            </a:r>
            <a:endParaRPr lang="pt-PT" sz="3200" dirty="0">
              <a:solidFill>
                <a:srgbClr val="73C9E4"/>
              </a:solidFill>
              <a:latin typeface="Segoe UI" panose="020B0502040204020203" pitchFamily="34" charset="0"/>
              <a:cs typeface="Segoe UI" panose="020B0502040204020203" pitchFamily="34" charset="0"/>
            </a:endParaRPr>
          </a:p>
        </p:txBody>
      </p:sp>
      <p:sp>
        <p:nvSpPr>
          <p:cNvPr id="11" name="TextBox 10"/>
          <p:cNvSpPr txBox="1"/>
          <p:nvPr userDrawn="1"/>
        </p:nvSpPr>
        <p:spPr>
          <a:xfrm>
            <a:off x="954775" y="2638033"/>
            <a:ext cx="6162261" cy="1015663"/>
          </a:xfrm>
          <a:prstGeom prst="rect">
            <a:avLst/>
          </a:prstGeom>
          <a:noFill/>
        </p:spPr>
        <p:txBody>
          <a:bodyPr wrap="square" rtlCol="0">
            <a:spAutoFit/>
          </a:bodyPr>
          <a:lstStyle/>
          <a:p>
            <a:r>
              <a:rPr lang="pt-PT" sz="6000" b="1" dirty="0" smtClean="0">
                <a:latin typeface="Segoe UI" panose="020B0502040204020203" pitchFamily="34" charset="0"/>
                <a:cs typeface="Segoe UI" panose="020B0502040204020203" pitchFamily="34" charset="0"/>
              </a:rPr>
              <a:t>TECH REFRESH</a:t>
            </a:r>
            <a:endParaRPr lang="pt-PT" sz="6000" b="1" dirty="0">
              <a:latin typeface="Segoe UI" panose="020B0502040204020203" pitchFamily="34" charset="0"/>
              <a:cs typeface="Segoe UI" panose="020B0502040204020203" pitchFamily="34" charset="0"/>
            </a:endParaRPr>
          </a:p>
        </p:txBody>
      </p:sp>
      <p:grpSp>
        <p:nvGrpSpPr>
          <p:cNvPr id="12" name="Group 11"/>
          <p:cNvGrpSpPr/>
          <p:nvPr userDrawn="1"/>
        </p:nvGrpSpPr>
        <p:grpSpPr>
          <a:xfrm>
            <a:off x="6318235" y="2365500"/>
            <a:ext cx="2107742" cy="1580606"/>
            <a:chOff x="5205052" y="3339264"/>
            <a:chExt cx="1324800" cy="993474"/>
          </a:xfrm>
        </p:grpSpPr>
        <p:sp>
          <p:nvSpPr>
            <p:cNvPr id="13" name="Rectangle 12"/>
            <p:cNvSpPr/>
            <p:nvPr/>
          </p:nvSpPr>
          <p:spPr>
            <a:xfrm>
              <a:off x="5205052" y="3339264"/>
              <a:ext cx="331200" cy="331158"/>
            </a:xfrm>
            <a:prstGeom prst="rect">
              <a:avLst/>
            </a:prstGeom>
            <a:solidFill>
              <a:srgbClr val="681B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4" name="Rectangle 13"/>
            <p:cNvSpPr/>
            <p:nvPr/>
          </p:nvSpPr>
          <p:spPr>
            <a:xfrm>
              <a:off x="5536252" y="3670422"/>
              <a:ext cx="331200" cy="331158"/>
            </a:xfrm>
            <a:prstGeom prst="rect">
              <a:avLst/>
            </a:prstGeom>
            <a:solidFill>
              <a:srgbClr val="B923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5" name="Rectangle 14"/>
            <p:cNvSpPr/>
            <p:nvPr/>
          </p:nvSpPr>
          <p:spPr>
            <a:xfrm>
              <a:off x="5867452" y="4001580"/>
              <a:ext cx="331200" cy="331158"/>
            </a:xfrm>
            <a:prstGeom prst="rect">
              <a:avLst/>
            </a:prstGeom>
            <a:solidFill>
              <a:srgbClr val="B9D8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6" name="Rectangle 15"/>
            <p:cNvSpPr/>
            <p:nvPr/>
          </p:nvSpPr>
          <p:spPr>
            <a:xfrm>
              <a:off x="6198652" y="3670422"/>
              <a:ext cx="331200" cy="331158"/>
            </a:xfrm>
            <a:prstGeom prst="rect">
              <a:avLst/>
            </a:prstGeom>
            <a:solidFill>
              <a:srgbClr val="28B8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grpSp>
      <p:sp>
        <p:nvSpPr>
          <p:cNvPr id="19" name="TextBox 18"/>
          <p:cNvSpPr txBox="1"/>
          <p:nvPr userDrawn="1"/>
        </p:nvSpPr>
        <p:spPr>
          <a:xfrm>
            <a:off x="7928859" y="3423531"/>
            <a:ext cx="3968304" cy="584775"/>
          </a:xfrm>
          <a:prstGeom prst="rect">
            <a:avLst/>
          </a:prstGeom>
          <a:noFill/>
        </p:spPr>
        <p:txBody>
          <a:bodyPr wrap="square" rtlCol="0">
            <a:spAutoFit/>
          </a:bodyPr>
          <a:lstStyle/>
          <a:p>
            <a:r>
              <a:rPr lang="pt-PT" sz="3200" dirty="0" smtClean="0">
                <a:solidFill>
                  <a:srgbClr val="73C9E4"/>
                </a:solidFill>
                <a:latin typeface="Segoe UI Light" panose="020B0502040204020203" pitchFamily="34" charset="0"/>
                <a:cs typeface="Segoe UI Light" panose="020B0502040204020203" pitchFamily="34" charset="0"/>
              </a:rPr>
              <a:t>15 Junho</a:t>
            </a:r>
            <a:r>
              <a:rPr lang="pt-PT" sz="3200" baseline="0" dirty="0" smtClean="0">
                <a:solidFill>
                  <a:srgbClr val="73C9E4"/>
                </a:solidFill>
                <a:latin typeface="Segoe UI Light" panose="020B0502040204020203" pitchFamily="34" charset="0"/>
                <a:cs typeface="Segoe UI Light" panose="020B0502040204020203" pitchFamily="34" charset="0"/>
              </a:rPr>
              <a:t> 2015</a:t>
            </a:r>
            <a:endParaRPr lang="pt-PT" sz="3200" dirty="0">
              <a:solidFill>
                <a:srgbClr val="73C9E4"/>
              </a:solidFill>
              <a:latin typeface="Segoe UI Light" panose="020B0502040204020203" pitchFamily="34" charset="0"/>
              <a:cs typeface="Segoe UI Light" panose="020B0502040204020203" pitchFamily="34" charset="0"/>
            </a:endParaRPr>
          </a:p>
        </p:txBody>
      </p:sp>
      <p:sp>
        <p:nvSpPr>
          <p:cNvPr id="2" name="TextBox 1"/>
          <p:cNvSpPr txBox="1"/>
          <p:nvPr userDrawn="1"/>
        </p:nvSpPr>
        <p:spPr>
          <a:xfrm>
            <a:off x="9180420" y="218660"/>
            <a:ext cx="2716743" cy="584775"/>
          </a:xfrm>
          <a:prstGeom prst="rect">
            <a:avLst/>
          </a:prstGeom>
          <a:noFill/>
        </p:spPr>
        <p:txBody>
          <a:bodyPr wrap="square" rtlCol="0">
            <a:spAutoFit/>
          </a:bodyPr>
          <a:lstStyle/>
          <a:p>
            <a:r>
              <a:rPr lang="pt-PT" sz="3200" dirty="0" smtClean="0">
                <a:solidFill>
                  <a:srgbClr val="28B8ED"/>
                </a:solidFill>
                <a:latin typeface="Segoe UI Light" panose="020B0502040204020203" pitchFamily="34" charset="0"/>
                <a:cs typeface="Segoe UI Light" panose="020B0502040204020203" pitchFamily="34" charset="0"/>
              </a:rPr>
              <a:t>#pttechrefresh</a:t>
            </a:r>
            <a:endParaRPr lang="pt-PT" sz="3200" dirty="0">
              <a:solidFill>
                <a:srgbClr val="28B8ED"/>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269372414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518320" y="5993296"/>
            <a:ext cx="2527906" cy="774886"/>
          </a:xfrm>
          <a:prstGeom prst="rect">
            <a:avLst/>
          </a:prstGeom>
        </p:spPr>
      </p:pic>
      <p:sp>
        <p:nvSpPr>
          <p:cNvPr id="2" name="Title 1"/>
          <p:cNvSpPr>
            <a:spLocks noGrp="1"/>
          </p:cNvSpPr>
          <p:nvPr>
            <p:ph type="title"/>
          </p:nvPr>
        </p:nvSpPr>
        <p:spPr>
          <a:xfrm>
            <a:off x="839788" y="457200"/>
            <a:ext cx="3932237" cy="1600200"/>
          </a:xfrm>
        </p:spPr>
        <p:txBody>
          <a:bodyPr anchor="b"/>
          <a:lstStyle>
            <a:lvl1pPr>
              <a:defRPr sz="3200">
                <a:latin typeface="Segoe UI" panose="020B0502040204020203" pitchFamily="34" charset="0"/>
                <a:cs typeface="Segoe UI" panose="020B0502040204020203" pitchFamily="34" charset="0"/>
              </a:defRPr>
            </a:lvl1pPr>
          </a:lstStyle>
          <a:p>
            <a:r>
              <a:rPr lang="en-US" smtClean="0"/>
              <a:t>Click to edit Master title style</a:t>
            </a:r>
            <a:endParaRPr lang="pt-PT"/>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atin typeface="Segoe UI" panose="020B0502040204020203" pitchFamily="34" charset="0"/>
                <a:cs typeface="Segoe UI" panose="020B0502040204020203"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atin typeface="Segoe UI" panose="020B0502040204020203" pitchFamily="34" charset="0"/>
                <a:cs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67CF1C19-C503-4369-B8CF-59236778BAAD}" type="datetimeFigureOut">
              <a:rPr lang="pt-PT" smtClean="0"/>
              <a:t>04/08/2015</a:t>
            </a:fld>
            <a:endParaRPr lang="pt-PT"/>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pt-PT"/>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7D03DFB-5D7D-4833-81C3-6A80F0C561F4}" type="slidenum">
              <a:rPr lang="pt-PT" smtClean="0"/>
              <a:t>‹#›</a:t>
            </a:fld>
            <a:endParaRPr lang="pt-PT"/>
          </a:p>
        </p:txBody>
      </p:sp>
    </p:spTree>
    <p:extLst>
      <p:ext uri="{BB962C8B-B14F-4D97-AF65-F5344CB8AC3E}">
        <p14:creationId xmlns:p14="http://schemas.microsoft.com/office/powerpoint/2010/main" val="268715306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518320" y="5993296"/>
            <a:ext cx="2527906" cy="774886"/>
          </a:xfrm>
          <a:prstGeom prst="rect">
            <a:avLst/>
          </a:prstGeom>
        </p:spPr>
      </p:pic>
      <p:sp>
        <p:nvSpPr>
          <p:cNvPr id="2" name="Title 1"/>
          <p:cNvSpPr>
            <a:spLocks noGrp="1"/>
          </p:cNvSpPr>
          <p:nvPr>
            <p:ph type="title"/>
          </p:nvPr>
        </p:nvSpPr>
        <p:spPr/>
        <p:txBody>
          <a:bodyPr/>
          <a:lstStyle>
            <a:lvl1pPr>
              <a:defRPr>
                <a:latin typeface="Segoe UI Light" panose="020B0502040204020203" pitchFamily="34" charset="0"/>
                <a:cs typeface="Segoe UI Light" panose="020B0502040204020203" pitchFamily="34" charset="0"/>
              </a:defRPr>
            </a:lvl1pPr>
          </a:lstStyle>
          <a:p>
            <a:r>
              <a:rPr lang="en-US" smtClean="0"/>
              <a:t>Click to edit Master title style</a:t>
            </a:r>
            <a:endParaRPr lang="pt-PT"/>
          </a:p>
        </p:txBody>
      </p:sp>
      <p:sp>
        <p:nvSpPr>
          <p:cNvPr id="3" name="Vertical Text Placeholder 2"/>
          <p:cNvSpPr>
            <a:spLocks noGrp="1"/>
          </p:cNvSpPr>
          <p:nvPr>
            <p:ph type="body" orient="vert" idx="1"/>
          </p:nvPr>
        </p:nvSpPr>
        <p:spPr/>
        <p:txBody>
          <a:bodyPr vert="eaVert"/>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67CF1C19-C503-4369-B8CF-59236778BAAD}" type="datetimeFigureOut">
              <a:rPr lang="pt-PT" smtClean="0"/>
              <a:t>04/08/2015</a:t>
            </a:fld>
            <a:endParaRPr lang="pt-PT"/>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pt-PT"/>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7D03DFB-5D7D-4833-81C3-6A80F0C561F4}" type="slidenum">
              <a:rPr lang="pt-PT" smtClean="0"/>
              <a:t>‹#›</a:t>
            </a:fld>
            <a:endParaRPr lang="pt-PT"/>
          </a:p>
        </p:txBody>
      </p:sp>
    </p:spTree>
    <p:extLst>
      <p:ext uri="{BB962C8B-B14F-4D97-AF65-F5344CB8AC3E}">
        <p14:creationId xmlns:p14="http://schemas.microsoft.com/office/powerpoint/2010/main" val="365685545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518320" y="5993296"/>
            <a:ext cx="2527906" cy="774886"/>
          </a:xfrm>
          <a:prstGeom prst="rect">
            <a:avLst/>
          </a:prstGeom>
        </p:spPr>
      </p:pic>
      <p:sp>
        <p:nvSpPr>
          <p:cNvPr id="2" name="Vertical Title 1"/>
          <p:cNvSpPr>
            <a:spLocks noGrp="1"/>
          </p:cNvSpPr>
          <p:nvPr>
            <p:ph type="title" orient="vert"/>
          </p:nvPr>
        </p:nvSpPr>
        <p:spPr>
          <a:xfrm>
            <a:off x="8724900" y="365125"/>
            <a:ext cx="2628900" cy="5811838"/>
          </a:xfrm>
        </p:spPr>
        <p:txBody>
          <a:bodyPr vert="eaVert"/>
          <a:lstStyle>
            <a:lvl1pPr>
              <a:defRPr>
                <a:latin typeface="Segoe UI Light" panose="020B0502040204020203" pitchFamily="34" charset="0"/>
                <a:cs typeface="Segoe UI Light" panose="020B0502040204020203" pitchFamily="34" charset="0"/>
              </a:defRPr>
            </a:lvl1pPr>
          </a:lstStyle>
          <a:p>
            <a:r>
              <a:rPr lang="en-US" smtClean="0"/>
              <a:t>Click to edit Master title style</a:t>
            </a:r>
            <a:endParaRPr lang="pt-PT"/>
          </a:p>
        </p:txBody>
      </p:sp>
      <p:sp>
        <p:nvSpPr>
          <p:cNvPr id="3" name="Vertical Text Placeholder 2"/>
          <p:cNvSpPr>
            <a:spLocks noGrp="1"/>
          </p:cNvSpPr>
          <p:nvPr>
            <p:ph type="body" orient="vert" idx="1"/>
          </p:nvPr>
        </p:nvSpPr>
        <p:spPr>
          <a:xfrm>
            <a:off x="838200" y="365125"/>
            <a:ext cx="7734300" cy="5811838"/>
          </a:xfrm>
        </p:spPr>
        <p:txBody>
          <a:bodyPr vert="eaVert"/>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67CF1C19-C503-4369-B8CF-59236778BAAD}" type="datetimeFigureOut">
              <a:rPr lang="pt-PT" smtClean="0"/>
              <a:t>04/08/2015</a:t>
            </a:fld>
            <a:endParaRPr lang="pt-PT"/>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pt-PT"/>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7D03DFB-5D7D-4833-81C3-6A80F0C561F4}" type="slidenum">
              <a:rPr lang="pt-PT" smtClean="0"/>
              <a:t>‹#›</a:t>
            </a:fld>
            <a:endParaRPr lang="pt-PT"/>
          </a:p>
        </p:txBody>
      </p:sp>
    </p:spTree>
    <p:extLst>
      <p:ext uri="{BB962C8B-B14F-4D97-AF65-F5344CB8AC3E}">
        <p14:creationId xmlns:p14="http://schemas.microsoft.com/office/powerpoint/2010/main" val="395279995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rgbClr val="F2F2F2"/>
        </a:solidFill>
        <a:effectLst/>
      </p:bgPr>
    </p:bg>
    <p:spTree>
      <p:nvGrpSpPr>
        <p:cNvPr id="1" name=""/>
        <p:cNvGrpSpPr/>
        <p:nvPr/>
      </p:nvGrpSpPr>
      <p:grpSpPr>
        <a:xfrm>
          <a:off x="0" y="0"/>
          <a:ext cx="0" cy="0"/>
          <a:chOff x="0" y="0"/>
          <a:chExt cx="0" cy="0"/>
        </a:xfrm>
      </p:grpSpPr>
      <p:sp>
        <p:nvSpPr>
          <p:cNvPr id="4" name="TextBox 3"/>
          <p:cNvSpPr txBox="1"/>
          <p:nvPr userDrawn="1"/>
        </p:nvSpPr>
        <p:spPr>
          <a:xfrm>
            <a:off x="7180242" y="5506846"/>
            <a:ext cx="3968304" cy="400110"/>
          </a:xfrm>
          <a:prstGeom prst="rect">
            <a:avLst/>
          </a:prstGeom>
          <a:noFill/>
        </p:spPr>
        <p:txBody>
          <a:bodyPr wrap="square" rtlCol="0">
            <a:spAutoFit/>
          </a:bodyPr>
          <a:lstStyle/>
          <a:p>
            <a:r>
              <a:rPr lang="pt-PT" sz="2000" dirty="0" smtClean="0">
                <a:solidFill>
                  <a:srgbClr val="73C9E4"/>
                </a:solidFill>
                <a:latin typeface="Segoe UI" panose="020B0502040204020203" pitchFamily="34" charset="0"/>
                <a:cs typeface="Segoe UI" panose="020B0502040204020203" pitchFamily="34" charset="0"/>
              </a:rPr>
              <a:t>Developer</a:t>
            </a:r>
            <a:endParaRPr lang="pt-PT" sz="2000" dirty="0">
              <a:solidFill>
                <a:srgbClr val="73C9E4"/>
              </a:solidFill>
              <a:latin typeface="Segoe UI" panose="020B0502040204020203" pitchFamily="34" charset="0"/>
              <a:cs typeface="Segoe UI" panose="020B0502040204020203" pitchFamily="34" charset="0"/>
            </a:endParaRPr>
          </a:p>
        </p:txBody>
      </p:sp>
      <p:sp>
        <p:nvSpPr>
          <p:cNvPr id="5" name="TextBox 4"/>
          <p:cNvSpPr txBox="1"/>
          <p:nvPr userDrawn="1"/>
        </p:nvSpPr>
        <p:spPr>
          <a:xfrm>
            <a:off x="7180243" y="5700725"/>
            <a:ext cx="6162261" cy="707886"/>
          </a:xfrm>
          <a:prstGeom prst="rect">
            <a:avLst/>
          </a:prstGeom>
          <a:noFill/>
        </p:spPr>
        <p:txBody>
          <a:bodyPr wrap="square" rtlCol="0">
            <a:spAutoFit/>
          </a:bodyPr>
          <a:lstStyle/>
          <a:p>
            <a:r>
              <a:rPr lang="pt-PT" sz="4000" b="1" dirty="0" smtClean="0">
                <a:latin typeface="Segoe UI" panose="020B0502040204020203" pitchFamily="34" charset="0"/>
                <a:cs typeface="Segoe UI" panose="020B0502040204020203" pitchFamily="34" charset="0"/>
              </a:rPr>
              <a:t>TECH REFRESH</a:t>
            </a:r>
            <a:endParaRPr lang="pt-PT" sz="4000" b="1" dirty="0">
              <a:latin typeface="Segoe UI" panose="020B0502040204020203" pitchFamily="34" charset="0"/>
              <a:cs typeface="Segoe UI" panose="020B0502040204020203" pitchFamily="34" charset="0"/>
            </a:endParaRPr>
          </a:p>
        </p:txBody>
      </p:sp>
      <p:grpSp>
        <p:nvGrpSpPr>
          <p:cNvPr id="6" name="Group 5"/>
          <p:cNvGrpSpPr/>
          <p:nvPr userDrawn="1"/>
        </p:nvGrpSpPr>
        <p:grpSpPr>
          <a:xfrm>
            <a:off x="10787448" y="5605702"/>
            <a:ext cx="1097466" cy="822995"/>
            <a:chOff x="5205052" y="3339264"/>
            <a:chExt cx="1324800" cy="993474"/>
          </a:xfrm>
        </p:grpSpPr>
        <p:sp>
          <p:nvSpPr>
            <p:cNvPr id="7" name="Rectangle 6"/>
            <p:cNvSpPr/>
            <p:nvPr/>
          </p:nvSpPr>
          <p:spPr>
            <a:xfrm>
              <a:off x="5205052" y="3339264"/>
              <a:ext cx="331200" cy="331158"/>
            </a:xfrm>
            <a:prstGeom prst="rect">
              <a:avLst/>
            </a:prstGeom>
            <a:solidFill>
              <a:srgbClr val="681B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8" name="Rectangle 7"/>
            <p:cNvSpPr/>
            <p:nvPr/>
          </p:nvSpPr>
          <p:spPr>
            <a:xfrm>
              <a:off x="5536253" y="3670422"/>
              <a:ext cx="331201" cy="331158"/>
            </a:xfrm>
            <a:prstGeom prst="rect">
              <a:avLst/>
            </a:prstGeom>
            <a:solidFill>
              <a:srgbClr val="B923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9" name="Rectangle 8"/>
            <p:cNvSpPr/>
            <p:nvPr/>
          </p:nvSpPr>
          <p:spPr>
            <a:xfrm>
              <a:off x="5867452" y="4001580"/>
              <a:ext cx="331200" cy="331158"/>
            </a:xfrm>
            <a:prstGeom prst="rect">
              <a:avLst/>
            </a:prstGeom>
            <a:solidFill>
              <a:srgbClr val="B9D8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0" name="Rectangle 9"/>
            <p:cNvSpPr/>
            <p:nvPr/>
          </p:nvSpPr>
          <p:spPr>
            <a:xfrm>
              <a:off x="6198652" y="3670422"/>
              <a:ext cx="331200" cy="331158"/>
            </a:xfrm>
            <a:prstGeom prst="rect">
              <a:avLst/>
            </a:prstGeom>
            <a:solidFill>
              <a:srgbClr val="28B8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grpSp>
      <p:sp>
        <p:nvSpPr>
          <p:cNvPr id="11" name="TextBox 10"/>
          <p:cNvSpPr txBox="1"/>
          <p:nvPr userDrawn="1"/>
        </p:nvSpPr>
        <p:spPr>
          <a:xfrm>
            <a:off x="4480291" y="2755557"/>
            <a:ext cx="5399902" cy="830997"/>
          </a:xfrm>
          <a:prstGeom prst="rect">
            <a:avLst/>
          </a:prstGeom>
          <a:noFill/>
        </p:spPr>
        <p:txBody>
          <a:bodyPr wrap="square" rtlCol="0">
            <a:spAutoFit/>
          </a:bodyPr>
          <a:lstStyle/>
          <a:p>
            <a:r>
              <a:rPr lang="pt-PT" sz="4800" dirty="0" err="1" smtClean="0">
                <a:latin typeface="Segoe UI Light" panose="020B0502040204020203" pitchFamily="34" charset="0"/>
                <a:cs typeface="Segoe UI Light" panose="020B0502040204020203" pitchFamily="34" charset="0"/>
              </a:rPr>
              <a:t>Thank</a:t>
            </a:r>
            <a:r>
              <a:rPr lang="pt-PT" sz="4800" dirty="0" smtClean="0">
                <a:latin typeface="Segoe UI Light" panose="020B0502040204020203" pitchFamily="34" charset="0"/>
                <a:cs typeface="Segoe UI Light" panose="020B0502040204020203" pitchFamily="34" charset="0"/>
              </a:rPr>
              <a:t> </a:t>
            </a:r>
            <a:r>
              <a:rPr lang="pt-PT" sz="4800" dirty="0" err="1" smtClean="0">
                <a:latin typeface="Segoe UI Light" panose="020B0502040204020203" pitchFamily="34" charset="0"/>
                <a:cs typeface="Segoe UI Light" panose="020B0502040204020203" pitchFamily="34" charset="0"/>
              </a:rPr>
              <a:t>you</a:t>
            </a:r>
            <a:endParaRPr lang="pt-PT" sz="48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383744084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1524000" y="1122363"/>
            <a:ext cx="9144000" cy="2387600"/>
          </a:xfrm>
        </p:spPr>
        <p:txBody>
          <a:bodyPr anchor="b"/>
          <a:lstStyle>
            <a:lvl1pPr algn="ctr">
              <a:defRPr sz="6000">
                <a:solidFill>
                  <a:srgbClr val="1772C1"/>
                </a:solidFill>
                <a:latin typeface="Segoe UI Light" panose="020B0502040204020203" pitchFamily="34" charset="0"/>
                <a:cs typeface="Segoe UI Light" panose="020B0502040204020203" pitchFamily="34" charset="0"/>
              </a:defRPr>
            </a:lvl1pPr>
          </a:lstStyle>
          <a:p>
            <a:r>
              <a:rPr lang="en-US" dirty="0" smtClean="0"/>
              <a:t>Title</a:t>
            </a:r>
            <a:endParaRPr lang="pt-PT" dirty="0"/>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518320" y="5993296"/>
            <a:ext cx="2527906" cy="774886"/>
          </a:xfrm>
          <a:prstGeom prst="rect">
            <a:avLst/>
          </a:prstGeom>
        </p:spPr>
      </p:pic>
    </p:spTree>
    <p:extLst>
      <p:ext uri="{BB962C8B-B14F-4D97-AF65-F5344CB8AC3E}">
        <p14:creationId xmlns:p14="http://schemas.microsoft.com/office/powerpoint/2010/main" val="22722968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518320" y="5993296"/>
            <a:ext cx="2527906" cy="774886"/>
          </a:xfrm>
          <a:prstGeom prst="rect">
            <a:avLst/>
          </a:prstGeom>
        </p:spPr>
      </p:pic>
      <p:sp>
        <p:nvSpPr>
          <p:cNvPr id="2" name="Title 1"/>
          <p:cNvSpPr>
            <a:spLocks noGrp="1"/>
          </p:cNvSpPr>
          <p:nvPr>
            <p:ph type="title"/>
          </p:nvPr>
        </p:nvSpPr>
        <p:spPr/>
        <p:txBody>
          <a:bodyPr/>
          <a:lstStyle>
            <a:lvl1pPr>
              <a:defRPr>
                <a:solidFill>
                  <a:srgbClr val="1772C1"/>
                </a:solidFill>
                <a:latin typeface="Segoe UI Light" panose="020B0502040204020203" pitchFamily="34" charset="0"/>
                <a:cs typeface="Segoe UI Light" panose="020B0502040204020203" pitchFamily="34" charset="0"/>
              </a:defRPr>
            </a:lvl1pPr>
          </a:lstStyle>
          <a:p>
            <a:r>
              <a:rPr lang="en-US" smtClean="0"/>
              <a:t>Click to edit Master title style</a:t>
            </a:r>
            <a:endParaRPr lang="pt-PT"/>
          </a:p>
        </p:txBody>
      </p:sp>
      <p:sp>
        <p:nvSpPr>
          <p:cNvPr id="3" name="Content Placeholder 2"/>
          <p:cNvSpPr>
            <a:spLocks noGrp="1"/>
          </p:cNvSpPr>
          <p:nvPr>
            <p:ph idx="1"/>
          </p:nvPr>
        </p:nvSpPr>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67CF1C19-C503-4369-B8CF-59236778BAAD}" type="datetimeFigureOut">
              <a:rPr lang="pt-PT" smtClean="0"/>
              <a:t>04/08/2015</a:t>
            </a:fld>
            <a:endParaRPr lang="pt-PT"/>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pt-PT"/>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7D03DFB-5D7D-4833-81C3-6A80F0C561F4}" type="slidenum">
              <a:rPr lang="pt-PT" smtClean="0"/>
              <a:t>‹#›</a:t>
            </a:fld>
            <a:endParaRPr lang="pt-PT"/>
          </a:p>
        </p:txBody>
      </p:sp>
    </p:spTree>
    <p:extLst>
      <p:ext uri="{BB962C8B-B14F-4D97-AF65-F5344CB8AC3E}">
        <p14:creationId xmlns:p14="http://schemas.microsoft.com/office/powerpoint/2010/main" val="2448863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518320" y="5993296"/>
            <a:ext cx="2527906" cy="774886"/>
          </a:xfrm>
          <a:prstGeom prst="rect">
            <a:avLst/>
          </a:prstGeom>
        </p:spPr>
      </p:pic>
      <p:sp>
        <p:nvSpPr>
          <p:cNvPr id="2" name="Title 1"/>
          <p:cNvSpPr>
            <a:spLocks noGrp="1"/>
          </p:cNvSpPr>
          <p:nvPr>
            <p:ph type="title"/>
          </p:nvPr>
        </p:nvSpPr>
        <p:spPr>
          <a:xfrm>
            <a:off x="831850" y="1709738"/>
            <a:ext cx="10515600" cy="2852737"/>
          </a:xfrm>
        </p:spPr>
        <p:txBody>
          <a:bodyPr anchor="b"/>
          <a:lstStyle>
            <a:lvl1pPr>
              <a:defRPr sz="6000">
                <a:solidFill>
                  <a:srgbClr val="1772C1"/>
                </a:solidFill>
                <a:latin typeface="Segoe UI Light" panose="020B0502040204020203" pitchFamily="34" charset="0"/>
                <a:cs typeface="Segoe UI Light" panose="020B0502040204020203" pitchFamily="34" charset="0"/>
              </a:defRPr>
            </a:lvl1pPr>
          </a:lstStyle>
          <a:p>
            <a:r>
              <a:rPr lang="en-US" smtClean="0"/>
              <a:t>Click to edit Master title style</a:t>
            </a:r>
            <a:endParaRPr lang="pt-PT"/>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Segoe UI" panose="020B0502040204020203" pitchFamily="34" charset="0"/>
                <a:cs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67CF1C19-C503-4369-B8CF-59236778BAAD}" type="datetimeFigureOut">
              <a:rPr lang="pt-PT" smtClean="0"/>
              <a:t>04/08/2015</a:t>
            </a:fld>
            <a:endParaRPr lang="pt-PT"/>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pt-PT"/>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7D03DFB-5D7D-4833-81C3-6A80F0C561F4}" type="slidenum">
              <a:rPr lang="pt-PT" smtClean="0"/>
              <a:t>‹#›</a:t>
            </a:fld>
            <a:endParaRPr lang="pt-PT"/>
          </a:p>
        </p:txBody>
      </p:sp>
    </p:spTree>
    <p:extLst>
      <p:ext uri="{BB962C8B-B14F-4D97-AF65-F5344CB8AC3E}">
        <p14:creationId xmlns:p14="http://schemas.microsoft.com/office/powerpoint/2010/main" val="130212271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518320" y="5993296"/>
            <a:ext cx="2527906" cy="774886"/>
          </a:xfrm>
          <a:prstGeom prst="rect">
            <a:avLst/>
          </a:prstGeom>
        </p:spPr>
      </p:pic>
      <p:sp>
        <p:nvSpPr>
          <p:cNvPr id="2" name="Title 1"/>
          <p:cNvSpPr>
            <a:spLocks noGrp="1"/>
          </p:cNvSpPr>
          <p:nvPr>
            <p:ph type="title"/>
          </p:nvPr>
        </p:nvSpPr>
        <p:spPr/>
        <p:txBody>
          <a:bodyPr/>
          <a:lstStyle>
            <a:lvl1pPr>
              <a:defRPr>
                <a:solidFill>
                  <a:srgbClr val="1772C1"/>
                </a:solidFill>
                <a:latin typeface="Segoe UI Light" panose="020B0502040204020203" pitchFamily="34" charset="0"/>
                <a:cs typeface="Segoe UI Light" panose="020B0502040204020203" pitchFamily="34" charset="0"/>
              </a:defRPr>
            </a:lvl1pPr>
          </a:lstStyle>
          <a:p>
            <a:r>
              <a:rPr lang="en-US" smtClean="0"/>
              <a:t>Click to edit Master title style</a:t>
            </a:r>
            <a:endParaRPr lang="pt-PT"/>
          </a:p>
        </p:txBody>
      </p:sp>
      <p:sp>
        <p:nvSpPr>
          <p:cNvPr id="3" name="Content Placeholder 2"/>
          <p:cNvSpPr>
            <a:spLocks noGrp="1"/>
          </p:cNvSpPr>
          <p:nvPr>
            <p:ph sz="half" idx="1"/>
          </p:nvPr>
        </p:nvSpPr>
        <p:spPr>
          <a:xfrm>
            <a:off x="838200" y="1825625"/>
            <a:ext cx="5181600" cy="4351338"/>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Content Placeholder 3"/>
          <p:cNvSpPr>
            <a:spLocks noGrp="1"/>
          </p:cNvSpPr>
          <p:nvPr>
            <p:ph sz="half" idx="2"/>
          </p:nvPr>
        </p:nvSpPr>
        <p:spPr>
          <a:xfrm>
            <a:off x="6172200" y="1825625"/>
            <a:ext cx="5181600" cy="4351338"/>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67CF1C19-C503-4369-B8CF-59236778BAAD}" type="datetimeFigureOut">
              <a:rPr lang="pt-PT" smtClean="0"/>
              <a:t>04/08/2015</a:t>
            </a:fld>
            <a:endParaRPr lang="pt-PT"/>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pt-PT"/>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7D03DFB-5D7D-4833-81C3-6A80F0C561F4}" type="slidenum">
              <a:rPr lang="pt-PT" smtClean="0"/>
              <a:t>‹#›</a:t>
            </a:fld>
            <a:endParaRPr lang="pt-PT"/>
          </a:p>
        </p:txBody>
      </p:sp>
    </p:spTree>
    <p:extLst>
      <p:ext uri="{BB962C8B-B14F-4D97-AF65-F5344CB8AC3E}">
        <p14:creationId xmlns:p14="http://schemas.microsoft.com/office/powerpoint/2010/main" val="148839870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latin typeface="Segoe UI Light" panose="020B0502040204020203" pitchFamily="34" charset="0"/>
                <a:cs typeface="Segoe UI Light" panose="020B0502040204020203" pitchFamily="34" charset="0"/>
              </a:defRPr>
            </a:lvl1pPr>
          </a:lstStyle>
          <a:p>
            <a:r>
              <a:rPr lang="en-US" smtClean="0"/>
              <a:t>Click to edit Master title style</a:t>
            </a:r>
            <a:endParaRPr lang="pt-PT"/>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atin typeface="Segoe UI" panose="020B0502040204020203" pitchFamily="34" charset="0"/>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atin typeface="Segoe UI" panose="020B0502040204020203" pitchFamily="34" charset="0"/>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518320" y="5993296"/>
            <a:ext cx="2527906" cy="774886"/>
          </a:xfrm>
          <a:prstGeom prst="rect">
            <a:avLst/>
          </a:prstGeom>
        </p:spPr>
      </p:pic>
      <p:sp>
        <p:nvSpPr>
          <p:cNvPr id="7" name="Date Placeholder 6"/>
          <p:cNvSpPr>
            <a:spLocks noGrp="1"/>
          </p:cNvSpPr>
          <p:nvPr>
            <p:ph type="dt" sz="half" idx="10"/>
          </p:nvPr>
        </p:nvSpPr>
        <p:spPr>
          <a:xfrm>
            <a:off x="838200" y="6356350"/>
            <a:ext cx="2743200" cy="365125"/>
          </a:xfrm>
          <a:prstGeom prst="rect">
            <a:avLst/>
          </a:prstGeom>
        </p:spPr>
        <p:txBody>
          <a:bodyPr/>
          <a:lstStyle/>
          <a:p>
            <a:fld id="{67CF1C19-C503-4369-B8CF-59236778BAAD}" type="datetimeFigureOut">
              <a:rPr lang="pt-PT" smtClean="0"/>
              <a:t>04/08/2015</a:t>
            </a:fld>
            <a:endParaRPr lang="pt-PT"/>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pt-PT"/>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87D03DFB-5D7D-4833-81C3-6A80F0C561F4}" type="slidenum">
              <a:rPr lang="pt-PT" smtClean="0"/>
              <a:t>‹#›</a:t>
            </a:fld>
            <a:endParaRPr lang="pt-PT"/>
          </a:p>
        </p:txBody>
      </p:sp>
    </p:spTree>
    <p:extLst>
      <p:ext uri="{BB962C8B-B14F-4D97-AF65-F5344CB8AC3E}">
        <p14:creationId xmlns:p14="http://schemas.microsoft.com/office/powerpoint/2010/main" val="195526639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518320" y="5993296"/>
            <a:ext cx="2527906" cy="774886"/>
          </a:xfrm>
          <a:prstGeom prst="rect">
            <a:avLst/>
          </a:prstGeom>
        </p:spPr>
      </p:pic>
      <p:sp>
        <p:nvSpPr>
          <p:cNvPr id="2" name="Title 1"/>
          <p:cNvSpPr>
            <a:spLocks noGrp="1"/>
          </p:cNvSpPr>
          <p:nvPr>
            <p:ph type="title"/>
          </p:nvPr>
        </p:nvSpPr>
        <p:spPr/>
        <p:txBody>
          <a:bodyPr/>
          <a:lstStyle>
            <a:lvl1pPr>
              <a:defRPr>
                <a:latin typeface="Segoe UI Light" panose="020B0502040204020203" pitchFamily="34" charset="0"/>
                <a:cs typeface="Segoe UI Light" panose="020B0502040204020203" pitchFamily="34" charset="0"/>
              </a:defRPr>
            </a:lvl1pPr>
          </a:lstStyle>
          <a:p>
            <a:r>
              <a:rPr lang="en-US" smtClean="0"/>
              <a:t>Click to edit Master title style</a:t>
            </a:r>
            <a:endParaRPr lang="pt-PT"/>
          </a:p>
        </p:txBody>
      </p:sp>
      <p:sp>
        <p:nvSpPr>
          <p:cNvPr id="3" name="Date Placeholder 2"/>
          <p:cNvSpPr>
            <a:spLocks noGrp="1"/>
          </p:cNvSpPr>
          <p:nvPr>
            <p:ph type="dt" sz="half" idx="10"/>
          </p:nvPr>
        </p:nvSpPr>
        <p:spPr>
          <a:xfrm>
            <a:off x="838200" y="6356350"/>
            <a:ext cx="2743200" cy="365125"/>
          </a:xfrm>
          <a:prstGeom prst="rect">
            <a:avLst/>
          </a:prstGeom>
        </p:spPr>
        <p:txBody>
          <a:bodyPr/>
          <a:lstStyle/>
          <a:p>
            <a:fld id="{67CF1C19-C503-4369-B8CF-59236778BAAD}" type="datetimeFigureOut">
              <a:rPr lang="pt-PT" smtClean="0"/>
              <a:t>04/08/2015</a:t>
            </a:fld>
            <a:endParaRPr lang="pt-PT"/>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pt-PT"/>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87D03DFB-5D7D-4833-81C3-6A80F0C561F4}" type="slidenum">
              <a:rPr lang="pt-PT" smtClean="0"/>
              <a:t>‹#›</a:t>
            </a:fld>
            <a:endParaRPr lang="pt-PT"/>
          </a:p>
        </p:txBody>
      </p:sp>
    </p:spTree>
    <p:extLst>
      <p:ext uri="{BB962C8B-B14F-4D97-AF65-F5344CB8AC3E}">
        <p14:creationId xmlns:p14="http://schemas.microsoft.com/office/powerpoint/2010/main" val="118029166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518320" y="5993296"/>
            <a:ext cx="2527906" cy="774886"/>
          </a:xfrm>
          <a:prstGeom prst="rect">
            <a:avLst/>
          </a:prstGeom>
        </p:spPr>
      </p:pic>
      <p:sp>
        <p:nvSpPr>
          <p:cNvPr id="2" name="Date Placeholder 1"/>
          <p:cNvSpPr>
            <a:spLocks noGrp="1"/>
          </p:cNvSpPr>
          <p:nvPr>
            <p:ph type="dt" sz="half" idx="10"/>
          </p:nvPr>
        </p:nvSpPr>
        <p:spPr>
          <a:xfrm>
            <a:off x="838200" y="6356350"/>
            <a:ext cx="2743200" cy="365125"/>
          </a:xfrm>
          <a:prstGeom prst="rect">
            <a:avLst/>
          </a:prstGeom>
        </p:spPr>
        <p:txBody>
          <a:bodyPr/>
          <a:lstStyle/>
          <a:p>
            <a:fld id="{67CF1C19-C503-4369-B8CF-59236778BAAD}" type="datetimeFigureOut">
              <a:rPr lang="pt-PT" smtClean="0"/>
              <a:t>04/08/2015</a:t>
            </a:fld>
            <a:endParaRPr lang="pt-PT"/>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pt-PT"/>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7D03DFB-5D7D-4833-81C3-6A80F0C561F4}" type="slidenum">
              <a:rPr lang="pt-PT" smtClean="0"/>
              <a:t>‹#›</a:t>
            </a:fld>
            <a:endParaRPr lang="pt-PT"/>
          </a:p>
        </p:txBody>
      </p:sp>
    </p:spTree>
    <p:extLst>
      <p:ext uri="{BB962C8B-B14F-4D97-AF65-F5344CB8AC3E}">
        <p14:creationId xmlns:p14="http://schemas.microsoft.com/office/powerpoint/2010/main" val="239616399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518320" y="5993296"/>
            <a:ext cx="2527906" cy="774886"/>
          </a:xfrm>
          <a:prstGeom prst="rect">
            <a:avLst/>
          </a:prstGeom>
        </p:spPr>
      </p:pic>
      <p:sp>
        <p:nvSpPr>
          <p:cNvPr id="2" name="Title 1"/>
          <p:cNvSpPr>
            <a:spLocks noGrp="1"/>
          </p:cNvSpPr>
          <p:nvPr>
            <p:ph type="title"/>
          </p:nvPr>
        </p:nvSpPr>
        <p:spPr>
          <a:xfrm>
            <a:off x="839788" y="457200"/>
            <a:ext cx="3932237" cy="1600200"/>
          </a:xfrm>
        </p:spPr>
        <p:txBody>
          <a:bodyPr anchor="b"/>
          <a:lstStyle>
            <a:lvl1pPr>
              <a:defRPr sz="3200">
                <a:latin typeface="Segoe UI" panose="020B0502040204020203" pitchFamily="34" charset="0"/>
                <a:cs typeface="Segoe UI" panose="020B0502040204020203" pitchFamily="34" charset="0"/>
              </a:defRPr>
            </a:lvl1pPr>
          </a:lstStyle>
          <a:p>
            <a:r>
              <a:rPr lang="en-US" smtClean="0"/>
              <a:t>Click to edit Master title style</a:t>
            </a:r>
            <a:endParaRPr lang="pt-PT"/>
          </a:p>
        </p:txBody>
      </p:sp>
      <p:sp>
        <p:nvSpPr>
          <p:cNvPr id="3" name="Content Placeholder 2"/>
          <p:cNvSpPr>
            <a:spLocks noGrp="1"/>
          </p:cNvSpPr>
          <p:nvPr>
            <p:ph idx="1"/>
          </p:nvPr>
        </p:nvSpPr>
        <p:spPr>
          <a:xfrm>
            <a:off x="5183188" y="987425"/>
            <a:ext cx="6172200" cy="4873625"/>
          </a:xfrm>
        </p:spPr>
        <p:txBody>
          <a:bodyPr/>
          <a:lstStyle>
            <a:lvl1pPr>
              <a:defRPr sz="3200">
                <a:latin typeface="Segoe UI" panose="020B0502040204020203" pitchFamily="34" charset="0"/>
                <a:cs typeface="Segoe UI" panose="020B0502040204020203" pitchFamily="34" charset="0"/>
              </a:defRPr>
            </a:lvl1pPr>
            <a:lvl2pPr>
              <a:defRPr sz="2800">
                <a:latin typeface="Segoe UI" panose="020B0502040204020203" pitchFamily="34" charset="0"/>
                <a:cs typeface="Segoe UI" panose="020B0502040204020203" pitchFamily="34" charset="0"/>
              </a:defRPr>
            </a:lvl2pPr>
            <a:lvl3pPr>
              <a:defRPr sz="2400">
                <a:latin typeface="Segoe UI" panose="020B0502040204020203" pitchFamily="34" charset="0"/>
                <a:cs typeface="Segoe UI" panose="020B0502040204020203" pitchFamily="34" charset="0"/>
              </a:defRPr>
            </a:lvl3pPr>
            <a:lvl4pPr>
              <a:defRPr sz="2000">
                <a:latin typeface="Segoe UI" panose="020B0502040204020203" pitchFamily="34" charset="0"/>
                <a:cs typeface="Segoe UI" panose="020B0502040204020203" pitchFamily="34" charset="0"/>
              </a:defRPr>
            </a:lvl4pPr>
            <a:lvl5pPr>
              <a:defRPr sz="2000">
                <a:latin typeface="Segoe UI" panose="020B0502040204020203" pitchFamily="34" charset="0"/>
                <a:cs typeface="Segoe UI" panose="020B0502040204020203"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atin typeface="Segoe UI" panose="020B0502040204020203" pitchFamily="34" charset="0"/>
                <a:cs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67CF1C19-C503-4369-B8CF-59236778BAAD}" type="datetimeFigureOut">
              <a:rPr lang="pt-PT" smtClean="0"/>
              <a:t>04/08/2015</a:t>
            </a:fld>
            <a:endParaRPr lang="pt-PT"/>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pt-PT"/>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7D03DFB-5D7D-4833-81C3-6A80F0C561F4}" type="slidenum">
              <a:rPr lang="pt-PT" smtClean="0"/>
              <a:t>‹#›</a:t>
            </a:fld>
            <a:endParaRPr lang="pt-PT"/>
          </a:p>
        </p:txBody>
      </p:sp>
    </p:spTree>
    <p:extLst>
      <p:ext uri="{BB962C8B-B14F-4D97-AF65-F5344CB8AC3E}">
        <p14:creationId xmlns:p14="http://schemas.microsoft.com/office/powerpoint/2010/main" val="142199892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pt-PT"/>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Tree>
    <p:extLst>
      <p:ext uri="{BB962C8B-B14F-4D97-AF65-F5344CB8AC3E}">
        <p14:creationId xmlns:p14="http://schemas.microsoft.com/office/powerpoint/2010/main" val="3453912987"/>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1" r:id="rId1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Segoe UI Light" panose="020B0502040204020203" pitchFamily="34" charset="0"/>
          <a:ea typeface="+mj-ea"/>
          <a:cs typeface="Segoe UI Light" panose="020B0502040204020203"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mailto:amarreiros@innovagency.com" TargetMode="External"/><Relationship Id="rId3" Type="http://schemas.openxmlformats.org/officeDocument/2006/relationships/image" Target="../media/image3.png"/><Relationship Id="rId7" Type="http://schemas.openxmlformats.org/officeDocument/2006/relationships/hyperlink" Target="mailto:amarreiros@gmail.com"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8.xml"/><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2.png"/><Relationship Id="rId1" Type="http://schemas.openxmlformats.org/officeDocument/2006/relationships/slideLayout" Target="../slideLayouts/slideLayout8.xml"/><Relationship Id="rId4" Type="http://schemas.openxmlformats.org/officeDocument/2006/relationships/image" Target="../media/image43.png"/></Relationships>
</file>

<file path=ppt/slides/_rels/slide3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4.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image" Target="../media/image52.jpeg"/><Relationship Id="rId1" Type="http://schemas.openxmlformats.org/officeDocument/2006/relationships/slideLayout" Target="../slideLayouts/slideLayout13.xml"/><Relationship Id="rId6" Type="http://schemas.openxmlformats.org/officeDocument/2006/relationships/hyperlink" Target="mailto:amarreiros@innovagency.com" TargetMode="External"/><Relationship Id="rId5" Type="http://schemas.openxmlformats.org/officeDocument/2006/relationships/hyperlink" Target="mailto:amarreiros@gmail.com" TargetMode="External"/><Relationship Id="rId4" Type="http://schemas.openxmlformats.org/officeDocument/2006/relationships/image" Target="../media/image4.png"/></Relationships>
</file>

<file path=ppt/slides/_rels/slide45.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8.xml"/><Relationship Id="rId6" Type="http://schemas.openxmlformats.org/officeDocument/2006/relationships/hyperlink" Target="http://aka.ms/tryazure" TargetMode="External"/><Relationship Id="rId5" Type="http://schemas.openxmlformats.org/officeDocument/2006/relationships/image" Target="../media/image57.png"/><Relationship Id="rId4" Type="http://schemas.openxmlformats.org/officeDocument/2006/relationships/image" Target="../media/image56.png"/></Relationships>
</file>

<file path=ppt/slides/_rels/slide47.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hyperlink" Target="http://aka.ms/downloadvscode" TargetMode="External"/><Relationship Id="rId2" Type="http://schemas.openxmlformats.org/officeDocument/2006/relationships/image" Target="../media/image58.emf"/><Relationship Id="rId1" Type="http://schemas.openxmlformats.org/officeDocument/2006/relationships/slideLayout" Target="../slideLayouts/slideLayout8.xml"/><Relationship Id="rId6" Type="http://schemas.openxmlformats.org/officeDocument/2006/relationships/image" Target="../media/image60.png"/><Relationship Id="rId5" Type="http://schemas.openxmlformats.org/officeDocument/2006/relationships/hyperlink" Target="http://aka.ms/downloadvisualstudio2015" TargetMode="External"/><Relationship Id="rId4" Type="http://schemas.openxmlformats.org/officeDocument/2006/relationships/hyperlink" Target="http://aka.ms/tryazure"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8.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pt-PT" dirty="0" smtClean="0"/>
              <a:t>Web Going Foward</a:t>
            </a:r>
            <a:endParaRPr lang="pt-PT" dirty="0"/>
          </a:p>
        </p:txBody>
      </p:sp>
    </p:spTree>
    <p:extLst>
      <p:ext uri="{BB962C8B-B14F-4D97-AF65-F5344CB8AC3E}">
        <p14:creationId xmlns:p14="http://schemas.microsoft.com/office/powerpoint/2010/main" val="23089252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ego.globo.com/Gente/foto/0,,33385948-EXH,00.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283337" y="214223"/>
            <a:ext cx="11758410" cy="57744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18072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www.itdominant.com/images/web-development-banner.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291548" y="265042"/>
            <a:ext cx="8610620" cy="598998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935907" y="265042"/>
            <a:ext cx="5932521" cy="341632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5400" b="1" dirty="0" smtClean="0">
                <a:ln/>
                <a:solidFill>
                  <a:schemeClr val="accent3"/>
                </a:solidFill>
              </a:rPr>
              <a:t>What’s Happening?</a:t>
            </a:r>
          </a:p>
          <a:p>
            <a:pPr algn="ctr"/>
            <a:r>
              <a:rPr lang="en-US" sz="5400" b="1" dirty="0" smtClean="0">
                <a:ln/>
                <a:solidFill>
                  <a:schemeClr val="accent3"/>
                </a:solidFill>
              </a:rPr>
              <a:t> What Technologies </a:t>
            </a:r>
          </a:p>
          <a:p>
            <a:pPr algn="ctr"/>
            <a:r>
              <a:rPr lang="en-US" sz="5400" b="1" dirty="0">
                <a:ln/>
                <a:solidFill>
                  <a:schemeClr val="accent3"/>
                </a:solidFill>
              </a:rPr>
              <a:t>c</a:t>
            </a:r>
            <a:r>
              <a:rPr lang="en-US" sz="5400" b="1" dirty="0" smtClean="0">
                <a:ln/>
                <a:solidFill>
                  <a:schemeClr val="accent3"/>
                </a:solidFill>
              </a:rPr>
              <a:t>an make Web </a:t>
            </a:r>
          </a:p>
          <a:p>
            <a:pPr algn="ctr"/>
            <a:r>
              <a:rPr lang="en-US" sz="5400" b="1" dirty="0" smtClean="0">
                <a:ln/>
                <a:solidFill>
                  <a:schemeClr val="accent3"/>
                </a:solidFill>
              </a:rPr>
              <a:t>move forward ?</a:t>
            </a:r>
            <a:endParaRPr lang="en-US" sz="5400" b="1" cap="none" spc="0" dirty="0">
              <a:ln/>
              <a:solidFill>
                <a:schemeClr val="accent3"/>
              </a:solidFill>
              <a:effectLst/>
            </a:endParaRPr>
          </a:p>
        </p:txBody>
      </p:sp>
    </p:spTree>
    <p:extLst>
      <p:ext uri="{BB962C8B-B14F-4D97-AF65-F5344CB8AC3E}">
        <p14:creationId xmlns:p14="http://schemas.microsoft.com/office/powerpoint/2010/main" val="289177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media.creativebloq.futurecdn.net/sites/creativebloq.com/files/images/2011/10/ttdf_1.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211641" y="250914"/>
            <a:ext cx="9902825" cy="58021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23344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c-sharpcorner.com/UploadFile/47548d/introduction-of-javascript/Images/JavaScript%20Introduction.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36166" y="274291"/>
            <a:ext cx="7676460" cy="58813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33909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Responsive</a:t>
            </a:r>
            <a:endParaRPr lang="pt-PT" dirty="0"/>
          </a:p>
        </p:txBody>
      </p:sp>
      <p:sp>
        <p:nvSpPr>
          <p:cNvPr id="3" name="Content Placeholder 2"/>
          <p:cNvSpPr>
            <a:spLocks noGrp="1"/>
          </p:cNvSpPr>
          <p:nvPr>
            <p:ph idx="1"/>
          </p:nvPr>
        </p:nvSpPr>
        <p:spPr/>
        <p:txBody>
          <a:bodyPr>
            <a:normAutofit/>
          </a:bodyPr>
          <a:lstStyle/>
          <a:p>
            <a:r>
              <a:rPr lang="pt-PT" sz="3600" dirty="0" smtClean="0"/>
              <a:t>Adaptative Design/ Code</a:t>
            </a:r>
          </a:p>
          <a:p>
            <a:endParaRPr lang="pt-PT" sz="3600" dirty="0" smtClean="0"/>
          </a:p>
          <a:p>
            <a:r>
              <a:rPr lang="pt-PT" sz="3600" dirty="0" smtClean="0"/>
              <a:t>Adapted Behaviour</a:t>
            </a:r>
          </a:p>
          <a:p>
            <a:endParaRPr lang="pt-PT" sz="3600" dirty="0" smtClean="0"/>
          </a:p>
          <a:p>
            <a:r>
              <a:rPr lang="pt-PT" sz="3600" dirty="0" smtClean="0"/>
              <a:t>Flexible </a:t>
            </a:r>
            <a:endParaRPr lang="pt-PT" sz="3600" dirty="0"/>
          </a:p>
        </p:txBody>
      </p:sp>
      <p:pic>
        <p:nvPicPr>
          <p:cNvPr id="3074" name="Picture 2" descr="http://searchengineland.com/figz/wp-content/seloads/2012/06/responsive-design-alone-not-mobile-seo.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968497" y="1690688"/>
            <a:ext cx="4617121" cy="34628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55677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Responsive Hand Crafted</a:t>
            </a:r>
            <a:endParaRPr lang="pt-PT" dirty="0"/>
          </a:p>
        </p:txBody>
      </p:sp>
      <p:sp>
        <p:nvSpPr>
          <p:cNvPr id="3" name="Content Placeholder 2"/>
          <p:cNvSpPr>
            <a:spLocks noGrp="1"/>
          </p:cNvSpPr>
          <p:nvPr>
            <p:ph idx="1"/>
          </p:nvPr>
        </p:nvSpPr>
        <p:spPr/>
        <p:txBody>
          <a:bodyPr>
            <a:normAutofit lnSpcReduction="10000"/>
          </a:bodyPr>
          <a:lstStyle/>
          <a:p>
            <a:pPr marL="0" indent="0">
              <a:buNone/>
              <a:defRPr/>
            </a:pPr>
            <a:r>
              <a:rPr lang="pt-PT" u="sng" dirty="0" smtClean="0"/>
              <a:t>Media Queries</a:t>
            </a:r>
          </a:p>
          <a:p>
            <a:pPr marL="0" indent="0">
              <a:buNone/>
              <a:defRPr/>
            </a:pPr>
            <a:endParaRPr lang="pt-PT" dirty="0" smtClean="0"/>
          </a:p>
          <a:p>
            <a:pPr>
              <a:buFont typeface="Arial" charset="0"/>
              <a:buChar char="•"/>
              <a:defRPr/>
            </a:pPr>
            <a:r>
              <a:rPr lang="pt-PT" sz="2200" dirty="0" smtClean="0"/>
              <a:t>Part </a:t>
            </a:r>
            <a:r>
              <a:rPr lang="pt-PT" sz="2200" dirty="0"/>
              <a:t>of the CSS3 specification</a:t>
            </a:r>
          </a:p>
          <a:p>
            <a:pPr marL="0" indent="0">
              <a:buNone/>
              <a:defRPr/>
            </a:pPr>
            <a:endParaRPr lang="pt-PT" sz="2200" dirty="0"/>
          </a:p>
          <a:p>
            <a:pPr>
              <a:buFont typeface="Arial" charset="0"/>
              <a:buChar char="•"/>
              <a:defRPr/>
            </a:pPr>
            <a:r>
              <a:rPr lang="en-US" sz="2200" dirty="0"/>
              <a:t>Allows us to target not only certain device </a:t>
            </a:r>
            <a:endParaRPr lang="en-US" sz="2200" dirty="0" smtClean="0"/>
          </a:p>
          <a:p>
            <a:pPr marL="0" indent="0">
              <a:buNone/>
              <a:defRPr/>
            </a:pPr>
            <a:r>
              <a:rPr lang="en-US" sz="2200" dirty="0" smtClean="0"/>
              <a:t>classes</a:t>
            </a:r>
            <a:r>
              <a:rPr lang="en-US" sz="2200" dirty="0"/>
              <a:t>, but to actually inspect the physical </a:t>
            </a:r>
            <a:endParaRPr lang="en-US" sz="2200" dirty="0" smtClean="0"/>
          </a:p>
          <a:p>
            <a:pPr marL="0" indent="0">
              <a:buNone/>
              <a:defRPr/>
            </a:pPr>
            <a:r>
              <a:rPr lang="en-US" sz="2200" dirty="0" smtClean="0"/>
              <a:t>characteristics </a:t>
            </a:r>
            <a:r>
              <a:rPr lang="en-US" sz="2200" dirty="0"/>
              <a:t>of the device rendering </a:t>
            </a:r>
          </a:p>
          <a:p>
            <a:pPr marL="0" indent="0">
              <a:buNone/>
              <a:defRPr/>
            </a:pPr>
            <a:r>
              <a:rPr lang="en-US" sz="2200" dirty="0" smtClean="0"/>
              <a:t>our </a:t>
            </a:r>
            <a:r>
              <a:rPr lang="en-US" sz="2200" dirty="0"/>
              <a:t>work</a:t>
            </a:r>
          </a:p>
          <a:p>
            <a:pPr>
              <a:buFont typeface="Arial" charset="0"/>
              <a:buChar char="•"/>
              <a:defRPr/>
            </a:pPr>
            <a:endParaRPr lang="en-US" sz="2200" dirty="0"/>
          </a:p>
          <a:p>
            <a:pPr>
              <a:buFont typeface="Arial" charset="0"/>
              <a:buChar char="•"/>
              <a:defRPr/>
            </a:pPr>
            <a:r>
              <a:rPr lang="en-US" sz="2200" dirty="0"/>
              <a:t>Are conditional styles</a:t>
            </a:r>
          </a:p>
        </p:txBody>
      </p:sp>
      <p:sp>
        <p:nvSpPr>
          <p:cNvPr id="4" name="Rectangle 3"/>
          <p:cNvSpPr/>
          <p:nvPr/>
        </p:nvSpPr>
        <p:spPr>
          <a:xfrm>
            <a:off x="6988935" y="2883519"/>
            <a:ext cx="6096000" cy="1631216"/>
          </a:xfrm>
          <a:prstGeom prst="rect">
            <a:avLst/>
          </a:prstGeom>
        </p:spPr>
        <p:txBody>
          <a:bodyPr>
            <a:spAutoFit/>
          </a:bodyPr>
          <a:lstStyle/>
          <a:p>
            <a:pPr>
              <a:defRPr/>
            </a:pPr>
            <a:r>
              <a:rPr lang="pt-PT" sz="2000" dirty="0"/>
              <a:t>@media screen and (max-device-width: 480px) </a:t>
            </a:r>
          </a:p>
          <a:p>
            <a:pPr>
              <a:defRPr/>
            </a:pPr>
            <a:r>
              <a:rPr lang="pt-PT" sz="2000" dirty="0"/>
              <a:t>	{</a:t>
            </a:r>
          </a:p>
          <a:p>
            <a:pPr>
              <a:defRPr/>
            </a:pPr>
            <a:r>
              <a:rPr lang="pt-PT" sz="2000" dirty="0"/>
              <a:t>		 .column { float: none; }</a:t>
            </a:r>
          </a:p>
          <a:p>
            <a:pPr>
              <a:defRPr/>
            </a:pPr>
            <a:endParaRPr lang="pt-PT" sz="2000" dirty="0"/>
          </a:p>
          <a:p>
            <a:pPr>
              <a:defRPr/>
            </a:pPr>
            <a:r>
              <a:rPr lang="pt-PT" sz="2000" dirty="0"/>
              <a:t> 	}</a:t>
            </a:r>
          </a:p>
        </p:txBody>
      </p:sp>
      <p:sp>
        <p:nvSpPr>
          <p:cNvPr id="6" name="Right Brace 5"/>
          <p:cNvSpPr/>
          <p:nvPr/>
        </p:nvSpPr>
        <p:spPr>
          <a:xfrm>
            <a:off x="6233374" y="1934235"/>
            <a:ext cx="1017431" cy="413411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pt-PT"/>
          </a:p>
        </p:txBody>
      </p:sp>
    </p:spTree>
    <p:extLst>
      <p:ext uri="{BB962C8B-B14F-4D97-AF65-F5344CB8AC3E}">
        <p14:creationId xmlns:p14="http://schemas.microsoft.com/office/powerpoint/2010/main" val="16738780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Responsive Frameworks</a:t>
            </a:r>
            <a:endParaRPr lang="pt-PT" dirty="0"/>
          </a:p>
        </p:txBody>
      </p:sp>
      <p:pic>
        <p:nvPicPr>
          <p:cNvPr id="5122" name="Picture 2" descr="http://gridgum.wpengine.netdna-cdn.com/wp-content/uploads/2014/05/responsive-frameworks.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2113676" y="1468660"/>
            <a:ext cx="8305332" cy="45214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04104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Responsive Frameworks</a:t>
            </a:r>
          </a:p>
        </p:txBody>
      </p:sp>
      <p:pic>
        <p:nvPicPr>
          <p:cNvPr id="8" name="Content Placeholder 7"/>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6030530" y="1669639"/>
            <a:ext cx="5496059" cy="3281680"/>
          </a:xfrm>
          <a:prstGeom prst="rect">
            <a:avLst/>
          </a:prstGeom>
        </p:spPr>
      </p:pic>
      <p:pic>
        <p:nvPicPr>
          <p:cNvPr id="5" name="Content Placeholder 4"/>
          <p:cNvPicPr>
            <a:picLocks noGrp="1" noChangeAspect="1" noChangeArrowheads="1"/>
          </p:cNvPicPr>
          <p:nvPr>
            <p:ph sz="half" idx="1"/>
          </p:nvPr>
        </p:nvPicPr>
        <p:blipFill>
          <a:blip r:embed="rId3" cstate="email">
            <a:extLst>
              <a:ext uri="{28A0092B-C50C-407E-A947-70E740481C1C}">
                <a14:useLocalDpi xmlns:a14="http://schemas.microsoft.com/office/drawing/2010/main"/>
              </a:ext>
            </a:extLst>
          </a:blip>
          <a:srcRect/>
          <a:stretch>
            <a:fillRect/>
          </a:stretch>
        </p:blipFill>
        <p:spPr bwMode="auto">
          <a:xfrm>
            <a:off x="838200" y="1690688"/>
            <a:ext cx="5181600" cy="32735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838200" y="5114228"/>
            <a:ext cx="6096000" cy="923330"/>
          </a:xfrm>
          <a:prstGeom prst="rect">
            <a:avLst/>
          </a:prstGeom>
        </p:spPr>
        <p:txBody>
          <a:bodyPr>
            <a:spAutoFit/>
          </a:bodyPr>
          <a:lstStyle/>
          <a:p>
            <a:r>
              <a:rPr lang="en-US" dirty="0">
                <a:solidFill>
                  <a:srgbClr val="545454"/>
                </a:solidFill>
                <a:latin typeface="arial" panose="020B0604020202020204" pitchFamily="34" charset="0"/>
              </a:rPr>
              <a:t>Is a light collection of CSS and JavaScript files </a:t>
            </a:r>
            <a:endParaRPr lang="en-US" dirty="0" smtClean="0">
              <a:solidFill>
                <a:srgbClr val="545454"/>
              </a:solidFill>
              <a:latin typeface="arial" panose="020B0604020202020204" pitchFamily="34" charset="0"/>
            </a:endParaRPr>
          </a:p>
          <a:p>
            <a:r>
              <a:rPr lang="en-US" dirty="0" smtClean="0">
                <a:solidFill>
                  <a:srgbClr val="545454"/>
                </a:solidFill>
                <a:latin typeface="arial" panose="020B0604020202020204" pitchFamily="34" charset="0"/>
              </a:rPr>
              <a:t>that </a:t>
            </a:r>
            <a:r>
              <a:rPr lang="en-US" dirty="0">
                <a:solidFill>
                  <a:srgbClr val="545454"/>
                </a:solidFill>
                <a:latin typeface="arial" panose="020B0604020202020204" pitchFamily="34" charset="0"/>
              </a:rPr>
              <a:t>make designing responsive sites based </a:t>
            </a:r>
            <a:endParaRPr lang="en-US" dirty="0" smtClean="0">
              <a:solidFill>
                <a:srgbClr val="545454"/>
              </a:solidFill>
              <a:latin typeface="arial" panose="020B0604020202020204" pitchFamily="34" charset="0"/>
            </a:endParaRPr>
          </a:p>
          <a:p>
            <a:r>
              <a:rPr lang="en-US" dirty="0" smtClean="0">
                <a:solidFill>
                  <a:srgbClr val="545454"/>
                </a:solidFill>
                <a:latin typeface="arial" panose="020B0604020202020204" pitchFamily="34" charset="0"/>
              </a:rPr>
              <a:t>on </a:t>
            </a:r>
            <a:r>
              <a:rPr lang="en-US" dirty="0">
                <a:solidFill>
                  <a:srgbClr val="545454"/>
                </a:solidFill>
                <a:latin typeface="arial" panose="020B0604020202020204" pitchFamily="34" charset="0"/>
              </a:rPr>
              <a:t>the 960px grid easy.</a:t>
            </a:r>
            <a:endParaRPr lang="pt-PT" dirty="0">
              <a:solidFill>
                <a:srgbClr val="545454"/>
              </a:solidFill>
              <a:latin typeface="arial" panose="020B0604020202020204" pitchFamily="34" charset="0"/>
            </a:endParaRPr>
          </a:p>
        </p:txBody>
      </p:sp>
      <p:cxnSp>
        <p:nvCxnSpPr>
          <p:cNvPr id="11" name="Straight Connector 10"/>
          <p:cNvCxnSpPr/>
          <p:nvPr/>
        </p:nvCxnSpPr>
        <p:spPr>
          <a:xfrm>
            <a:off x="6019800" y="1669639"/>
            <a:ext cx="6435" cy="4375725"/>
          </a:xfrm>
          <a:prstGeom prst="line">
            <a:avLst/>
          </a:prstGeom>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6096000" y="5101349"/>
            <a:ext cx="6096000" cy="923330"/>
          </a:xfrm>
          <a:prstGeom prst="rect">
            <a:avLst/>
          </a:prstGeom>
        </p:spPr>
        <p:txBody>
          <a:bodyPr>
            <a:spAutoFit/>
          </a:bodyPr>
          <a:lstStyle/>
          <a:p>
            <a:r>
              <a:rPr lang="en-US" dirty="0" smtClean="0">
                <a:solidFill>
                  <a:srgbClr val="545454"/>
                </a:solidFill>
                <a:latin typeface="arial" panose="020B0604020202020204" pitchFamily="34" charset="0"/>
              </a:rPr>
              <a:t>Is </a:t>
            </a:r>
            <a:r>
              <a:rPr lang="en-US" dirty="0">
                <a:solidFill>
                  <a:srgbClr val="545454"/>
                </a:solidFill>
                <a:latin typeface="arial" panose="020B0604020202020204" pitchFamily="34" charset="0"/>
              </a:rPr>
              <a:t>the most popular HTML, CSS, and JavaScript framework for developing responsive, mobile-first web </a:t>
            </a:r>
            <a:r>
              <a:rPr lang="en-US" dirty="0" smtClean="0">
                <a:solidFill>
                  <a:srgbClr val="545454"/>
                </a:solidFill>
                <a:latin typeface="arial" panose="020B0604020202020204" pitchFamily="34" charset="0"/>
              </a:rPr>
              <a:t>sites. With a built in Grid System of 12 columns.</a:t>
            </a:r>
            <a:endParaRPr lang="pt-PT" dirty="0"/>
          </a:p>
        </p:txBody>
      </p:sp>
    </p:spTree>
    <p:extLst>
      <p:ext uri="{BB962C8B-B14F-4D97-AF65-F5344CB8AC3E}">
        <p14:creationId xmlns:p14="http://schemas.microsoft.com/office/powerpoint/2010/main" val="31713299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BootStrap</a:t>
            </a:r>
            <a:endParaRPr lang="pt-PT" dirty="0"/>
          </a:p>
        </p:txBody>
      </p:sp>
      <p:pic>
        <p:nvPicPr>
          <p:cNvPr id="5" name="Picture 4"/>
          <p:cNvPicPr>
            <a:picLocks noChangeAspect="1"/>
          </p:cNvPicPr>
          <p:nvPr/>
        </p:nvPicPr>
        <p:blipFill>
          <a:blip r:embed="rId2"/>
          <a:stretch>
            <a:fillRect/>
          </a:stretch>
        </p:blipFill>
        <p:spPr>
          <a:xfrm>
            <a:off x="313518" y="1690688"/>
            <a:ext cx="11564964" cy="3467584"/>
          </a:xfrm>
          <a:prstGeom prst="rect">
            <a:avLst/>
          </a:prstGeom>
        </p:spPr>
      </p:pic>
    </p:spTree>
    <p:extLst>
      <p:ext uri="{BB962C8B-B14F-4D97-AF65-F5344CB8AC3E}">
        <p14:creationId xmlns:p14="http://schemas.microsoft.com/office/powerpoint/2010/main" val="18414784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944711" y="1201964"/>
            <a:ext cx="8860664" cy="4876864"/>
          </a:xfrm>
          <a:prstGeom prst="rect">
            <a:avLst/>
          </a:prstGeom>
        </p:spPr>
      </p:pic>
      <p:sp>
        <p:nvSpPr>
          <p:cNvPr id="2" name="Title 1"/>
          <p:cNvSpPr>
            <a:spLocks noGrp="1"/>
          </p:cNvSpPr>
          <p:nvPr>
            <p:ph type="title"/>
          </p:nvPr>
        </p:nvSpPr>
        <p:spPr/>
        <p:txBody>
          <a:bodyPr/>
          <a:lstStyle/>
          <a:p>
            <a:r>
              <a:rPr lang="pt-PT" dirty="0" smtClean="0"/>
              <a:t>BootStrap</a:t>
            </a:r>
            <a:endParaRPr lang="pt-PT" dirty="0"/>
          </a:p>
        </p:txBody>
      </p:sp>
    </p:spTree>
    <p:extLst>
      <p:ext uri="{BB962C8B-B14F-4D97-AF65-F5344CB8AC3E}">
        <p14:creationId xmlns:p14="http://schemas.microsoft.com/office/powerpoint/2010/main" val="3528538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Grp="1" noChangeAspect="1"/>
          </p:cNvPicPr>
          <p:nvPr/>
        </p:nvPicPr>
        <p:blipFill>
          <a:blip r:embed="rId2" cstate="email">
            <a:extLst>
              <a:ext uri="{28A0092B-C50C-407E-A947-70E740481C1C}">
                <a14:useLocalDpi xmlns:a14="http://schemas.microsoft.com/office/drawing/2010/main"/>
              </a:ext>
            </a:extLst>
          </a:blip>
          <a:srcRect/>
          <a:stretch>
            <a:fillRect/>
          </a:stretch>
        </p:blipFill>
        <p:spPr>
          <a:xfrm rot="621900">
            <a:off x="1127384" y="1408656"/>
            <a:ext cx="3072384" cy="307238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4" name="TextBox 3"/>
          <p:cNvSpPr txBox="1"/>
          <p:nvPr/>
        </p:nvSpPr>
        <p:spPr>
          <a:xfrm>
            <a:off x="876063" y="162551"/>
            <a:ext cx="1840568" cy="861774"/>
          </a:xfrm>
          <a:prstGeom prst="rect">
            <a:avLst/>
          </a:prstGeom>
          <a:noFill/>
        </p:spPr>
        <p:txBody>
          <a:bodyPr wrap="none" rtlCol="0">
            <a:spAutoFit/>
          </a:bodyPr>
          <a:lstStyle/>
          <a:p>
            <a:r>
              <a:rPr lang="pt-PT" sz="5000" dirty="0">
                <a:solidFill>
                  <a:srgbClr val="00BBF0"/>
                </a:solidFill>
                <a:latin typeface="Segoe UI Light" panose="020B0502040204020203" pitchFamily="34" charset="0"/>
                <a:cs typeface="Segoe UI Light" panose="020B0502040204020203" pitchFamily="34" charset="0"/>
              </a:rPr>
              <a:t>About</a:t>
            </a:r>
          </a:p>
        </p:txBody>
      </p:sp>
      <p:sp>
        <p:nvSpPr>
          <p:cNvPr id="5" name="Subtitle 1"/>
          <p:cNvSpPr txBox="1">
            <a:spLocks/>
          </p:cNvSpPr>
          <p:nvPr/>
        </p:nvSpPr>
        <p:spPr>
          <a:xfrm>
            <a:off x="4604014" y="1101454"/>
            <a:ext cx="7049316" cy="6278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dirty="0" smtClean="0"/>
              <a:t>Alexandre</a:t>
            </a:r>
            <a:r>
              <a:rPr lang="en-US" dirty="0" smtClean="0"/>
              <a:t> Marreiros</a:t>
            </a:r>
            <a:endParaRPr lang="en-US" dirty="0"/>
          </a:p>
        </p:txBody>
      </p:sp>
      <p:sp>
        <p:nvSpPr>
          <p:cNvPr id="6" name="Rectangle 5"/>
          <p:cNvSpPr/>
          <p:nvPr/>
        </p:nvSpPr>
        <p:spPr>
          <a:xfrm>
            <a:off x="4604014" y="1762964"/>
            <a:ext cx="6096000" cy="2554545"/>
          </a:xfrm>
          <a:prstGeom prst="rect">
            <a:avLst/>
          </a:prstGeom>
        </p:spPr>
        <p:txBody>
          <a:bodyPr>
            <a:spAutoFit/>
          </a:bodyPr>
          <a:lstStyle/>
          <a:p>
            <a:pPr marL="742950" lvl="1" indent="-285750">
              <a:buFont typeface="Arial" panose="020B0604020202020204" pitchFamily="34" charset="0"/>
              <a:buChar char="•"/>
            </a:pPr>
            <a:r>
              <a:rPr lang="pt-PT" sz="2000" dirty="0"/>
              <a:t>CTO @ </a:t>
            </a:r>
            <a:r>
              <a:rPr lang="pt-PT" sz="2000" dirty="0" smtClean="0"/>
              <a:t>Innovagency</a:t>
            </a:r>
            <a:endParaRPr lang="pt-PT" sz="2000" dirty="0"/>
          </a:p>
          <a:p>
            <a:pPr marL="742950" lvl="1" indent="-285750">
              <a:buFont typeface="Arial" panose="020B0604020202020204" pitchFamily="34" charset="0"/>
              <a:buChar char="•"/>
            </a:pPr>
            <a:r>
              <a:rPr lang="pt-PT" sz="2000" dirty="0"/>
              <a:t>Software Dev/Arch as </a:t>
            </a:r>
            <a:r>
              <a:rPr lang="pt-PT" sz="2000" dirty="0" smtClean="0"/>
              <a:t>Independent</a:t>
            </a:r>
            <a:endParaRPr lang="pt-PT" sz="2000" dirty="0"/>
          </a:p>
          <a:p>
            <a:pPr marL="742950" lvl="1" indent="-285750">
              <a:buFont typeface="Arial" panose="020B0604020202020204" pitchFamily="34" charset="0"/>
              <a:buChar char="•"/>
            </a:pPr>
            <a:r>
              <a:rPr lang="pt-PT" sz="2000" dirty="0"/>
              <a:t>Technical Trainer and Speaker as </a:t>
            </a:r>
            <a:r>
              <a:rPr lang="pt-PT" sz="2000" dirty="0" smtClean="0"/>
              <a:t>Independent</a:t>
            </a:r>
            <a:endParaRPr lang="pt-PT" sz="2000" dirty="0"/>
          </a:p>
          <a:p>
            <a:pPr marL="742950" lvl="1" indent="-285750">
              <a:buFont typeface="Arial" panose="020B0604020202020204" pitchFamily="34" charset="0"/>
              <a:buChar char="•"/>
            </a:pPr>
            <a:r>
              <a:rPr lang="pt-PT" sz="2000" dirty="0" smtClean="0"/>
              <a:t>Lecturer @ EDIT</a:t>
            </a:r>
            <a:endParaRPr lang="pt-PT" sz="2000" dirty="0"/>
          </a:p>
          <a:p>
            <a:pPr marL="742950" lvl="1" indent="-285750">
              <a:buFont typeface="Arial" panose="020B0604020202020204" pitchFamily="34" charset="0"/>
              <a:buChar char="•"/>
            </a:pPr>
            <a:r>
              <a:rPr lang="pt-PT" sz="2000" dirty="0"/>
              <a:t>Technical Writer</a:t>
            </a:r>
          </a:p>
          <a:p>
            <a:pPr marL="742950" lvl="1" indent="-285750">
              <a:buFont typeface="Arial" panose="020B0604020202020204" pitchFamily="34" charset="0"/>
              <a:buChar char="•"/>
            </a:pPr>
            <a:r>
              <a:rPr lang="pt-PT" sz="2000" dirty="0" smtClean="0"/>
              <a:t>Windows </a:t>
            </a:r>
            <a:r>
              <a:rPr lang="pt-PT" sz="2000" dirty="0"/>
              <a:t>Platform Development Microsoft MVP</a:t>
            </a:r>
          </a:p>
          <a:p>
            <a:pPr marL="742950" lvl="1" indent="-285750">
              <a:buFont typeface="Arial" panose="020B0604020202020204" pitchFamily="34" charset="0"/>
              <a:buChar char="•"/>
            </a:pPr>
            <a:r>
              <a:rPr lang="pt-PT" sz="2000" dirty="0"/>
              <a:t>Microsoft Windows DevCamp Trainer</a:t>
            </a:r>
          </a:p>
          <a:p>
            <a:pPr marL="742950" lvl="1" indent="-285750">
              <a:buFont typeface="Arial" panose="020B0604020202020204" pitchFamily="34" charset="0"/>
              <a:buChar char="•"/>
            </a:pPr>
            <a:r>
              <a:rPr lang="pt-PT" sz="2000" dirty="0"/>
              <a:t>Windows </a:t>
            </a:r>
            <a:r>
              <a:rPr lang="pt-PT" sz="2000" dirty="0" smtClean="0"/>
              <a:t>Platform Insider</a:t>
            </a:r>
            <a:endParaRPr lang="pt-PT" sz="2000" dirty="0"/>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89468" y="5602233"/>
            <a:ext cx="244843" cy="244843"/>
          </a:xfrm>
          <a:prstGeom prst="rect">
            <a:avLst/>
          </a:prstGeom>
          <a:solidFill>
            <a:schemeClr val="tx1"/>
          </a:solidFill>
        </p:spPr>
      </p:pic>
      <p:sp>
        <p:nvSpPr>
          <p:cNvPr id="8" name="TextBox 7"/>
          <p:cNvSpPr txBox="1"/>
          <p:nvPr/>
        </p:nvSpPr>
        <p:spPr>
          <a:xfrm>
            <a:off x="1583588" y="5500317"/>
            <a:ext cx="2367744" cy="369332"/>
          </a:xfrm>
          <a:prstGeom prst="rect">
            <a:avLst/>
          </a:prstGeom>
          <a:noFill/>
        </p:spPr>
        <p:txBody>
          <a:bodyPr wrap="square" rtlCol="0">
            <a:spAutoFit/>
          </a:bodyPr>
          <a:lstStyle/>
          <a:p>
            <a:r>
              <a:rPr lang="pt-PT" dirty="0" smtClean="0">
                <a:latin typeface="+mj-lt"/>
                <a:cs typeface="Segoe UI" panose="020B0502040204020203" pitchFamily="34" charset="0"/>
              </a:rPr>
              <a:t>@alexmarreiros</a:t>
            </a:r>
            <a:endParaRPr lang="pt-PT" dirty="0">
              <a:latin typeface="+mj-lt"/>
              <a:cs typeface="Segoe UI" panose="020B0502040204020203" pitchFamily="34" charset="0"/>
            </a:endParaRPr>
          </a:p>
        </p:txBody>
      </p:sp>
      <p:pic>
        <p:nvPicPr>
          <p:cNvPr id="9" name="Picture 8"/>
          <p:cNvPicPr>
            <a:picLocks noChangeAspect="1"/>
          </p:cNvPicPr>
          <p:nvPr/>
        </p:nvPicPr>
        <p:blipFill>
          <a:blip r:embed="rId4" cstate="email">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6965299" y="5602233"/>
            <a:ext cx="315596" cy="233340"/>
          </a:xfrm>
          <a:prstGeom prst="rect">
            <a:avLst/>
          </a:prstGeom>
          <a:solidFill>
            <a:schemeClr val="tx1"/>
          </a:solidFill>
        </p:spPr>
      </p:pic>
      <p:pic>
        <p:nvPicPr>
          <p:cNvPr id="11" name="Picture 8" descr="http://findicons.com/files/icons/2279/brush_intense_messenger/256/msn_web_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595717" y="5578060"/>
            <a:ext cx="281686" cy="281686"/>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3984188" y="5501247"/>
            <a:ext cx="4471228" cy="369332"/>
          </a:xfrm>
          <a:prstGeom prst="rect">
            <a:avLst/>
          </a:prstGeom>
          <a:noFill/>
        </p:spPr>
        <p:txBody>
          <a:bodyPr wrap="square" rtlCol="0">
            <a:spAutoFit/>
          </a:bodyPr>
          <a:lstStyle/>
          <a:p>
            <a:r>
              <a:rPr lang="pt-PT" dirty="0" smtClean="0">
                <a:latin typeface="+mj-lt"/>
                <a:cs typeface="Segoe UI" panose="020B0502040204020203" pitchFamily="34" charset="0"/>
              </a:rPr>
              <a:t>www.digitalmindignition.com</a:t>
            </a:r>
            <a:endParaRPr lang="pt-PT" dirty="0">
              <a:latin typeface="+mj-lt"/>
              <a:cs typeface="Segoe UI" panose="020B0502040204020203" pitchFamily="34" charset="0"/>
            </a:endParaRPr>
          </a:p>
        </p:txBody>
      </p:sp>
      <p:sp>
        <p:nvSpPr>
          <p:cNvPr id="13" name="Rectangle 12"/>
          <p:cNvSpPr/>
          <p:nvPr/>
        </p:nvSpPr>
        <p:spPr>
          <a:xfrm>
            <a:off x="275370" y="4812995"/>
            <a:ext cx="1880387" cy="461665"/>
          </a:xfrm>
          <a:prstGeom prst="rect">
            <a:avLst/>
          </a:prstGeom>
        </p:spPr>
        <p:txBody>
          <a:bodyPr wrap="none">
            <a:spAutoFit/>
          </a:bodyPr>
          <a:lstStyle/>
          <a:p>
            <a:pPr lvl="1"/>
            <a:r>
              <a:rPr lang="pt-PT" sz="2400" dirty="0" smtClean="0"/>
              <a:t>Contacts :</a:t>
            </a:r>
            <a:endParaRPr lang="pt-PT" sz="2000" dirty="0"/>
          </a:p>
        </p:txBody>
      </p:sp>
      <p:pic>
        <p:nvPicPr>
          <p:cNvPr id="15" name="Content Placeholder 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83846" y="3443966"/>
            <a:ext cx="1785653" cy="2158267"/>
          </a:xfrm>
          <a:prstGeom prst="rect">
            <a:avLst/>
          </a:prstGeom>
        </p:spPr>
      </p:pic>
      <p:sp>
        <p:nvSpPr>
          <p:cNvPr id="16" name="TextBox 15"/>
          <p:cNvSpPr txBox="1"/>
          <p:nvPr/>
        </p:nvSpPr>
        <p:spPr>
          <a:xfrm>
            <a:off x="7343712" y="5467601"/>
            <a:ext cx="3732210" cy="923330"/>
          </a:xfrm>
          <a:prstGeom prst="rect">
            <a:avLst/>
          </a:prstGeom>
          <a:noFill/>
        </p:spPr>
        <p:txBody>
          <a:bodyPr wrap="square" rtlCol="0">
            <a:spAutoFit/>
          </a:bodyPr>
          <a:lstStyle/>
          <a:p>
            <a:r>
              <a:rPr lang="pt-PT" dirty="0" smtClean="0">
                <a:latin typeface="+mj-lt"/>
                <a:cs typeface="Segoe UI" panose="020B0502040204020203" pitchFamily="34" charset="0"/>
                <a:hlinkClick r:id="rId7"/>
              </a:rPr>
              <a:t>amarreiros@gmail.com</a:t>
            </a:r>
            <a:endParaRPr lang="pt-PT" dirty="0" smtClean="0">
              <a:latin typeface="+mj-lt"/>
              <a:cs typeface="Segoe UI" panose="020B0502040204020203" pitchFamily="34" charset="0"/>
            </a:endParaRPr>
          </a:p>
          <a:p>
            <a:r>
              <a:rPr lang="pt-PT" dirty="0" smtClean="0">
                <a:latin typeface="+mj-lt"/>
                <a:cs typeface="Segoe UI" panose="020B0502040204020203" pitchFamily="34" charset="0"/>
                <a:hlinkClick r:id="rId8"/>
              </a:rPr>
              <a:t>amarreiros@innovagency.com</a:t>
            </a:r>
            <a:endParaRPr lang="pt-PT" dirty="0" smtClean="0">
              <a:latin typeface="+mj-lt"/>
              <a:cs typeface="Segoe UI" panose="020B0502040204020203" pitchFamily="34" charset="0"/>
            </a:endParaRPr>
          </a:p>
          <a:p>
            <a:endParaRPr lang="pt-PT" dirty="0">
              <a:latin typeface="+mj-lt"/>
              <a:cs typeface="Segoe UI" panose="020B0502040204020203" pitchFamily="34" charset="0"/>
            </a:endParaRPr>
          </a:p>
        </p:txBody>
      </p:sp>
    </p:spTree>
    <p:extLst>
      <p:ext uri="{BB962C8B-B14F-4D97-AF65-F5344CB8AC3E}">
        <p14:creationId xmlns:p14="http://schemas.microsoft.com/office/powerpoint/2010/main" val="29964974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truthsoftware.co.uk/wp-content/uploads/2013/03/demo1a-370x370.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68464" y="691905"/>
            <a:ext cx="4764155" cy="476415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831052" y="3536284"/>
            <a:ext cx="4908716" cy="2215991"/>
          </a:xfrm>
          <a:prstGeom prst="rect">
            <a:avLst/>
          </a:prstGeom>
          <a:noFill/>
        </p:spPr>
        <p:txBody>
          <a:bodyPr wrap="none" lIns="91440" tIns="45720" rIns="91440" bIns="45720">
            <a:spAutoFit/>
          </a:bodyPr>
          <a:lstStyle/>
          <a:p>
            <a:pPr algn="ctr"/>
            <a:r>
              <a:rPr lang="en-US" sz="138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DEMO</a:t>
            </a:r>
            <a:endParaRPr lang="en-US" sz="13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33372929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c-sharpcorner.com/UploadFile/47548d/introduction-of-javascript/Images/JavaScript%20Introduction.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36166" y="274291"/>
            <a:ext cx="7676460" cy="58813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94498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escolapsicologia.com/wp-content/uploads/2011/06/flexibilidadepensamento.jpg"/>
          <p:cNvPicPr>
            <a:picLocks noChangeAspect="1" noChangeArrowheads="1"/>
          </p:cNvPicPr>
          <p:nvPr/>
        </p:nvPicPr>
        <p:blipFill rotWithShape="1">
          <a:blip r:embed="rId2" cstate="email">
            <a:clrChange>
              <a:clrFrom>
                <a:srgbClr val="FEFEFE"/>
              </a:clrFrom>
              <a:clrTo>
                <a:srgbClr val="FEFEFE">
                  <a:alpha val="0"/>
                </a:srgbClr>
              </a:clrTo>
            </a:clrChange>
            <a:extLst>
              <a:ext uri="{28A0092B-C50C-407E-A947-70E740481C1C}">
                <a14:useLocalDpi xmlns:a14="http://schemas.microsoft.com/office/drawing/2010/main"/>
              </a:ext>
            </a:extLst>
          </a:blip>
          <a:srcRect/>
          <a:stretch/>
        </p:blipFill>
        <p:spPr bwMode="auto">
          <a:xfrm>
            <a:off x="2074528" y="180304"/>
            <a:ext cx="6683106" cy="648411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http://www.b2bweb.fr/wp-content/uploads/js-logo-badge-51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757634" y="2130582"/>
            <a:ext cx="2356835" cy="23568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30782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57577" y="-103032"/>
            <a:ext cx="12576276" cy="6961031"/>
          </a:xfrm>
          <a:prstGeom prst="rect">
            <a:avLst/>
          </a:prstGeom>
        </p:spPr>
      </p:pic>
    </p:spTree>
    <p:extLst>
      <p:ext uri="{BB962C8B-B14F-4D97-AF65-F5344CB8AC3E}">
        <p14:creationId xmlns:p14="http://schemas.microsoft.com/office/powerpoint/2010/main" val="2668055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testingtweaks.com/wp-content/uploads/2014/07/Browser-Cross-Compatibility-Testing-2011.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77495" y="1623060"/>
            <a:ext cx="11914505" cy="427655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162140" y="269855"/>
            <a:ext cx="10571933" cy="2215991"/>
          </a:xfrm>
          <a:prstGeom prst="rect">
            <a:avLst/>
          </a:prstGeom>
          <a:noFill/>
        </p:spPr>
        <p:txBody>
          <a:bodyPr wrap="none" lIns="91440" tIns="45720" rIns="91440" bIns="45720">
            <a:spAutoFit/>
          </a:bodyPr>
          <a:lstStyle/>
          <a:p>
            <a:pPr algn="ctr"/>
            <a:r>
              <a:rPr lang="en-US" sz="138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Cross Browser</a:t>
            </a:r>
            <a:endParaRPr lang="en-US" sz="13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39826146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www.c-sharpcorner.com/UploadFile/dhananjaycoder/css-basics-part-1-work-with-selectors/Images/CSS%20Selectors.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374774" y="1272222"/>
            <a:ext cx="9902825" cy="3839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32573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simply-tutorial.com/images/jquery-javascript.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999614" y="0"/>
            <a:ext cx="8759825" cy="5978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59522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image.slidesharecdn.com/ria08ajaxjquery-101201045308-phpapp02/95/ria-08-ajax-and-jquery-27-638.jpg?cb=1422619628"/>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024254" y="563880"/>
            <a:ext cx="10420985" cy="5242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23539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75148" y="295612"/>
            <a:ext cx="8921673" cy="1446550"/>
          </a:xfrm>
          <a:prstGeom prst="rect">
            <a:avLst/>
          </a:prstGeom>
          <a:noFill/>
        </p:spPr>
        <p:txBody>
          <a:bodyPr wrap="none" lIns="91440" tIns="45720" rIns="91440" bIns="45720">
            <a:spAutoFit/>
          </a:bodyPr>
          <a:lstStyle/>
          <a:p>
            <a:pPr algn="ctr"/>
            <a:r>
              <a:rPr lang="en-US" sz="88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Other Frameworks</a:t>
            </a:r>
            <a:endParaRPr lang="en-US" sz="8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pic>
        <p:nvPicPr>
          <p:cNvPr id="15364" name="Picture 4" descr="http://www.webdeveloperjuice.com/wp-content/uploads/2013/07/Mootools.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88915" y="2309086"/>
            <a:ext cx="57150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descr="http://www.musingsfrommars.org/images/prototype_logo.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264712" y="2309086"/>
            <a:ext cx="3733845" cy="1991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11558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380401" y="511360"/>
            <a:ext cx="8306959" cy="5554589"/>
          </a:xfrm>
          <a:prstGeom prst="rect">
            <a:avLst/>
          </a:prstGeom>
        </p:spPr>
      </p:pic>
      <p:pic>
        <p:nvPicPr>
          <p:cNvPr id="16386" name="Picture 2" descr="http://upload.wikimedia.org/wikipedia/commons/thumb/7/7f/Speech_bubble.svg/1280px-Speech_bubble.svg.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834574" y="167799"/>
            <a:ext cx="4362673" cy="3285638"/>
          </a:xfrm>
          <a:prstGeom prst="rect">
            <a:avLst/>
          </a:prstGeom>
          <a:noFill/>
          <a:extLst>
            <a:ext uri="{909E8E84-426E-40DD-AFC4-6F175D3DCCD1}">
              <a14:hiddenFill xmlns:a14="http://schemas.microsoft.com/office/drawing/2010/main">
                <a:solidFill>
                  <a:srgbClr val="FFFFFF"/>
                </a:solidFill>
              </a14:hiddenFill>
            </a:ext>
          </a:extLst>
        </p:spPr>
      </p:pic>
      <p:pic>
        <p:nvPicPr>
          <p:cNvPr id="16388" name="Picture 4" descr="http://www.clipartbest.com/cliparts/ecM/AkM/ecMAkMoMi.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3652658">
            <a:off x="608433" y="696985"/>
            <a:ext cx="4453105" cy="357236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083475" y="759108"/>
            <a:ext cx="2738763" cy="1477328"/>
          </a:xfrm>
          <a:prstGeom prst="rect">
            <a:avLst/>
          </a:prstGeom>
          <a:noFill/>
        </p:spPr>
        <p:txBody>
          <a:bodyPr wrap="none" rtlCol="0">
            <a:spAutoFit/>
          </a:bodyPr>
          <a:lstStyle/>
          <a:p>
            <a:r>
              <a:rPr lang="pt-PT" dirty="0" smtClean="0"/>
              <a:t>I need more then just </a:t>
            </a:r>
          </a:p>
          <a:p>
            <a:r>
              <a:rPr lang="pt-PT" dirty="0" smtClean="0"/>
              <a:t>Behaviour i need to </a:t>
            </a:r>
          </a:p>
          <a:p>
            <a:r>
              <a:rPr lang="pt-PT" dirty="0" smtClean="0"/>
              <a:t>reflect my data! Just reflect</a:t>
            </a:r>
          </a:p>
          <a:p>
            <a:r>
              <a:rPr lang="pt-PT" dirty="0" smtClean="0"/>
              <a:t> it sucks have to go</a:t>
            </a:r>
          </a:p>
          <a:p>
            <a:r>
              <a:rPr lang="pt-PT" dirty="0" smtClean="0"/>
              <a:t> Server side aproach.</a:t>
            </a:r>
            <a:endParaRPr lang="pt-PT" dirty="0"/>
          </a:p>
        </p:txBody>
      </p:sp>
      <p:sp>
        <p:nvSpPr>
          <p:cNvPr id="5" name="TextBox 4"/>
          <p:cNvSpPr txBox="1"/>
          <p:nvPr/>
        </p:nvSpPr>
        <p:spPr>
          <a:xfrm>
            <a:off x="1577009" y="897608"/>
            <a:ext cx="1948069" cy="2677656"/>
          </a:xfrm>
          <a:prstGeom prst="rect">
            <a:avLst/>
          </a:prstGeom>
          <a:noFill/>
        </p:spPr>
        <p:txBody>
          <a:bodyPr wrap="square" rtlCol="0">
            <a:spAutoFit/>
          </a:bodyPr>
          <a:lstStyle/>
          <a:p>
            <a:r>
              <a:rPr lang="pt-PT" sz="2400" dirty="0" smtClean="0"/>
              <a:t>HTML standars</a:t>
            </a:r>
          </a:p>
          <a:p>
            <a:r>
              <a:rPr lang="pt-PT" sz="2400" dirty="0" smtClean="0"/>
              <a:t>upport the extension of the model defining attributes.</a:t>
            </a:r>
            <a:endParaRPr lang="pt-PT" sz="2400" dirty="0"/>
          </a:p>
        </p:txBody>
      </p:sp>
      <p:sp>
        <p:nvSpPr>
          <p:cNvPr id="6" name="TextBox 5"/>
          <p:cNvSpPr txBox="1"/>
          <p:nvPr/>
        </p:nvSpPr>
        <p:spPr>
          <a:xfrm>
            <a:off x="2618940" y="3361347"/>
            <a:ext cx="1709530" cy="1200329"/>
          </a:xfrm>
          <a:prstGeom prst="rect">
            <a:avLst/>
          </a:prstGeom>
          <a:noFill/>
        </p:spPr>
        <p:txBody>
          <a:bodyPr wrap="square" rtlCol="0">
            <a:spAutoFit/>
          </a:bodyPr>
          <a:lstStyle/>
          <a:p>
            <a:r>
              <a:rPr lang="pt-PT" sz="2400" dirty="0" smtClean="0"/>
              <a:t>Industry is exploring that</a:t>
            </a:r>
            <a:endParaRPr lang="pt-PT" sz="2400" dirty="0"/>
          </a:p>
        </p:txBody>
      </p:sp>
    </p:spTree>
    <p:extLst>
      <p:ext uri="{BB962C8B-B14F-4D97-AF65-F5344CB8AC3E}">
        <p14:creationId xmlns:p14="http://schemas.microsoft.com/office/powerpoint/2010/main" val="3262312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img.gawkerassets.com/img/188c5mcfc8d5pjpg/original.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2078" y="131831"/>
            <a:ext cx="11837643" cy="592441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739481" y="131831"/>
            <a:ext cx="2280240" cy="369332"/>
          </a:xfrm>
          <a:prstGeom prst="rect">
            <a:avLst/>
          </a:prstGeom>
          <a:noFill/>
        </p:spPr>
        <p:txBody>
          <a:bodyPr wrap="none" rtlCol="0">
            <a:spAutoFit/>
          </a:bodyPr>
          <a:lstStyle/>
          <a:p>
            <a:r>
              <a:rPr lang="pt-PT" dirty="0" smtClean="0"/>
              <a:t>www.gizmodo.com.au</a:t>
            </a:r>
            <a:endParaRPr lang="pt-PT" dirty="0"/>
          </a:p>
        </p:txBody>
      </p:sp>
    </p:spTree>
    <p:extLst>
      <p:ext uri="{BB962C8B-B14F-4D97-AF65-F5344CB8AC3E}">
        <p14:creationId xmlns:p14="http://schemas.microsoft.com/office/powerpoint/2010/main" val="35921116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descr="http://www.w3schools.com/angular/pic_angular.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49399" y="505872"/>
            <a:ext cx="2143125" cy="214312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49210" y="2893696"/>
            <a:ext cx="6897804" cy="3482207"/>
          </a:xfrm>
          <a:prstGeom prst="rect">
            <a:avLst/>
          </a:prstGeom>
        </p:spPr>
      </p:pic>
      <p:sp>
        <p:nvSpPr>
          <p:cNvPr id="4" name="Rectangle 3"/>
          <p:cNvSpPr/>
          <p:nvPr/>
        </p:nvSpPr>
        <p:spPr>
          <a:xfrm>
            <a:off x="3521819" y="689771"/>
            <a:ext cx="7579770" cy="2308324"/>
          </a:xfrm>
          <a:prstGeom prst="rect">
            <a:avLst/>
          </a:prstGeom>
        </p:spPr>
        <p:txBody>
          <a:bodyPr wrap="square">
            <a:spAutoFit/>
          </a:bodyPr>
          <a:lstStyle/>
          <a:p>
            <a:r>
              <a:rPr lang="en-US" dirty="0" smtClean="0">
                <a:solidFill>
                  <a:srgbClr val="222222"/>
                </a:solidFill>
                <a:latin typeface="arial" panose="020B0604020202020204" pitchFamily="34" charset="0"/>
              </a:rPr>
              <a:t>Structural </a:t>
            </a:r>
            <a:r>
              <a:rPr lang="en-US" dirty="0">
                <a:solidFill>
                  <a:srgbClr val="222222"/>
                </a:solidFill>
                <a:latin typeface="arial" panose="020B0604020202020204" pitchFamily="34" charset="0"/>
              </a:rPr>
              <a:t>framework for dynamic web apps. </a:t>
            </a:r>
            <a:endParaRPr lang="en-US" dirty="0" smtClean="0">
              <a:solidFill>
                <a:srgbClr val="222222"/>
              </a:solidFill>
              <a:latin typeface="arial" panose="020B0604020202020204" pitchFamily="34" charset="0"/>
            </a:endParaRPr>
          </a:p>
          <a:p>
            <a:r>
              <a:rPr lang="en-US" dirty="0" smtClean="0">
                <a:solidFill>
                  <a:srgbClr val="222222"/>
                </a:solidFill>
                <a:latin typeface="arial" panose="020B0604020202020204" pitchFamily="34" charset="0"/>
              </a:rPr>
              <a:t>It </a:t>
            </a:r>
            <a:r>
              <a:rPr lang="en-US" dirty="0">
                <a:solidFill>
                  <a:srgbClr val="222222"/>
                </a:solidFill>
                <a:latin typeface="arial" panose="020B0604020202020204" pitchFamily="34" charset="0"/>
              </a:rPr>
              <a:t>lets you use HTML as your template </a:t>
            </a:r>
            <a:endParaRPr lang="en-US" dirty="0" smtClean="0">
              <a:solidFill>
                <a:srgbClr val="222222"/>
              </a:solidFill>
              <a:latin typeface="arial" panose="020B0604020202020204" pitchFamily="34" charset="0"/>
            </a:endParaRPr>
          </a:p>
          <a:p>
            <a:r>
              <a:rPr lang="en-US" dirty="0" smtClean="0">
                <a:solidFill>
                  <a:srgbClr val="222222"/>
                </a:solidFill>
                <a:latin typeface="arial" panose="020B0604020202020204" pitchFamily="34" charset="0"/>
              </a:rPr>
              <a:t>language </a:t>
            </a:r>
            <a:r>
              <a:rPr lang="en-US" dirty="0">
                <a:solidFill>
                  <a:srgbClr val="222222"/>
                </a:solidFill>
                <a:latin typeface="arial" panose="020B0604020202020204" pitchFamily="34" charset="0"/>
              </a:rPr>
              <a:t>and lets you extend HTML's </a:t>
            </a:r>
            <a:endParaRPr lang="en-US" dirty="0" smtClean="0">
              <a:solidFill>
                <a:srgbClr val="222222"/>
              </a:solidFill>
              <a:latin typeface="arial" panose="020B0604020202020204" pitchFamily="34" charset="0"/>
            </a:endParaRPr>
          </a:p>
          <a:p>
            <a:r>
              <a:rPr lang="en-US" dirty="0" smtClean="0">
                <a:solidFill>
                  <a:srgbClr val="222222"/>
                </a:solidFill>
                <a:latin typeface="arial" panose="020B0604020202020204" pitchFamily="34" charset="0"/>
              </a:rPr>
              <a:t>syntax </a:t>
            </a:r>
            <a:r>
              <a:rPr lang="en-US" dirty="0">
                <a:solidFill>
                  <a:srgbClr val="222222"/>
                </a:solidFill>
                <a:latin typeface="arial" panose="020B0604020202020204" pitchFamily="34" charset="0"/>
              </a:rPr>
              <a:t>to express your application's </a:t>
            </a:r>
            <a:endParaRPr lang="en-US" dirty="0" smtClean="0">
              <a:solidFill>
                <a:srgbClr val="222222"/>
              </a:solidFill>
              <a:latin typeface="arial" panose="020B0604020202020204" pitchFamily="34" charset="0"/>
            </a:endParaRPr>
          </a:p>
          <a:p>
            <a:r>
              <a:rPr lang="en-US" dirty="0" smtClean="0">
                <a:solidFill>
                  <a:srgbClr val="222222"/>
                </a:solidFill>
                <a:latin typeface="arial" panose="020B0604020202020204" pitchFamily="34" charset="0"/>
              </a:rPr>
              <a:t>components </a:t>
            </a:r>
            <a:r>
              <a:rPr lang="en-US" dirty="0">
                <a:solidFill>
                  <a:srgbClr val="222222"/>
                </a:solidFill>
                <a:latin typeface="arial" panose="020B0604020202020204" pitchFamily="34" charset="0"/>
              </a:rPr>
              <a:t>clearly and succinctly. </a:t>
            </a:r>
            <a:endParaRPr lang="en-US" dirty="0" smtClean="0">
              <a:solidFill>
                <a:srgbClr val="222222"/>
              </a:solidFill>
              <a:latin typeface="arial" panose="020B0604020202020204" pitchFamily="34" charset="0"/>
            </a:endParaRPr>
          </a:p>
          <a:p>
            <a:r>
              <a:rPr lang="en-US" dirty="0" err="1" smtClean="0">
                <a:solidFill>
                  <a:srgbClr val="222222"/>
                </a:solidFill>
                <a:latin typeface="arial" panose="020B0604020202020204" pitchFamily="34" charset="0"/>
              </a:rPr>
              <a:t>Angular's</a:t>
            </a:r>
            <a:r>
              <a:rPr lang="en-US" dirty="0" smtClean="0">
                <a:solidFill>
                  <a:srgbClr val="222222"/>
                </a:solidFill>
                <a:latin typeface="arial" panose="020B0604020202020204" pitchFamily="34" charset="0"/>
              </a:rPr>
              <a:t> </a:t>
            </a:r>
            <a:r>
              <a:rPr lang="en-US" dirty="0">
                <a:solidFill>
                  <a:srgbClr val="222222"/>
                </a:solidFill>
                <a:latin typeface="arial" panose="020B0604020202020204" pitchFamily="34" charset="0"/>
              </a:rPr>
              <a:t>data binding and dependency </a:t>
            </a:r>
            <a:endParaRPr lang="en-US" dirty="0" smtClean="0">
              <a:solidFill>
                <a:srgbClr val="222222"/>
              </a:solidFill>
              <a:latin typeface="arial" panose="020B0604020202020204" pitchFamily="34" charset="0"/>
            </a:endParaRPr>
          </a:p>
          <a:p>
            <a:r>
              <a:rPr lang="en-US" dirty="0" smtClean="0">
                <a:solidFill>
                  <a:srgbClr val="222222"/>
                </a:solidFill>
                <a:latin typeface="arial" panose="020B0604020202020204" pitchFamily="34" charset="0"/>
              </a:rPr>
              <a:t>injection </a:t>
            </a:r>
            <a:r>
              <a:rPr lang="en-US" dirty="0">
                <a:solidFill>
                  <a:srgbClr val="222222"/>
                </a:solidFill>
                <a:latin typeface="arial" panose="020B0604020202020204" pitchFamily="34" charset="0"/>
              </a:rPr>
              <a:t>eliminate much of the code you </a:t>
            </a:r>
            <a:endParaRPr lang="en-US" dirty="0" smtClean="0">
              <a:solidFill>
                <a:srgbClr val="222222"/>
              </a:solidFill>
              <a:latin typeface="arial" panose="020B0604020202020204" pitchFamily="34" charset="0"/>
            </a:endParaRPr>
          </a:p>
          <a:p>
            <a:r>
              <a:rPr lang="en-US" dirty="0" smtClean="0">
                <a:solidFill>
                  <a:srgbClr val="222222"/>
                </a:solidFill>
                <a:latin typeface="arial" panose="020B0604020202020204" pitchFamily="34" charset="0"/>
              </a:rPr>
              <a:t>would </a:t>
            </a:r>
            <a:r>
              <a:rPr lang="en-US" dirty="0">
                <a:solidFill>
                  <a:srgbClr val="222222"/>
                </a:solidFill>
                <a:latin typeface="arial" panose="020B0604020202020204" pitchFamily="34" charset="0"/>
              </a:rPr>
              <a:t>otherwise have to write.</a:t>
            </a:r>
            <a:endParaRPr lang="pt-PT" dirty="0"/>
          </a:p>
        </p:txBody>
      </p:sp>
      <p:sp>
        <p:nvSpPr>
          <p:cNvPr id="7" name="Rectangle 6"/>
          <p:cNvSpPr/>
          <p:nvPr/>
        </p:nvSpPr>
        <p:spPr>
          <a:xfrm>
            <a:off x="1252991" y="3764200"/>
            <a:ext cx="6096000" cy="646331"/>
          </a:xfrm>
          <a:prstGeom prst="rect">
            <a:avLst/>
          </a:prstGeom>
        </p:spPr>
        <p:txBody>
          <a:bodyPr>
            <a:spAutoFit/>
          </a:bodyPr>
          <a:lstStyle/>
          <a:p>
            <a:r>
              <a:rPr lang="en-US" dirty="0" smtClean="0">
                <a:solidFill>
                  <a:srgbClr val="222222"/>
                </a:solidFill>
                <a:latin typeface="arial" panose="020B0604020202020204" pitchFamily="34" charset="0"/>
              </a:rPr>
              <a:t>Directive based that allows to </a:t>
            </a:r>
          </a:p>
          <a:p>
            <a:r>
              <a:rPr lang="en-US" dirty="0" smtClean="0">
                <a:solidFill>
                  <a:srgbClr val="222222"/>
                </a:solidFill>
                <a:latin typeface="arial" panose="020B0604020202020204" pitchFamily="34" charset="0"/>
              </a:rPr>
              <a:t>extend HTML </a:t>
            </a:r>
            <a:endParaRPr lang="pt-PT" dirty="0"/>
          </a:p>
        </p:txBody>
      </p:sp>
    </p:spTree>
    <p:extLst>
      <p:ext uri="{BB962C8B-B14F-4D97-AF65-F5344CB8AC3E}">
        <p14:creationId xmlns:p14="http://schemas.microsoft.com/office/powerpoint/2010/main" val="33500088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descr="http://www.w3schools.com/angular/pic_angular.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49399" y="505872"/>
            <a:ext cx="2143125" cy="214312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a:spLocks noChangeArrowheads="1"/>
          </p:cNvSpPr>
          <p:nvPr/>
        </p:nvSpPr>
        <p:spPr bwMode="auto">
          <a:xfrm>
            <a:off x="1893195" y="2759229"/>
            <a:ext cx="3801041" cy="1127201"/>
          </a:xfrm>
          <a:prstGeom prst="rect">
            <a:avLst/>
          </a:prstGeom>
          <a:solidFill>
            <a:srgbClr val="EEEEE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952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t-PT" altLang="pt-PT" sz="1600" b="0" i="0" u="none" strike="noStrike" cap="none" normalizeH="0" baseline="0" dirty="0" smtClean="0">
                <a:ln>
                  <a:noFill/>
                </a:ln>
                <a:solidFill>
                  <a:srgbClr val="000088"/>
                </a:solidFill>
                <a:effectLst/>
                <a:latin typeface="Consolas" panose="020B0609020204030204" pitchFamily="49" charset="0"/>
                <a:ea typeface="Times New Roman" panose="02020603050405020304" pitchFamily="18" charset="0"/>
                <a:cs typeface="Consolas" panose="020B0609020204030204" pitchFamily="49" charset="0"/>
              </a:rPr>
              <a:t>&lt;div</a:t>
            </a:r>
            <a:r>
              <a:rPr kumimoji="0" lang="pt-PT" altLang="pt-PT" sz="1600" b="0" i="0" u="none" strike="noStrike" cap="none" normalizeH="0" baseline="0" dirty="0" smtClean="0">
                <a:ln>
                  <a:noFill/>
                </a:ln>
                <a:solidFill>
                  <a:srgbClr val="313131"/>
                </a:solidFill>
                <a:effectLst/>
                <a:latin typeface="Consolas" panose="020B0609020204030204" pitchFamily="49" charset="0"/>
                <a:ea typeface="Times New Roman" panose="02020603050405020304" pitchFamily="18" charset="0"/>
                <a:cs typeface="Consolas" panose="020B0609020204030204" pitchFamily="49" charset="0"/>
              </a:rPr>
              <a:t> </a:t>
            </a:r>
            <a:r>
              <a:rPr kumimoji="0" lang="pt-PT" altLang="pt-PT" sz="1600" b="0" i="0" u="none" strike="noStrike" cap="none" normalizeH="0" baseline="0" dirty="0" smtClean="0">
                <a:ln>
                  <a:noFill/>
                </a:ln>
                <a:solidFill>
                  <a:srgbClr val="7F0055"/>
                </a:solidFill>
                <a:effectLst/>
                <a:latin typeface="Consolas" panose="020B0609020204030204" pitchFamily="49" charset="0"/>
                <a:ea typeface="Times New Roman" panose="02020603050405020304" pitchFamily="18" charset="0"/>
                <a:cs typeface="Consolas" panose="020B0609020204030204" pitchFamily="49" charset="0"/>
              </a:rPr>
              <a:t>ng-app</a:t>
            </a:r>
            <a:r>
              <a:rPr kumimoji="0" lang="pt-PT" altLang="pt-PT" sz="1600" b="0" i="0" u="none" strike="noStrike" cap="none" normalizeH="0" baseline="0" dirty="0" smtClean="0">
                <a:ln>
                  <a:noFill/>
                </a:ln>
                <a:solidFill>
                  <a:srgbClr val="666600"/>
                </a:solidFill>
                <a:effectLst/>
                <a:latin typeface="Consolas" panose="020B0609020204030204" pitchFamily="49" charset="0"/>
                <a:ea typeface="Times New Roman" panose="02020603050405020304" pitchFamily="18" charset="0"/>
                <a:cs typeface="Consolas" panose="020B0609020204030204" pitchFamily="49" charset="0"/>
              </a:rPr>
              <a:t>=</a:t>
            </a:r>
            <a:r>
              <a:rPr kumimoji="0" lang="pt-PT" altLang="pt-PT" sz="1600" b="0" i="0" u="none" strike="noStrike" cap="none" normalizeH="0" baseline="0" dirty="0" smtClean="0">
                <a:ln>
                  <a:noFill/>
                </a:ln>
                <a:solidFill>
                  <a:srgbClr val="008800"/>
                </a:solidFill>
                <a:effectLst/>
                <a:latin typeface="Consolas" panose="020B0609020204030204" pitchFamily="49" charset="0"/>
                <a:ea typeface="Times New Roman" panose="02020603050405020304" pitchFamily="18" charset="0"/>
                <a:cs typeface="Consolas" panose="020B0609020204030204" pitchFamily="49" charset="0"/>
              </a:rPr>
              <a:t>""</a:t>
            </a:r>
            <a:r>
              <a:rPr kumimoji="0" lang="pt-PT" altLang="pt-PT" sz="1600" b="0" i="0" u="none" strike="noStrike" cap="none" normalizeH="0" baseline="0" dirty="0" smtClean="0">
                <a:ln>
                  <a:noFill/>
                </a:ln>
                <a:solidFill>
                  <a:srgbClr val="000088"/>
                </a:solidFill>
                <a:effectLst/>
                <a:latin typeface="Consolas" panose="020B0609020204030204" pitchFamily="49" charset="0"/>
                <a:ea typeface="Times New Roman" panose="02020603050405020304" pitchFamily="18" charset="0"/>
                <a:cs typeface="Consolas" panose="020B0609020204030204" pitchFamily="49" charset="0"/>
              </a:rPr>
              <a:t>&gt;</a:t>
            </a:r>
            <a:r>
              <a:rPr kumimoji="0" lang="pt-PT" altLang="pt-PT" sz="1600" b="0" i="0" u="none" strike="noStrike" cap="none" normalizeH="0" baseline="0" dirty="0" smtClean="0">
                <a:ln>
                  <a:noFill/>
                </a:ln>
                <a:solidFill>
                  <a:srgbClr val="313131"/>
                </a:solidFill>
                <a:effectLst/>
                <a:latin typeface="Consolas" panose="020B0609020204030204" pitchFamily="49" charset="0"/>
                <a:ea typeface="Times New Roman" panose="02020603050405020304" pitchFamily="18"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pt-PT" altLang="pt-PT" sz="1600" dirty="0">
                <a:solidFill>
                  <a:srgbClr val="313131"/>
                </a:solidFill>
                <a:latin typeface="Consolas" panose="020B0609020204030204" pitchFamily="49" charset="0"/>
                <a:ea typeface="Times New Roman" panose="02020603050405020304" pitchFamily="18" charset="0"/>
                <a:cs typeface="Consolas" panose="020B0609020204030204" pitchFamily="49" charset="0"/>
              </a:rPr>
              <a:t>	</a:t>
            </a:r>
            <a:r>
              <a:rPr kumimoji="0" lang="pt-PT" altLang="pt-PT" sz="1600" b="0" i="0" u="none" strike="noStrike" cap="none" normalizeH="0" baseline="0" dirty="0" smtClean="0">
                <a:ln>
                  <a:noFill/>
                </a:ln>
                <a:solidFill>
                  <a:srgbClr val="313131"/>
                </a:solidFill>
                <a:effectLst/>
                <a:latin typeface="Consolas" panose="020B0609020204030204" pitchFamily="49" charset="0"/>
                <a:ea typeface="Times New Roman" panose="02020603050405020304" pitchFamily="18" charset="0"/>
                <a:cs typeface="Consolas" panose="020B0609020204030204" pitchFamily="49" charset="0"/>
              </a:rPr>
              <a:t>&lt;!—Angular APP code --&gt;</a:t>
            </a:r>
          </a:p>
          <a:p>
            <a:pPr marL="0" marR="0" lvl="0" indent="0" algn="l" defTabSz="914400" rtl="0" eaLnBrk="0" fontAlgn="base" latinLnBrk="0" hangingPunct="0">
              <a:lnSpc>
                <a:spcPct val="100000"/>
              </a:lnSpc>
              <a:spcBef>
                <a:spcPct val="0"/>
              </a:spcBef>
              <a:spcAft>
                <a:spcPct val="0"/>
              </a:spcAft>
              <a:buClrTx/>
              <a:buSzTx/>
              <a:buFontTx/>
              <a:buNone/>
              <a:tabLst/>
            </a:pPr>
            <a:endParaRPr lang="pt-PT" altLang="pt-PT" sz="1600" dirty="0">
              <a:solidFill>
                <a:srgbClr val="313131"/>
              </a:solidFill>
              <a:latin typeface="Consolas" panose="020B0609020204030204" pitchFamily="49" charset="0"/>
              <a:ea typeface="Times New Roman" panose="02020603050405020304" pitchFamily="18"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PT" altLang="pt-PT" sz="1600" b="0" i="0" u="none" strike="noStrike" cap="none" normalizeH="0" baseline="0" dirty="0" smtClean="0">
                <a:ln>
                  <a:noFill/>
                </a:ln>
                <a:solidFill>
                  <a:srgbClr val="000088"/>
                </a:solidFill>
                <a:effectLst/>
                <a:latin typeface="Consolas" panose="020B0609020204030204" pitchFamily="49" charset="0"/>
                <a:ea typeface="Times New Roman" panose="02020603050405020304" pitchFamily="18" charset="0"/>
                <a:cs typeface="Consolas" panose="020B0609020204030204" pitchFamily="49" charset="0"/>
              </a:rPr>
              <a:t>&lt;/div&gt;</a:t>
            </a:r>
            <a:endParaRPr kumimoji="0" lang="pt-PT" altLang="pt-PT" sz="4000" b="0" i="0" u="none" strike="noStrike" cap="none" normalizeH="0" baseline="0" dirty="0" smtClean="0">
              <a:ln>
                <a:noFill/>
              </a:ln>
              <a:solidFill>
                <a:schemeClr val="tx1"/>
              </a:solidFill>
              <a:effectLst/>
              <a:latin typeface="Arial" panose="020B0604020202020204" pitchFamily="34" charset="0"/>
            </a:endParaRPr>
          </a:p>
        </p:txBody>
      </p:sp>
      <p:sp>
        <p:nvSpPr>
          <p:cNvPr id="5" name="Rectangle 4"/>
          <p:cNvSpPr/>
          <p:nvPr/>
        </p:nvSpPr>
        <p:spPr>
          <a:xfrm>
            <a:off x="3497501" y="757135"/>
            <a:ext cx="4811831" cy="1446550"/>
          </a:xfrm>
          <a:prstGeom prst="rect">
            <a:avLst/>
          </a:prstGeom>
          <a:noFill/>
        </p:spPr>
        <p:txBody>
          <a:bodyPr wrap="none" lIns="91440" tIns="45720" rIns="91440" bIns="45720">
            <a:spAutoFit/>
          </a:bodyPr>
          <a:lstStyle/>
          <a:p>
            <a:pPr algn="ctr"/>
            <a:r>
              <a:rPr lang="en-US" sz="88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Directives</a:t>
            </a:r>
            <a:endParaRPr lang="en-US" sz="8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6" name="Rectangle 5"/>
          <p:cNvSpPr/>
          <p:nvPr/>
        </p:nvSpPr>
        <p:spPr>
          <a:xfrm>
            <a:off x="6344992" y="3551351"/>
            <a:ext cx="6096000" cy="1574149"/>
          </a:xfrm>
          <a:prstGeom prst="rect">
            <a:avLst/>
          </a:prstGeom>
        </p:spPr>
        <p:txBody>
          <a:bodyPr>
            <a:spAutoFit/>
          </a:bodyPr>
          <a:lstStyle/>
          <a:p>
            <a:pPr marL="342900" lvl="0" indent="-342900">
              <a:lnSpc>
                <a:spcPct val="107000"/>
              </a:lnSpc>
              <a:spcAft>
                <a:spcPts val="0"/>
              </a:spcAft>
              <a:buFont typeface="Symbol" panose="05050102010706020507" pitchFamily="18" charset="2"/>
              <a:buChar char=""/>
            </a:pPr>
            <a:r>
              <a:rPr lang="pt-PT" dirty="0">
                <a:latin typeface="Calibri" panose="020F0502020204030204" pitchFamily="34" charset="0"/>
                <a:ea typeface="Calibri" panose="020F0502020204030204" pitchFamily="34" charset="0"/>
                <a:cs typeface="Times New Roman" panose="02020603050405020304" pitchFamily="18" charset="0"/>
              </a:rPr>
              <a:t>ng-app: </a:t>
            </a:r>
            <a:r>
              <a:rPr lang="pt-PT" dirty="0" smtClean="0">
                <a:latin typeface="Calibri" panose="020F0502020204030204" pitchFamily="34" charset="0"/>
                <a:ea typeface="Calibri" panose="020F0502020204030204" pitchFamily="34" charset="0"/>
                <a:cs typeface="Times New Roman" panose="02020603050405020304" pitchFamily="18" charset="0"/>
              </a:rPr>
              <a:t>begining of and Web APP that uses Angular;</a:t>
            </a:r>
            <a:endParaRPr lang="pt-PT"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pt-PT" dirty="0">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spcAft>
                <a:spcPts val="0"/>
              </a:spcAft>
              <a:buFont typeface="Symbol" panose="05050102010706020507" pitchFamily="18" charset="2"/>
              <a:buChar char=""/>
            </a:pPr>
            <a:r>
              <a:rPr lang="pt-PT" dirty="0">
                <a:latin typeface="Calibri" panose="020F0502020204030204" pitchFamily="34" charset="0"/>
                <a:ea typeface="Calibri" panose="020F0502020204030204" pitchFamily="34" charset="0"/>
                <a:cs typeface="Times New Roman" panose="02020603050405020304" pitchFamily="18" charset="0"/>
              </a:rPr>
              <a:t>ng-model: </a:t>
            </a:r>
            <a:r>
              <a:rPr lang="pt-PT" dirty="0" smtClean="0">
                <a:latin typeface="Calibri" panose="020F0502020204030204" pitchFamily="34" charset="0"/>
                <a:ea typeface="Calibri" panose="020F0502020204030204" pitchFamily="34" charset="0"/>
                <a:cs typeface="Times New Roman" panose="02020603050405020304" pitchFamily="18" charset="0"/>
              </a:rPr>
              <a:t>dEfines a model;</a:t>
            </a:r>
            <a:endParaRPr lang="pt-PT"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pt-PT" dirty="0">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spcAft>
                <a:spcPts val="800"/>
              </a:spcAft>
              <a:buFont typeface="Symbol" panose="05050102010706020507" pitchFamily="18" charset="2"/>
              <a:buChar char=""/>
            </a:pPr>
            <a:r>
              <a:rPr lang="pt-PT" dirty="0">
                <a:latin typeface="Calibri" panose="020F0502020204030204" pitchFamily="34" charset="0"/>
                <a:ea typeface="Calibri" panose="020F0502020204030204" pitchFamily="34" charset="0"/>
                <a:cs typeface="Times New Roman" panose="02020603050405020304" pitchFamily="18" charset="0"/>
              </a:rPr>
              <a:t>ng-bind: </a:t>
            </a:r>
            <a:r>
              <a:rPr lang="pt-PT" dirty="0" smtClean="0">
                <a:latin typeface="Calibri" panose="020F0502020204030204" pitchFamily="34" charset="0"/>
                <a:ea typeface="Calibri" panose="020F0502020204030204" pitchFamily="34" charset="0"/>
                <a:cs typeface="Times New Roman" panose="02020603050405020304" pitchFamily="18" charset="0"/>
              </a:rPr>
              <a:t>create a binding to an object;</a:t>
            </a:r>
            <a:endParaRPr lang="pt-PT"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547356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truthsoftware.co.uk/wp-content/uploads/2013/03/demo1a-370x370.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68464" y="691905"/>
            <a:ext cx="4764155" cy="476415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831052" y="3536284"/>
            <a:ext cx="4908716" cy="2215991"/>
          </a:xfrm>
          <a:prstGeom prst="rect">
            <a:avLst/>
          </a:prstGeom>
          <a:noFill/>
        </p:spPr>
        <p:txBody>
          <a:bodyPr wrap="none" lIns="91440" tIns="45720" rIns="91440" bIns="45720">
            <a:spAutoFit/>
          </a:bodyPr>
          <a:lstStyle/>
          <a:p>
            <a:pPr algn="ctr"/>
            <a:r>
              <a:rPr lang="en-US" sz="138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DEMO</a:t>
            </a:r>
            <a:endParaRPr lang="en-US" sz="13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12330447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s://pbs.twimg.com/profile_images/504385093498970112/TTICt6aq_400x400.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426345" y="139758"/>
            <a:ext cx="3108573" cy="310857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4" descr="https://i-msdn.sec.s-msft.com/dynimg/IC740294.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60051" y="431300"/>
            <a:ext cx="4899316" cy="2659630"/>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4"/>
          <p:cNvGrpSpPr/>
          <p:nvPr/>
        </p:nvGrpSpPr>
        <p:grpSpPr>
          <a:xfrm>
            <a:off x="7250806" y="3090930"/>
            <a:ext cx="4651090" cy="3000390"/>
            <a:chOff x="914161" y="1414120"/>
            <a:chExt cx="10481380" cy="2130723"/>
          </a:xfrm>
          <a:effectLst/>
        </p:grpSpPr>
        <p:sp>
          <p:nvSpPr>
            <p:cNvPr id="16" name="Rectangle 15"/>
            <p:cNvSpPr/>
            <p:nvPr/>
          </p:nvSpPr>
          <p:spPr>
            <a:xfrm>
              <a:off x="914161" y="1414120"/>
              <a:ext cx="10481380" cy="432790"/>
            </a:xfrm>
            <a:prstGeom prst="rect">
              <a:avLst/>
            </a:prstGeom>
            <a:solidFill>
              <a:srgbClr val="C00000"/>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ctr"/>
            <a:lstStyle/>
            <a:p>
              <a:pPr algn="ctr"/>
              <a:r>
                <a:rPr lang="en-US" dirty="0" smtClean="0">
                  <a:gradFill>
                    <a:gsLst>
                      <a:gs pos="0">
                        <a:srgbClr val="FFFFFF"/>
                      </a:gs>
                      <a:gs pos="100000">
                        <a:srgbClr val="FFFFFF"/>
                      </a:gs>
                    </a:gsLst>
                    <a:lin ang="5400000" scaled="0"/>
                  </a:gradFill>
                </a:rPr>
                <a:t>Windows app</a:t>
              </a:r>
              <a:endParaRPr lang="en-US" dirty="0">
                <a:gradFill>
                  <a:gsLst>
                    <a:gs pos="0">
                      <a:srgbClr val="FFFFFF"/>
                    </a:gs>
                    <a:gs pos="100000">
                      <a:srgbClr val="FFFFFF"/>
                    </a:gs>
                  </a:gsLst>
                  <a:lin ang="5400000" scaled="0"/>
                </a:gradFill>
              </a:endParaRPr>
            </a:p>
          </p:txBody>
        </p:sp>
        <p:sp>
          <p:nvSpPr>
            <p:cNvPr id="17" name="Rectangle 16"/>
            <p:cNvSpPr/>
            <p:nvPr/>
          </p:nvSpPr>
          <p:spPr>
            <a:xfrm>
              <a:off x="914161" y="2608936"/>
              <a:ext cx="8523818" cy="426998"/>
            </a:xfrm>
            <a:prstGeom prst="rect">
              <a:avLst/>
            </a:prstGeom>
            <a:solidFill>
              <a:schemeClr val="accent1">
                <a:lumMod val="50000"/>
              </a:schemeClr>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dirty="0" smtClean="0">
                  <a:gradFill>
                    <a:gsLst>
                      <a:gs pos="0">
                        <a:srgbClr val="FFFFFF"/>
                      </a:gs>
                      <a:gs pos="100000">
                        <a:srgbClr val="FFFFFF"/>
                      </a:gs>
                    </a:gsLst>
                    <a:lin ang="5400000" scaled="0"/>
                  </a:gradFill>
                </a:rPr>
                <a:t>IE </a:t>
              </a:r>
              <a:r>
                <a:rPr lang="en-US" dirty="0">
                  <a:gradFill>
                    <a:gsLst>
                      <a:gs pos="0">
                        <a:srgbClr val="FFFFFF"/>
                      </a:gs>
                      <a:gs pos="100000">
                        <a:srgbClr val="FFFFFF"/>
                      </a:gs>
                    </a:gsLst>
                    <a:lin ang="5400000" scaled="0"/>
                  </a:gradFill>
                </a:rPr>
                <a:t>r</a:t>
              </a:r>
              <a:r>
                <a:rPr lang="en-US" dirty="0" smtClean="0">
                  <a:gradFill>
                    <a:gsLst>
                      <a:gs pos="0">
                        <a:srgbClr val="FFFFFF"/>
                      </a:gs>
                      <a:gs pos="100000">
                        <a:srgbClr val="FFFFFF"/>
                      </a:gs>
                    </a:gsLst>
                    <a:lin ang="5400000" scaled="0"/>
                  </a:gradFill>
                </a:rPr>
                <a:t>endering engine “Trident”</a:t>
              </a:r>
              <a:endParaRPr lang="en-US" dirty="0">
                <a:gradFill>
                  <a:gsLst>
                    <a:gs pos="0">
                      <a:srgbClr val="FFFFFF"/>
                    </a:gs>
                    <a:gs pos="100000">
                      <a:srgbClr val="FFFFFF"/>
                    </a:gs>
                  </a:gsLst>
                  <a:lin ang="5400000" scaled="0"/>
                </a:gradFill>
              </a:endParaRPr>
            </a:p>
          </p:txBody>
        </p:sp>
        <p:sp>
          <p:nvSpPr>
            <p:cNvPr id="18" name="Rectangle 17"/>
            <p:cNvSpPr/>
            <p:nvPr/>
          </p:nvSpPr>
          <p:spPr>
            <a:xfrm>
              <a:off x="9684295" y="1907826"/>
              <a:ext cx="1711246" cy="1128108"/>
            </a:xfrm>
            <a:prstGeom prst="rect">
              <a:avLst/>
            </a:prstGeom>
            <a:solidFill>
              <a:srgbClr val="0070C0"/>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dirty="0" err="1" smtClean="0">
                  <a:gradFill>
                    <a:gsLst>
                      <a:gs pos="0">
                        <a:srgbClr val="FFFFFF"/>
                      </a:gs>
                      <a:gs pos="100000">
                        <a:srgbClr val="FFFFFF"/>
                      </a:gs>
                    </a:gsLst>
                    <a:lin ang="5400000" scaled="0"/>
                  </a:gradFill>
                </a:rPr>
                <a:t>WinRT</a:t>
              </a:r>
              <a:endParaRPr lang="en-US" dirty="0">
                <a:gradFill>
                  <a:gsLst>
                    <a:gs pos="0">
                      <a:srgbClr val="FFFFFF"/>
                    </a:gs>
                    <a:gs pos="100000">
                      <a:srgbClr val="FFFFFF"/>
                    </a:gs>
                  </a:gsLst>
                  <a:lin ang="5400000" scaled="0"/>
                </a:gradFill>
              </a:endParaRPr>
            </a:p>
          </p:txBody>
        </p:sp>
        <p:sp>
          <p:nvSpPr>
            <p:cNvPr id="19" name="Rectangle 18"/>
            <p:cNvSpPr/>
            <p:nvPr/>
          </p:nvSpPr>
          <p:spPr>
            <a:xfrm>
              <a:off x="914161" y="3085006"/>
              <a:ext cx="10481378" cy="459837"/>
            </a:xfrm>
            <a:prstGeom prst="rect">
              <a:avLst/>
            </a:prstGeom>
            <a:solidFill>
              <a:srgbClr val="002060"/>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dirty="0" smtClean="0">
                  <a:solidFill>
                    <a:srgbClr val="FFFFFF"/>
                  </a:solidFill>
                </a:rPr>
                <a:t>Windows</a:t>
              </a:r>
              <a:endParaRPr lang="en-US" dirty="0">
                <a:solidFill>
                  <a:srgbClr val="FFFFFF"/>
                </a:solidFill>
              </a:endParaRPr>
            </a:p>
          </p:txBody>
        </p:sp>
        <p:sp>
          <p:nvSpPr>
            <p:cNvPr id="20" name="Rectangle 19"/>
            <p:cNvSpPr/>
            <p:nvPr/>
          </p:nvSpPr>
          <p:spPr>
            <a:xfrm>
              <a:off x="3562054" y="1907827"/>
              <a:ext cx="5875925" cy="266512"/>
            </a:xfrm>
            <a:prstGeom prst="rect">
              <a:avLst/>
            </a:prstGeom>
            <a:solidFill>
              <a:srgbClr val="00B0F0"/>
            </a:solidFill>
            <a:ln w="3175">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dirty="0" err="1" smtClean="0">
                  <a:gradFill>
                    <a:gsLst>
                      <a:gs pos="0">
                        <a:srgbClr val="FFFFFF"/>
                      </a:gs>
                      <a:gs pos="100000">
                        <a:srgbClr val="FFFFFF"/>
                      </a:gs>
                    </a:gsLst>
                    <a:lin ang="5400000" scaled="0"/>
                  </a:gradFill>
                </a:rPr>
                <a:t>WinJS</a:t>
              </a:r>
              <a:endParaRPr lang="en-US" dirty="0">
                <a:gradFill>
                  <a:gsLst>
                    <a:gs pos="0">
                      <a:srgbClr val="FFFFFF"/>
                    </a:gs>
                    <a:gs pos="100000">
                      <a:srgbClr val="FFFFFF"/>
                    </a:gs>
                  </a:gsLst>
                  <a:lin ang="5400000" scaled="0"/>
                </a:gradFill>
              </a:endParaRPr>
            </a:p>
          </p:txBody>
        </p:sp>
      </p:grpSp>
      <p:sp>
        <p:nvSpPr>
          <p:cNvPr id="21" name="L-Shape 20"/>
          <p:cNvSpPr/>
          <p:nvPr/>
        </p:nvSpPr>
        <p:spPr bwMode="auto">
          <a:xfrm>
            <a:off x="7250806" y="3773181"/>
            <a:ext cx="3782426" cy="901473"/>
          </a:xfrm>
          <a:prstGeom prst="corner">
            <a:avLst>
              <a:gd name="adj1" fmla="val 50691"/>
              <a:gd name="adj2" fmla="val 122086"/>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pc="-102" dirty="0" smtClean="0">
                <a:gradFill>
                  <a:gsLst>
                    <a:gs pos="0">
                      <a:srgbClr val="FFFFFF"/>
                    </a:gs>
                    <a:gs pos="100000">
                      <a:srgbClr val="FFFFFF"/>
                    </a:gs>
                  </a:gsLst>
                  <a:lin ang="5400000" scaled="0"/>
                </a:gradFill>
                <a:ea typeface="Segoe UI" pitchFamily="34" charset="0"/>
                <a:cs typeface="Segoe UI" pitchFamily="34" charset="0"/>
              </a:rPr>
              <a:t>HTML/CSS/JS</a:t>
            </a:r>
            <a:endParaRPr lang="en-US" spc="-102" dirty="0">
              <a:gradFill>
                <a:gsLst>
                  <a:gs pos="0">
                    <a:srgbClr val="FFFFFF"/>
                  </a:gs>
                  <a:gs pos="100000">
                    <a:srgbClr val="FFFFFF"/>
                  </a:gs>
                </a:gsLst>
                <a:lin ang="5400000" scaled="0"/>
              </a:gradFill>
              <a:ea typeface="Segoe UI" pitchFamily="34" charset="0"/>
              <a:cs typeface="Segoe UI" pitchFamily="34" charset="0"/>
            </a:endParaRPr>
          </a:p>
        </p:txBody>
      </p:sp>
      <p:pic>
        <p:nvPicPr>
          <p:cNvPr id="23" name="Picture 2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409700" y="3636021"/>
            <a:ext cx="3063240" cy="274320"/>
          </a:xfrm>
          <a:prstGeom prst="rect">
            <a:avLst/>
          </a:prstGeom>
        </p:spPr>
      </p:pic>
      <p:sp>
        <p:nvSpPr>
          <p:cNvPr id="28" name="Rectangle 27"/>
          <p:cNvSpPr/>
          <p:nvPr/>
        </p:nvSpPr>
        <p:spPr>
          <a:xfrm>
            <a:off x="341138" y="4437902"/>
            <a:ext cx="6537141" cy="6858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tx1"/>
                </a:solidFill>
              </a:rPr>
              <a:t>&lt;div id="calendar" </a:t>
            </a:r>
            <a:r>
              <a:rPr lang="en-US" sz="2000" dirty="0" smtClean="0">
                <a:solidFill>
                  <a:schemeClr val="tx1"/>
                </a:solidFill>
              </a:rPr>
              <a:t>data-win-control</a:t>
            </a:r>
            <a:r>
              <a:rPr lang="en-US" sz="2000" dirty="0">
                <a:solidFill>
                  <a:schemeClr val="tx1"/>
                </a:solidFill>
              </a:rPr>
              <a:t>="</a:t>
            </a:r>
            <a:r>
              <a:rPr lang="en-US" sz="2000" dirty="0" err="1">
                <a:solidFill>
                  <a:schemeClr val="tx1"/>
                </a:solidFill>
              </a:rPr>
              <a:t>WinJS.UI.DatePicker</a:t>
            </a:r>
            <a:r>
              <a:rPr lang="en-US" sz="2000" dirty="0" smtClean="0">
                <a:solidFill>
                  <a:schemeClr val="tx1"/>
                </a:solidFill>
              </a:rPr>
              <a:t>"&gt;</a:t>
            </a:r>
          </a:p>
          <a:p>
            <a:r>
              <a:rPr lang="en-US" sz="2000" dirty="0" smtClean="0">
                <a:solidFill>
                  <a:schemeClr val="tx1"/>
                </a:solidFill>
              </a:rPr>
              <a:t>&lt;/</a:t>
            </a:r>
            <a:r>
              <a:rPr lang="en-US" sz="2000" dirty="0">
                <a:solidFill>
                  <a:schemeClr val="tx1"/>
                </a:solidFill>
              </a:rPr>
              <a:t>div&gt;</a:t>
            </a:r>
          </a:p>
        </p:txBody>
      </p:sp>
    </p:spTree>
    <p:extLst>
      <p:ext uri="{BB962C8B-B14F-4D97-AF65-F5344CB8AC3E}">
        <p14:creationId xmlns:p14="http://schemas.microsoft.com/office/powerpoint/2010/main" val="28182193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s://pbs.twimg.com/profile_images/504385093498970112/TTICt6aq_400x400.pn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8831636" y="225287"/>
            <a:ext cx="3108573" cy="222791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1696" y="1478942"/>
            <a:ext cx="10713720" cy="4663440"/>
          </a:xfrm>
          <a:prstGeom prst="rect">
            <a:avLst/>
          </a:prstGeom>
        </p:spPr>
      </p:pic>
    </p:spTree>
    <p:extLst>
      <p:ext uri="{BB962C8B-B14F-4D97-AF65-F5344CB8AC3E}">
        <p14:creationId xmlns:p14="http://schemas.microsoft.com/office/powerpoint/2010/main" val="21112047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s://pbs.twimg.com/profile_images/504385093498970112/TTICt6aq_400x400.pn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8831636" y="225287"/>
            <a:ext cx="3108573" cy="222791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40159" y="979462"/>
            <a:ext cx="7371900" cy="5315008"/>
          </a:xfrm>
          <a:prstGeom prst="rect">
            <a:avLst/>
          </a:prstGeom>
        </p:spPr>
      </p:pic>
      <p:sp>
        <p:nvSpPr>
          <p:cNvPr id="5" name="Right Brace 4"/>
          <p:cNvSpPr/>
          <p:nvPr/>
        </p:nvSpPr>
        <p:spPr>
          <a:xfrm>
            <a:off x="8680361" y="1635617"/>
            <a:ext cx="721216" cy="394093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pt-PT"/>
          </a:p>
        </p:txBody>
      </p:sp>
      <p:sp>
        <p:nvSpPr>
          <p:cNvPr id="6" name="TextBox 5"/>
          <p:cNvSpPr txBox="1"/>
          <p:nvPr/>
        </p:nvSpPr>
        <p:spPr>
          <a:xfrm>
            <a:off x="9589067" y="3313800"/>
            <a:ext cx="2163651" cy="646331"/>
          </a:xfrm>
          <a:prstGeom prst="rect">
            <a:avLst/>
          </a:prstGeom>
          <a:noFill/>
        </p:spPr>
        <p:txBody>
          <a:bodyPr wrap="square" rtlCol="0">
            <a:spAutoFit/>
          </a:bodyPr>
          <a:lstStyle/>
          <a:p>
            <a:r>
              <a:rPr lang="pt-PT" dirty="0" smtClean="0"/>
              <a:t>WinJS </a:t>
            </a:r>
          </a:p>
          <a:p>
            <a:r>
              <a:rPr lang="pt-PT" dirty="0" smtClean="0"/>
              <a:t>Is also on the WEB</a:t>
            </a:r>
            <a:endParaRPr lang="pt-PT" dirty="0"/>
          </a:p>
        </p:txBody>
      </p:sp>
    </p:spTree>
    <p:extLst>
      <p:ext uri="{BB962C8B-B14F-4D97-AF65-F5344CB8AC3E}">
        <p14:creationId xmlns:p14="http://schemas.microsoft.com/office/powerpoint/2010/main" val="40110331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truthsoftware.co.uk/wp-content/uploads/2013/03/demo1a-370x370.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68464" y="691905"/>
            <a:ext cx="4764155" cy="476415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831052" y="3536284"/>
            <a:ext cx="4908716" cy="2215991"/>
          </a:xfrm>
          <a:prstGeom prst="rect">
            <a:avLst/>
          </a:prstGeom>
          <a:noFill/>
        </p:spPr>
        <p:txBody>
          <a:bodyPr wrap="none" lIns="91440" tIns="45720" rIns="91440" bIns="45720">
            <a:spAutoFit/>
          </a:bodyPr>
          <a:lstStyle/>
          <a:p>
            <a:pPr algn="ctr"/>
            <a:r>
              <a:rPr lang="en-US" sz="138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DEMO</a:t>
            </a:r>
            <a:endParaRPr lang="en-US" sz="13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3354979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upload.wikimedia.org/wikipedia/commons/thumb/a/a6/TypeScript_Logo.png/220px-TypeScript_Logo.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34370" y="516965"/>
            <a:ext cx="2095500" cy="51435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34370" y="1555845"/>
            <a:ext cx="10575409" cy="3139321"/>
          </a:xfrm>
          <a:prstGeom prst="rect">
            <a:avLst/>
          </a:prstGeom>
          <a:noFill/>
        </p:spPr>
        <p:txBody>
          <a:bodyPr wrap="square" rtlCol="0">
            <a:spAutoFit/>
          </a:bodyPr>
          <a:lstStyle/>
          <a:p>
            <a:pPr marL="285750" indent="-285750">
              <a:buFont typeface="Arial" panose="020B0604020202020204" pitchFamily="34" charset="0"/>
              <a:buChar char="•"/>
            </a:pPr>
            <a:r>
              <a:rPr lang="en-US" sz="2400" dirty="0" err="1" smtClean="0"/>
              <a:t>TypeScript</a:t>
            </a:r>
            <a:r>
              <a:rPr lang="en-US" sz="2400" dirty="0" smtClean="0"/>
              <a:t> associates a strongly typed layer in conjunction with JavaScript;</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dirty="0"/>
              <a:t> It is a compiled rather than an interpreted </a:t>
            </a:r>
            <a:r>
              <a:rPr lang="en-US" sz="2400" dirty="0" smtClean="0"/>
              <a:t>language;</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dirty="0"/>
              <a:t>developers can use their Object Oriented programming skills directly to produce better </a:t>
            </a:r>
            <a:r>
              <a:rPr lang="en-US" sz="2400" dirty="0" smtClean="0"/>
              <a:t>JavaScript;</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pt-PT" dirty="0"/>
          </a:p>
        </p:txBody>
      </p:sp>
    </p:spTree>
    <p:extLst>
      <p:ext uri="{BB962C8B-B14F-4D97-AF65-F5344CB8AC3E}">
        <p14:creationId xmlns:p14="http://schemas.microsoft.com/office/powerpoint/2010/main" val="39275262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truthsoftware.co.uk/wp-content/uploads/2013/03/demo1a-370x370.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68464" y="691905"/>
            <a:ext cx="4764155" cy="476415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831052" y="3536284"/>
            <a:ext cx="4908716" cy="2215991"/>
          </a:xfrm>
          <a:prstGeom prst="rect">
            <a:avLst/>
          </a:prstGeom>
          <a:noFill/>
        </p:spPr>
        <p:txBody>
          <a:bodyPr wrap="none" lIns="91440" tIns="45720" rIns="91440" bIns="45720">
            <a:spAutoFit/>
          </a:bodyPr>
          <a:lstStyle/>
          <a:p>
            <a:pPr algn="ctr"/>
            <a:r>
              <a:rPr lang="en-US" sz="138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DEMO</a:t>
            </a:r>
            <a:endParaRPr lang="en-US" sz="13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7376499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3588" y="941312"/>
            <a:ext cx="8358763" cy="2554545"/>
          </a:xfrm>
          <a:prstGeom prst="rect">
            <a:avLst/>
          </a:prstGeom>
          <a:noFill/>
        </p:spPr>
        <p:txBody>
          <a:bodyPr wrap="none" lIns="91440" tIns="45720" rIns="91440" bIns="45720">
            <a:spAutoFit/>
          </a:bodyPr>
          <a:lstStyle/>
          <a:p>
            <a:pPr algn="ctr"/>
            <a:r>
              <a:rPr lang="en-US" sz="80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Web Development </a:t>
            </a:r>
          </a:p>
          <a:p>
            <a:pPr algn="ctr"/>
            <a:r>
              <a:rPr lang="en-US" sz="80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Mindset changing</a:t>
            </a:r>
            <a:endParaRPr lang="en-US" sz="80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717701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systemdesign.altera.com/wp-content/uploads/2014/09/SDJ_july_image.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679833" y="178157"/>
            <a:ext cx="6399773" cy="58877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76611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staroversky.com/assets/img/blog/2013/negative-thoughts-flickr-charbel.akhras.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0" y="-27838"/>
            <a:ext cx="12192000" cy="686370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410949" y="6225394"/>
            <a:ext cx="781051" cy="646331"/>
          </a:xfrm>
          <a:prstGeom prst="rect">
            <a:avLst/>
          </a:prstGeom>
          <a:noFill/>
        </p:spPr>
        <p:txBody>
          <a:bodyPr wrap="square" rtlCol="0">
            <a:spAutoFit/>
          </a:bodyPr>
          <a:lstStyle/>
          <a:p>
            <a:r>
              <a:rPr lang="pt-PT" dirty="0" smtClean="0">
                <a:solidFill>
                  <a:schemeClr val="bg1"/>
                </a:solidFill>
              </a:rPr>
              <a:t>2015</a:t>
            </a:r>
          </a:p>
          <a:p>
            <a:r>
              <a:rPr lang="pt-PT" sz="900" dirty="0" smtClean="0">
                <a:solidFill>
                  <a:schemeClr val="bg1"/>
                </a:solidFill>
              </a:rPr>
              <a:t>Alexandre</a:t>
            </a:r>
          </a:p>
          <a:p>
            <a:r>
              <a:rPr lang="pt-PT" sz="900" dirty="0" smtClean="0">
                <a:solidFill>
                  <a:schemeClr val="bg1"/>
                </a:solidFill>
              </a:rPr>
              <a:t>Marreiros</a:t>
            </a:r>
            <a:endParaRPr lang="pt-PT" sz="900" dirty="0">
              <a:solidFill>
                <a:schemeClr val="bg1"/>
              </a:solidFill>
            </a:endParaRPr>
          </a:p>
        </p:txBody>
      </p:sp>
      <p:sp>
        <p:nvSpPr>
          <p:cNvPr id="6" name="TextBox 5"/>
          <p:cNvSpPr txBox="1"/>
          <p:nvPr/>
        </p:nvSpPr>
        <p:spPr>
          <a:xfrm>
            <a:off x="401052" y="379679"/>
            <a:ext cx="7652085" cy="1138773"/>
          </a:xfrm>
          <a:prstGeom prst="rect">
            <a:avLst/>
          </a:prstGeom>
          <a:noFill/>
        </p:spPr>
        <p:txBody>
          <a:bodyPr wrap="square" rtlCol="0">
            <a:spAutoFit/>
          </a:bodyPr>
          <a:lstStyle/>
          <a:p>
            <a:r>
              <a:rPr lang="pt-PT" sz="2400" dirty="0" smtClean="0">
                <a:solidFill>
                  <a:schemeClr val="bg1"/>
                </a:solidFill>
              </a:rPr>
              <a:t>“ 77% </a:t>
            </a:r>
            <a:r>
              <a:rPr lang="pt-PT" sz="2400" dirty="0" err="1" smtClean="0">
                <a:solidFill>
                  <a:schemeClr val="bg1"/>
                </a:solidFill>
              </a:rPr>
              <a:t>of</a:t>
            </a:r>
            <a:r>
              <a:rPr lang="pt-PT" sz="2400" dirty="0" smtClean="0">
                <a:solidFill>
                  <a:schemeClr val="bg1"/>
                </a:solidFill>
              </a:rPr>
              <a:t> People use </a:t>
            </a:r>
            <a:r>
              <a:rPr lang="pt-PT" sz="2400" dirty="0" err="1" smtClean="0">
                <a:solidFill>
                  <a:schemeClr val="bg1"/>
                </a:solidFill>
              </a:rPr>
              <a:t>smart</a:t>
            </a:r>
            <a:r>
              <a:rPr lang="pt-PT" sz="2400" dirty="0" smtClean="0">
                <a:solidFill>
                  <a:schemeClr val="bg1"/>
                </a:solidFill>
              </a:rPr>
              <a:t> </a:t>
            </a:r>
            <a:r>
              <a:rPr lang="pt-PT" sz="2400" dirty="0" err="1" smtClean="0">
                <a:solidFill>
                  <a:schemeClr val="bg1"/>
                </a:solidFill>
              </a:rPr>
              <a:t>phone</a:t>
            </a:r>
            <a:r>
              <a:rPr lang="pt-PT" sz="2400" dirty="0" smtClean="0">
                <a:solidFill>
                  <a:schemeClr val="bg1"/>
                </a:solidFill>
              </a:rPr>
              <a:t> as </a:t>
            </a:r>
            <a:r>
              <a:rPr lang="pt-PT" sz="2400" dirty="0" err="1" smtClean="0">
                <a:solidFill>
                  <a:schemeClr val="bg1"/>
                </a:solidFill>
              </a:rPr>
              <a:t>their</a:t>
            </a:r>
            <a:r>
              <a:rPr lang="pt-PT" sz="2400" dirty="0" smtClean="0">
                <a:solidFill>
                  <a:schemeClr val="bg1"/>
                </a:solidFill>
              </a:rPr>
              <a:t> </a:t>
            </a:r>
            <a:r>
              <a:rPr lang="pt-PT" sz="2400" dirty="0" err="1" smtClean="0">
                <a:solidFill>
                  <a:schemeClr val="bg1"/>
                </a:solidFill>
              </a:rPr>
              <a:t>preferred</a:t>
            </a:r>
            <a:r>
              <a:rPr lang="pt-PT" sz="2400" dirty="0" smtClean="0">
                <a:solidFill>
                  <a:schemeClr val="bg1"/>
                </a:solidFill>
              </a:rPr>
              <a:t> médium for </a:t>
            </a:r>
            <a:r>
              <a:rPr lang="pt-PT" sz="2400" dirty="0" err="1" smtClean="0">
                <a:solidFill>
                  <a:schemeClr val="bg1"/>
                </a:solidFill>
              </a:rPr>
              <a:t>navigating</a:t>
            </a:r>
            <a:r>
              <a:rPr lang="pt-PT" sz="2400" dirty="0" smtClean="0">
                <a:solidFill>
                  <a:schemeClr val="bg1"/>
                </a:solidFill>
              </a:rPr>
              <a:t> </a:t>
            </a:r>
            <a:r>
              <a:rPr lang="pt-PT" sz="2400" dirty="0" err="1" smtClean="0">
                <a:solidFill>
                  <a:schemeClr val="bg1"/>
                </a:solidFill>
              </a:rPr>
              <a:t>on</a:t>
            </a:r>
            <a:r>
              <a:rPr lang="pt-PT" sz="2400" dirty="0" smtClean="0">
                <a:solidFill>
                  <a:schemeClr val="bg1"/>
                </a:solidFill>
              </a:rPr>
              <a:t> </a:t>
            </a:r>
            <a:r>
              <a:rPr lang="pt-PT" sz="2400" dirty="0" err="1" smtClean="0">
                <a:solidFill>
                  <a:schemeClr val="bg1"/>
                </a:solidFill>
              </a:rPr>
              <a:t>the</a:t>
            </a:r>
            <a:r>
              <a:rPr lang="pt-PT" sz="2400" dirty="0" smtClean="0">
                <a:solidFill>
                  <a:schemeClr val="bg1"/>
                </a:solidFill>
              </a:rPr>
              <a:t> web </a:t>
            </a:r>
            <a:r>
              <a:rPr lang="pt-PT" sz="2400" dirty="0" err="1" smtClean="0">
                <a:solidFill>
                  <a:schemeClr val="bg1"/>
                </a:solidFill>
              </a:rPr>
              <a:t>or</a:t>
            </a:r>
            <a:r>
              <a:rPr lang="pt-PT" sz="2400" dirty="0" smtClean="0">
                <a:solidFill>
                  <a:schemeClr val="bg1"/>
                </a:solidFill>
              </a:rPr>
              <a:t> </a:t>
            </a:r>
            <a:r>
              <a:rPr lang="pt-PT" sz="2400" dirty="0" err="1" smtClean="0">
                <a:solidFill>
                  <a:schemeClr val="bg1"/>
                </a:solidFill>
              </a:rPr>
              <a:t>searching</a:t>
            </a:r>
            <a:r>
              <a:rPr lang="pt-PT" sz="2400" dirty="0" smtClean="0">
                <a:solidFill>
                  <a:schemeClr val="bg1"/>
                </a:solidFill>
              </a:rPr>
              <a:t> ” </a:t>
            </a:r>
            <a:r>
              <a:rPr lang="pt-PT" sz="2000" dirty="0" smtClean="0">
                <a:solidFill>
                  <a:schemeClr val="bg1"/>
                </a:solidFill>
              </a:rPr>
              <a:t>Nielsen - Google</a:t>
            </a:r>
            <a:endParaRPr lang="pt-PT" sz="2000" dirty="0">
              <a:solidFill>
                <a:schemeClr val="bg1"/>
              </a:solidFill>
            </a:endParaRPr>
          </a:p>
        </p:txBody>
      </p:sp>
      <p:sp>
        <p:nvSpPr>
          <p:cNvPr id="13" name="TextBox 12"/>
          <p:cNvSpPr txBox="1"/>
          <p:nvPr/>
        </p:nvSpPr>
        <p:spPr>
          <a:xfrm>
            <a:off x="2671009" y="1667721"/>
            <a:ext cx="7652085" cy="830997"/>
          </a:xfrm>
          <a:prstGeom prst="rect">
            <a:avLst/>
          </a:prstGeom>
          <a:noFill/>
        </p:spPr>
        <p:txBody>
          <a:bodyPr wrap="square" rtlCol="0">
            <a:spAutoFit/>
          </a:bodyPr>
          <a:lstStyle/>
          <a:p>
            <a:r>
              <a:rPr lang="pt-PT" sz="2400" dirty="0" smtClean="0">
                <a:solidFill>
                  <a:schemeClr val="bg1"/>
                </a:solidFill>
              </a:rPr>
              <a:t>“ 45% </a:t>
            </a:r>
            <a:r>
              <a:rPr lang="pt-PT" sz="2400" dirty="0" err="1" smtClean="0">
                <a:solidFill>
                  <a:schemeClr val="bg1"/>
                </a:solidFill>
              </a:rPr>
              <a:t>of</a:t>
            </a:r>
            <a:r>
              <a:rPr lang="pt-PT" sz="2400" dirty="0" smtClean="0">
                <a:solidFill>
                  <a:schemeClr val="bg1"/>
                </a:solidFill>
              </a:rPr>
              <a:t> </a:t>
            </a:r>
            <a:r>
              <a:rPr lang="pt-PT" sz="2400" dirty="0" err="1" smtClean="0">
                <a:solidFill>
                  <a:schemeClr val="bg1"/>
                </a:solidFill>
              </a:rPr>
              <a:t>User’s</a:t>
            </a:r>
            <a:r>
              <a:rPr lang="pt-PT" sz="2400" dirty="0" smtClean="0">
                <a:solidFill>
                  <a:schemeClr val="bg1"/>
                </a:solidFill>
              </a:rPr>
              <a:t> </a:t>
            </a:r>
            <a:r>
              <a:rPr lang="pt-PT" sz="2400" dirty="0" err="1" smtClean="0">
                <a:solidFill>
                  <a:schemeClr val="bg1"/>
                </a:solidFill>
              </a:rPr>
              <a:t>expect</a:t>
            </a:r>
            <a:r>
              <a:rPr lang="pt-PT" sz="2400" dirty="0" smtClean="0">
                <a:solidFill>
                  <a:schemeClr val="bg1"/>
                </a:solidFill>
              </a:rPr>
              <a:t> to </a:t>
            </a:r>
            <a:r>
              <a:rPr lang="pt-PT" sz="2400" dirty="0" err="1" smtClean="0">
                <a:solidFill>
                  <a:schemeClr val="bg1"/>
                </a:solidFill>
              </a:rPr>
              <a:t>have</a:t>
            </a:r>
            <a:r>
              <a:rPr lang="pt-PT" sz="2400" dirty="0" smtClean="0">
                <a:solidFill>
                  <a:schemeClr val="bg1"/>
                </a:solidFill>
              </a:rPr>
              <a:t> a contínuos </a:t>
            </a:r>
            <a:r>
              <a:rPr lang="pt-PT" sz="2400" dirty="0" err="1" smtClean="0">
                <a:solidFill>
                  <a:schemeClr val="bg1"/>
                </a:solidFill>
              </a:rPr>
              <a:t>experience</a:t>
            </a:r>
            <a:r>
              <a:rPr lang="pt-PT" sz="2400" dirty="0" smtClean="0">
                <a:solidFill>
                  <a:schemeClr val="bg1"/>
                </a:solidFill>
              </a:rPr>
              <a:t> </a:t>
            </a:r>
            <a:r>
              <a:rPr lang="pt-PT" sz="2400" dirty="0" err="1" smtClean="0">
                <a:solidFill>
                  <a:schemeClr val="bg1"/>
                </a:solidFill>
              </a:rPr>
              <a:t>across</a:t>
            </a:r>
            <a:r>
              <a:rPr lang="pt-PT" sz="2400" dirty="0" smtClean="0">
                <a:solidFill>
                  <a:schemeClr val="bg1"/>
                </a:solidFill>
              </a:rPr>
              <a:t> </a:t>
            </a:r>
            <a:r>
              <a:rPr lang="pt-PT" sz="2400" dirty="0" err="1" smtClean="0">
                <a:solidFill>
                  <a:schemeClr val="bg1"/>
                </a:solidFill>
              </a:rPr>
              <a:t>multiple</a:t>
            </a:r>
            <a:r>
              <a:rPr lang="pt-PT" sz="2400" dirty="0" smtClean="0">
                <a:solidFill>
                  <a:schemeClr val="bg1"/>
                </a:solidFill>
              </a:rPr>
              <a:t> </a:t>
            </a:r>
            <a:r>
              <a:rPr lang="pt-PT" sz="2400" dirty="0" err="1" smtClean="0">
                <a:solidFill>
                  <a:schemeClr val="bg1"/>
                </a:solidFill>
              </a:rPr>
              <a:t>devices</a:t>
            </a:r>
            <a:r>
              <a:rPr lang="pt-PT" sz="2400" dirty="0" smtClean="0">
                <a:solidFill>
                  <a:schemeClr val="bg1"/>
                </a:solidFill>
              </a:rPr>
              <a:t> ”  </a:t>
            </a:r>
            <a:r>
              <a:rPr lang="pt-PT" sz="2000" dirty="0" smtClean="0">
                <a:solidFill>
                  <a:schemeClr val="bg1"/>
                </a:solidFill>
              </a:rPr>
              <a:t>Toledo - Microsoft</a:t>
            </a:r>
            <a:endParaRPr lang="pt-PT" sz="2000" dirty="0">
              <a:solidFill>
                <a:schemeClr val="bg1"/>
              </a:solidFill>
            </a:endParaRPr>
          </a:p>
        </p:txBody>
      </p:sp>
      <p:sp>
        <p:nvSpPr>
          <p:cNvPr id="15" name="TextBox 14"/>
          <p:cNvSpPr txBox="1"/>
          <p:nvPr/>
        </p:nvSpPr>
        <p:spPr>
          <a:xfrm>
            <a:off x="601577" y="2955763"/>
            <a:ext cx="7652085" cy="830997"/>
          </a:xfrm>
          <a:prstGeom prst="rect">
            <a:avLst/>
          </a:prstGeom>
          <a:noFill/>
        </p:spPr>
        <p:txBody>
          <a:bodyPr wrap="square" rtlCol="0">
            <a:spAutoFit/>
          </a:bodyPr>
          <a:lstStyle/>
          <a:p>
            <a:r>
              <a:rPr lang="pt-PT" sz="2400" dirty="0" smtClean="0">
                <a:solidFill>
                  <a:schemeClr val="bg1"/>
                </a:solidFill>
              </a:rPr>
              <a:t>“ </a:t>
            </a:r>
            <a:r>
              <a:rPr lang="pt-PT" sz="2400" dirty="0" err="1" smtClean="0">
                <a:solidFill>
                  <a:schemeClr val="bg1"/>
                </a:solidFill>
              </a:rPr>
              <a:t>The</a:t>
            </a:r>
            <a:r>
              <a:rPr lang="pt-PT" sz="2400" dirty="0" smtClean="0">
                <a:solidFill>
                  <a:schemeClr val="bg1"/>
                </a:solidFill>
              </a:rPr>
              <a:t> </a:t>
            </a:r>
            <a:r>
              <a:rPr lang="pt-PT" sz="2400" dirty="0" err="1" smtClean="0">
                <a:solidFill>
                  <a:schemeClr val="bg1"/>
                </a:solidFill>
              </a:rPr>
              <a:t>most</a:t>
            </a:r>
            <a:r>
              <a:rPr lang="pt-PT" sz="2400" dirty="0" smtClean="0">
                <a:solidFill>
                  <a:schemeClr val="bg1"/>
                </a:solidFill>
              </a:rPr>
              <a:t> </a:t>
            </a:r>
            <a:r>
              <a:rPr lang="pt-PT" sz="2400" dirty="0" err="1" smtClean="0">
                <a:solidFill>
                  <a:schemeClr val="bg1"/>
                </a:solidFill>
              </a:rPr>
              <a:t>used</a:t>
            </a:r>
            <a:r>
              <a:rPr lang="pt-PT" sz="2400" dirty="0" smtClean="0">
                <a:solidFill>
                  <a:schemeClr val="bg1"/>
                </a:solidFill>
              </a:rPr>
              <a:t> Mobile </a:t>
            </a:r>
            <a:r>
              <a:rPr lang="pt-PT" sz="2400" dirty="0" err="1" smtClean="0">
                <a:solidFill>
                  <a:schemeClr val="bg1"/>
                </a:solidFill>
              </a:rPr>
              <a:t>application</a:t>
            </a:r>
            <a:r>
              <a:rPr lang="pt-PT" sz="2400" dirty="0" smtClean="0">
                <a:solidFill>
                  <a:schemeClr val="bg1"/>
                </a:solidFill>
              </a:rPr>
              <a:t> </a:t>
            </a:r>
            <a:r>
              <a:rPr lang="pt-PT" sz="2400" dirty="0" err="1" smtClean="0">
                <a:solidFill>
                  <a:schemeClr val="bg1"/>
                </a:solidFill>
              </a:rPr>
              <a:t>since</a:t>
            </a:r>
            <a:r>
              <a:rPr lang="pt-PT" sz="2400" dirty="0" smtClean="0">
                <a:solidFill>
                  <a:schemeClr val="bg1"/>
                </a:solidFill>
              </a:rPr>
              <a:t> </a:t>
            </a:r>
            <a:r>
              <a:rPr lang="pt-PT" sz="2400" dirty="0" err="1" smtClean="0">
                <a:solidFill>
                  <a:schemeClr val="bg1"/>
                </a:solidFill>
              </a:rPr>
              <a:t>the</a:t>
            </a:r>
            <a:r>
              <a:rPr lang="pt-PT" sz="2400" dirty="0" smtClean="0">
                <a:solidFill>
                  <a:schemeClr val="bg1"/>
                </a:solidFill>
              </a:rPr>
              <a:t> </a:t>
            </a:r>
            <a:r>
              <a:rPr lang="pt-PT" sz="2400" dirty="0" err="1" smtClean="0">
                <a:solidFill>
                  <a:schemeClr val="bg1"/>
                </a:solidFill>
              </a:rPr>
              <a:t>begining</a:t>
            </a:r>
            <a:r>
              <a:rPr lang="pt-PT" sz="2400" dirty="0" smtClean="0">
                <a:solidFill>
                  <a:schemeClr val="bg1"/>
                </a:solidFill>
              </a:rPr>
              <a:t> </a:t>
            </a:r>
            <a:r>
              <a:rPr lang="pt-PT" sz="2400" dirty="0" err="1" smtClean="0">
                <a:solidFill>
                  <a:schemeClr val="bg1"/>
                </a:solidFill>
              </a:rPr>
              <a:t>of</a:t>
            </a:r>
            <a:r>
              <a:rPr lang="pt-PT" sz="2400" dirty="0" smtClean="0">
                <a:solidFill>
                  <a:schemeClr val="bg1"/>
                </a:solidFill>
              </a:rPr>
              <a:t> </a:t>
            </a:r>
            <a:r>
              <a:rPr lang="pt-PT" sz="2400" dirty="0" err="1" smtClean="0">
                <a:solidFill>
                  <a:schemeClr val="bg1"/>
                </a:solidFill>
              </a:rPr>
              <a:t>Smartphone</a:t>
            </a:r>
            <a:r>
              <a:rPr lang="pt-PT" sz="2400" dirty="0" smtClean="0">
                <a:solidFill>
                  <a:schemeClr val="bg1"/>
                </a:solidFill>
              </a:rPr>
              <a:t> era are </a:t>
            </a:r>
            <a:r>
              <a:rPr lang="pt-PT" sz="2400" dirty="0" err="1" smtClean="0">
                <a:solidFill>
                  <a:schemeClr val="bg1"/>
                </a:solidFill>
              </a:rPr>
              <a:t>the</a:t>
            </a:r>
            <a:r>
              <a:rPr lang="pt-PT" sz="2400" dirty="0" smtClean="0">
                <a:solidFill>
                  <a:schemeClr val="bg1"/>
                </a:solidFill>
              </a:rPr>
              <a:t> Browser (…) ” </a:t>
            </a:r>
            <a:endParaRPr lang="pt-PT" sz="2400" dirty="0">
              <a:solidFill>
                <a:schemeClr val="bg1"/>
              </a:solidFill>
            </a:endParaRPr>
          </a:p>
        </p:txBody>
      </p:sp>
      <p:sp>
        <p:nvSpPr>
          <p:cNvPr id="16" name="TextBox 15"/>
          <p:cNvSpPr txBox="1"/>
          <p:nvPr/>
        </p:nvSpPr>
        <p:spPr>
          <a:xfrm>
            <a:off x="2438398" y="4463772"/>
            <a:ext cx="8293770" cy="1200329"/>
          </a:xfrm>
          <a:prstGeom prst="rect">
            <a:avLst/>
          </a:prstGeom>
          <a:noFill/>
        </p:spPr>
        <p:txBody>
          <a:bodyPr wrap="square" rtlCol="0">
            <a:spAutoFit/>
          </a:bodyPr>
          <a:lstStyle/>
          <a:p>
            <a:pPr algn="r"/>
            <a:r>
              <a:rPr lang="pt-PT" sz="2400" dirty="0" smtClean="0">
                <a:solidFill>
                  <a:schemeClr val="bg1"/>
                </a:solidFill>
              </a:rPr>
              <a:t>“ </a:t>
            </a:r>
            <a:r>
              <a:rPr lang="pt-PT" sz="2400" dirty="0" err="1" smtClean="0">
                <a:solidFill>
                  <a:schemeClr val="bg1"/>
                </a:solidFill>
              </a:rPr>
              <a:t>Almost</a:t>
            </a:r>
            <a:r>
              <a:rPr lang="pt-PT" sz="2400" dirty="0" smtClean="0">
                <a:solidFill>
                  <a:schemeClr val="bg1"/>
                </a:solidFill>
              </a:rPr>
              <a:t> </a:t>
            </a:r>
            <a:r>
              <a:rPr lang="pt-PT" sz="2400" dirty="0" err="1" smtClean="0">
                <a:solidFill>
                  <a:schemeClr val="bg1"/>
                </a:solidFill>
              </a:rPr>
              <a:t>all</a:t>
            </a:r>
            <a:r>
              <a:rPr lang="pt-PT" sz="2400" dirty="0" smtClean="0">
                <a:solidFill>
                  <a:schemeClr val="bg1"/>
                </a:solidFill>
              </a:rPr>
              <a:t> </a:t>
            </a:r>
            <a:r>
              <a:rPr lang="pt-PT" sz="2400" dirty="0" err="1" smtClean="0">
                <a:solidFill>
                  <a:schemeClr val="bg1"/>
                </a:solidFill>
              </a:rPr>
              <a:t>user’s</a:t>
            </a:r>
            <a:r>
              <a:rPr lang="pt-PT" sz="2400" dirty="0" smtClean="0">
                <a:solidFill>
                  <a:schemeClr val="bg1"/>
                </a:solidFill>
              </a:rPr>
              <a:t> </a:t>
            </a:r>
            <a:r>
              <a:rPr lang="pt-PT" sz="2400" dirty="0" err="1" smtClean="0">
                <a:solidFill>
                  <a:schemeClr val="bg1"/>
                </a:solidFill>
              </a:rPr>
              <a:t>expect</a:t>
            </a:r>
            <a:r>
              <a:rPr lang="pt-PT" sz="2400" dirty="0" smtClean="0">
                <a:solidFill>
                  <a:schemeClr val="bg1"/>
                </a:solidFill>
              </a:rPr>
              <a:t> to </a:t>
            </a:r>
            <a:r>
              <a:rPr lang="pt-PT" sz="2400" dirty="0" err="1" smtClean="0">
                <a:solidFill>
                  <a:schemeClr val="bg1"/>
                </a:solidFill>
              </a:rPr>
              <a:t>have</a:t>
            </a:r>
            <a:r>
              <a:rPr lang="pt-PT" sz="2400" dirty="0" smtClean="0">
                <a:solidFill>
                  <a:schemeClr val="bg1"/>
                </a:solidFill>
              </a:rPr>
              <a:t> a </a:t>
            </a:r>
            <a:r>
              <a:rPr lang="pt-PT" sz="2400" dirty="0" err="1" smtClean="0">
                <a:solidFill>
                  <a:schemeClr val="bg1"/>
                </a:solidFill>
              </a:rPr>
              <a:t>fluid</a:t>
            </a:r>
            <a:r>
              <a:rPr lang="pt-PT" sz="2400" dirty="0" smtClean="0">
                <a:solidFill>
                  <a:schemeClr val="bg1"/>
                </a:solidFill>
              </a:rPr>
              <a:t> and </a:t>
            </a:r>
            <a:r>
              <a:rPr lang="pt-PT" sz="2400" dirty="0" err="1" smtClean="0">
                <a:solidFill>
                  <a:schemeClr val="bg1"/>
                </a:solidFill>
              </a:rPr>
              <a:t>device</a:t>
            </a:r>
            <a:r>
              <a:rPr lang="pt-PT" sz="2400" dirty="0" smtClean="0">
                <a:solidFill>
                  <a:schemeClr val="bg1"/>
                </a:solidFill>
              </a:rPr>
              <a:t> </a:t>
            </a:r>
            <a:r>
              <a:rPr lang="pt-PT" sz="2400" dirty="0" err="1" smtClean="0">
                <a:solidFill>
                  <a:schemeClr val="bg1"/>
                </a:solidFill>
              </a:rPr>
              <a:t>driven</a:t>
            </a:r>
            <a:r>
              <a:rPr lang="pt-PT" sz="2400" dirty="0" smtClean="0">
                <a:solidFill>
                  <a:schemeClr val="bg1"/>
                </a:solidFill>
              </a:rPr>
              <a:t> </a:t>
            </a:r>
            <a:r>
              <a:rPr lang="pt-PT" sz="2400" dirty="0" err="1" smtClean="0">
                <a:solidFill>
                  <a:schemeClr val="bg1"/>
                </a:solidFill>
              </a:rPr>
              <a:t>navigation</a:t>
            </a:r>
            <a:r>
              <a:rPr lang="pt-PT" sz="2400" dirty="0" smtClean="0">
                <a:solidFill>
                  <a:schemeClr val="bg1"/>
                </a:solidFill>
              </a:rPr>
              <a:t> </a:t>
            </a:r>
            <a:r>
              <a:rPr lang="pt-PT" sz="2400" dirty="0" err="1" smtClean="0">
                <a:solidFill>
                  <a:schemeClr val="bg1"/>
                </a:solidFill>
              </a:rPr>
              <a:t>when</a:t>
            </a:r>
            <a:r>
              <a:rPr lang="pt-PT" sz="2400" dirty="0" smtClean="0">
                <a:solidFill>
                  <a:schemeClr val="bg1"/>
                </a:solidFill>
              </a:rPr>
              <a:t> </a:t>
            </a:r>
            <a:r>
              <a:rPr lang="pt-PT" sz="2400" dirty="0" err="1" smtClean="0">
                <a:solidFill>
                  <a:schemeClr val="bg1"/>
                </a:solidFill>
              </a:rPr>
              <a:t>interacting</a:t>
            </a:r>
            <a:r>
              <a:rPr lang="pt-PT" sz="2400" dirty="0" smtClean="0">
                <a:solidFill>
                  <a:schemeClr val="bg1"/>
                </a:solidFill>
              </a:rPr>
              <a:t> </a:t>
            </a:r>
            <a:r>
              <a:rPr lang="pt-PT" sz="2400" dirty="0" err="1" smtClean="0">
                <a:solidFill>
                  <a:schemeClr val="bg1"/>
                </a:solidFill>
              </a:rPr>
              <a:t>with</a:t>
            </a:r>
            <a:r>
              <a:rPr lang="pt-PT" sz="2400" dirty="0" smtClean="0">
                <a:solidFill>
                  <a:schemeClr val="bg1"/>
                </a:solidFill>
              </a:rPr>
              <a:t> </a:t>
            </a:r>
            <a:r>
              <a:rPr lang="pt-PT" sz="2400" dirty="0" err="1" smtClean="0">
                <a:solidFill>
                  <a:schemeClr val="bg1"/>
                </a:solidFill>
              </a:rPr>
              <a:t>the</a:t>
            </a:r>
            <a:r>
              <a:rPr lang="pt-PT" sz="2400" dirty="0" smtClean="0">
                <a:solidFill>
                  <a:schemeClr val="bg1"/>
                </a:solidFill>
              </a:rPr>
              <a:t> Web ” Smashing Magazine</a:t>
            </a:r>
            <a:endParaRPr lang="pt-PT" sz="2400" dirty="0">
              <a:solidFill>
                <a:schemeClr val="bg1"/>
              </a:solidFill>
            </a:endParaRPr>
          </a:p>
        </p:txBody>
      </p:sp>
    </p:spTree>
    <p:extLst>
      <p:ext uri="{BB962C8B-B14F-4D97-AF65-F5344CB8AC3E}">
        <p14:creationId xmlns:p14="http://schemas.microsoft.com/office/powerpoint/2010/main" val="41957060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edify.org/wp-content/uploads/2013/05/measure-man.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0" y="-13725"/>
            <a:ext cx="12192000" cy="68717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410949" y="6225394"/>
            <a:ext cx="781051" cy="646331"/>
          </a:xfrm>
          <a:prstGeom prst="rect">
            <a:avLst/>
          </a:prstGeom>
          <a:noFill/>
        </p:spPr>
        <p:txBody>
          <a:bodyPr wrap="square" rtlCol="0">
            <a:spAutoFit/>
          </a:bodyPr>
          <a:lstStyle/>
          <a:p>
            <a:r>
              <a:rPr lang="pt-PT" dirty="0" smtClean="0">
                <a:solidFill>
                  <a:schemeClr val="bg1"/>
                </a:solidFill>
              </a:rPr>
              <a:t>2015</a:t>
            </a:r>
          </a:p>
          <a:p>
            <a:r>
              <a:rPr lang="pt-PT" sz="900" dirty="0" smtClean="0">
                <a:solidFill>
                  <a:schemeClr val="bg1"/>
                </a:solidFill>
              </a:rPr>
              <a:t>Alexandre</a:t>
            </a:r>
          </a:p>
          <a:p>
            <a:r>
              <a:rPr lang="pt-PT" sz="900" dirty="0" smtClean="0">
                <a:solidFill>
                  <a:schemeClr val="bg1"/>
                </a:solidFill>
              </a:rPr>
              <a:t>Marreiros</a:t>
            </a:r>
            <a:endParaRPr lang="pt-PT" sz="900" dirty="0">
              <a:solidFill>
                <a:schemeClr val="bg1"/>
              </a:solidFill>
            </a:endParaRPr>
          </a:p>
        </p:txBody>
      </p:sp>
      <p:sp>
        <p:nvSpPr>
          <p:cNvPr id="3" name="AutoShape 4" descr="https://encrypted-tbn0.gstatic.com/images?q=tbn:ANd9GcQslxPcliOsylmmzXAWakj6Pig_AmrqNWczQCmfqKN0DzlrOK2ft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PT"/>
          </a:p>
        </p:txBody>
      </p:sp>
      <p:sp>
        <p:nvSpPr>
          <p:cNvPr id="8" name="AutoShape 8" descr="https://encrypted-tbn0.gstatic.com/images?q=tbn:ANd9GcQslxPcliOsylmmzXAWakj6Pig_AmrqNWczQCmfqKN0DzlrOK2ftQ"/>
          <p:cNvSpPr>
            <a:spLocks noChangeAspect="1" noChangeArrowheads="1"/>
          </p:cNvSpPr>
          <p:nvPr/>
        </p:nvSpPr>
        <p:spPr bwMode="auto">
          <a:xfrm>
            <a:off x="1222375" y="1676316"/>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PT"/>
          </a:p>
        </p:txBody>
      </p:sp>
      <p:sp>
        <p:nvSpPr>
          <p:cNvPr id="11" name="Rounded Rectangle 10"/>
          <p:cNvSpPr/>
          <p:nvPr/>
        </p:nvSpPr>
        <p:spPr>
          <a:xfrm>
            <a:off x="85811" y="855238"/>
            <a:ext cx="678614" cy="121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2" name="Rounded Rectangle 11"/>
          <p:cNvSpPr/>
          <p:nvPr/>
        </p:nvSpPr>
        <p:spPr>
          <a:xfrm>
            <a:off x="1010652" y="1464838"/>
            <a:ext cx="930442"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5" name="Rounded Rectangle 14"/>
          <p:cNvSpPr/>
          <p:nvPr/>
        </p:nvSpPr>
        <p:spPr>
          <a:xfrm>
            <a:off x="2310062" y="66858"/>
            <a:ext cx="983415" cy="20075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6" name="Rounded Rectangle 15"/>
          <p:cNvSpPr/>
          <p:nvPr/>
        </p:nvSpPr>
        <p:spPr>
          <a:xfrm>
            <a:off x="3662444" y="855238"/>
            <a:ext cx="1660359" cy="121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7" name="Rounded Rectangle 16"/>
          <p:cNvSpPr/>
          <p:nvPr/>
        </p:nvSpPr>
        <p:spPr>
          <a:xfrm>
            <a:off x="5556170" y="93322"/>
            <a:ext cx="2638926" cy="19811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3" name="TextBox 12"/>
          <p:cNvSpPr txBox="1"/>
          <p:nvPr/>
        </p:nvSpPr>
        <p:spPr>
          <a:xfrm>
            <a:off x="99455" y="1124644"/>
            <a:ext cx="609434" cy="738664"/>
          </a:xfrm>
          <a:prstGeom prst="rect">
            <a:avLst/>
          </a:prstGeom>
          <a:noFill/>
        </p:spPr>
        <p:txBody>
          <a:bodyPr wrap="square" rtlCol="0">
            <a:spAutoFit/>
          </a:bodyPr>
          <a:lstStyle/>
          <a:p>
            <a:r>
              <a:rPr lang="pt-PT" sz="1400" dirty="0" smtClean="0"/>
              <a:t>320 x 480</a:t>
            </a:r>
            <a:endParaRPr lang="pt-PT" sz="1400" dirty="0"/>
          </a:p>
        </p:txBody>
      </p:sp>
      <p:sp>
        <p:nvSpPr>
          <p:cNvPr id="19" name="TextBox 18"/>
          <p:cNvSpPr txBox="1"/>
          <p:nvPr/>
        </p:nvSpPr>
        <p:spPr>
          <a:xfrm>
            <a:off x="1010652" y="1459384"/>
            <a:ext cx="930442" cy="523220"/>
          </a:xfrm>
          <a:prstGeom prst="rect">
            <a:avLst/>
          </a:prstGeom>
          <a:noFill/>
        </p:spPr>
        <p:txBody>
          <a:bodyPr wrap="square" rtlCol="0">
            <a:spAutoFit/>
          </a:bodyPr>
          <a:lstStyle/>
          <a:p>
            <a:r>
              <a:rPr lang="pt-PT" sz="1400" dirty="0" smtClean="0"/>
              <a:t>480 x 320</a:t>
            </a:r>
            <a:endParaRPr lang="pt-PT" sz="1400" dirty="0"/>
          </a:p>
        </p:txBody>
      </p:sp>
      <p:sp>
        <p:nvSpPr>
          <p:cNvPr id="20" name="TextBox 19"/>
          <p:cNvSpPr txBox="1"/>
          <p:nvPr/>
        </p:nvSpPr>
        <p:spPr>
          <a:xfrm>
            <a:off x="2345035" y="433207"/>
            <a:ext cx="948442" cy="523220"/>
          </a:xfrm>
          <a:prstGeom prst="rect">
            <a:avLst/>
          </a:prstGeom>
          <a:noFill/>
        </p:spPr>
        <p:txBody>
          <a:bodyPr wrap="square" rtlCol="0">
            <a:spAutoFit/>
          </a:bodyPr>
          <a:lstStyle/>
          <a:p>
            <a:r>
              <a:rPr lang="pt-PT" sz="1400" dirty="0" smtClean="0"/>
              <a:t>768 x  1024</a:t>
            </a:r>
            <a:endParaRPr lang="pt-PT" sz="1400" dirty="0"/>
          </a:p>
        </p:txBody>
      </p:sp>
      <p:sp>
        <p:nvSpPr>
          <p:cNvPr id="21" name="TextBox 20"/>
          <p:cNvSpPr txBox="1"/>
          <p:nvPr/>
        </p:nvSpPr>
        <p:spPr>
          <a:xfrm>
            <a:off x="3895811" y="1186199"/>
            <a:ext cx="1305927" cy="307777"/>
          </a:xfrm>
          <a:prstGeom prst="rect">
            <a:avLst/>
          </a:prstGeom>
          <a:noFill/>
        </p:spPr>
        <p:txBody>
          <a:bodyPr wrap="square" rtlCol="0">
            <a:spAutoFit/>
          </a:bodyPr>
          <a:lstStyle/>
          <a:p>
            <a:r>
              <a:rPr lang="pt-PT" sz="1400" dirty="0" smtClean="0"/>
              <a:t>1024 x 768</a:t>
            </a:r>
            <a:endParaRPr lang="pt-PT" sz="1400" dirty="0"/>
          </a:p>
        </p:txBody>
      </p:sp>
      <p:sp>
        <p:nvSpPr>
          <p:cNvPr id="22" name="TextBox 21"/>
          <p:cNvSpPr txBox="1"/>
          <p:nvPr/>
        </p:nvSpPr>
        <p:spPr>
          <a:xfrm>
            <a:off x="6157745" y="902401"/>
            <a:ext cx="1305927" cy="307777"/>
          </a:xfrm>
          <a:prstGeom prst="rect">
            <a:avLst/>
          </a:prstGeom>
          <a:noFill/>
        </p:spPr>
        <p:txBody>
          <a:bodyPr wrap="square" rtlCol="0">
            <a:spAutoFit/>
          </a:bodyPr>
          <a:lstStyle/>
          <a:p>
            <a:r>
              <a:rPr lang="pt-PT" sz="1400" dirty="0" smtClean="0"/>
              <a:t>1920 x 1080</a:t>
            </a:r>
            <a:endParaRPr lang="pt-PT" sz="1400" dirty="0"/>
          </a:p>
        </p:txBody>
      </p:sp>
      <p:sp>
        <p:nvSpPr>
          <p:cNvPr id="14" name="TextBox 13"/>
          <p:cNvSpPr txBox="1"/>
          <p:nvPr/>
        </p:nvSpPr>
        <p:spPr>
          <a:xfrm>
            <a:off x="85811" y="2480725"/>
            <a:ext cx="1533664" cy="369332"/>
          </a:xfrm>
          <a:prstGeom prst="rect">
            <a:avLst/>
          </a:prstGeom>
          <a:noFill/>
        </p:spPr>
        <p:txBody>
          <a:bodyPr wrap="square" rtlCol="0">
            <a:spAutoFit/>
          </a:bodyPr>
          <a:lstStyle/>
          <a:p>
            <a:r>
              <a:rPr lang="pt-PT" dirty="0" err="1" smtClean="0"/>
              <a:t>Smartphone</a:t>
            </a:r>
            <a:endParaRPr lang="pt-PT" dirty="0"/>
          </a:p>
        </p:txBody>
      </p:sp>
      <p:sp>
        <p:nvSpPr>
          <p:cNvPr id="24" name="TextBox 23"/>
          <p:cNvSpPr txBox="1"/>
          <p:nvPr/>
        </p:nvSpPr>
        <p:spPr>
          <a:xfrm>
            <a:off x="2252272" y="2508517"/>
            <a:ext cx="1533664" cy="369332"/>
          </a:xfrm>
          <a:prstGeom prst="rect">
            <a:avLst/>
          </a:prstGeom>
          <a:noFill/>
        </p:spPr>
        <p:txBody>
          <a:bodyPr wrap="square" rtlCol="0">
            <a:spAutoFit/>
          </a:bodyPr>
          <a:lstStyle/>
          <a:p>
            <a:r>
              <a:rPr lang="pt-PT" dirty="0" smtClean="0"/>
              <a:t>Tablet</a:t>
            </a:r>
            <a:endParaRPr lang="pt-PT" dirty="0"/>
          </a:p>
        </p:txBody>
      </p:sp>
      <p:sp>
        <p:nvSpPr>
          <p:cNvPr id="25" name="TextBox 24"/>
          <p:cNvSpPr txBox="1"/>
          <p:nvPr/>
        </p:nvSpPr>
        <p:spPr>
          <a:xfrm>
            <a:off x="3781942" y="2471195"/>
            <a:ext cx="1533664" cy="369332"/>
          </a:xfrm>
          <a:prstGeom prst="rect">
            <a:avLst/>
          </a:prstGeom>
          <a:noFill/>
        </p:spPr>
        <p:txBody>
          <a:bodyPr wrap="square" rtlCol="0">
            <a:spAutoFit/>
          </a:bodyPr>
          <a:lstStyle/>
          <a:p>
            <a:r>
              <a:rPr lang="pt-PT" dirty="0" smtClean="0"/>
              <a:t>Laptops</a:t>
            </a:r>
            <a:endParaRPr lang="pt-PT" dirty="0"/>
          </a:p>
        </p:txBody>
      </p:sp>
      <p:sp>
        <p:nvSpPr>
          <p:cNvPr id="26" name="TextBox 25"/>
          <p:cNvSpPr txBox="1"/>
          <p:nvPr/>
        </p:nvSpPr>
        <p:spPr>
          <a:xfrm>
            <a:off x="5201738" y="2480725"/>
            <a:ext cx="1533664" cy="369332"/>
          </a:xfrm>
          <a:prstGeom prst="rect">
            <a:avLst/>
          </a:prstGeom>
          <a:noFill/>
        </p:spPr>
        <p:txBody>
          <a:bodyPr wrap="square" rtlCol="0">
            <a:spAutoFit/>
          </a:bodyPr>
          <a:lstStyle/>
          <a:p>
            <a:r>
              <a:rPr lang="pt-PT" dirty="0" smtClean="0"/>
              <a:t>Desktops</a:t>
            </a:r>
            <a:endParaRPr lang="pt-PT" dirty="0"/>
          </a:p>
        </p:txBody>
      </p:sp>
      <p:sp>
        <p:nvSpPr>
          <p:cNvPr id="18" name="Left-Right Arrow 17"/>
          <p:cNvSpPr/>
          <p:nvPr/>
        </p:nvSpPr>
        <p:spPr>
          <a:xfrm>
            <a:off x="1307432" y="2245895"/>
            <a:ext cx="1138989" cy="23483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28" name="Left-Right Arrow 27"/>
          <p:cNvSpPr/>
          <p:nvPr/>
        </p:nvSpPr>
        <p:spPr>
          <a:xfrm>
            <a:off x="3019104" y="2231999"/>
            <a:ext cx="967359" cy="23483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29" name="Left-Right Arrow 28"/>
          <p:cNvSpPr/>
          <p:nvPr/>
        </p:nvSpPr>
        <p:spPr>
          <a:xfrm>
            <a:off x="5032453" y="2241130"/>
            <a:ext cx="967359" cy="23483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30" name="Rectangle 29"/>
          <p:cNvSpPr/>
          <p:nvPr/>
        </p:nvSpPr>
        <p:spPr>
          <a:xfrm>
            <a:off x="425118" y="5347738"/>
            <a:ext cx="8955953" cy="1077218"/>
          </a:xfrm>
          <a:prstGeom prst="rect">
            <a:avLst/>
          </a:prstGeom>
          <a:noFill/>
        </p:spPr>
        <p:txBody>
          <a:bodyPr wrap="square" lIns="91440" tIns="45720" rIns="91440" bIns="45720">
            <a:spAutoFit/>
          </a:bodyPr>
          <a:lstStyle/>
          <a:p>
            <a:pPr algn="just"/>
            <a:r>
              <a:rPr lang="en-US" sz="3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A lot of us are considering size or resolution as the identifier of the device. </a:t>
            </a:r>
            <a:endParaRPr lang="en-US" sz="3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9391293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encrypted-tbn2.gstatic.com/images?q=tbn:ANd9GcQsSGVBAmSYgBh8l_5ramJFdrywO6u44Jk3Rsd9WzV76SQOHPgT"/>
          <p:cNvPicPr>
            <a:picLocks noChangeAspect="1" noChangeArrowheads="1"/>
          </p:cNvPicPr>
          <p:nvPr/>
        </p:nvPicPr>
        <p:blipFill rotWithShape="1">
          <a:blip r:embed="rId2" cstate="email">
            <a:duotone>
              <a:prstClr val="black"/>
              <a:schemeClr val="accent3">
                <a:tint val="45000"/>
                <a:satMod val="400000"/>
              </a:schemeClr>
            </a:duotone>
            <a:extLst>
              <a:ext uri="{28A0092B-C50C-407E-A947-70E740481C1C}">
                <a14:useLocalDpi xmlns:a14="http://schemas.microsoft.com/office/drawing/2010/main"/>
              </a:ext>
            </a:extLst>
          </a:blip>
          <a:srcRect/>
          <a:stretch/>
        </p:blipFill>
        <p:spPr bwMode="auto">
          <a:xfrm>
            <a:off x="0" y="-35859"/>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410949" y="6225394"/>
            <a:ext cx="781051" cy="646331"/>
          </a:xfrm>
          <a:prstGeom prst="rect">
            <a:avLst/>
          </a:prstGeom>
          <a:noFill/>
        </p:spPr>
        <p:txBody>
          <a:bodyPr wrap="square" rtlCol="0">
            <a:spAutoFit/>
          </a:bodyPr>
          <a:lstStyle/>
          <a:p>
            <a:r>
              <a:rPr lang="pt-PT" dirty="0" smtClean="0">
                <a:solidFill>
                  <a:schemeClr val="bg1"/>
                </a:solidFill>
              </a:rPr>
              <a:t>2015</a:t>
            </a:r>
          </a:p>
          <a:p>
            <a:r>
              <a:rPr lang="pt-PT" sz="900" dirty="0" smtClean="0">
                <a:solidFill>
                  <a:schemeClr val="bg1"/>
                </a:solidFill>
              </a:rPr>
              <a:t>Alexandre</a:t>
            </a:r>
          </a:p>
          <a:p>
            <a:r>
              <a:rPr lang="pt-PT" sz="900" dirty="0" smtClean="0">
                <a:solidFill>
                  <a:schemeClr val="bg1"/>
                </a:solidFill>
              </a:rPr>
              <a:t>Marreiros</a:t>
            </a:r>
            <a:endParaRPr lang="pt-PT" sz="900" dirty="0">
              <a:solidFill>
                <a:schemeClr val="bg1"/>
              </a:solidFill>
            </a:endParaRPr>
          </a:p>
        </p:txBody>
      </p:sp>
      <p:sp>
        <p:nvSpPr>
          <p:cNvPr id="6" name="Rectangle 5"/>
          <p:cNvSpPr/>
          <p:nvPr/>
        </p:nvSpPr>
        <p:spPr>
          <a:xfrm>
            <a:off x="457202" y="863970"/>
            <a:ext cx="8955953" cy="584775"/>
          </a:xfrm>
          <a:prstGeom prst="rect">
            <a:avLst/>
          </a:prstGeom>
          <a:noFill/>
        </p:spPr>
        <p:txBody>
          <a:bodyPr wrap="square" lIns="91440" tIns="45720" rIns="91440" bIns="45720">
            <a:spAutoFit/>
          </a:bodyPr>
          <a:lstStyle/>
          <a:p>
            <a:pPr algn="just"/>
            <a:r>
              <a:rPr lang="en-US" sz="3200" b="1" cap="none" spc="0" dirty="0" smtClean="0">
                <a:ln w="13462">
                  <a:solidFill>
                    <a:schemeClr val="bg1"/>
                  </a:solidFill>
                  <a:prstDash val="solid"/>
                </a:ln>
                <a:solidFill>
                  <a:schemeClr val="bg1"/>
                </a:solidFill>
                <a:effectLst>
                  <a:outerShdw dist="38100" dir="2700000" algn="bl" rotWithShape="0">
                    <a:schemeClr val="accent5"/>
                  </a:outerShdw>
                </a:effectLst>
              </a:rPr>
              <a:t>We are in the IOT era</a:t>
            </a:r>
            <a:endParaRPr lang="en-US" sz="3200" b="1" cap="none" spc="0" dirty="0">
              <a:ln w="13462">
                <a:solidFill>
                  <a:schemeClr val="bg1"/>
                </a:solidFill>
                <a:prstDash val="solid"/>
              </a:ln>
              <a:solidFill>
                <a:schemeClr val="bg1"/>
              </a:solidFill>
              <a:effectLst>
                <a:outerShdw dist="38100" dir="2700000" algn="bl" rotWithShape="0">
                  <a:schemeClr val="accent5"/>
                </a:outerShdw>
              </a:effectLst>
            </a:endParaRPr>
          </a:p>
        </p:txBody>
      </p:sp>
      <p:sp>
        <p:nvSpPr>
          <p:cNvPr id="8" name="Rectangle 7"/>
          <p:cNvSpPr/>
          <p:nvPr/>
        </p:nvSpPr>
        <p:spPr>
          <a:xfrm>
            <a:off x="4170950" y="2080616"/>
            <a:ext cx="8955953" cy="584775"/>
          </a:xfrm>
          <a:prstGeom prst="rect">
            <a:avLst/>
          </a:prstGeom>
          <a:noFill/>
        </p:spPr>
        <p:txBody>
          <a:bodyPr wrap="square" lIns="91440" tIns="45720" rIns="91440" bIns="45720">
            <a:spAutoFit/>
          </a:bodyPr>
          <a:lstStyle/>
          <a:p>
            <a:pPr algn="just"/>
            <a:r>
              <a:rPr lang="en-US" sz="3200" b="1" cap="none" spc="0" dirty="0" smtClean="0">
                <a:ln w="13462">
                  <a:solidFill>
                    <a:schemeClr val="bg1"/>
                  </a:solidFill>
                  <a:prstDash val="solid"/>
                </a:ln>
                <a:solidFill>
                  <a:schemeClr val="bg1"/>
                </a:solidFill>
                <a:effectLst>
                  <a:outerShdw dist="38100" dir="2700000" algn="bl" rotWithShape="0">
                    <a:schemeClr val="accent5"/>
                  </a:outerShdw>
                </a:effectLst>
              </a:rPr>
              <a:t>Web is the link between systems</a:t>
            </a:r>
            <a:endParaRPr lang="en-US" sz="3200" b="1" cap="none" spc="0" dirty="0">
              <a:ln w="13462">
                <a:solidFill>
                  <a:schemeClr val="bg1"/>
                </a:solidFill>
                <a:prstDash val="solid"/>
              </a:ln>
              <a:solidFill>
                <a:schemeClr val="bg1"/>
              </a:solidFill>
              <a:effectLst>
                <a:outerShdw dist="38100" dir="2700000" algn="bl" rotWithShape="0">
                  <a:schemeClr val="accent5"/>
                </a:outerShdw>
              </a:effectLst>
            </a:endParaRPr>
          </a:p>
        </p:txBody>
      </p:sp>
      <p:sp>
        <p:nvSpPr>
          <p:cNvPr id="9" name="Rectangle 8"/>
          <p:cNvSpPr/>
          <p:nvPr/>
        </p:nvSpPr>
        <p:spPr>
          <a:xfrm>
            <a:off x="457201" y="3297262"/>
            <a:ext cx="8955953" cy="1077218"/>
          </a:xfrm>
          <a:prstGeom prst="rect">
            <a:avLst/>
          </a:prstGeom>
          <a:noFill/>
        </p:spPr>
        <p:txBody>
          <a:bodyPr wrap="square" lIns="91440" tIns="45720" rIns="91440" bIns="45720">
            <a:spAutoFit/>
          </a:bodyPr>
          <a:lstStyle/>
          <a:p>
            <a:pPr algn="just"/>
            <a:r>
              <a:rPr lang="en-US" sz="3200" b="1" dirty="0" smtClean="0">
                <a:ln w="13462">
                  <a:solidFill>
                    <a:schemeClr val="bg1"/>
                  </a:solidFill>
                  <a:prstDash val="solid"/>
                </a:ln>
                <a:solidFill>
                  <a:schemeClr val="bg1"/>
                </a:solidFill>
                <a:effectLst>
                  <a:outerShdw dist="38100" dir="2700000" algn="bl" rotWithShape="0">
                    <a:schemeClr val="accent5"/>
                  </a:outerShdw>
                </a:effectLst>
              </a:rPr>
              <a:t>Front end development is the dashboard to link humans to devices</a:t>
            </a:r>
            <a:r>
              <a:rPr lang="en-US" sz="32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 </a:t>
            </a:r>
            <a:endParaRPr lang="en-US" sz="3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10" name="Rectangle 9"/>
          <p:cNvSpPr/>
          <p:nvPr/>
        </p:nvSpPr>
        <p:spPr>
          <a:xfrm>
            <a:off x="1411705" y="5263924"/>
            <a:ext cx="8955953" cy="1077218"/>
          </a:xfrm>
          <a:prstGeom prst="rect">
            <a:avLst/>
          </a:prstGeom>
          <a:noFill/>
        </p:spPr>
        <p:txBody>
          <a:bodyPr wrap="square" lIns="91440" tIns="45720" rIns="91440" bIns="45720">
            <a:spAutoFit/>
          </a:bodyPr>
          <a:lstStyle/>
          <a:p>
            <a:pPr algn="just"/>
            <a:r>
              <a:rPr lang="en-US" sz="3200" b="1" cap="none" spc="0" dirty="0" smtClean="0">
                <a:ln w="13462">
                  <a:solidFill>
                    <a:schemeClr val="bg1"/>
                  </a:solidFill>
                  <a:prstDash val="solid"/>
                </a:ln>
                <a:solidFill>
                  <a:schemeClr val="bg1"/>
                </a:solidFill>
                <a:effectLst>
                  <a:outerShdw dist="38100" dir="2700000" algn="bl" rotWithShape="0">
                    <a:schemeClr val="accent5"/>
                  </a:outerShdw>
                </a:effectLst>
              </a:rPr>
              <a:t>Is Size the most important?</a:t>
            </a:r>
          </a:p>
          <a:p>
            <a:pPr algn="just"/>
            <a:r>
              <a:rPr lang="en-US" sz="3200" b="1" dirty="0" smtClean="0">
                <a:ln w="13462">
                  <a:solidFill>
                    <a:schemeClr val="bg1"/>
                  </a:solidFill>
                  <a:prstDash val="solid"/>
                </a:ln>
                <a:solidFill>
                  <a:schemeClr val="bg1"/>
                </a:solidFill>
                <a:effectLst>
                  <a:outerShdw dist="38100" dir="2700000" algn="bl" rotWithShape="0">
                    <a:schemeClr val="accent5"/>
                  </a:outerShdw>
                </a:effectLst>
              </a:rPr>
              <a:t>Is Taylor Made the most responsive?</a:t>
            </a:r>
            <a:endParaRPr lang="en-US" sz="3200" b="1" cap="none" spc="0" dirty="0">
              <a:ln w="13462">
                <a:solidFill>
                  <a:schemeClr val="bg1"/>
                </a:solidFill>
                <a:prstDash val="solid"/>
              </a:ln>
              <a:solidFill>
                <a:schemeClr val="bg1"/>
              </a:solidFill>
              <a:effectLst>
                <a:outerShdw dist="38100" dir="2700000" algn="bl" rotWithShape="0">
                  <a:schemeClr val="accent5"/>
                </a:outerShdw>
              </a:effectLst>
            </a:endParaRPr>
          </a:p>
        </p:txBody>
      </p:sp>
    </p:spTree>
    <p:extLst>
      <p:ext uri="{BB962C8B-B14F-4D97-AF65-F5344CB8AC3E}">
        <p14:creationId xmlns:p14="http://schemas.microsoft.com/office/powerpoint/2010/main" val="31011516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s://encrypted-tbn3.gstatic.com/images?q=tbn:ANd9GcRyapyGxJ46djxzEV4PhiNVdDGJNXojG_P9h1oISzFeAPm3fFwf"/>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t="-1"/>
          <a:stretch/>
        </p:blipFill>
        <p:spPr bwMode="auto">
          <a:xfrm>
            <a:off x="143435" y="187418"/>
            <a:ext cx="11887199" cy="56755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810872" y="1272988"/>
            <a:ext cx="5304000" cy="2554545"/>
          </a:xfrm>
          <a:prstGeom prst="rect">
            <a:avLst/>
          </a:prstGeom>
          <a:noFill/>
        </p:spPr>
        <p:txBody>
          <a:bodyPr wrap="square" lIns="91440" tIns="45720" rIns="91440" bIns="45720">
            <a:spAutoFit/>
          </a:bodyPr>
          <a:lstStyle/>
          <a:p>
            <a:pPr algn="ctr"/>
            <a:r>
              <a:rPr lang="en-US" sz="80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Road </a:t>
            </a:r>
          </a:p>
          <a:p>
            <a:pPr algn="ctr"/>
            <a:r>
              <a:rPr lang="en-US" sz="80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Ahead</a:t>
            </a:r>
            <a:endParaRPr lang="en-US" sz="80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35040210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sac.edu/StudentServices/InternationalStudents/Calendar%20of%20Events/questions-and-answers.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095680" y="1329753"/>
            <a:ext cx="7785274" cy="359320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34095" y="4607263"/>
            <a:ext cx="6116674" cy="830997"/>
          </a:xfrm>
          <a:prstGeom prst="rect">
            <a:avLst/>
          </a:prstGeom>
          <a:noFill/>
        </p:spPr>
        <p:txBody>
          <a:bodyPr wrap="none" rtlCol="0">
            <a:spAutoFit/>
          </a:bodyPr>
          <a:lstStyle/>
          <a:p>
            <a:r>
              <a:rPr lang="pt-PT" sz="2400" dirty="0" smtClean="0"/>
              <a:t>Feel free to put your Questions now</a:t>
            </a:r>
          </a:p>
          <a:p>
            <a:r>
              <a:rPr lang="pt-PT" sz="2400" dirty="0"/>
              <a:t>	</a:t>
            </a:r>
            <a:r>
              <a:rPr lang="pt-PT" sz="2400" dirty="0" smtClean="0"/>
              <a:t>Or if you prefer use one off my contacts</a:t>
            </a:r>
            <a:endParaRPr lang="pt-PT" sz="2400" dirty="0"/>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74003" y="5507876"/>
            <a:ext cx="244843" cy="244843"/>
          </a:xfrm>
          <a:prstGeom prst="rect">
            <a:avLst/>
          </a:prstGeom>
          <a:solidFill>
            <a:schemeClr val="tx1"/>
          </a:solidFill>
        </p:spPr>
      </p:pic>
      <p:sp>
        <p:nvSpPr>
          <p:cNvPr id="5" name="TextBox 4"/>
          <p:cNvSpPr txBox="1"/>
          <p:nvPr/>
        </p:nvSpPr>
        <p:spPr>
          <a:xfrm>
            <a:off x="3688308" y="5430597"/>
            <a:ext cx="2367744" cy="369332"/>
          </a:xfrm>
          <a:prstGeom prst="rect">
            <a:avLst/>
          </a:prstGeom>
          <a:noFill/>
        </p:spPr>
        <p:txBody>
          <a:bodyPr wrap="square" rtlCol="0">
            <a:spAutoFit/>
          </a:bodyPr>
          <a:lstStyle/>
          <a:p>
            <a:r>
              <a:rPr lang="pt-PT" dirty="0" smtClean="0">
                <a:latin typeface="+mj-lt"/>
                <a:cs typeface="Segoe UI" panose="020B0502040204020203" pitchFamily="34" charset="0"/>
              </a:rPr>
              <a:t>@alexmarreiros</a:t>
            </a:r>
            <a:endParaRPr lang="pt-PT" dirty="0">
              <a:latin typeface="+mj-lt"/>
              <a:cs typeface="Segoe UI" panose="020B0502040204020203" pitchFamily="34" charset="0"/>
            </a:endParaRPr>
          </a:p>
        </p:txBody>
      </p:sp>
      <p:pic>
        <p:nvPicPr>
          <p:cNvPr id="8" name="Picture 7"/>
          <p:cNvPicPr>
            <a:picLocks noChangeAspect="1"/>
          </p:cNvPicPr>
          <p:nvPr/>
        </p:nvPicPr>
        <p:blipFill>
          <a:blip r:embed="rId4" cstate="email">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3338627" y="5904421"/>
            <a:ext cx="315596" cy="233340"/>
          </a:xfrm>
          <a:prstGeom prst="rect">
            <a:avLst/>
          </a:prstGeom>
          <a:solidFill>
            <a:schemeClr val="tx1"/>
          </a:solidFill>
        </p:spPr>
      </p:pic>
      <p:sp>
        <p:nvSpPr>
          <p:cNvPr id="9" name="TextBox 8"/>
          <p:cNvSpPr txBox="1"/>
          <p:nvPr/>
        </p:nvSpPr>
        <p:spPr>
          <a:xfrm>
            <a:off x="3687103" y="5770046"/>
            <a:ext cx="3732210" cy="923330"/>
          </a:xfrm>
          <a:prstGeom prst="rect">
            <a:avLst/>
          </a:prstGeom>
          <a:noFill/>
        </p:spPr>
        <p:txBody>
          <a:bodyPr wrap="square" rtlCol="0">
            <a:spAutoFit/>
          </a:bodyPr>
          <a:lstStyle/>
          <a:p>
            <a:r>
              <a:rPr lang="pt-PT" dirty="0" smtClean="0">
                <a:latin typeface="+mj-lt"/>
                <a:cs typeface="Segoe UI" panose="020B0502040204020203" pitchFamily="34" charset="0"/>
                <a:hlinkClick r:id="rId5"/>
              </a:rPr>
              <a:t>amarreiros@gmail.com</a:t>
            </a:r>
            <a:endParaRPr lang="pt-PT" dirty="0" smtClean="0">
              <a:latin typeface="+mj-lt"/>
              <a:cs typeface="Segoe UI" panose="020B0502040204020203" pitchFamily="34" charset="0"/>
            </a:endParaRPr>
          </a:p>
          <a:p>
            <a:r>
              <a:rPr lang="pt-PT" dirty="0" smtClean="0">
                <a:latin typeface="+mj-lt"/>
                <a:cs typeface="Segoe UI" panose="020B0502040204020203" pitchFamily="34" charset="0"/>
                <a:hlinkClick r:id="rId6"/>
              </a:rPr>
              <a:t>amarreiros@innovagency.com</a:t>
            </a:r>
            <a:endParaRPr lang="pt-PT" dirty="0" smtClean="0">
              <a:latin typeface="+mj-lt"/>
              <a:cs typeface="Segoe UI" panose="020B0502040204020203" pitchFamily="34" charset="0"/>
            </a:endParaRPr>
          </a:p>
          <a:p>
            <a:endParaRPr lang="pt-PT" dirty="0">
              <a:latin typeface="+mj-lt"/>
              <a:cs typeface="Segoe UI" panose="020B0502040204020203" pitchFamily="34" charset="0"/>
            </a:endParaRPr>
          </a:p>
        </p:txBody>
      </p:sp>
      <p:pic>
        <p:nvPicPr>
          <p:cNvPr id="10" name="Picture 8" descr="http://findicons.com/files/icons/2279/brush_intense_messenger/256/msn_web_2.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339071" y="6422259"/>
            <a:ext cx="281686" cy="28168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3688308" y="6376413"/>
            <a:ext cx="4471228" cy="369332"/>
          </a:xfrm>
          <a:prstGeom prst="rect">
            <a:avLst/>
          </a:prstGeom>
          <a:noFill/>
        </p:spPr>
        <p:txBody>
          <a:bodyPr wrap="square" rtlCol="0">
            <a:spAutoFit/>
          </a:bodyPr>
          <a:lstStyle/>
          <a:p>
            <a:r>
              <a:rPr lang="pt-PT" dirty="0" smtClean="0">
                <a:latin typeface="+mj-lt"/>
                <a:cs typeface="Segoe UI" panose="020B0502040204020203" pitchFamily="34" charset="0"/>
              </a:rPr>
              <a:t>www.digitalmindignition.com</a:t>
            </a:r>
            <a:endParaRPr lang="pt-PT" dirty="0">
              <a:latin typeface="+mj-lt"/>
              <a:cs typeface="Segoe UI" panose="020B0502040204020203" pitchFamily="34" charset="0"/>
            </a:endParaRPr>
          </a:p>
        </p:txBody>
      </p:sp>
      <p:sp>
        <p:nvSpPr>
          <p:cNvPr id="12" name="TextBox 11"/>
          <p:cNvSpPr txBox="1"/>
          <p:nvPr/>
        </p:nvSpPr>
        <p:spPr>
          <a:xfrm>
            <a:off x="1023352" y="302086"/>
            <a:ext cx="9801139" cy="861774"/>
          </a:xfrm>
          <a:prstGeom prst="rect">
            <a:avLst/>
          </a:prstGeom>
          <a:noFill/>
        </p:spPr>
        <p:txBody>
          <a:bodyPr wrap="square" rtlCol="0">
            <a:spAutoFit/>
          </a:bodyPr>
          <a:lstStyle/>
          <a:p>
            <a:r>
              <a:rPr lang="pt-PT" sz="5000" dirty="0" smtClean="0">
                <a:solidFill>
                  <a:srgbClr val="00BBF0"/>
                </a:solidFill>
                <a:latin typeface="Segoe UI Light" panose="020B0502040204020203" pitchFamily="34" charset="0"/>
                <a:cs typeface="Segoe UI Light" panose="020B0502040204020203" pitchFamily="34" charset="0"/>
              </a:rPr>
              <a:t>Questions</a:t>
            </a:r>
            <a:endParaRPr lang="pt-PT" sz="5000" dirty="0">
              <a:solidFill>
                <a:srgbClr val="00BBF0"/>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00080293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library.maastrichtuniversity.nl/metis-publications-support/wp-content/uploads/2013/04/ref.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98759" y="1793053"/>
            <a:ext cx="3878878" cy="387887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815515" y="1546307"/>
            <a:ext cx="9613022" cy="4832092"/>
          </a:xfrm>
          <a:prstGeom prst="rect">
            <a:avLst/>
          </a:prstGeom>
          <a:noFill/>
        </p:spPr>
        <p:txBody>
          <a:bodyPr wrap="square" rtlCol="0">
            <a:spAutoFit/>
          </a:bodyPr>
          <a:lstStyle/>
          <a:p>
            <a:r>
              <a:rPr lang="en-US" sz="2800" b="1" dirty="0" smtClean="0">
                <a:solidFill>
                  <a:srgbClr val="FF0000"/>
                </a:solidFill>
                <a:latin typeface="Segoe UI" panose="020B0502040204020203" pitchFamily="34" charset="0"/>
                <a:cs typeface="Segoe UI" panose="020B0502040204020203" pitchFamily="34" charset="0"/>
              </a:rPr>
              <a:t>Secrets </a:t>
            </a:r>
            <a:r>
              <a:rPr lang="en-US" sz="2800" b="1" dirty="0">
                <a:solidFill>
                  <a:srgbClr val="FF0000"/>
                </a:solidFill>
                <a:latin typeface="Segoe UI" panose="020B0502040204020203" pitchFamily="34" charset="0"/>
                <a:cs typeface="Segoe UI" panose="020B0502040204020203" pitchFamily="34" charset="0"/>
              </a:rPr>
              <a:t>of the JavaScript </a:t>
            </a:r>
            <a:r>
              <a:rPr lang="en-US" sz="2800" b="1" dirty="0" smtClean="0">
                <a:solidFill>
                  <a:srgbClr val="FF0000"/>
                </a:solidFill>
                <a:latin typeface="Segoe UI" panose="020B0502040204020203" pitchFamily="34" charset="0"/>
                <a:cs typeface="Segoe UI" panose="020B0502040204020203" pitchFamily="34" charset="0"/>
              </a:rPr>
              <a:t>Ninja, John </a:t>
            </a:r>
            <a:r>
              <a:rPr lang="en-US" sz="2800" b="1" dirty="0" err="1" smtClean="0">
                <a:solidFill>
                  <a:srgbClr val="FF0000"/>
                </a:solidFill>
                <a:latin typeface="Segoe UI" panose="020B0502040204020203" pitchFamily="34" charset="0"/>
                <a:cs typeface="Segoe UI" panose="020B0502040204020203" pitchFamily="34" charset="0"/>
              </a:rPr>
              <a:t>Resig</a:t>
            </a:r>
            <a:endParaRPr lang="en-US" sz="2800" b="1" dirty="0" smtClean="0">
              <a:solidFill>
                <a:srgbClr val="FF0000"/>
              </a:solidFill>
              <a:latin typeface="Segoe UI" panose="020B0502040204020203" pitchFamily="34" charset="0"/>
              <a:cs typeface="Segoe UI" panose="020B0502040204020203" pitchFamily="34" charset="0"/>
            </a:endParaRPr>
          </a:p>
          <a:p>
            <a:endParaRPr lang="en-US" sz="2800" b="1" dirty="0" smtClean="0">
              <a:solidFill>
                <a:srgbClr val="FF0000"/>
              </a:solidFill>
              <a:latin typeface="Segoe UI" panose="020B0502040204020203" pitchFamily="34" charset="0"/>
              <a:cs typeface="Segoe UI" panose="020B0502040204020203" pitchFamily="34" charset="0"/>
            </a:endParaRPr>
          </a:p>
          <a:p>
            <a:r>
              <a:rPr lang="en-US" sz="2800" b="1" dirty="0" smtClean="0">
                <a:solidFill>
                  <a:srgbClr val="FF0000"/>
                </a:solidFill>
                <a:latin typeface="Segoe UI" panose="020B0502040204020203" pitchFamily="34" charset="0"/>
                <a:cs typeface="Segoe UI" panose="020B0502040204020203" pitchFamily="34" charset="0"/>
              </a:rPr>
              <a:t>Responsive Web Design, Ethan </a:t>
            </a:r>
            <a:r>
              <a:rPr lang="en-US" sz="2800" b="1" dirty="0" err="1" smtClean="0">
                <a:solidFill>
                  <a:srgbClr val="FF0000"/>
                </a:solidFill>
                <a:latin typeface="Segoe UI" panose="020B0502040204020203" pitchFamily="34" charset="0"/>
                <a:cs typeface="Segoe UI" panose="020B0502040204020203" pitchFamily="34" charset="0"/>
              </a:rPr>
              <a:t>Marcotte</a:t>
            </a:r>
            <a:endParaRPr lang="en-US" sz="2800" b="1" dirty="0" smtClean="0">
              <a:solidFill>
                <a:srgbClr val="FF0000"/>
              </a:solidFill>
              <a:latin typeface="Segoe UI" panose="020B0502040204020203" pitchFamily="34" charset="0"/>
              <a:cs typeface="Segoe UI" panose="020B0502040204020203" pitchFamily="34" charset="0"/>
            </a:endParaRPr>
          </a:p>
          <a:p>
            <a:endParaRPr lang="en-US" sz="2800" b="1" dirty="0" smtClean="0">
              <a:solidFill>
                <a:srgbClr val="FF0000"/>
              </a:solidFill>
              <a:latin typeface="Segoe UI" panose="020B0502040204020203" pitchFamily="34" charset="0"/>
              <a:cs typeface="Segoe UI" panose="020B0502040204020203" pitchFamily="34" charset="0"/>
            </a:endParaRPr>
          </a:p>
          <a:p>
            <a:r>
              <a:rPr lang="en-US" sz="2800" b="1" dirty="0" smtClean="0">
                <a:solidFill>
                  <a:srgbClr val="FF0000"/>
                </a:solidFill>
                <a:latin typeface="Segoe UI" panose="020B0502040204020203" pitchFamily="34" charset="0"/>
                <a:cs typeface="Segoe UI" panose="020B0502040204020203" pitchFamily="34" charset="0"/>
              </a:rPr>
              <a:t>Pro </a:t>
            </a:r>
            <a:r>
              <a:rPr lang="en-US" sz="2800" b="1" dirty="0" err="1" smtClean="0">
                <a:solidFill>
                  <a:srgbClr val="FF0000"/>
                </a:solidFill>
                <a:latin typeface="Segoe UI" panose="020B0502040204020203" pitchFamily="34" charset="0"/>
                <a:cs typeface="Segoe UI" panose="020B0502040204020203" pitchFamily="34" charset="0"/>
              </a:rPr>
              <a:t>TypeScript</a:t>
            </a:r>
            <a:r>
              <a:rPr lang="en-US" sz="2800" b="1" dirty="0" smtClean="0">
                <a:solidFill>
                  <a:srgbClr val="FF0000"/>
                </a:solidFill>
                <a:latin typeface="Segoe UI" panose="020B0502040204020203" pitchFamily="34" charset="0"/>
                <a:cs typeface="Segoe UI" panose="020B0502040204020203" pitchFamily="34" charset="0"/>
              </a:rPr>
              <a:t>, Steve </a:t>
            </a:r>
            <a:r>
              <a:rPr lang="en-US" sz="2800" b="1" dirty="0" err="1" smtClean="0">
                <a:solidFill>
                  <a:srgbClr val="FF0000"/>
                </a:solidFill>
                <a:latin typeface="Segoe UI" panose="020B0502040204020203" pitchFamily="34" charset="0"/>
                <a:cs typeface="Segoe UI" panose="020B0502040204020203" pitchFamily="34" charset="0"/>
              </a:rPr>
              <a:t>Fonton</a:t>
            </a:r>
            <a:endParaRPr lang="en-US" sz="2800" b="1" dirty="0" smtClean="0">
              <a:solidFill>
                <a:srgbClr val="FF0000"/>
              </a:solidFill>
              <a:latin typeface="Segoe UI" panose="020B0502040204020203" pitchFamily="34" charset="0"/>
              <a:cs typeface="Segoe UI" panose="020B0502040204020203" pitchFamily="34" charset="0"/>
            </a:endParaRPr>
          </a:p>
          <a:p>
            <a:endParaRPr lang="en-US" sz="2800" b="1" dirty="0" smtClean="0">
              <a:solidFill>
                <a:srgbClr val="FF0000"/>
              </a:solidFill>
              <a:latin typeface="Segoe UI" panose="020B0502040204020203" pitchFamily="34" charset="0"/>
              <a:cs typeface="Segoe UI" panose="020B0502040204020203" pitchFamily="34" charset="0"/>
            </a:endParaRPr>
          </a:p>
          <a:p>
            <a:r>
              <a:rPr lang="en-US" sz="2800" b="1" dirty="0">
                <a:solidFill>
                  <a:srgbClr val="FF0000"/>
                </a:solidFill>
                <a:latin typeface="Segoe UI" panose="020B0502040204020203" pitchFamily="34" charset="0"/>
                <a:cs typeface="Segoe UI" panose="020B0502040204020203" pitchFamily="34" charset="0"/>
              </a:rPr>
              <a:t>a</a:t>
            </a:r>
            <a:r>
              <a:rPr lang="en-US" sz="2800" b="1" dirty="0" smtClean="0">
                <a:solidFill>
                  <a:srgbClr val="FF0000"/>
                </a:solidFill>
                <a:latin typeface="Segoe UI" panose="020B0502040204020203" pitchFamily="34" charset="0"/>
                <a:cs typeface="Segoe UI" panose="020B0502040204020203" pitchFamily="34" charset="0"/>
              </a:rPr>
              <a:t>bookapart.com</a:t>
            </a:r>
          </a:p>
          <a:p>
            <a:endParaRPr lang="en-US" sz="2800" b="1" dirty="0" smtClean="0">
              <a:solidFill>
                <a:srgbClr val="FF0000"/>
              </a:solidFill>
              <a:latin typeface="Segoe UI" panose="020B0502040204020203" pitchFamily="34" charset="0"/>
              <a:cs typeface="Segoe UI" panose="020B0502040204020203" pitchFamily="34" charset="0"/>
            </a:endParaRPr>
          </a:p>
          <a:p>
            <a:r>
              <a:rPr lang="en-US" sz="2800" b="1" dirty="0" smtClean="0">
                <a:solidFill>
                  <a:srgbClr val="FF0000"/>
                </a:solidFill>
                <a:latin typeface="Segoe UI" panose="020B0502040204020203" pitchFamily="34" charset="0"/>
                <a:cs typeface="Segoe UI" panose="020B0502040204020203" pitchFamily="34" charset="0"/>
              </a:rPr>
              <a:t>www.smashingmagazine.com</a:t>
            </a:r>
          </a:p>
          <a:p>
            <a:endParaRPr lang="en-US" sz="2800" b="1" dirty="0" smtClean="0">
              <a:solidFill>
                <a:srgbClr val="FF0000"/>
              </a:solidFill>
              <a:latin typeface="Segoe UI" panose="020B0502040204020203" pitchFamily="34" charset="0"/>
              <a:cs typeface="Segoe UI" panose="020B0502040204020203" pitchFamily="34" charset="0"/>
            </a:endParaRPr>
          </a:p>
          <a:p>
            <a:r>
              <a:rPr lang="en-US" sz="2800" b="1" dirty="0">
                <a:solidFill>
                  <a:srgbClr val="FF0000"/>
                </a:solidFill>
                <a:latin typeface="Segoe UI" panose="020B0502040204020203" pitchFamily="34" charset="0"/>
                <a:cs typeface="Segoe UI" panose="020B0502040204020203" pitchFamily="34" charset="0"/>
              </a:rPr>
              <a:t>t</a:t>
            </a:r>
            <a:r>
              <a:rPr lang="en-US" sz="2800" b="1" dirty="0" smtClean="0">
                <a:solidFill>
                  <a:srgbClr val="FF0000"/>
                </a:solidFill>
                <a:latin typeface="Segoe UI" panose="020B0502040204020203" pitchFamily="34" charset="0"/>
                <a:cs typeface="Segoe UI" panose="020B0502040204020203" pitchFamily="34" charset="0"/>
              </a:rPr>
              <a:t>ry.buildwinjs.com</a:t>
            </a:r>
            <a:endParaRPr lang="en-US" sz="2800" b="1" dirty="0">
              <a:solidFill>
                <a:srgbClr val="FF0000"/>
              </a:solidFill>
              <a:latin typeface="Segoe UI" panose="020B0502040204020203" pitchFamily="34" charset="0"/>
              <a:cs typeface="Segoe UI" panose="020B0502040204020203" pitchFamily="34" charset="0"/>
            </a:endParaRPr>
          </a:p>
        </p:txBody>
      </p:sp>
      <p:sp>
        <p:nvSpPr>
          <p:cNvPr id="10" name="TextBox 9"/>
          <p:cNvSpPr txBox="1"/>
          <p:nvPr/>
        </p:nvSpPr>
        <p:spPr>
          <a:xfrm>
            <a:off x="1098759" y="132522"/>
            <a:ext cx="9801139" cy="861774"/>
          </a:xfrm>
          <a:prstGeom prst="rect">
            <a:avLst/>
          </a:prstGeom>
          <a:noFill/>
        </p:spPr>
        <p:txBody>
          <a:bodyPr wrap="square" rtlCol="0">
            <a:spAutoFit/>
          </a:bodyPr>
          <a:lstStyle/>
          <a:p>
            <a:r>
              <a:rPr lang="pt-PT" sz="5000" dirty="0" smtClean="0">
                <a:solidFill>
                  <a:srgbClr val="00BBF0"/>
                </a:solidFill>
                <a:latin typeface="Segoe UI Light" panose="020B0502040204020203" pitchFamily="34" charset="0"/>
                <a:cs typeface="Segoe UI Light" panose="020B0502040204020203" pitchFamily="34" charset="0"/>
              </a:rPr>
              <a:t>References</a:t>
            </a:r>
            <a:endParaRPr lang="pt-PT" sz="5000" dirty="0">
              <a:solidFill>
                <a:srgbClr val="00BBF0"/>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81471604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53762" y="580768"/>
            <a:ext cx="1408670" cy="1408670"/>
          </a:xfrm>
          <a:prstGeom prst="rect">
            <a:avLst/>
          </a:prstGeom>
        </p:spPr>
      </p:pic>
      <p:sp>
        <p:nvSpPr>
          <p:cNvPr id="8" name="TextBox 7"/>
          <p:cNvSpPr txBox="1"/>
          <p:nvPr/>
        </p:nvSpPr>
        <p:spPr>
          <a:xfrm>
            <a:off x="5944656" y="3539357"/>
            <a:ext cx="4758978" cy="830997"/>
          </a:xfrm>
          <a:prstGeom prst="rect">
            <a:avLst/>
          </a:prstGeom>
          <a:noFill/>
        </p:spPr>
        <p:txBody>
          <a:bodyPr wrap="square" rtlCol="0">
            <a:spAutoFit/>
          </a:bodyPr>
          <a:lstStyle/>
          <a:p>
            <a:r>
              <a:rPr lang="en-US" sz="2400" b="1" dirty="0">
                <a:solidFill>
                  <a:srgbClr val="FF0000"/>
                </a:solidFill>
                <a:latin typeface="Segoe UI" panose="020B0502040204020203" pitchFamily="34" charset="0"/>
                <a:cs typeface="Segoe UI" panose="020B0502040204020203" pitchFamily="34" charset="0"/>
              </a:rPr>
              <a:t>Building Responsive UI with Bootstrap</a:t>
            </a:r>
          </a:p>
        </p:txBody>
      </p:sp>
      <p:sp>
        <p:nvSpPr>
          <p:cNvPr id="9" name="TextBox 8"/>
          <p:cNvSpPr txBox="1"/>
          <p:nvPr/>
        </p:nvSpPr>
        <p:spPr>
          <a:xfrm>
            <a:off x="5944656" y="4519660"/>
            <a:ext cx="4758978" cy="830997"/>
          </a:xfrm>
          <a:prstGeom prst="rect">
            <a:avLst/>
          </a:prstGeom>
          <a:noFill/>
        </p:spPr>
        <p:txBody>
          <a:bodyPr wrap="square" rtlCol="0">
            <a:spAutoFit/>
          </a:bodyPr>
          <a:lstStyle/>
          <a:p>
            <a:pPr fontAlgn="base"/>
            <a:r>
              <a:rPr lang="en-US" sz="2400" b="1" dirty="0">
                <a:solidFill>
                  <a:srgbClr val="FF0000"/>
                </a:solidFill>
                <a:latin typeface="Segoe UI" panose="020B0502040204020203" pitchFamily="34" charset="0"/>
                <a:cs typeface="Segoe UI" panose="020B0502040204020203" pitchFamily="34" charset="0"/>
              </a:rPr>
              <a:t>The Modern Web Platform Jump Start</a:t>
            </a:r>
          </a:p>
        </p:txBody>
      </p:sp>
      <p:sp>
        <p:nvSpPr>
          <p:cNvPr id="10" name="TextBox 9"/>
          <p:cNvSpPr txBox="1"/>
          <p:nvPr/>
        </p:nvSpPr>
        <p:spPr>
          <a:xfrm>
            <a:off x="2390861" y="666942"/>
            <a:ext cx="9801139" cy="861774"/>
          </a:xfrm>
          <a:prstGeom prst="rect">
            <a:avLst/>
          </a:prstGeom>
          <a:noFill/>
        </p:spPr>
        <p:txBody>
          <a:bodyPr wrap="square" rtlCol="0">
            <a:spAutoFit/>
          </a:bodyPr>
          <a:lstStyle/>
          <a:p>
            <a:r>
              <a:rPr lang="pt-PT" sz="5000" dirty="0" smtClean="0">
                <a:solidFill>
                  <a:srgbClr val="00BBF0"/>
                </a:solidFill>
                <a:latin typeface="Segoe UI Light" panose="020B0502040204020203" pitchFamily="34" charset="0"/>
                <a:cs typeface="Segoe UI Light" panose="020B0502040204020203" pitchFamily="34" charset="0"/>
              </a:rPr>
              <a:t>Microsoft Virtual Academy</a:t>
            </a:r>
            <a:endParaRPr lang="pt-PT" sz="5000" dirty="0">
              <a:solidFill>
                <a:srgbClr val="00BBF0"/>
              </a:solidFill>
              <a:latin typeface="Segoe UI Light" panose="020B0502040204020203" pitchFamily="34" charset="0"/>
              <a:cs typeface="Segoe UI Light" panose="020B0502040204020203" pitchFamily="34" charset="0"/>
            </a:endParaRPr>
          </a:p>
        </p:txBody>
      </p:sp>
      <p:sp>
        <p:nvSpPr>
          <p:cNvPr id="11" name="TextBox 10"/>
          <p:cNvSpPr txBox="1"/>
          <p:nvPr/>
        </p:nvSpPr>
        <p:spPr>
          <a:xfrm>
            <a:off x="2422784" y="1365760"/>
            <a:ext cx="6148328" cy="584775"/>
          </a:xfrm>
          <a:prstGeom prst="rect">
            <a:avLst/>
          </a:prstGeom>
          <a:noFill/>
        </p:spPr>
        <p:txBody>
          <a:bodyPr wrap="square" rtlCol="0">
            <a:spAutoFit/>
          </a:bodyPr>
          <a:lstStyle/>
          <a:p>
            <a:r>
              <a:rPr lang="pt-PT" sz="3200" dirty="0" smtClean="0">
                <a:latin typeface="Segoe UI Light" panose="020B0502040204020203" pitchFamily="34" charset="0"/>
                <a:cs typeface="Segoe UI Light" panose="020B0502040204020203" pitchFamily="34" charset="0"/>
              </a:rPr>
              <a:t>www.microsoftvirtualacademy.com</a:t>
            </a:r>
            <a:endParaRPr lang="pt-PT" sz="3200" dirty="0">
              <a:latin typeface="Segoe UI Light" panose="020B0502040204020203" pitchFamily="34" charset="0"/>
              <a:cs typeface="Segoe UI Light" panose="020B0502040204020203" pitchFamily="34" charset="0"/>
            </a:endParaRPr>
          </a:p>
        </p:txBody>
      </p:sp>
      <p:grpSp>
        <p:nvGrpSpPr>
          <p:cNvPr id="14" name="Group 13"/>
          <p:cNvGrpSpPr/>
          <p:nvPr/>
        </p:nvGrpSpPr>
        <p:grpSpPr>
          <a:xfrm>
            <a:off x="882515" y="2485058"/>
            <a:ext cx="4899000" cy="3804532"/>
            <a:chOff x="882515" y="2485058"/>
            <a:chExt cx="4899000" cy="3804532"/>
          </a:xfrm>
        </p:grpSpPr>
        <p:grpSp>
          <p:nvGrpSpPr>
            <p:cNvPr id="5" name="Group 4"/>
            <p:cNvGrpSpPr/>
            <p:nvPr/>
          </p:nvGrpSpPr>
          <p:grpSpPr>
            <a:xfrm>
              <a:off x="882515" y="2485058"/>
              <a:ext cx="4899000" cy="3804532"/>
              <a:chOff x="7539865" y="-155411"/>
              <a:chExt cx="3718580" cy="2887826"/>
            </a:xfrm>
          </p:grpSpPr>
          <p:pic>
            <p:nvPicPr>
              <p:cNvPr id="6" name="Picture 5"/>
              <p:cNvPicPr>
                <a:picLocks noChangeAspect="1"/>
              </p:cNvPicPr>
              <p:nvPr/>
            </p:nvPicPr>
            <p:blipFill rotWithShape="1">
              <a:blip r:embed="rId3" cstate="email">
                <a:extLst>
                  <a:ext uri="{28A0092B-C50C-407E-A947-70E740481C1C}">
                    <a14:useLocalDpi xmlns:a14="http://schemas.microsoft.com/office/drawing/2010/main"/>
                  </a:ext>
                </a:extLst>
              </a:blip>
              <a:srcRect t="-2578"/>
              <a:stretch/>
            </p:blipFill>
            <p:spPr>
              <a:xfrm>
                <a:off x="7539865" y="-155411"/>
                <a:ext cx="3718580" cy="2887826"/>
              </a:xfrm>
              <a:prstGeom prst="rect">
                <a:avLst/>
              </a:prstGeom>
            </p:spPr>
          </p:pic>
          <p:pic>
            <p:nvPicPr>
              <p:cNvPr id="7" name="Picture 6"/>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020013" y="408800"/>
                <a:ext cx="2691530" cy="1610919"/>
              </a:xfrm>
              <a:prstGeom prst="rect">
                <a:avLst/>
              </a:prstGeom>
            </p:spPr>
          </p:pic>
        </p:grpSp>
        <p:pic>
          <p:nvPicPr>
            <p:cNvPr id="13" name="Picture 1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519881" y="3328908"/>
              <a:ext cx="3541124" cy="2021749"/>
            </a:xfrm>
            <a:prstGeom prst="rect">
              <a:avLst/>
            </a:prstGeom>
          </p:spPr>
        </p:pic>
      </p:grpSp>
      <p:sp>
        <p:nvSpPr>
          <p:cNvPr id="15" name="Freeform 9">
            <a:hlinkClick r:id="rId6"/>
          </p:cNvPr>
          <p:cNvSpPr>
            <a:spLocks noEditPoints="1"/>
          </p:cNvSpPr>
          <p:nvPr/>
        </p:nvSpPr>
        <p:spPr bwMode="black">
          <a:xfrm>
            <a:off x="10630613" y="3684475"/>
            <a:ext cx="538570" cy="540759"/>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
            <a:hlinkClick r:id="rId6"/>
          </p:cNvPr>
          <p:cNvSpPr>
            <a:spLocks noEditPoints="1"/>
          </p:cNvSpPr>
          <p:nvPr/>
        </p:nvSpPr>
        <p:spPr bwMode="black">
          <a:xfrm>
            <a:off x="10630613" y="4664778"/>
            <a:ext cx="538570" cy="540759"/>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Tree>
    <p:extLst>
      <p:ext uri="{BB962C8B-B14F-4D97-AF65-F5344CB8AC3E}">
        <p14:creationId xmlns:p14="http://schemas.microsoft.com/office/powerpoint/2010/main" val="35762276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52617" y="1034738"/>
            <a:ext cx="3150973" cy="4610873"/>
          </a:xfrm>
          <a:prstGeom prst="rect">
            <a:avLst/>
          </a:prstGeom>
          <a:solidFill>
            <a:srgbClr val="28B8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4400" dirty="0" smtClean="0">
                <a:latin typeface="Segoe UI Light" panose="020B0502040204020203" pitchFamily="34" charset="0"/>
                <a:cs typeface="Segoe UI Light" panose="020B0502040204020203" pitchFamily="34" charset="0"/>
              </a:rPr>
              <a:t>Try Azure for Free</a:t>
            </a:r>
            <a:endParaRPr lang="pt-PT" sz="4400" dirty="0">
              <a:latin typeface="Segoe UI Light" panose="020B0502040204020203" pitchFamily="34" charset="0"/>
              <a:cs typeface="Segoe UI Light" panose="020B0502040204020203" pitchFamily="34" charset="0"/>
            </a:endParaRPr>
          </a:p>
        </p:txBody>
      </p:sp>
      <p:pic>
        <p:nvPicPr>
          <p:cNvPr id="15" name="Picture 1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41641" y="1422054"/>
            <a:ext cx="1465494" cy="931271"/>
          </a:xfrm>
          <a:prstGeom prst="rect">
            <a:avLst/>
          </a:prstGeom>
        </p:spPr>
      </p:pic>
      <p:pic>
        <p:nvPicPr>
          <p:cNvPr id="16" name="Picture 15"/>
          <p:cNvPicPr>
            <a:picLocks noChangeAspect="1"/>
          </p:cNvPicPr>
          <p:nvPr/>
        </p:nvPicPr>
        <p:blipFill>
          <a:blip r:embed="rId2" cstate="email">
            <a:lum bright="70000" contrast="-70000"/>
            <a:extLst>
              <a:ext uri="{28A0092B-C50C-407E-A947-70E740481C1C}">
                <a14:useLocalDpi xmlns:a14="http://schemas.microsoft.com/office/drawing/2010/main"/>
              </a:ext>
            </a:extLst>
          </a:blip>
          <a:stretch>
            <a:fillRect/>
          </a:stretch>
        </p:blipFill>
        <p:spPr>
          <a:xfrm>
            <a:off x="2249772" y="1917156"/>
            <a:ext cx="1010774" cy="642312"/>
          </a:xfrm>
          <a:prstGeom prst="rect">
            <a:avLst/>
          </a:prstGeom>
        </p:spPr>
      </p:pic>
      <p:sp>
        <p:nvSpPr>
          <p:cNvPr id="17" name="Rectangle 16"/>
          <p:cNvSpPr/>
          <p:nvPr/>
        </p:nvSpPr>
        <p:spPr>
          <a:xfrm>
            <a:off x="4279557" y="1034739"/>
            <a:ext cx="7360507" cy="2187146"/>
          </a:xfrm>
          <a:prstGeom prst="rect">
            <a:avLst/>
          </a:prstGeom>
          <a:solidFill>
            <a:srgbClr val="6821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PT" sz="4400" dirty="0">
              <a:latin typeface="Segoe UI Light" panose="020B0502040204020203" pitchFamily="34" charset="0"/>
              <a:cs typeface="Segoe UI Light" panose="020B0502040204020203" pitchFamily="34" charset="0"/>
            </a:endParaRPr>
          </a:p>
        </p:txBody>
      </p:sp>
      <p:pic>
        <p:nvPicPr>
          <p:cNvPr id="20" name="Picture 1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41206" y="1356915"/>
            <a:ext cx="1676453" cy="1556706"/>
          </a:xfrm>
          <a:prstGeom prst="rect">
            <a:avLst/>
          </a:prstGeom>
        </p:spPr>
      </p:pic>
      <p:sp>
        <p:nvSpPr>
          <p:cNvPr id="4" name="Rectangle 3"/>
          <p:cNvSpPr/>
          <p:nvPr/>
        </p:nvSpPr>
        <p:spPr>
          <a:xfrm>
            <a:off x="6699077" y="1482250"/>
            <a:ext cx="4713622" cy="1077218"/>
          </a:xfrm>
          <a:prstGeom prst="rect">
            <a:avLst/>
          </a:prstGeom>
        </p:spPr>
        <p:txBody>
          <a:bodyPr wrap="square">
            <a:spAutoFit/>
          </a:bodyPr>
          <a:lstStyle/>
          <a:p>
            <a:r>
              <a:rPr lang="pt-PT" sz="3200" dirty="0" smtClean="0">
                <a:solidFill>
                  <a:schemeClr val="bg1"/>
                </a:solidFill>
                <a:latin typeface="Segoe UI Light" panose="020B0502040204020203" pitchFamily="34" charset="0"/>
                <a:cs typeface="Segoe UI Light" panose="020B0502040204020203" pitchFamily="34" charset="0"/>
              </a:rPr>
              <a:t>Download </a:t>
            </a:r>
          </a:p>
          <a:p>
            <a:r>
              <a:rPr lang="pt-PT" sz="3200" dirty="0" smtClean="0">
                <a:solidFill>
                  <a:schemeClr val="bg1"/>
                </a:solidFill>
                <a:latin typeface="Segoe UI Light" panose="020B0502040204020203" pitchFamily="34" charset="0"/>
                <a:cs typeface="Segoe UI Light" panose="020B0502040204020203" pitchFamily="34" charset="0"/>
              </a:rPr>
              <a:t>Visual Studio 2015 RC</a:t>
            </a:r>
            <a:endParaRPr lang="pt-PT" sz="3200" dirty="0">
              <a:solidFill>
                <a:schemeClr val="bg1"/>
              </a:solidFill>
              <a:latin typeface="Segoe UI Light" panose="020B0502040204020203" pitchFamily="34" charset="0"/>
              <a:cs typeface="Segoe UI Light" panose="020B0502040204020203" pitchFamily="34" charset="0"/>
            </a:endParaRPr>
          </a:p>
        </p:txBody>
      </p:sp>
      <p:sp>
        <p:nvSpPr>
          <p:cNvPr id="23" name="Rectangle 22"/>
          <p:cNvSpPr/>
          <p:nvPr/>
        </p:nvSpPr>
        <p:spPr>
          <a:xfrm>
            <a:off x="6727501" y="2491225"/>
            <a:ext cx="4713622" cy="338554"/>
          </a:xfrm>
          <a:prstGeom prst="rect">
            <a:avLst/>
          </a:prstGeom>
        </p:spPr>
        <p:txBody>
          <a:bodyPr wrap="square">
            <a:spAutoFit/>
          </a:bodyPr>
          <a:lstStyle/>
          <a:p>
            <a:r>
              <a:rPr lang="pt-PT" sz="1600" b="1" dirty="0" smtClean="0">
                <a:solidFill>
                  <a:schemeClr val="bg1"/>
                </a:solidFill>
                <a:latin typeface="Segoe UI" panose="020B0502040204020203" pitchFamily="34" charset="0"/>
                <a:cs typeface="Segoe UI" panose="020B0502040204020203" pitchFamily="34" charset="0"/>
              </a:rPr>
              <a:t>http://aka.ms/downloadvisualstudio2015</a:t>
            </a:r>
            <a:endParaRPr lang="pt-PT" sz="1600" b="1" dirty="0">
              <a:solidFill>
                <a:schemeClr val="bg1"/>
              </a:solidFill>
              <a:latin typeface="Segoe UI" panose="020B0502040204020203" pitchFamily="34" charset="0"/>
              <a:cs typeface="Segoe UI" panose="020B0502040204020203" pitchFamily="34" charset="0"/>
            </a:endParaRPr>
          </a:p>
        </p:txBody>
      </p:sp>
      <p:sp>
        <p:nvSpPr>
          <p:cNvPr id="24" name="Rectangle 23"/>
          <p:cNvSpPr/>
          <p:nvPr/>
        </p:nvSpPr>
        <p:spPr>
          <a:xfrm>
            <a:off x="4279557" y="3458465"/>
            <a:ext cx="7360507" cy="2187146"/>
          </a:xfrm>
          <a:prstGeom prst="rect">
            <a:avLst/>
          </a:prstGeom>
          <a:solidFill>
            <a:srgbClr val="6821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PT" sz="4400" dirty="0">
              <a:latin typeface="Segoe UI Light" panose="020B0502040204020203" pitchFamily="34" charset="0"/>
              <a:cs typeface="Segoe UI Light" panose="020B0502040204020203" pitchFamily="34" charset="0"/>
            </a:endParaRPr>
          </a:p>
        </p:txBody>
      </p:sp>
      <p:sp>
        <p:nvSpPr>
          <p:cNvPr id="25" name="Freeform 9">
            <a:hlinkClick r:id="rId4"/>
          </p:cNvPr>
          <p:cNvSpPr>
            <a:spLocks noEditPoints="1"/>
          </p:cNvSpPr>
          <p:nvPr/>
        </p:nvSpPr>
        <p:spPr bwMode="black">
          <a:xfrm>
            <a:off x="2155204" y="4806777"/>
            <a:ext cx="538570" cy="540759"/>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25"/>
          <p:cNvSpPr/>
          <p:nvPr/>
        </p:nvSpPr>
        <p:spPr>
          <a:xfrm>
            <a:off x="1233335" y="4169631"/>
            <a:ext cx="2510763" cy="338554"/>
          </a:xfrm>
          <a:prstGeom prst="rect">
            <a:avLst/>
          </a:prstGeom>
        </p:spPr>
        <p:txBody>
          <a:bodyPr wrap="square">
            <a:spAutoFit/>
          </a:bodyPr>
          <a:lstStyle/>
          <a:p>
            <a:r>
              <a:rPr lang="pt-PT" sz="1600" b="1" dirty="0" smtClean="0">
                <a:solidFill>
                  <a:schemeClr val="bg1"/>
                </a:solidFill>
                <a:latin typeface="Segoe UI" panose="020B0502040204020203" pitchFamily="34" charset="0"/>
                <a:cs typeface="Segoe UI" panose="020B0502040204020203" pitchFamily="34" charset="0"/>
              </a:rPr>
              <a:t>http://aka.ms/tryazure</a:t>
            </a:r>
            <a:endParaRPr lang="pt-PT" sz="1600" b="1" dirty="0">
              <a:solidFill>
                <a:schemeClr val="bg1"/>
              </a:solidFill>
              <a:latin typeface="Segoe UI" panose="020B0502040204020203" pitchFamily="34" charset="0"/>
              <a:cs typeface="Segoe UI" panose="020B0502040204020203" pitchFamily="34" charset="0"/>
            </a:endParaRPr>
          </a:p>
        </p:txBody>
      </p:sp>
      <p:sp>
        <p:nvSpPr>
          <p:cNvPr id="27" name="Freeform 9">
            <a:hlinkClick r:id="rId5"/>
          </p:cNvPr>
          <p:cNvSpPr>
            <a:spLocks noEditPoints="1"/>
          </p:cNvSpPr>
          <p:nvPr/>
        </p:nvSpPr>
        <p:spPr bwMode="black">
          <a:xfrm>
            <a:off x="10661823" y="1897310"/>
            <a:ext cx="550286" cy="55252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Rectangle 27"/>
          <p:cNvSpPr/>
          <p:nvPr/>
        </p:nvSpPr>
        <p:spPr>
          <a:xfrm>
            <a:off x="6759811" y="3666701"/>
            <a:ext cx="3902012" cy="1384995"/>
          </a:xfrm>
          <a:prstGeom prst="rect">
            <a:avLst/>
          </a:prstGeom>
        </p:spPr>
        <p:txBody>
          <a:bodyPr wrap="square">
            <a:spAutoFit/>
          </a:bodyPr>
          <a:lstStyle/>
          <a:p>
            <a:r>
              <a:rPr lang="pt-PT" sz="3200" dirty="0" smtClean="0">
                <a:solidFill>
                  <a:schemeClr val="bg1"/>
                </a:solidFill>
                <a:latin typeface="Segoe UI Light" panose="020B0502040204020203" pitchFamily="34" charset="0"/>
                <a:cs typeface="Segoe UI Light" panose="020B0502040204020203" pitchFamily="34" charset="0"/>
              </a:rPr>
              <a:t>Download </a:t>
            </a:r>
          </a:p>
          <a:p>
            <a:r>
              <a:rPr lang="pt-PT" sz="3200" dirty="0" smtClean="0">
                <a:solidFill>
                  <a:schemeClr val="bg1"/>
                </a:solidFill>
                <a:latin typeface="Segoe UI Light" panose="020B0502040204020203" pitchFamily="34" charset="0"/>
                <a:cs typeface="Segoe UI Light" panose="020B0502040204020203" pitchFamily="34" charset="0"/>
              </a:rPr>
              <a:t>Visual Studio </a:t>
            </a:r>
            <a:r>
              <a:rPr lang="pt-PT" sz="3200" dirty="0" err="1" smtClean="0">
                <a:solidFill>
                  <a:schemeClr val="bg1"/>
                </a:solidFill>
                <a:latin typeface="Segoe UI Light" panose="020B0502040204020203" pitchFamily="34" charset="0"/>
                <a:cs typeface="Segoe UI Light" panose="020B0502040204020203" pitchFamily="34" charset="0"/>
              </a:rPr>
              <a:t>Code</a:t>
            </a:r>
            <a:r>
              <a:rPr lang="pt-PT" sz="3200" dirty="0" smtClean="0">
                <a:solidFill>
                  <a:schemeClr val="bg1"/>
                </a:solidFill>
                <a:latin typeface="Segoe UI Light" panose="020B0502040204020203" pitchFamily="34" charset="0"/>
                <a:cs typeface="Segoe UI Light" panose="020B0502040204020203" pitchFamily="34" charset="0"/>
              </a:rPr>
              <a:t> </a:t>
            </a:r>
            <a:r>
              <a:rPr lang="pt-PT" sz="2000" dirty="0" err="1" smtClean="0">
                <a:solidFill>
                  <a:schemeClr val="bg1"/>
                </a:solidFill>
                <a:latin typeface="Segoe UI Light" panose="020B0502040204020203" pitchFamily="34" charset="0"/>
                <a:cs typeface="Segoe UI Light" panose="020B0502040204020203" pitchFamily="34" charset="0"/>
              </a:rPr>
              <a:t>Preview</a:t>
            </a:r>
            <a:endParaRPr lang="pt-PT" sz="2000" dirty="0">
              <a:solidFill>
                <a:schemeClr val="bg1"/>
              </a:solidFill>
              <a:latin typeface="Segoe UI Light" panose="020B0502040204020203" pitchFamily="34" charset="0"/>
              <a:cs typeface="Segoe UI Light" panose="020B0502040204020203" pitchFamily="34" charset="0"/>
            </a:endParaRPr>
          </a:p>
        </p:txBody>
      </p:sp>
      <p:pic>
        <p:nvPicPr>
          <p:cNvPr id="29" name="Picture 2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417318" y="3506629"/>
            <a:ext cx="2204732" cy="2017161"/>
          </a:xfrm>
          <a:prstGeom prst="rect">
            <a:avLst/>
          </a:prstGeom>
        </p:spPr>
      </p:pic>
      <p:sp>
        <p:nvSpPr>
          <p:cNvPr id="30" name="Freeform 9">
            <a:hlinkClick r:id="rId7"/>
          </p:cNvPr>
          <p:cNvSpPr>
            <a:spLocks noEditPoints="1"/>
          </p:cNvSpPr>
          <p:nvPr/>
        </p:nvSpPr>
        <p:spPr bwMode="black">
          <a:xfrm>
            <a:off x="10661823" y="4381598"/>
            <a:ext cx="550286" cy="55252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30"/>
          <p:cNvSpPr/>
          <p:nvPr/>
        </p:nvSpPr>
        <p:spPr>
          <a:xfrm>
            <a:off x="6813375" y="5126164"/>
            <a:ext cx="4713622" cy="338554"/>
          </a:xfrm>
          <a:prstGeom prst="rect">
            <a:avLst/>
          </a:prstGeom>
        </p:spPr>
        <p:txBody>
          <a:bodyPr wrap="square">
            <a:spAutoFit/>
          </a:bodyPr>
          <a:lstStyle/>
          <a:p>
            <a:r>
              <a:rPr lang="pt-PT" sz="1600" b="1" dirty="0" smtClean="0">
                <a:solidFill>
                  <a:schemeClr val="bg1"/>
                </a:solidFill>
                <a:latin typeface="Segoe UI" panose="020B0502040204020203" pitchFamily="34" charset="0"/>
                <a:cs typeface="Segoe UI" panose="020B0502040204020203" pitchFamily="34" charset="0"/>
              </a:rPr>
              <a:t>http://aka.ms/downloadvscode</a:t>
            </a:r>
            <a:endParaRPr lang="pt-PT" sz="1600" b="1" dirty="0">
              <a:solidFill>
                <a:schemeClr val="bg1"/>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26571019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65090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www-techinasia.netdna-ssl.com/wp-content/uploads/2014/07/India-web-mobile-and-social-media-in-2014-infographic-2.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68452" y="206061"/>
            <a:ext cx="11856265" cy="583413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rot="16200000">
            <a:off x="10099840" y="1748727"/>
            <a:ext cx="3454664" cy="369332"/>
          </a:xfrm>
          <a:prstGeom prst="rect">
            <a:avLst/>
          </a:prstGeom>
          <a:noFill/>
        </p:spPr>
        <p:txBody>
          <a:bodyPr wrap="none" rtlCol="0">
            <a:spAutoFit/>
          </a:bodyPr>
          <a:lstStyle/>
          <a:p>
            <a:r>
              <a:rPr lang="pt-PT" dirty="0" smtClean="0">
                <a:solidFill>
                  <a:schemeClr val="bg1"/>
                </a:solidFill>
              </a:rPr>
              <a:t>We Are social,www.techinasia.com</a:t>
            </a:r>
            <a:endParaRPr lang="pt-PT" dirty="0">
              <a:solidFill>
                <a:schemeClr val="bg1"/>
              </a:solidFill>
            </a:endParaRPr>
          </a:p>
        </p:txBody>
      </p:sp>
    </p:spTree>
    <p:extLst>
      <p:ext uri="{BB962C8B-B14F-4D97-AF65-F5344CB8AC3E}">
        <p14:creationId xmlns:p14="http://schemas.microsoft.com/office/powerpoint/2010/main" val="19142026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s://softtrixwebsolutions.files.wordpress.com/2013/08/mobile_website_design.jpg"/>
          <p:cNvPicPr>
            <a:picLocks noChangeAspect="1" noChangeArrowheads="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386366" y="462796"/>
            <a:ext cx="11053249" cy="6076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32097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onwebsolutions.es/themes/images/blog/2.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284365" y="206062"/>
            <a:ext cx="11718746" cy="5885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22014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coenraets.org/blog/wp-content/uploads/2013/11/cordova.jpg"/>
          <p:cNvPicPr>
            <a:picLocks noChangeAspect="1" noChangeArrowheads="1"/>
          </p:cNvPicPr>
          <p:nvPr/>
        </p:nvPicPr>
        <p:blipFill>
          <a:blip r:embed="rId2" cstate="email">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5356577" y="373705"/>
            <a:ext cx="5307130" cy="2371624"/>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https://i-msdn.sec.s-msft.com/dynimg/IC740294.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45427" y="3873234"/>
            <a:ext cx="5498251" cy="2984766"/>
          </a:xfrm>
          <a:prstGeom prst="rect">
            <a:avLst/>
          </a:prstGeom>
          <a:noFill/>
          <a:extLst>
            <a:ext uri="{909E8E84-426E-40DD-AFC4-6F175D3DCCD1}">
              <a14:hiddenFill xmlns:a14="http://schemas.microsoft.com/office/drawing/2010/main">
                <a:solidFill>
                  <a:srgbClr val="FFFFFF"/>
                </a:solidFill>
              </a14:hiddenFill>
            </a:ext>
          </a:extLst>
        </p:spPr>
      </p:pic>
      <p:pic>
        <p:nvPicPr>
          <p:cNvPr id="12296" name="Picture 8" descr="http://pixabay.com/static/uploads/photo/2012/04/12/10/30/speech-29369_640.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5026" y="1201632"/>
            <a:ext cx="3920498" cy="308739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82529" y="1443173"/>
            <a:ext cx="2933367" cy="1569660"/>
          </a:xfrm>
          <a:prstGeom prst="rect">
            <a:avLst/>
          </a:prstGeom>
          <a:noFill/>
        </p:spPr>
        <p:txBody>
          <a:bodyPr wrap="none" rtlCol="0">
            <a:spAutoFit/>
          </a:bodyPr>
          <a:lstStyle/>
          <a:p>
            <a:r>
              <a:rPr lang="pt-PT" sz="2400" dirty="0" smtClean="0"/>
              <a:t>On Windows Platform</a:t>
            </a:r>
          </a:p>
          <a:p>
            <a:r>
              <a:rPr lang="pt-PT" sz="2400" dirty="0" smtClean="0"/>
              <a:t> HTML and </a:t>
            </a:r>
          </a:p>
          <a:p>
            <a:r>
              <a:rPr lang="pt-PT" sz="2400" dirty="0" smtClean="0"/>
              <a:t>JavaScript </a:t>
            </a:r>
          </a:p>
          <a:p>
            <a:r>
              <a:rPr lang="pt-PT" sz="2400" dirty="0" smtClean="0"/>
              <a:t>are native citizens </a:t>
            </a:r>
            <a:endParaRPr lang="pt-PT" sz="2400" dirty="0"/>
          </a:p>
        </p:txBody>
      </p:sp>
      <p:pic>
        <p:nvPicPr>
          <p:cNvPr id="12298" name="Picture 10" descr="http://xek.me/wp-content/uploads/2012/09/pensa_00.pn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7956043" y="2809278"/>
            <a:ext cx="4033070" cy="291566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8701225" y="3255349"/>
            <a:ext cx="3287888" cy="2308324"/>
          </a:xfrm>
          <a:prstGeom prst="rect">
            <a:avLst/>
          </a:prstGeom>
          <a:noFill/>
        </p:spPr>
        <p:txBody>
          <a:bodyPr wrap="none" rtlCol="0">
            <a:spAutoFit/>
          </a:bodyPr>
          <a:lstStyle/>
          <a:p>
            <a:r>
              <a:rPr lang="pt-PT" sz="2400" dirty="0" smtClean="0"/>
              <a:t>Some Platforms like </a:t>
            </a:r>
          </a:p>
          <a:p>
            <a:r>
              <a:rPr lang="pt-PT" sz="2400" dirty="0" smtClean="0"/>
              <a:t>Cordova </a:t>
            </a:r>
          </a:p>
          <a:p>
            <a:r>
              <a:rPr lang="pt-PT" sz="2400" dirty="0" smtClean="0"/>
              <a:t>use WebTechnologies as </a:t>
            </a:r>
          </a:p>
          <a:p>
            <a:r>
              <a:rPr lang="pt-PT" sz="2400" dirty="0" smtClean="0"/>
              <a:t>the base for </a:t>
            </a:r>
          </a:p>
          <a:p>
            <a:r>
              <a:rPr lang="pt-PT" sz="2400" dirty="0" smtClean="0"/>
              <a:t>Cross Platformn </a:t>
            </a:r>
          </a:p>
          <a:p>
            <a:r>
              <a:rPr lang="pt-PT" sz="2400" dirty="0" smtClean="0"/>
              <a:t>APP development</a:t>
            </a:r>
            <a:endParaRPr lang="pt-PT" sz="2400" dirty="0"/>
          </a:p>
        </p:txBody>
      </p:sp>
    </p:spTree>
    <p:extLst>
      <p:ext uri="{BB962C8B-B14F-4D97-AF65-F5344CB8AC3E}">
        <p14:creationId xmlns:p14="http://schemas.microsoft.com/office/powerpoint/2010/main" val="231222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frutily.com.br/wp-content/uploads/2010/07/wses046304-300x199.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81333" y="149604"/>
            <a:ext cx="11899050" cy="5813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5057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554</TotalTime>
  <Words>583</Words>
  <Application>Microsoft Office PowerPoint</Application>
  <PresentationFormat>Widescreen</PresentationFormat>
  <Paragraphs>183</Paragraphs>
  <Slides>48</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48</vt:i4>
      </vt:variant>
    </vt:vector>
  </HeadingPairs>
  <TitlesOfParts>
    <vt:vector size="58" baseType="lpstr">
      <vt:lpstr>arial</vt:lpstr>
      <vt:lpstr>arial</vt:lpstr>
      <vt:lpstr>Calibri</vt:lpstr>
      <vt:lpstr>Calibri Light</vt:lpstr>
      <vt:lpstr>Consolas</vt:lpstr>
      <vt:lpstr>Segoe UI</vt:lpstr>
      <vt:lpstr>Segoe UI Light</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Responsive</vt:lpstr>
      <vt:lpstr>Responsive Hand Crafted</vt:lpstr>
      <vt:lpstr>Responsive Frameworks</vt:lpstr>
      <vt:lpstr>Responsive Frameworks</vt:lpstr>
      <vt:lpstr>BootStrap</vt:lpstr>
      <vt:lpstr>BootStrap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Mariana Henriques</dc:creator>
  <cp:lastModifiedBy>João Almeida</cp:lastModifiedBy>
  <cp:revision>59</cp:revision>
  <dcterms:created xsi:type="dcterms:W3CDTF">2015-06-11T10:53:47Z</dcterms:created>
  <dcterms:modified xsi:type="dcterms:W3CDTF">2015-08-04T11:11:12Z</dcterms:modified>
</cp:coreProperties>
</file>