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Override1.xml" ContentType="application/vnd.openxmlformats-officedocument.themeOverride+xml"/>
  <Override PartName="/ppt/tags/tag10.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278" r:id="rId5"/>
    <p:sldMasterId id="2147484308" r:id="rId6"/>
    <p:sldMasterId id="2147484325" r:id="rId7"/>
    <p:sldMasterId id="2147484349" r:id="rId8"/>
  </p:sldMasterIdLst>
  <p:notesMasterIdLst>
    <p:notesMasterId r:id="rId38"/>
  </p:notesMasterIdLst>
  <p:handoutMasterIdLst>
    <p:handoutMasterId r:id="rId39"/>
  </p:handoutMasterIdLst>
  <p:sldIdLst>
    <p:sldId id="393" r:id="rId9"/>
    <p:sldId id="395" r:id="rId10"/>
    <p:sldId id="448" r:id="rId11"/>
    <p:sldId id="421"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5" r:id="rId26"/>
    <p:sldId id="436" r:id="rId27"/>
    <p:sldId id="437" r:id="rId28"/>
    <p:sldId id="438" r:id="rId29"/>
    <p:sldId id="439" r:id="rId30"/>
    <p:sldId id="444" r:id="rId31"/>
    <p:sldId id="441" r:id="rId32"/>
    <p:sldId id="443" r:id="rId33"/>
    <p:sldId id="445" r:id="rId34"/>
    <p:sldId id="446" r:id="rId35"/>
    <p:sldId id="396" r:id="rId36"/>
    <p:sldId id="344"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393"/>
            <p14:sldId id="395"/>
            <p14:sldId id="448"/>
            <p14:sldId id="421"/>
            <p14:sldId id="422"/>
            <p14:sldId id="423"/>
          </p14:sldIdLst>
        </p14:section>
        <p14:section name="GainVisibility" id="{985ABF06-6F14-443F-9EA9-C372045F07E1}">
          <p14:sldIdLst>
            <p14:sldId id="424"/>
            <p14:sldId id="425"/>
            <p14:sldId id="426"/>
            <p14:sldId id="427"/>
          </p14:sldIdLst>
        </p14:section>
        <p14:section name="EnableSecurity" id="{C2C5060B-B488-47AB-8672-A83E4FDF5AE0}">
          <p14:sldIdLst>
            <p14:sldId id="428"/>
            <p14:sldId id="429"/>
            <p14:sldId id="430"/>
            <p14:sldId id="431"/>
          </p14:sldIdLst>
        </p14:section>
        <p14:section name="IntegratePartner" id="{2C896316-87AD-4511-B597-CAA51C6BF1F6}">
          <p14:sldIdLst>
            <p14:sldId id="432"/>
            <p14:sldId id="433"/>
            <p14:sldId id="434"/>
          </p14:sldIdLst>
        </p14:section>
        <p14:section name="DetectAttacks" id="{E19D3988-3F33-4300-9089-58F8D9DACAD8}">
          <p14:sldIdLst>
            <p14:sldId id="435"/>
            <p14:sldId id="436"/>
            <p14:sldId id="437"/>
            <p14:sldId id="438"/>
          </p14:sldIdLst>
        </p14:section>
        <p14:section name="AdvanceDetection" id="{CED83B73-AC7C-4FD2-B6DA-E32CE23862B9}">
          <p14:sldIdLst>
            <p14:sldId id="439"/>
            <p14:sldId id="444"/>
            <p14:sldId id="441"/>
            <p14:sldId id="443"/>
            <p14:sldId id="445"/>
            <p14:sldId id="446"/>
          </p14:sldIdLst>
        </p14:section>
        <p14:section name="Resources" id="{A800F36E-86CC-4186-B90D-A41495B017E0}">
          <p14:sldIdLst>
            <p14:sldId id="396"/>
            <p14:sldId id="34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274" autoAdjust="0"/>
  </p:normalViewPr>
  <p:slideViewPr>
    <p:cSldViewPr snapToGrid="0">
      <p:cViewPr varScale="1">
        <p:scale>
          <a:sx n="94" d="100"/>
          <a:sy n="94" d="100"/>
        </p:scale>
        <p:origin x="33" y="81"/>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latin typeface="Segoe UI" pitchFamily="34" charset="0"/>
              </a:rPr>
              <a:t>Build 2015</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11/3/2017 8:15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a:latin typeface="Segoe UI" pitchFamily="34" charset="0"/>
              </a:rPr>
              <a:t>Build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11/3/2017 8:14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endParaRPr lang="en-US" sz="1400" baseline="0"/>
          </a:p>
        </p:txBody>
      </p:sp>
      <p:sp>
        <p:nvSpPr>
          <p:cNvPr id="4" name="Header Placeholder 3"/>
          <p:cNvSpPr>
            <a:spLocks noGrp="1"/>
          </p:cNvSpPr>
          <p:nvPr>
            <p:ph type="hdr" sz="quarter"/>
          </p:nvPr>
        </p:nvSpPr>
        <p:spPr/>
        <p:txBody>
          <a:bodyPr/>
          <a:lstStyle/>
          <a:p>
            <a:pPr marL="0" marR="0" lvl="0" indent="0" algn="l" defTabSz="93242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3109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sz="quarter" idx="1"/>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F7733D6C-4BFC-AD4C-B77E-9F18E9698CDB}" type="datetime1">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11/3/2017</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
        <p:nvSpPr>
          <p:cNvPr id="7" name="Slide Number Placeholder 6"/>
          <p:cNvSpPr>
            <a:spLocks noGrp="1"/>
          </p:cNvSpPr>
          <p:nvPr>
            <p:ph type="sldNum" sz="quarter" idx="5"/>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56730852-60DF-A64A-BAD3-05EA9A4B1A18}" type="slidenum">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3855289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11/3/2017 8:14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72152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solidFill>
                <a:srgbClr val="FFFFFF">
                  <a:lumMod val="65000"/>
                </a:srgbClr>
              </a:solidFill>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31601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01650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06013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9427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solidFill>
                <a:srgbClr val="FFFFFF">
                  <a:lumMod val="65000"/>
                </a:srgbClr>
              </a:solidFill>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83578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41580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36154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solidFill>
                <a:srgbClr val="FFFFFF">
                  <a:lumMod val="65000"/>
                </a:srgbClr>
              </a:solidFill>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714671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19</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03653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11/3/2017 8:14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345303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20</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280563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a:buNone/>
            </a:pPr>
            <a:r>
              <a:rPr lang="en-US" sz="900" kern="1200" dirty="0">
                <a:solidFill>
                  <a:schemeClr val="tx1"/>
                </a:solidFill>
                <a:effectLst/>
                <a:latin typeface="Segoe UI Light" pitchFamily="34" charset="0"/>
                <a:ea typeface="+mn-ea"/>
                <a:cs typeface="+mn-cs"/>
              </a:rPr>
              <a:t>Reports</a:t>
            </a:r>
            <a:r>
              <a:rPr lang="en-US" sz="900" kern="1200" baseline="0" dirty="0">
                <a:solidFill>
                  <a:schemeClr val="tx1"/>
                </a:solidFill>
                <a:effectLst/>
                <a:latin typeface="Segoe UI Light" pitchFamily="34" charset="0"/>
                <a:ea typeface="+mn-ea"/>
                <a:cs typeface="+mn-cs"/>
              </a:rPr>
              <a:t> can include: </a:t>
            </a:r>
            <a:endParaRPr lang="en-US" sz="900" kern="1200" dirty="0">
              <a:solidFill>
                <a:schemeClr val="tx1"/>
              </a:solidFill>
              <a:effectLst/>
              <a:latin typeface="Segoe UI Light" pitchFamily="34" charset="0"/>
              <a:ea typeface="+mn-ea"/>
              <a:cs typeface="+mn-cs"/>
            </a:endParaRPr>
          </a:p>
          <a:p>
            <a:pPr lvl="1"/>
            <a:r>
              <a:rPr lang="en-US" sz="900" kern="1200" dirty="0">
                <a:solidFill>
                  <a:schemeClr val="tx1"/>
                </a:solidFill>
                <a:effectLst/>
                <a:latin typeface="Segoe UI Light" pitchFamily="34" charset="0"/>
                <a:ea typeface="+mn-ea"/>
                <a:cs typeface="+mn-cs"/>
              </a:rPr>
              <a:t>Attacker’s identity or associations (if known)</a:t>
            </a:r>
          </a:p>
          <a:p>
            <a:pPr lvl="1"/>
            <a:r>
              <a:rPr lang="en-US" sz="900" kern="1200" dirty="0">
                <a:solidFill>
                  <a:schemeClr val="tx1"/>
                </a:solidFill>
                <a:effectLst/>
                <a:latin typeface="Segoe UI Light" pitchFamily="34" charset="0"/>
                <a:ea typeface="+mn-ea"/>
                <a:cs typeface="+mn-cs"/>
              </a:rPr>
              <a:t>Attackers’ objectives</a:t>
            </a:r>
          </a:p>
          <a:p>
            <a:pPr lvl="1"/>
            <a:r>
              <a:rPr lang="en-US" sz="900" kern="1200" dirty="0">
                <a:solidFill>
                  <a:schemeClr val="tx1"/>
                </a:solidFill>
                <a:effectLst/>
                <a:latin typeface="Segoe UI Light" pitchFamily="34" charset="0"/>
                <a:ea typeface="+mn-ea"/>
                <a:cs typeface="+mn-cs"/>
              </a:rPr>
              <a:t>Current and historical (if known) attack campaigns</a:t>
            </a:r>
          </a:p>
          <a:p>
            <a:pPr lvl="1"/>
            <a:r>
              <a:rPr lang="en-US" sz="900" kern="1200" dirty="0">
                <a:solidFill>
                  <a:schemeClr val="tx1"/>
                </a:solidFill>
                <a:effectLst/>
                <a:latin typeface="Segoe UI Light" pitchFamily="34" charset="0"/>
                <a:ea typeface="+mn-ea"/>
                <a:cs typeface="+mn-cs"/>
              </a:rPr>
              <a:t>Attackers’ tactics, tools and procedures</a:t>
            </a:r>
          </a:p>
          <a:p>
            <a:pPr lvl="1"/>
            <a:r>
              <a:rPr lang="en-US" sz="900" kern="1200" dirty="0">
                <a:solidFill>
                  <a:schemeClr val="tx1"/>
                </a:solidFill>
                <a:effectLst/>
                <a:latin typeface="Segoe UI Light" pitchFamily="34" charset="0"/>
                <a:ea typeface="+mn-ea"/>
                <a:cs typeface="+mn-cs"/>
              </a:rPr>
              <a:t>Associated indicators of attack and compromise such as URLs and file hashes</a:t>
            </a:r>
          </a:p>
          <a:p>
            <a:pPr lvl="1"/>
            <a:r>
              <a:rPr lang="en-US" sz="900" kern="1200" dirty="0">
                <a:solidFill>
                  <a:schemeClr val="tx1"/>
                </a:solidFill>
                <a:effectLst/>
                <a:latin typeface="Segoe UI Light" pitchFamily="34" charset="0"/>
                <a:ea typeface="+mn-ea"/>
                <a:cs typeface="+mn-cs"/>
              </a:rPr>
              <a:t>Victimology - Industry and geographic prevalence to help customers determine if they are at risk</a:t>
            </a:r>
          </a:p>
          <a:p>
            <a:pPr lvl="1"/>
            <a:r>
              <a:rPr lang="en-US" sz="900" kern="1200" dirty="0">
                <a:solidFill>
                  <a:schemeClr val="tx1"/>
                </a:solidFill>
                <a:effectLst/>
                <a:latin typeface="Segoe UI Light" pitchFamily="34" charset="0"/>
                <a:ea typeface="+mn-ea"/>
                <a:cs typeface="+mn-cs"/>
              </a:rPr>
              <a:t>Mitigation/remediation information</a:t>
            </a:r>
          </a:p>
          <a:p>
            <a:r>
              <a:rPr lang="en-US" sz="900" kern="1200" dirty="0">
                <a:solidFill>
                  <a:schemeClr val="tx1"/>
                </a:solidFill>
                <a:effectLst/>
                <a:latin typeface="Segoe UI Light" pitchFamily="34" charset="0"/>
                <a:ea typeface="+mn-ea"/>
                <a:cs typeface="+mn-cs"/>
              </a:rPr>
              <a:t>Also note that different types of TAS reports focus on different aspects of attacks. Activity Group Reports are deep dives into attackers, their objectives and tactics; Campaign Reports focus on details of specific attack campaigns; and Threat Summary reports may cover all of the items in the above list.</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Reports giv</a:t>
            </a:r>
            <a:r>
              <a:rPr lang="en-US" sz="900" kern="1200" baseline="0" dirty="0">
                <a:solidFill>
                  <a:schemeClr val="tx1"/>
                </a:solidFill>
                <a:effectLst/>
                <a:latin typeface="Segoe UI Light" pitchFamily="34" charset="0"/>
                <a:ea typeface="+mn-ea"/>
                <a:cs typeface="+mn-cs"/>
              </a:rPr>
              <a:t>e you insights that can inform your response – helping you stop an attack and recover more quickly. It also can helps you understand if this is a widespread attack or if your organization or industry is being </a:t>
            </a:r>
            <a:r>
              <a:rPr lang="en-US" sz="900" kern="1200" baseline="0">
                <a:solidFill>
                  <a:schemeClr val="tx1"/>
                </a:solidFill>
                <a:effectLst/>
                <a:latin typeface="Segoe UI Light" pitchFamily="34" charset="0"/>
                <a:ea typeface="+mn-ea"/>
                <a:cs typeface="+mn-cs"/>
              </a:rPr>
              <a:t>targeted specifically. </a:t>
            </a:r>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 </a:t>
            </a:r>
          </a:p>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21</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789530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902644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4277501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489293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651952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93820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1341640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11/3/2017 8:14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838563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11/3/2017 8:14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726026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11/3/2017 8:20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3754633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11/3/2017 8:14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01595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 typeface="Arial" panose="020B0604020202020204" pitchFamily="34" charset="0"/>
              <a:buNone/>
              <a:tabLst/>
              <a:defRPr/>
            </a:pPr>
            <a:r>
              <a:rPr lang="en-US" sz="1000" kern="0" dirty="0">
                <a:solidFill>
                  <a:srgbClr val="505050"/>
                </a:solidFill>
                <a:latin typeface="Segoe UI Light"/>
              </a:rPr>
              <a:t>Cloud presents unique security challenges: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1000" kern="0" dirty="0">
                <a:solidFill>
                  <a:srgbClr val="505050"/>
                </a:solidFill>
                <a:latin typeface="Segoe UI Light"/>
              </a:rPr>
              <a:t>CIOs and CISOs lack visibility and control: management is increasingly distributed and physical networks no longer define the perimeter</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1000" kern="0" dirty="0">
                <a:solidFill>
                  <a:srgbClr val="505050"/>
                </a:solidFill>
                <a:latin typeface="Segoe UI Light"/>
              </a:rPr>
              <a:t>Cloud environments are more dynamic: resources are being spun up (and down) frequently, it’s not just about VMs – there’s also PaaS to consider</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1000" kern="0" dirty="0">
                <a:solidFill>
                  <a:srgbClr val="505050"/>
                </a:solidFill>
                <a:latin typeface="Segoe UI Light"/>
              </a:rPr>
              <a:t>Enterprises bring on-premises security issues to the cloud: disconnected point solutions, noisy alerts, and advanced threats</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1000" kern="0" dirty="0">
              <a:solidFill>
                <a:srgbClr val="505050"/>
              </a:solidFill>
              <a:latin typeface="Segoe UI Light"/>
            </a:endParaRPr>
          </a:p>
          <a:p>
            <a:endParaRPr lang="en-US" sz="1000" dirty="0">
              <a:solidFill>
                <a:srgbClr val="FFFFFF">
                  <a:lumMod val="65000"/>
                </a:srgbClr>
              </a:solidFill>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88451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Gain visibility and control</a:t>
            </a:r>
          </a:p>
          <a:p>
            <a:r>
              <a:rPr lang="en-US" sz="1000" dirty="0"/>
              <a:t>Get a central view of the security state of all your Azure resources. At a glance, you could verify that the appropriate security controls are in place. And, you could quickly identify any resources that require attention. </a:t>
            </a:r>
          </a:p>
          <a:p>
            <a:r>
              <a:rPr lang="en-US" sz="1000" dirty="0"/>
              <a:t> </a:t>
            </a:r>
          </a:p>
          <a:p>
            <a:r>
              <a:rPr lang="en-US" sz="1000" dirty="0"/>
              <a:t>Enable secure DevOps</a:t>
            </a:r>
          </a:p>
          <a:p>
            <a:r>
              <a:rPr lang="en-US" sz="1000" dirty="0"/>
              <a:t>Say ‘Yes’ to agility by enabling DevOps with policy-driven recommendations that guide resource owners through the process of implementing required controls – taking the guesswork out of cloud security. </a:t>
            </a:r>
          </a:p>
          <a:p>
            <a:r>
              <a:rPr lang="en-US" sz="1000" dirty="0"/>
              <a:t> </a:t>
            </a:r>
          </a:p>
          <a:p>
            <a:r>
              <a:rPr lang="en-US" sz="1000" dirty="0"/>
              <a:t>Stay ahead of threats</a:t>
            </a:r>
          </a:p>
          <a:p>
            <a:r>
              <a:rPr lang="en-US" sz="1000" dirty="0"/>
              <a:t>Stay ahead of current and emerging threats with an integrated and analytics-driven approach. Detect actual threats earlier and reduce false alarms.</a:t>
            </a:r>
          </a:p>
          <a:p>
            <a:endParaRPr lang="en-US" sz="1000" dirty="0">
              <a:solidFill>
                <a:srgbClr val="FFFFFF">
                  <a:lumMod val="65000"/>
                </a:srgbClr>
              </a:solidFill>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66868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solidFill>
                <a:srgbClr val="FFFFFF">
                  <a:lumMod val="65000"/>
                </a:srgbClr>
              </a:solidFill>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82750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84655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133"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11/3/2017 8:14 AM</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989127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oleObject" Target="../embeddings/oleObject2.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oleObject" Target="../embeddings/oleObject3.bin"/></Relationships>
</file>

<file path=ppt/slideLayouts/_rels/slideLayout62.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4.xml"/><Relationship Id="rId1" Type="http://schemas.openxmlformats.org/officeDocument/2006/relationships/vmlDrawing" Target="../drawings/vmlDrawing4.vml"/><Relationship Id="rId5" Type="http://schemas.openxmlformats.org/officeDocument/2006/relationships/image" Target="../media/image7.emf"/><Relationship Id="rId4" Type="http://schemas.openxmlformats.org/officeDocument/2006/relationships/oleObject" Target="../embeddings/oleObject4.bin"/></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5.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oleObject" Target="../embeddings/oleObject5.bin"/></Relationships>
</file>

<file path=ppt/slideLayouts/_rels/slideLayout76.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xml"/><Relationship Id="rId1" Type="http://schemas.openxmlformats.org/officeDocument/2006/relationships/vmlDrawing" Target="../drawings/vmlDrawing6.vml"/><Relationship Id="rId5" Type="http://schemas.openxmlformats.org/officeDocument/2006/relationships/image" Target="../media/image7.emf"/><Relationship Id="rId4" Type="http://schemas.openxmlformats.org/officeDocument/2006/relationships/oleObject" Target="../embeddings/oleObject6.bin"/></Relationships>
</file>

<file path=ppt/slideLayouts/_rels/slideLayout77.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7.xml"/><Relationship Id="rId1" Type="http://schemas.openxmlformats.org/officeDocument/2006/relationships/vmlDrawing" Target="../drawings/vmlDrawing7.vml"/><Relationship Id="rId5" Type="http://schemas.openxmlformats.org/officeDocument/2006/relationships/image" Target="../media/image7.emf"/><Relationship Id="rId4" Type="http://schemas.openxmlformats.org/officeDocument/2006/relationships/oleObject" Target="../embeddings/oleObject7.bin"/></Relationships>
</file>

<file path=ppt/slideLayouts/_rels/slideLayout78.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8.xml"/><Relationship Id="rId1" Type="http://schemas.openxmlformats.org/officeDocument/2006/relationships/vmlDrawing" Target="../drawings/vmlDrawing8.vml"/><Relationship Id="rId5" Type="http://schemas.openxmlformats.org/officeDocument/2006/relationships/image" Target="../media/image7.emf"/><Relationship Id="rId4" Type="http://schemas.openxmlformats.org/officeDocument/2006/relationships/oleObject" Target="../embeddings/oleObject8.bin"/></Relationships>
</file>

<file path=ppt/slideLayouts/_rels/slideLayout79.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9.xml"/><Relationship Id="rId1" Type="http://schemas.openxmlformats.org/officeDocument/2006/relationships/vmlDrawing" Target="../drawings/vmlDrawing9.vml"/><Relationship Id="rId6" Type="http://schemas.openxmlformats.org/officeDocument/2006/relationships/image" Target="../media/image9.png"/><Relationship Id="rId5" Type="http://schemas.openxmlformats.org/officeDocument/2006/relationships/image" Target="../media/image7.emf"/><Relationship Id="rId4" Type="http://schemas.openxmlformats.org/officeDocument/2006/relationships/oleObject" Target="../embeddings/oleObject9.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0.xml"/><Relationship Id="rId1" Type="http://schemas.openxmlformats.org/officeDocument/2006/relationships/vmlDrawing" Target="../drawings/vmlDrawing10.vml"/><Relationship Id="rId5" Type="http://schemas.openxmlformats.org/officeDocument/2006/relationships/image" Target="../media/image7.emf"/><Relationship Id="rId4" Type="http://schemas.openxmlformats.org/officeDocument/2006/relationships/oleObject" Target="../embeddings/oleObject10.bin"/></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44600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65129481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268126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348047542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6648442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2348856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627070966"/>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436149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12263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99144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4170496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4938400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5035262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0878001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05233141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48622125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93419285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523655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04200737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59749041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385714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55773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52819693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rgbClr val="404040"/>
                    </a:gs>
                    <a:gs pos="100000">
                      <a:srgbClr val="404040"/>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81338842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42410056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0032186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602826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42265746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47019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606114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137513860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61174825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28416804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93852086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315549435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85503433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237025963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039285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26170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4279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6377825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8_Title Slide Soli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436475" cy="6994525"/>
          </a:xfrm>
          <a:prstGeom prst="rect">
            <a:avLst/>
          </a:prstGeom>
        </p:spPr>
      </p:pic>
      <p:sp>
        <p:nvSpPr>
          <p:cNvPr id="6" name="Rectangle 5"/>
          <p:cNvSpPr/>
          <p:nvPr userDrawn="1"/>
        </p:nvSpPr>
        <p:spPr bwMode="auto">
          <a:xfrm>
            <a:off x="274638" y="296867"/>
            <a:ext cx="6402388" cy="6403975"/>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54" tIns="146283" rIns="182854" bIns="146283"/>
          <a:lstStyle/>
          <a:p>
            <a:pPr algn="ctr" defTabSz="932304" fontAlgn="base">
              <a:lnSpc>
                <a:spcPct val="90000"/>
              </a:lnSpc>
              <a:spcBef>
                <a:spcPct val="0"/>
              </a:spcBef>
              <a:spcAft>
                <a:spcPct val="0"/>
              </a:spcAft>
              <a:defRPr/>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auto">
          <a:xfrm>
            <a:off x="525467" y="563663"/>
            <a:ext cx="1254125" cy="26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
          <p:cNvSpPr>
            <a:spLocks noGrp="1"/>
          </p:cNvSpPr>
          <p:nvPr>
            <p:ph type="ctrTitle"/>
          </p:nvPr>
        </p:nvSpPr>
        <p:spPr>
          <a:xfrm>
            <a:off x="383492" y="1441154"/>
            <a:ext cx="6295120" cy="2538441"/>
          </a:xfrm>
        </p:spPr>
        <p:txBody>
          <a:bodyPr/>
          <a:lstStyle>
            <a:lvl1pPr>
              <a:defRPr sz="5999" baseline="0">
                <a:solidFill>
                  <a:schemeClr val="bg1"/>
                </a:solidFill>
              </a:defRPr>
            </a:lvl1pPr>
          </a:lstStyle>
          <a:p>
            <a:r>
              <a:rPr lang="en-US"/>
              <a:t>Click to edit Master title style</a:t>
            </a:r>
          </a:p>
        </p:txBody>
      </p:sp>
      <p:sp>
        <p:nvSpPr>
          <p:cNvPr id="19" name="Subtitle 2"/>
          <p:cNvSpPr>
            <a:spLocks noGrp="1"/>
          </p:cNvSpPr>
          <p:nvPr>
            <p:ph type="subTitle" idx="1"/>
          </p:nvPr>
        </p:nvSpPr>
        <p:spPr>
          <a:xfrm>
            <a:off x="383496" y="5402262"/>
            <a:ext cx="5834745" cy="619152"/>
          </a:xfrm>
        </p:spPr>
        <p:txBody>
          <a:bodyPr anchor="ctr"/>
          <a:lstStyle>
            <a:lvl1pPr marL="0" indent="0" algn="l">
              <a:lnSpc>
                <a:spcPct val="100000"/>
              </a:lnSpc>
              <a:spcBef>
                <a:spcPts val="0"/>
              </a:spcBef>
              <a:buNone/>
              <a:defRPr sz="1599">
                <a:solidFill>
                  <a:schemeClr val="bg1"/>
                </a:solidFill>
                <a:latin typeface="+mj-lt"/>
              </a:defRPr>
            </a:lvl1pPr>
            <a:lvl2pPr marL="457117" indent="0" algn="ctr">
              <a:buNone/>
              <a:defRPr>
                <a:solidFill>
                  <a:schemeClr val="tx1">
                    <a:tint val="75000"/>
                  </a:schemeClr>
                </a:solidFill>
              </a:defRPr>
            </a:lvl2pPr>
            <a:lvl3pPr marL="914235" indent="0" algn="ctr">
              <a:buNone/>
              <a:defRPr>
                <a:solidFill>
                  <a:schemeClr val="tx1">
                    <a:tint val="75000"/>
                  </a:schemeClr>
                </a:solidFill>
              </a:defRPr>
            </a:lvl3pPr>
            <a:lvl4pPr marL="1371352" indent="0" algn="ctr">
              <a:buNone/>
              <a:defRPr>
                <a:solidFill>
                  <a:schemeClr val="tx1">
                    <a:tint val="75000"/>
                  </a:schemeClr>
                </a:solidFill>
              </a:defRPr>
            </a:lvl4pPr>
            <a:lvl5pPr marL="1828471" indent="0" algn="ctr">
              <a:buNone/>
              <a:defRPr>
                <a:solidFill>
                  <a:schemeClr val="tx1">
                    <a:tint val="75000"/>
                  </a:schemeClr>
                </a:solidFill>
              </a:defRPr>
            </a:lvl5pPr>
            <a:lvl6pPr marL="2285589" indent="0" algn="ctr">
              <a:buNone/>
              <a:defRPr>
                <a:solidFill>
                  <a:schemeClr val="tx1">
                    <a:tint val="75000"/>
                  </a:schemeClr>
                </a:solidFill>
              </a:defRPr>
            </a:lvl6pPr>
            <a:lvl7pPr marL="2742706" indent="0" algn="ctr">
              <a:buNone/>
              <a:defRPr>
                <a:solidFill>
                  <a:schemeClr val="tx1">
                    <a:tint val="75000"/>
                  </a:schemeClr>
                </a:solidFill>
              </a:defRPr>
            </a:lvl7pPr>
            <a:lvl8pPr marL="3199823" indent="0" algn="ctr">
              <a:buNone/>
              <a:defRPr>
                <a:solidFill>
                  <a:schemeClr val="tx1">
                    <a:tint val="75000"/>
                  </a:schemeClr>
                </a:solidFill>
              </a:defRPr>
            </a:lvl8pPr>
            <a:lvl9pPr marL="3656941"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83843749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28139037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cSld name="1_Title Slide Solid">
    <p:bg>
      <p:bgPr>
        <a:solidFill>
          <a:schemeClr val="accent1"/>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2610805" y="5270501"/>
            <a:ext cx="9827154" cy="1724754"/>
            <a:chOff x="4402138" y="4330700"/>
            <a:chExt cx="4757738" cy="835026"/>
          </a:xfrm>
        </p:grpSpPr>
        <p:sp>
          <p:nvSpPr>
            <p:cNvPr id="7" name="Freeform 8"/>
            <p:cNvSpPr>
              <a:spLocks/>
            </p:cNvSpPr>
            <p:nvPr/>
          </p:nvSpPr>
          <p:spPr bwMode="auto">
            <a:xfrm>
              <a:off x="4402138" y="4602163"/>
              <a:ext cx="2403475" cy="563563"/>
            </a:xfrm>
            <a:custGeom>
              <a:avLst/>
              <a:gdLst>
                <a:gd name="T0" fmla="*/ 1368 w 2213"/>
                <a:gd name="T1" fmla="*/ 82 h 519"/>
                <a:gd name="T2" fmla="*/ 0 w 2213"/>
                <a:gd name="T3" fmla="*/ 519 h 519"/>
                <a:gd name="T4" fmla="*/ 784 w 2213"/>
                <a:gd name="T5" fmla="*/ 519 h 519"/>
                <a:gd name="T6" fmla="*/ 2213 w 2213"/>
                <a:gd name="T7" fmla="*/ 519 h 519"/>
                <a:gd name="T8" fmla="*/ 1368 w 2213"/>
                <a:gd name="T9" fmla="*/ 82 h 519"/>
              </a:gdLst>
              <a:ahLst/>
              <a:cxnLst>
                <a:cxn ang="0">
                  <a:pos x="T0" y="T1"/>
                </a:cxn>
                <a:cxn ang="0">
                  <a:pos x="T2" y="T3"/>
                </a:cxn>
                <a:cxn ang="0">
                  <a:pos x="T4" y="T5"/>
                </a:cxn>
                <a:cxn ang="0">
                  <a:pos x="T6" y="T7"/>
                </a:cxn>
                <a:cxn ang="0">
                  <a:pos x="T8" y="T9"/>
                </a:cxn>
              </a:cxnLst>
              <a:rect l="0" t="0" r="r" b="b"/>
              <a:pathLst>
                <a:path w="2213" h="519">
                  <a:moveTo>
                    <a:pt x="1368" y="82"/>
                  </a:moveTo>
                  <a:cubicBezTo>
                    <a:pt x="886" y="0"/>
                    <a:pt x="373" y="146"/>
                    <a:pt x="0" y="519"/>
                  </a:cubicBezTo>
                  <a:cubicBezTo>
                    <a:pt x="784" y="519"/>
                    <a:pt x="784" y="519"/>
                    <a:pt x="784" y="519"/>
                  </a:cubicBezTo>
                  <a:cubicBezTo>
                    <a:pt x="2213" y="519"/>
                    <a:pt x="2213" y="519"/>
                    <a:pt x="2213" y="519"/>
                  </a:cubicBezTo>
                  <a:cubicBezTo>
                    <a:pt x="1974" y="280"/>
                    <a:pt x="1678" y="134"/>
                    <a:pt x="1368" y="82"/>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pPr defTabSz="621596"/>
              <a:endParaRPr lang="en-US" sz="2448" dirty="0">
                <a:solidFill>
                  <a:srgbClr val="000000"/>
                </a:solidFill>
              </a:endParaRPr>
            </a:p>
          </p:txBody>
        </p:sp>
        <p:sp>
          <p:nvSpPr>
            <p:cNvPr id="9" name="Freeform 9"/>
            <p:cNvSpPr>
              <a:spLocks/>
            </p:cNvSpPr>
            <p:nvPr/>
          </p:nvSpPr>
          <p:spPr bwMode="auto">
            <a:xfrm>
              <a:off x="5503863" y="4330700"/>
              <a:ext cx="3656013" cy="835025"/>
            </a:xfrm>
            <a:custGeom>
              <a:avLst/>
              <a:gdLst>
                <a:gd name="T0" fmla="*/ 2420 w 3366"/>
                <a:gd name="T1" fmla="*/ 106 h 769"/>
                <a:gd name="T2" fmla="*/ 1231 w 3366"/>
                <a:gd name="T3" fmla="*/ 89 h 769"/>
                <a:gd name="T4" fmla="*/ 0 w 3366"/>
                <a:gd name="T5" fmla="*/ 769 h 769"/>
                <a:gd name="T6" fmla="*/ 3366 w 3366"/>
                <a:gd name="T7" fmla="*/ 769 h 769"/>
                <a:gd name="T8" fmla="*/ 3366 w 3366"/>
                <a:gd name="T9" fmla="*/ 577 h 769"/>
                <a:gd name="T10" fmla="*/ 2420 w 3366"/>
                <a:gd name="T11" fmla="*/ 106 h 769"/>
              </a:gdLst>
              <a:ahLst/>
              <a:cxnLst>
                <a:cxn ang="0">
                  <a:pos x="T0" y="T1"/>
                </a:cxn>
                <a:cxn ang="0">
                  <a:pos x="T2" y="T3"/>
                </a:cxn>
                <a:cxn ang="0">
                  <a:pos x="T4" y="T5"/>
                </a:cxn>
                <a:cxn ang="0">
                  <a:pos x="T6" y="T7"/>
                </a:cxn>
                <a:cxn ang="0">
                  <a:pos x="T8" y="T9"/>
                </a:cxn>
                <a:cxn ang="0">
                  <a:pos x="T10" y="T11"/>
                </a:cxn>
              </a:cxnLst>
              <a:rect l="0" t="0" r="r" b="b"/>
              <a:pathLst>
                <a:path w="3366" h="769">
                  <a:moveTo>
                    <a:pt x="2420" y="106"/>
                  </a:moveTo>
                  <a:cubicBezTo>
                    <a:pt x="2031" y="6"/>
                    <a:pt x="1623" y="0"/>
                    <a:pt x="1231" y="89"/>
                  </a:cubicBezTo>
                  <a:cubicBezTo>
                    <a:pt x="780" y="191"/>
                    <a:pt x="351" y="417"/>
                    <a:pt x="0" y="769"/>
                  </a:cubicBezTo>
                  <a:cubicBezTo>
                    <a:pt x="3366" y="769"/>
                    <a:pt x="3366" y="769"/>
                    <a:pt x="3366" y="769"/>
                  </a:cubicBezTo>
                  <a:cubicBezTo>
                    <a:pt x="3366" y="577"/>
                    <a:pt x="3366" y="577"/>
                    <a:pt x="3366" y="577"/>
                  </a:cubicBezTo>
                  <a:cubicBezTo>
                    <a:pt x="3080" y="349"/>
                    <a:pt x="2757" y="192"/>
                    <a:pt x="2420" y="106"/>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pPr defTabSz="621596"/>
              <a:endParaRPr lang="en-US" sz="2448" dirty="0">
                <a:solidFill>
                  <a:srgbClr val="000000"/>
                </a:solidFill>
              </a:endParaRPr>
            </a:p>
          </p:txBody>
        </p:sp>
        <p:sp>
          <p:nvSpPr>
            <p:cNvPr id="10" name="Freeform 17"/>
            <p:cNvSpPr>
              <a:spLocks/>
            </p:cNvSpPr>
            <p:nvPr/>
          </p:nvSpPr>
          <p:spPr bwMode="auto">
            <a:xfrm>
              <a:off x="6896100" y="4733925"/>
              <a:ext cx="2005013" cy="431800"/>
            </a:xfrm>
            <a:custGeom>
              <a:avLst/>
              <a:gdLst>
                <a:gd name="T0" fmla="*/ 1443 w 1846"/>
                <a:gd name="T1" fmla="*/ 123 h 398"/>
                <a:gd name="T2" fmla="*/ 1141 w 1846"/>
                <a:gd name="T3" fmla="*/ 33 h 398"/>
                <a:gd name="T4" fmla="*/ 985 w 1846"/>
                <a:gd name="T5" fmla="*/ 17 h 398"/>
                <a:gd name="T6" fmla="*/ 0 w 1846"/>
                <a:gd name="T7" fmla="*/ 398 h 398"/>
                <a:gd name="T8" fmla="*/ 654 w 1846"/>
                <a:gd name="T9" fmla="*/ 398 h 398"/>
                <a:gd name="T10" fmla="*/ 1846 w 1846"/>
                <a:gd name="T11" fmla="*/ 398 h 398"/>
                <a:gd name="T12" fmla="*/ 1443 w 1846"/>
                <a:gd name="T13" fmla="*/ 123 h 398"/>
              </a:gdLst>
              <a:ahLst/>
              <a:cxnLst>
                <a:cxn ang="0">
                  <a:pos x="T0" y="T1"/>
                </a:cxn>
                <a:cxn ang="0">
                  <a:pos x="T2" y="T3"/>
                </a:cxn>
                <a:cxn ang="0">
                  <a:pos x="T4" y="T5"/>
                </a:cxn>
                <a:cxn ang="0">
                  <a:pos x="T6" y="T7"/>
                </a:cxn>
                <a:cxn ang="0">
                  <a:pos x="T8" y="T9"/>
                </a:cxn>
                <a:cxn ang="0">
                  <a:pos x="T10" y="T11"/>
                </a:cxn>
                <a:cxn ang="0">
                  <a:pos x="T12" y="T13"/>
                </a:cxn>
              </a:cxnLst>
              <a:rect l="0" t="0" r="r" b="b"/>
              <a:pathLst>
                <a:path w="1846" h="398">
                  <a:moveTo>
                    <a:pt x="1443" y="123"/>
                  </a:moveTo>
                  <a:cubicBezTo>
                    <a:pt x="1346" y="81"/>
                    <a:pt x="1244" y="51"/>
                    <a:pt x="1141" y="33"/>
                  </a:cubicBezTo>
                  <a:cubicBezTo>
                    <a:pt x="1089" y="25"/>
                    <a:pt x="1037" y="19"/>
                    <a:pt x="985" y="17"/>
                  </a:cubicBezTo>
                  <a:cubicBezTo>
                    <a:pt x="631" y="0"/>
                    <a:pt x="271" y="127"/>
                    <a:pt x="0" y="398"/>
                  </a:cubicBezTo>
                  <a:cubicBezTo>
                    <a:pt x="654" y="398"/>
                    <a:pt x="654" y="398"/>
                    <a:pt x="654" y="398"/>
                  </a:cubicBezTo>
                  <a:cubicBezTo>
                    <a:pt x="1846" y="398"/>
                    <a:pt x="1846" y="398"/>
                    <a:pt x="1846" y="398"/>
                  </a:cubicBezTo>
                  <a:cubicBezTo>
                    <a:pt x="1726" y="278"/>
                    <a:pt x="1589" y="187"/>
                    <a:pt x="1443" y="123"/>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pPr defTabSz="621596"/>
              <a:endParaRPr lang="en-US" sz="2448" dirty="0">
                <a:solidFill>
                  <a:srgbClr val="000000"/>
                </a:solidFill>
              </a:endParaRPr>
            </a:p>
          </p:txBody>
        </p:sp>
      </p:grpSp>
      <p:graphicFrame>
        <p:nvGraphicFramePr>
          <p:cNvPr id="4" name="Object 3"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059" name="think-cell Slide" r:id="rId4" imgW="270" imgH="270" progId="TCLayout.ActiveDocument.1">
                  <p:embed/>
                </p:oleObj>
              </mc:Choice>
              <mc:Fallback>
                <p:oleObj name="think-cell Slide" r:id="rId4" imgW="270" imgH="270" progId="TCLayout.ActiveDocument.1">
                  <p:embed/>
                  <p:pic>
                    <p:nvPicPr>
                      <p:cNvPr id="4" name="Object 3"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ctrTitle" hasCustomPrompt="1"/>
          </p:nvPr>
        </p:nvSpPr>
        <p:spPr>
          <a:xfrm>
            <a:off x="576072" y="2142637"/>
            <a:ext cx="11228387" cy="1720381"/>
          </a:xfrm>
        </p:spPr>
        <p:txBody>
          <a:bodyPr/>
          <a:lstStyle>
            <a:lvl1pPr>
              <a:defRPr sz="5999">
                <a:solidFill>
                  <a:schemeClr val="bg1"/>
                </a:solidFill>
              </a:defRPr>
            </a:lvl1pPr>
          </a:lstStyle>
          <a:p>
            <a:r>
              <a:rPr lang="en-US" dirty="0"/>
              <a:t>Headline here</a:t>
            </a:r>
          </a:p>
        </p:txBody>
      </p:sp>
      <p:sp>
        <p:nvSpPr>
          <p:cNvPr id="3" name="Subtitle 2"/>
          <p:cNvSpPr>
            <a:spLocks noGrp="1"/>
          </p:cNvSpPr>
          <p:nvPr>
            <p:ph type="subTitle" idx="1" hasCustomPrompt="1"/>
          </p:nvPr>
        </p:nvSpPr>
        <p:spPr>
          <a:xfrm>
            <a:off x="576073" y="3954463"/>
            <a:ext cx="8705850" cy="1055382"/>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a:t>Speaker Name</a:t>
            </a:r>
            <a:br>
              <a:rPr lang="en-US"/>
            </a:br>
            <a:r>
              <a:rPr lang="en-US"/>
              <a:t>Date</a:t>
            </a:r>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21958" y="327122"/>
            <a:ext cx="1606856" cy="591072"/>
          </a:xfrm>
          <a:prstGeom prst="rect">
            <a:avLst/>
          </a:prstGeom>
        </p:spPr>
      </p:pic>
      <p:grpSp>
        <p:nvGrpSpPr>
          <p:cNvPr id="89" name="Group 88"/>
          <p:cNvGrpSpPr/>
          <p:nvPr userDrawn="1"/>
        </p:nvGrpSpPr>
        <p:grpSpPr>
          <a:xfrm>
            <a:off x="5565776" y="-357187"/>
            <a:ext cx="7088188" cy="7088188"/>
            <a:chOff x="5565775" y="-357188"/>
            <a:chExt cx="7088188" cy="7088188"/>
          </a:xfrm>
        </p:grpSpPr>
        <p:sp>
          <p:nvSpPr>
            <p:cNvPr id="17" name="Freeform 204"/>
            <p:cNvSpPr>
              <a:spLocks/>
            </p:cNvSpPr>
            <p:nvPr userDrawn="1"/>
          </p:nvSpPr>
          <p:spPr bwMode="auto">
            <a:xfrm>
              <a:off x="7485063" y="3132137"/>
              <a:ext cx="2763838" cy="2762250"/>
            </a:xfrm>
            <a:custGeom>
              <a:avLst/>
              <a:gdLst>
                <a:gd name="T0" fmla="*/ 698 w 1741"/>
                <a:gd name="T1" fmla="*/ 182 h 1740"/>
                <a:gd name="T2" fmla="*/ 698 w 1741"/>
                <a:gd name="T3" fmla="*/ 0 h 1740"/>
                <a:gd name="T4" fmla="*/ 248 w 1741"/>
                <a:gd name="T5" fmla="*/ 0 h 1740"/>
                <a:gd name="T6" fmla="*/ 248 w 1741"/>
                <a:gd name="T7" fmla="*/ 182 h 1740"/>
                <a:gd name="T8" fmla="*/ 0 w 1741"/>
                <a:gd name="T9" fmla="*/ 182 h 1740"/>
                <a:gd name="T10" fmla="*/ 0 w 1741"/>
                <a:gd name="T11" fmla="*/ 228 h 1740"/>
                <a:gd name="T12" fmla="*/ 58 w 1741"/>
                <a:gd name="T13" fmla="*/ 228 h 1740"/>
                <a:gd name="T14" fmla="*/ 58 w 1741"/>
                <a:gd name="T15" fmla="*/ 1740 h 1740"/>
                <a:gd name="T16" fmla="*/ 1682 w 1741"/>
                <a:gd name="T17" fmla="*/ 1740 h 1740"/>
                <a:gd name="T18" fmla="*/ 1682 w 1741"/>
                <a:gd name="T19" fmla="*/ 228 h 1740"/>
                <a:gd name="T20" fmla="*/ 1741 w 1741"/>
                <a:gd name="T21" fmla="*/ 228 h 1740"/>
                <a:gd name="T22" fmla="*/ 1741 w 1741"/>
                <a:gd name="T23" fmla="*/ 182 h 1740"/>
                <a:gd name="T24" fmla="*/ 698 w 1741"/>
                <a:gd name="T25" fmla="*/ 18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1" h="1740">
                  <a:moveTo>
                    <a:pt x="698" y="182"/>
                  </a:moveTo>
                  <a:lnTo>
                    <a:pt x="698" y="0"/>
                  </a:lnTo>
                  <a:lnTo>
                    <a:pt x="248" y="0"/>
                  </a:lnTo>
                  <a:lnTo>
                    <a:pt x="248" y="182"/>
                  </a:lnTo>
                  <a:lnTo>
                    <a:pt x="0" y="182"/>
                  </a:lnTo>
                  <a:lnTo>
                    <a:pt x="0" y="228"/>
                  </a:lnTo>
                  <a:lnTo>
                    <a:pt x="58" y="228"/>
                  </a:lnTo>
                  <a:lnTo>
                    <a:pt x="58" y="1740"/>
                  </a:lnTo>
                  <a:lnTo>
                    <a:pt x="1682" y="1740"/>
                  </a:lnTo>
                  <a:lnTo>
                    <a:pt x="1682" y="228"/>
                  </a:lnTo>
                  <a:lnTo>
                    <a:pt x="1741" y="228"/>
                  </a:lnTo>
                  <a:lnTo>
                    <a:pt x="1741" y="182"/>
                  </a:lnTo>
                  <a:lnTo>
                    <a:pt x="698" y="182"/>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8" name="Freeform 205"/>
            <p:cNvSpPr>
              <a:spLocks/>
            </p:cNvSpPr>
            <p:nvPr userDrawn="1"/>
          </p:nvSpPr>
          <p:spPr bwMode="auto">
            <a:xfrm>
              <a:off x="7485063" y="3132137"/>
              <a:ext cx="2763838" cy="2762250"/>
            </a:xfrm>
            <a:custGeom>
              <a:avLst/>
              <a:gdLst>
                <a:gd name="T0" fmla="*/ 698 w 1741"/>
                <a:gd name="T1" fmla="*/ 182 h 1740"/>
                <a:gd name="T2" fmla="*/ 698 w 1741"/>
                <a:gd name="T3" fmla="*/ 0 h 1740"/>
                <a:gd name="T4" fmla="*/ 248 w 1741"/>
                <a:gd name="T5" fmla="*/ 0 h 1740"/>
                <a:gd name="T6" fmla="*/ 248 w 1741"/>
                <a:gd name="T7" fmla="*/ 182 h 1740"/>
                <a:gd name="T8" fmla="*/ 0 w 1741"/>
                <a:gd name="T9" fmla="*/ 182 h 1740"/>
                <a:gd name="T10" fmla="*/ 0 w 1741"/>
                <a:gd name="T11" fmla="*/ 228 h 1740"/>
                <a:gd name="T12" fmla="*/ 58 w 1741"/>
                <a:gd name="T13" fmla="*/ 228 h 1740"/>
                <a:gd name="T14" fmla="*/ 58 w 1741"/>
                <a:gd name="T15" fmla="*/ 1740 h 1740"/>
                <a:gd name="T16" fmla="*/ 1682 w 1741"/>
                <a:gd name="T17" fmla="*/ 1740 h 1740"/>
                <a:gd name="T18" fmla="*/ 1682 w 1741"/>
                <a:gd name="T19" fmla="*/ 228 h 1740"/>
                <a:gd name="T20" fmla="*/ 1741 w 1741"/>
                <a:gd name="T21" fmla="*/ 228 h 1740"/>
                <a:gd name="T22" fmla="*/ 1741 w 1741"/>
                <a:gd name="T23" fmla="*/ 182 h 1740"/>
                <a:gd name="T24" fmla="*/ 698 w 1741"/>
                <a:gd name="T25" fmla="*/ 182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1" h="1740">
                  <a:moveTo>
                    <a:pt x="698" y="182"/>
                  </a:moveTo>
                  <a:lnTo>
                    <a:pt x="698" y="0"/>
                  </a:lnTo>
                  <a:lnTo>
                    <a:pt x="248" y="0"/>
                  </a:lnTo>
                  <a:lnTo>
                    <a:pt x="248" y="182"/>
                  </a:lnTo>
                  <a:lnTo>
                    <a:pt x="0" y="182"/>
                  </a:lnTo>
                  <a:lnTo>
                    <a:pt x="0" y="228"/>
                  </a:lnTo>
                  <a:lnTo>
                    <a:pt x="58" y="228"/>
                  </a:lnTo>
                  <a:lnTo>
                    <a:pt x="58" y="1740"/>
                  </a:lnTo>
                  <a:lnTo>
                    <a:pt x="1682" y="1740"/>
                  </a:lnTo>
                  <a:lnTo>
                    <a:pt x="1682" y="228"/>
                  </a:lnTo>
                  <a:lnTo>
                    <a:pt x="1741" y="228"/>
                  </a:lnTo>
                  <a:lnTo>
                    <a:pt x="1741" y="182"/>
                  </a:lnTo>
                  <a:lnTo>
                    <a:pt x="698" y="1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9" name="Freeform 206"/>
            <p:cNvSpPr>
              <a:spLocks/>
            </p:cNvSpPr>
            <p:nvPr userDrawn="1"/>
          </p:nvSpPr>
          <p:spPr bwMode="auto">
            <a:xfrm>
              <a:off x="8088313" y="577850"/>
              <a:ext cx="1508125" cy="990600"/>
            </a:xfrm>
            <a:custGeom>
              <a:avLst/>
              <a:gdLst>
                <a:gd name="T0" fmla="*/ 206 w 245"/>
                <a:gd name="T1" fmla="*/ 71 h 161"/>
                <a:gd name="T2" fmla="*/ 206 w 245"/>
                <a:gd name="T3" fmla="*/ 67 h 161"/>
                <a:gd name="T4" fmla="*/ 139 w 245"/>
                <a:gd name="T5" fmla="*/ 0 h 161"/>
                <a:gd name="T6" fmla="*/ 82 w 245"/>
                <a:gd name="T7" fmla="*/ 30 h 161"/>
                <a:gd name="T8" fmla="*/ 64 w 245"/>
                <a:gd name="T9" fmla="*/ 25 h 161"/>
                <a:gd name="T10" fmla="*/ 42 w 245"/>
                <a:gd name="T11" fmla="*/ 32 h 161"/>
                <a:gd name="T12" fmla="*/ 25 w 245"/>
                <a:gd name="T13" fmla="*/ 63 h 161"/>
                <a:gd name="T14" fmla="*/ 0 w 245"/>
                <a:gd name="T15" fmla="*/ 108 h 161"/>
                <a:gd name="T16" fmla="*/ 48 w 245"/>
                <a:gd name="T17" fmla="*/ 161 h 161"/>
                <a:gd name="T18" fmla="*/ 54 w 245"/>
                <a:gd name="T19" fmla="*/ 161 h 161"/>
                <a:gd name="T20" fmla="*/ 59 w 245"/>
                <a:gd name="T21" fmla="*/ 161 h 161"/>
                <a:gd name="T22" fmla="*/ 169 w 245"/>
                <a:gd name="T23" fmla="*/ 161 h 161"/>
                <a:gd name="T24" fmla="*/ 171 w 245"/>
                <a:gd name="T25" fmla="*/ 161 h 161"/>
                <a:gd name="T26" fmla="*/ 174 w 245"/>
                <a:gd name="T27" fmla="*/ 161 h 161"/>
                <a:gd name="T28" fmla="*/ 182 w 245"/>
                <a:gd name="T29" fmla="*/ 161 h 161"/>
                <a:gd name="T30" fmla="*/ 200 w 245"/>
                <a:gd name="T31" fmla="*/ 161 h 161"/>
                <a:gd name="T32" fmla="*/ 245 w 245"/>
                <a:gd name="T33" fmla="*/ 116 h 161"/>
                <a:gd name="T34" fmla="*/ 206 w 245"/>
                <a:gd name="T35"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161">
                  <a:moveTo>
                    <a:pt x="206" y="71"/>
                  </a:moveTo>
                  <a:cubicBezTo>
                    <a:pt x="206" y="70"/>
                    <a:pt x="206" y="68"/>
                    <a:pt x="206" y="67"/>
                  </a:cubicBezTo>
                  <a:cubicBezTo>
                    <a:pt x="206" y="30"/>
                    <a:pt x="176" y="0"/>
                    <a:pt x="139" y="0"/>
                  </a:cubicBezTo>
                  <a:cubicBezTo>
                    <a:pt x="115" y="0"/>
                    <a:pt x="95" y="12"/>
                    <a:pt x="82" y="30"/>
                  </a:cubicBezTo>
                  <a:cubicBezTo>
                    <a:pt x="77" y="27"/>
                    <a:pt x="71" y="25"/>
                    <a:pt x="64" y="25"/>
                  </a:cubicBezTo>
                  <a:cubicBezTo>
                    <a:pt x="56" y="25"/>
                    <a:pt x="48" y="28"/>
                    <a:pt x="42" y="32"/>
                  </a:cubicBezTo>
                  <a:cubicBezTo>
                    <a:pt x="32" y="39"/>
                    <a:pt x="25" y="50"/>
                    <a:pt x="25" y="63"/>
                  </a:cubicBezTo>
                  <a:cubicBezTo>
                    <a:pt x="10" y="73"/>
                    <a:pt x="0" y="90"/>
                    <a:pt x="0" y="108"/>
                  </a:cubicBezTo>
                  <a:cubicBezTo>
                    <a:pt x="0" y="135"/>
                    <a:pt x="21" y="158"/>
                    <a:pt x="48" y="161"/>
                  </a:cubicBezTo>
                  <a:cubicBezTo>
                    <a:pt x="50" y="161"/>
                    <a:pt x="52" y="161"/>
                    <a:pt x="54" y="161"/>
                  </a:cubicBezTo>
                  <a:cubicBezTo>
                    <a:pt x="55" y="161"/>
                    <a:pt x="57" y="161"/>
                    <a:pt x="59" y="161"/>
                  </a:cubicBezTo>
                  <a:cubicBezTo>
                    <a:pt x="84" y="161"/>
                    <a:pt x="142" y="161"/>
                    <a:pt x="169" y="161"/>
                  </a:cubicBezTo>
                  <a:cubicBezTo>
                    <a:pt x="170" y="161"/>
                    <a:pt x="171" y="161"/>
                    <a:pt x="171" y="161"/>
                  </a:cubicBezTo>
                  <a:cubicBezTo>
                    <a:pt x="174" y="161"/>
                    <a:pt x="174" y="161"/>
                    <a:pt x="174" y="161"/>
                  </a:cubicBezTo>
                  <a:cubicBezTo>
                    <a:pt x="176" y="161"/>
                    <a:pt x="180" y="161"/>
                    <a:pt x="182" y="161"/>
                  </a:cubicBezTo>
                  <a:cubicBezTo>
                    <a:pt x="200" y="161"/>
                    <a:pt x="200" y="161"/>
                    <a:pt x="200" y="161"/>
                  </a:cubicBezTo>
                  <a:cubicBezTo>
                    <a:pt x="225" y="161"/>
                    <a:pt x="245" y="140"/>
                    <a:pt x="245" y="116"/>
                  </a:cubicBezTo>
                  <a:cubicBezTo>
                    <a:pt x="245" y="93"/>
                    <a:pt x="228" y="74"/>
                    <a:pt x="206" y="71"/>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0" name="Freeform 207"/>
            <p:cNvSpPr>
              <a:spLocks/>
            </p:cNvSpPr>
            <p:nvPr userDrawn="1"/>
          </p:nvSpPr>
          <p:spPr bwMode="auto">
            <a:xfrm>
              <a:off x="9793288" y="1322387"/>
              <a:ext cx="541338" cy="350838"/>
            </a:xfrm>
            <a:custGeom>
              <a:avLst/>
              <a:gdLst>
                <a:gd name="T0" fmla="*/ 74 w 88"/>
                <a:gd name="T1" fmla="*/ 25 h 57"/>
                <a:gd name="T2" fmla="*/ 74 w 88"/>
                <a:gd name="T3" fmla="*/ 24 h 57"/>
                <a:gd name="T4" fmla="*/ 50 w 88"/>
                <a:gd name="T5" fmla="*/ 0 h 57"/>
                <a:gd name="T6" fmla="*/ 29 w 88"/>
                <a:gd name="T7" fmla="*/ 10 h 57"/>
                <a:gd name="T8" fmla="*/ 23 w 88"/>
                <a:gd name="T9" fmla="*/ 9 h 57"/>
                <a:gd name="T10" fmla="*/ 15 w 88"/>
                <a:gd name="T11" fmla="*/ 11 h 57"/>
                <a:gd name="T12" fmla="*/ 9 w 88"/>
                <a:gd name="T13" fmla="*/ 22 h 57"/>
                <a:gd name="T14" fmla="*/ 0 w 88"/>
                <a:gd name="T15" fmla="*/ 38 h 57"/>
                <a:gd name="T16" fmla="*/ 17 w 88"/>
                <a:gd name="T17" fmla="*/ 57 h 57"/>
                <a:gd name="T18" fmla="*/ 19 w 88"/>
                <a:gd name="T19" fmla="*/ 57 h 57"/>
                <a:gd name="T20" fmla="*/ 21 w 88"/>
                <a:gd name="T21" fmla="*/ 57 h 57"/>
                <a:gd name="T22" fmla="*/ 61 w 88"/>
                <a:gd name="T23" fmla="*/ 57 h 57"/>
                <a:gd name="T24" fmla="*/ 61 w 88"/>
                <a:gd name="T25" fmla="*/ 57 h 57"/>
                <a:gd name="T26" fmla="*/ 62 w 88"/>
                <a:gd name="T27" fmla="*/ 57 h 57"/>
                <a:gd name="T28" fmla="*/ 65 w 88"/>
                <a:gd name="T29" fmla="*/ 57 h 57"/>
                <a:gd name="T30" fmla="*/ 72 w 88"/>
                <a:gd name="T31" fmla="*/ 57 h 57"/>
                <a:gd name="T32" fmla="*/ 88 w 88"/>
                <a:gd name="T33" fmla="*/ 41 h 57"/>
                <a:gd name="T34" fmla="*/ 74 w 88"/>
                <a:gd name="T35"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57">
                  <a:moveTo>
                    <a:pt x="74" y="25"/>
                  </a:moveTo>
                  <a:cubicBezTo>
                    <a:pt x="74" y="24"/>
                    <a:pt x="74" y="24"/>
                    <a:pt x="74" y="24"/>
                  </a:cubicBezTo>
                  <a:cubicBezTo>
                    <a:pt x="74" y="10"/>
                    <a:pt x="63" y="0"/>
                    <a:pt x="50" y="0"/>
                  </a:cubicBezTo>
                  <a:cubicBezTo>
                    <a:pt x="41" y="0"/>
                    <a:pt x="34" y="4"/>
                    <a:pt x="29" y="10"/>
                  </a:cubicBezTo>
                  <a:cubicBezTo>
                    <a:pt x="28" y="9"/>
                    <a:pt x="25" y="9"/>
                    <a:pt x="23" y="9"/>
                  </a:cubicBezTo>
                  <a:cubicBezTo>
                    <a:pt x="20" y="9"/>
                    <a:pt x="17" y="10"/>
                    <a:pt x="15" y="11"/>
                  </a:cubicBezTo>
                  <a:cubicBezTo>
                    <a:pt x="11" y="13"/>
                    <a:pt x="9" y="18"/>
                    <a:pt x="9" y="22"/>
                  </a:cubicBezTo>
                  <a:cubicBezTo>
                    <a:pt x="4" y="26"/>
                    <a:pt x="0" y="32"/>
                    <a:pt x="0" y="38"/>
                  </a:cubicBezTo>
                  <a:cubicBezTo>
                    <a:pt x="0" y="48"/>
                    <a:pt x="7" y="56"/>
                    <a:pt x="17" y="57"/>
                  </a:cubicBezTo>
                  <a:cubicBezTo>
                    <a:pt x="18" y="57"/>
                    <a:pt x="18" y="57"/>
                    <a:pt x="19" y="57"/>
                  </a:cubicBezTo>
                  <a:cubicBezTo>
                    <a:pt x="20" y="57"/>
                    <a:pt x="20" y="57"/>
                    <a:pt x="21" y="57"/>
                  </a:cubicBezTo>
                  <a:cubicBezTo>
                    <a:pt x="30" y="57"/>
                    <a:pt x="51" y="57"/>
                    <a:pt x="61" y="57"/>
                  </a:cubicBezTo>
                  <a:cubicBezTo>
                    <a:pt x="61" y="57"/>
                    <a:pt x="61" y="57"/>
                    <a:pt x="61" y="57"/>
                  </a:cubicBezTo>
                  <a:cubicBezTo>
                    <a:pt x="62" y="57"/>
                    <a:pt x="62" y="57"/>
                    <a:pt x="62" y="57"/>
                  </a:cubicBezTo>
                  <a:cubicBezTo>
                    <a:pt x="63" y="57"/>
                    <a:pt x="64" y="57"/>
                    <a:pt x="65" y="57"/>
                  </a:cubicBezTo>
                  <a:cubicBezTo>
                    <a:pt x="72" y="57"/>
                    <a:pt x="72" y="57"/>
                    <a:pt x="72" y="57"/>
                  </a:cubicBezTo>
                  <a:cubicBezTo>
                    <a:pt x="81" y="57"/>
                    <a:pt x="88" y="50"/>
                    <a:pt x="88" y="41"/>
                  </a:cubicBezTo>
                  <a:cubicBezTo>
                    <a:pt x="88" y="33"/>
                    <a:pt x="82" y="26"/>
                    <a:pt x="74" y="25"/>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1" name="Freeform 208"/>
            <p:cNvSpPr>
              <a:spLocks/>
            </p:cNvSpPr>
            <p:nvPr userDrawn="1"/>
          </p:nvSpPr>
          <p:spPr bwMode="auto">
            <a:xfrm>
              <a:off x="7386638" y="1501775"/>
              <a:ext cx="836613" cy="546100"/>
            </a:xfrm>
            <a:custGeom>
              <a:avLst/>
              <a:gdLst>
                <a:gd name="T0" fmla="*/ 114 w 136"/>
                <a:gd name="T1" fmla="*/ 39 h 89"/>
                <a:gd name="T2" fmla="*/ 114 w 136"/>
                <a:gd name="T3" fmla="*/ 37 h 89"/>
                <a:gd name="T4" fmla="*/ 76 w 136"/>
                <a:gd name="T5" fmla="*/ 0 h 89"/>
                <a:gd name="T6" fmla="*/ 45 w 136"/>
                <a:gd name="T7" fmla="*/ 16 h 89"/>
                <a:gd name="T8" fmla="*/ 35 w 136"/>
                <a:gd name="T9" fmla="*/ 14 h 89"/>
                <a:gd name="T10" fmla="*/ 23 w 136"/>
                <a:gd name="T11" fmla="*/ 17 h 89"/>
                <a:gd name="T12" fmla="*/ 13 w 136"/>
                <a:gd name="T13" fmla="*/ 35 h 89"/>
                <a:gd name="T14" fmla="*/ 0 w 136"/>
                <a:gd name="T15" fmla="*/ 60 h 89"/>
                <a:gd name="T16" fmla="*/ 26 w 136"/>
                <a:gd name="T17" fmla="*/ 89 h 89"/>
                <a:gd name="T18" fmla="*/ 29 w 136"/>
                <a:gd name="T19" fmla="*/ 89 h 89"/>
                <a:gd name="T20" fmla="*/ 32 w 136"/>
                <a:gd name="T21" fmla="*/ 89 h 89"/>
                <a:gd name="T22" fmla="*/ 93 w 136"/>
                <a:gd name="T23" fmla="*/ 89 h 89"/>
                <a:gd name="T24" fmla="*/ 95 w 136"/>
                <a:gd name="T25" fmla="*/ 89 h 89"/>
                <a:gd name="T26" fmla="*/ 96 w 136"/>
                <a:gd name="T27" fmla="*/ 89 h 89"/>
                <a:gd name="T28" fmla="*/ 101 w 136"/>
                <a:gd name="T29" fmla="*/ 89 h 89"/>
                <a:gd name="T30" fmla="*/ 110 w 136"/>
                <a:gd name="T31" fmla="*/ 89 h 89"/>
                <a:gd name="T32" fmla="*/ 136 w 136"/>
                <a:gd name="T33" fmla="*/ 64 h 89"/>
                <a:gd name="T34" fmla="*/ 114 w 136"/>
                <a:gd name="T35"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89">
                  <a:moveTo>
                    <a:pt x="114" y="39"/>
                  </a:moveTo>
                  <a:cubicBezTo>
                    <a:pt x="114" y="38"/>
                    <a:pt x="114" y="38"/>
                    <a:pt x="114" y="37"/>
                  </a:cubicBezTo>
                  <a:cubicBezTo>
                    <a:pt x="114" y="16"/>
                    <a:pt x="97" y="0"/>
                    <a:pt x="76" y="0"/>
                  </a:cubicBezTo>
                  <a:cubicBezTo>
                    <a:pt x="63" y="0"/>
                    <a:pt x="52" y="6"/>
                    <a:pt x="45" y="16"/>
                  </a:cubicBezTo>
                  <a:cubicBezTo>
                    <a:pt x="42" y="15"/>
                    <a:pt x="39" y="14"/>
                    <a:pt x="35" y="14"/>
                  </a:cubicBezTo>
                  <a:cubicBezTo>
                    <a:pt x="30" y="14"/>
                    <a:pt x="26" y="15"/>
                    <a:pt x="23" y="17"/>
                  </a:cubicBezTo>
                  <a:cubicBezTo>
                    <a:pt x="17" y="21"/>
                    <a:pt x="13" y="27"/>
                    <a:pt x="13" y="35"/>
                  </a:cubicBezTo>
                  <a:cubicBezTo>
                    <a:pt x="5" y="40"/>
                    <a:pt x="0" y="49"/>
                    <a:pt x="0" y="60"/>
                  </a:cubicBezTo>
                  <a:cubicBezTo>
                    <a:pt x="0" y="75"/>
                    <a:pt x="11" y="87"/>
                    <a:pt x="26" y="89"/>
                  </a:cubicBezTo>
                  <a:cubicBezTo>
                    <a:pt x="27" y="89"/>
                    <a:pt x="28" y="89"/>
                    <a:pt x="29" y="89"/>
                  </a:cubicBezTo>
                  <a:cubicBezTo>
                    <a:pt x="30" y="89"/>
                    <a:pt x="31" y="89"/>
                    <a:pt x="32" y="89"/>
                  </a:cubicBezTo>
                  <a:cubicBezTo>
                    <a:pt x="46" y="89"/>
                    <a:pt x="78" y="89"/>
                    <a:pt x="93" y="89"/>
                  </a:cubicBezTo>
                  <a:cubicBezTo>
                    <a:pt x="94" y="89"/>
                    <a:pt x="94" y="89"/>
                    <a:pt x="95" y="89"/>
                  </a:cubicBezTo>
                  <a:cubicBezTo>
                    <a:pt x="96" y="89"/>
                    <a:pt x="96" y="89"/>
                    <a:pt x="96" y="89"/>
                  </a:cubicBezTo>
                  <a:cubicBezTo>
                    <a:pt x="97" y="89"/>
                    <a:pt x="99" y="89"/>
                    <a:pt x="101" y="89"/>
                  </a:cubicBezTo>
                  <a:cubicBezTo>
                    <a:pt x="110" y="89"/>
                    <a:pt x="110" y="89"/>
                    <a:pt x="110" y="89"/>
                  </a:cubicBezTo>
                  <a:cubicBezTo>
                    <a:pt x="124" y="89"/>
                    <a:pt x="136" y="78"/>
                    <a:pt x="136" y="64"/>
                  </a:cubicBezTo>
                  <a:cubicBezTo>
                    <a:pt x="136" y="51"/>
                    <a:pt x="126" y="41"/>
                    <a:pt x="114" y="39"/>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2" name="Rectangle 209"/>
            <p:cNvSpPr>
              <a:spLocks noChangeArrowheads="1"/>
            </p:cNvSpPr>
            <p:nvPr userDrawn="1"/>
          </p:nvSpPr>
          <p:spPr bwMode="auto">
            <a:xfrm>
              <a:off x="8518525" y="2017712"/>
              <a:ext cx="1846263" cy="1531938"/>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3" name="Rectangle 210"/>
            <p:cNvSpPr>
              <a:spLocks noChangeArrowheads="1"/>
            </p:cNvSpPr>
            <p:nvPr userDrawn="1"/>
          </p:nvSpPr>
          <p:spPr bwMode="auto">
            <a:xfrm>
              <a:off x="8518525" y="2017712"/>
              <a:ext cx="1846263"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4" name="Rectangle 211"/>
            <p:cNvSpPr>
              <a:spLocks noChangeArrowheads="1"/>
            </p:cNvSpPr>
            <p:nvPr userDrawn="1"/>
          </p:nvSpPr>
          <p:spPr bwMode="auto">
            <a:xfrm>
              <a:off x="8426450" y="1944687"/>
              <a:ext cx="2030413" cy="73025"/>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5" name="Rectangle 212"/>
            <p:cNvSpPr>
              <a:spLocks noChangeArrowheads="1"/>
            </p:cNvSpPr>
            <p:nvPr userDrawn="1"/>
          </p:nvSpPr>
          <p:spPr bwMode="auto">
            <a:xfrm>
              <a:off x="8426450" y="1944687"/>
              <a:ext cx="20304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6" name="Rectangle 213"/>
            <p:cNvSpPr>
              <a:spLocks noChangeArrowheads="1"/>
            </p:cNvSpPr>
            <p:nvPr userDrawn="1"/>
          </p:nvSpPr>
          <p:spPr bwMode="auto">
            <a:xfrm>
              <a:off x="8704263" y="2220912"/>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7" name="Rectangle 214"/>
            <p:cNvSpPr>
              <a:spLocks noChangeArrowheads="1"/>
            </p:cNvSpPr>
            <p:nvPr userDrawn="1"/>
          </p:nvSpPr>
          <p:spPr bwMode="auto">
            <a:xfrm>
              <a:off x="8704263" y="2220912"/>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8" name="Rectangle 215"/>
            <p:cNvSpPr>
              <a:spLocks noChangeArrowheads="1"/>
            </p:cNvSpPr>
            <p:nvPr userDrawn="1"/>
          </p:nvSpPr>
          <p:spPr bwMode="auto">
            <a:xfrm>
              <a:off x="8704263" y="2640012"/>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9" name="Rectangle 216"/>
            <p:cNvSpPr>
              <a:spLocks noChangeArrowheads="1"/>
            </p:cNvSpPr>
            <p:nvPr userDrawn="1"/>
          </p:nvSpPr>
          <p:spPr bwMode="auto">
            <a:xfrm>
              <a:off x="8704263" y="2640012"/>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0" name="Freeform 217"/>
            <p:cNvSpPr>
              <a:spLocks/>
            </p:cNvSpPr>
            <p:nvPr userDrawn="1"/>
          </p:nvSpPr>
          <p:spPr bwMode="auto">
            <a:xfrm>
              <a:off x="8518525" y="2017712"/>
              <a:ext cx="652463" cy="615950"/>
            </a:xfrm>
            <a:custGeom>
              <a:avLst/>
              <a:gdLst>
                <a:gd name="T0" fmla="*/ 106 w 106"/>
                <a:gd name="T1" fmla="*/ 0 h 100"/>
                <a:gd name="T2" fmla="*/ 0 w 106"/>
                <a:gd name="T3" fmla="*/ 0 h 100"/>
                <a:gd name="T4" fmla="*/ 0 w 106"/>
                <a:gd name="T5" fmla="*/ 99 h 100"/>
                <a:gd name="T6" fmla="*/ 8 w 106"/>
                <a:gd name="T7" fmla="*/ 100 h 100"/>
                <a:gd name="T8" fmla="*/ 76 w 106"/>
                <a:gd name="T9" fmla="*/ 72 h 100"/>
                <a:gd name="T10" fmla="*/ 30 w 106"/>
                <a:gd name="T11" fmla="*/ 72 h 100"/>
                <a:gd name="T12" fmla="*/ 30 w 106"/>
                <a:gd name="T13" fmla="*/ 33 h 100"/>
                <a:gd name="T14" fmla="*/ 101 w 106"/>
                <a:gd name="T15" fmla="*/ 33 h 100"/>
                <a:gd name="T16" fmla="*/ 106 w 106"/>
                <a:gd name="T17" fmla="*/ 2 h 100"/>
                <a:gd name="T18" fmla="*/ 106 w 106"/>
                <a:gd name="T1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0">
                  <a:moveTo>
                    <a:pt x="106" y="0"/>
                  </a:moveTo>
                  <a:cubicBezTo>
                    <a:pt x="0" y="0"/>
                    <a:pt x="0" y="0"/>
                    <a:pt x="0" y="0"/>
                  </a:cubicBezTo>
                  <a:cubicBezTo>
                    <a:pt x="0" y="99"/>
                    <a:pt x="0" y="99"/>
                    <a:pt x="0" y="99"/>
                  </a:cubicBezTo>
                  <a:cubicBezTo>
                    <a:pt x="3" y="99"/>
                    <a:pt x="5" y="100"/>
                    <a:pt x="8" y="100"/>
                  </a:cubicBezTo>
                  <a:cubicBezTo>
                    <a:pt x="34" y="100"/>
                    <a:pt x="58" y="89"/>
                    <a:pt x="76" y="72"/>
                  </a:cubicBezTo>
                  <a:cubicBezTo>
                    <a:pt x="30" y="72"/>
                    <a:pt x="30" y="72"/>
                    <a:pt x="30" y="72"/>
                  </a:cubicBezTo>
                  <a:cubicBezTo>
                    <a:pt x="30" y="33"/>
                    <a:pt x="30" y="33"/>
                    <a:pt x="30" y="33"/>
                  </a:cubicBezTo>
                  <a:cubicBezTo>
                    <a:pt x="101" y="33"/>
                    <a:pt x="101" y="33"/>
                    <a:pt x="101" y="33"/>
                  </a:cubicBezTo>
                  <a:cubicBezTo>
                    <a:pt x="104" y="23"/>
                    <a:pt x="106" y="13"/>
                    <a:pt x="106" y="2"/>
                  </a:cubicBezTo>
                  <a:cubicBezTo>
                    <a:pt x="106" y="1"/>
                    <a:pt x="106" y="0"/>
                    <a:pt x="106" y="0"/>
                  </a:cubicBezTo>
                </a:path>
              </a:pathLst>
            </a:custGeom>
            <a:solidFill>
              <a:srgbClr val="531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1" name="Freeform 218"/>
            <p:cNvSpPr>
              <a:spLocks/>
            </p:cNvSpPr>
            <p:nvPr userDrawn="1"/>
          </p:nvSpPr>
          <p:spPr bwMode="auto">
            <a:xfrm>
              <a:off x="8518525" y="1944687"/>
              <a:ext cx="652463" cy="73025"/>
            </a:xfrm>
            <a:custGeom>
              <a:avLst/>
              <a:gdLst>
                <a:gd name="T0" fmla="*/ 105 w 106"/>
                <a:gd name="T1" fmla="*/ 0 h 12"/>
                <a:gd name="T2" fmla="*/ 0 w 106"/>
                <a:gd name="T3" fmla="*/ 0 h 12"/>
                <a:gd name="T4" fmla="*/ 0 w 106"/>
                <a:gd name="T5" fmla="*/ 12 h 12"/>
                <a:gd name="T6" fmla="*/ 106 w 106"/>
                <a:gd name="T7" fmla="*/ 12 h 12"/>
                <a:gd name="T8" fmla="*/ 105 w 106"/>
                <a:gd name="T9" fmla="*/ 0 h 12"/>
              </a:gdLst>
              <a:ahLst/>
              <a:cxnLst>
                <a:cxn ang="0">
                  <a:pos x="T0" y="T1"/>
                </a:cxn>
                <a:cxn ang="0">
                  <a:pos x="T2" y="T3"/>
                </a:cxn>
                <a:cxn ang="0">
                  <a:pos x="T4" y="T5"/>
                </a:cxn>
                <a:cxn ang="0">
                  <a:pos x="T6" y="T7"/>
                </a:cxn>
                <a:cxn ang="0">
                  <a:pos x="T8" y="T9"/>
                </a:cxn>
              </a:cxnLst>
              <a:rect l="0" t="0" r="r" b="b"/>
              <a:pathLst>
                <a:path w="106" h="12">
                  <a:moveTo>
                    <a:pt x="105" y="0"/>
                  </a:moveTo>
                  <a:cubicBezTo>
                    <a:pt x="0" y="0"/>
                    <a:pt x="0" y="0"/>
                    <a:pt x="0" y="0"/>
                  </a:cubicBezTo>
                  <a:cubicBezTo>
                    <a:pt x="0" y="12"/>
                    <a:pt x="0" y="12"/>
                    <a:pt x="0" y="12"/>
                  </a:cubicBezTo>
                  <a:cubicBezTo>
                    <a:pt x="106" y="12"/>
                    <a:pt x="106" y="12"/>
                    <a:pt x="106" y="12"/>
                  </a:cubicBezTo>
                  <a:cubicBezTo>
                    <a:pt x="106" y="8"/>
                    <a:pt x="105" y="4"/>
                    <a:pt x="105"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2" name="Freeform 219"/>
            <p:cNvSpPr>
              <a:spLocks/>
            </p:cNvSpPr>
            <p:nvPr userDrawn="1"/>
          </p:nvSpPr>
          <p:spPr bwMode="auto">
            <a:xfrm>
              <a:off x="8704263" y="2220912"/>
              <a:ext cx="436563" cy="239713"/>
            </a:xfrm>
            <a:custGeom>
              <a:avLst/>
              <a:gdLst>
                <a:gd name="T0" fmla="*/ 71 w 71"/>
                <a:gd name="T1" fmla="*/ 0 h 39"/>
                <a:gd name="T2" fmla="*/ 0 w 71"/>
                <a:gd name="T3" fmla="*/ 0 h 39"/>
                <a:gd name="T4" fmla="*/ 0 w 71"/>
                <a:gd name="T5" fmla="*/ 39 h 39"/>
                <a:gd name="T6" fmla="*/ 46 w 71"/>
                <a:gd name="T7" fmla="*/ 39 h 39"/>
                <a:gd name="T8" fmla="*/ 71 w 71"/>
                <a:gd name="T9" fmla="*/ 0 h 39"/>
              </a:gdLst>
              <a:ahLst/>
              <a:cxnLst>
                <a:cxn ang="0">
                  <a:pos x="T0" y="T1"/>
                </a:cxn>
                <a:cxn ang="0">
                  <a:pos x="T2" y="T3"/>
                </a:cxn>
                <a:cxn ang="0">
                  <a:pos x="T4" y="T5"/>
                </a:cxn>
                <a:cxn ang="0">
                  <a:pos x="T6" y="T7"/>
                </a:cxn>
                <a:cxn ang="0">
                  <a:pos x="T8" y="T9"/>
                </a:cxn>
              </a:cxnLst>
              <a:rect l="0" t="0" r="r" b="b"/>
              <a:pathLst>
                <a:path w="71" h="39">
                  <a:moveTo>
                    <a:pt x="71" y="0"/>
                  </a:moveTo>
                  <a:cubicBezTo>
                    <a:pt x="0" y="0"/>
                    <a:pt x="0" y="0"/>
                    <a:pt x="0" y="0"/>
                  </a:cubicBezTo>
                  <a:cubicBezTo>
                    <a:pt x="0" y="39"/>
                    <a:pt x="0" y="39"/>
                    <a:pt x="0" y="39"/>
                  </a:cubicBezTo>
                  <a:cubicBezTo>
                    <a:pt x="46" y="39"/>
                    <a:pt x="46" y="39"/>
                    <a:pt x="46" y="39"/>
                  </a:cubicBezTo>
                  <a:cubicBezTo>
                    <a:pt x="57" y="29"/>
                    <a:pt x="65" y="15"/>
                    <a:pt x="71"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3" name="Rectangle 220"/>
            <p:cNvSpPr>
              <a:spLocks noChangeArrowheads="1"/>
            </p:cNvSpPr>
            <p:nvPr userDrawn="1"/>
          </p:nvSpPr>
          <p:spPr bwMode="auto">
            <a:xfrm>
              <a:off x="8704263" y="3051175"/>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4" name="Rectangle 221"/>
            <p:cNvSpPr>
              <a:spLocks noChangeArrowheads="1"/>
            </p:cNvSpPr>
            <p:nvPr userDrawn="1"/>
          </p:nvSpPr>
          <p:spPr bwMode="auto">
            <a:xfrm>
              <a:off x="8704263" y="3051175"/>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5" name="Rectangle 222"/>
            <p:cNvSpPr>
              <a:spLocks noChangeArrowheads="1"/>
            </p:cNvSpPr>
            <p:nvPr userDrawn="1"/>
          </p:nvSpPr>
          <p:spPr bwMode="auto">
            <a:xfrm>
              <a:off x="8518525" y="3549650"/>
              <a:ext cx="1846263" cy="2344738"/>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6" name="Rectangle 223"/>
            <p:cNvSpPr>
              <a:spLocks noChangeArrowheads="1"/>
            </p:cNvSpPr>
            <p:nvPr userDrawn="1"/>
          </p:nvSpPr>
          <p:spPr bwMode="auto">
            <a:xfrm>
              <a:off x="8518525" y="3549650"/>
              <a:ext cx="1846263" cy="234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7" name="Rectangle 224"/>
            <p:cNvSpPr>
              <a:spLocks noChangeArrowheads="1"/>
            </p:cNvSpPr>
            <p:nvPr userDrawn="1"/>
          </p:nvSpPr>
          <p:spPr bwMode="auto">
            <a:xfrm>
              <a:off x="8426450" y="3513137"/>
              <a:ext cx="2030413" cy="73025"/>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8" name="Rectangle 225"/>
            <p:cNvSpPr>
              <a:spLocks noChangeArrowheads="1"/>
            </p:cNvSpPr>
            <p:nvPr userDrawn="1"/>
          </p:nvSpPr>
          <p:spPr bwMode="auto">
            <a:xfrm>
              <a:off x="8426450" y="3513137"/>
              <a:ext cx="20304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39" name="Rectangle 226"/>
            <p:cNvSpPr>
              <a:spLocks noChangeArrowheads="1"/>
            </p:cNvSpPr>
            <p:nvPr userDrawn="1"/>
          </p:nvSpPr>
          <p:spPr bwMode="auto">
            <a:xfrm>
              <a:off x="9534525" y="5426075"/>
              <a:ext cx="239713" cy="46196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0" name="Rectangle 227"/>
            <p:cNvSpPr>
              <a:spLocks noChangeArrowheads="1"/>
            </p:cNvSpPr>
            <p:nvPr userDrawn="1"/>
          </p:nvSpPr>
          <p:spPr bwMode="auto">
            <a:xfrm>
              <a:off x="9115425" y="5426075"/>
              <a:ext cx="241300" cy="46196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1" name="Rectangle 228"/>
            <p:cNvSpPr>
              <a:spLocks noChangeArrowheads="1"/>
            </p:cNvSpPr>
            <p:nvPr userDrawn="1"/>
          </p:nvSpPr>
          <p:spPr bwMode="auto">
            <a:xfrm>
              <a:off x="9115425" y="5426075"/>
              <a:ext cx="241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2" name="Rectangle 229"/>
            <p:cNvSpPr>
              <a:spLocks noChangeArrowheads="1"/>
            </p:cNvSpPr>
            <p:nvPr userDrawn="1"/>
          </p:nvSpPr>
          <p:spPr bwMode="auto">
            <a:xfrm>
              <a:off x="8704263" y="3795712"/>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3" name="Rectangle 230"/>
            <p:cNvSpPr>
              <a:spLocks noChangeArrowheads="1"/>
            </p:cNvSpPr>
            <p:nvPr userDrawn="1"/>
          </p:nvSpPr>
          <p:spPr bwMode="auto">
            <a:xfrm>
              <a:off x="8704263" y="3795712"/>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4" name="Rectangle 231"/>
            <p:cNvSpPr>
              <a:spLocks noChangeArrowheads="1"/>
            </p:cNvSpPr>
            <p:nvPr userDrawn="1"/>
          </p:nvSpPr>
          <p:spPr bwMode="auto">
            <a:xfrm>
              <a:off x="8704263" y="4208462"/>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5" name="Rectangle 232"/>
            <p:cNvSpPr>
              <a:spLocks noChangeArrowheads="1"/>
            </p:cNvSpPr>
            <p:nvPr userDrawn="1"/>
          </p:nvSpPr>
          <p:spPr bwMode="auto">
            <a:xfrm>
              <a:off x="8704263" y="4208462"/>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6" name="Rectangle 233"/>
            <p:cNvSpPr>
              <a:spLocks noChangeArrowheads="1"/>
            </p:cNvSpPr>
            <p:nvPr userDrawn="1"/>
          </p:nvSpPr>
          <p:spPr bwMode="auto">
            <a:xfrm>
              <a:off x="8704263" y="4621212"/>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7" name="Rectangle 234"/>
            <p:cNvSpPr>
              <a:spLocks noChangeArrowheads="1"/>
            </p:cNvSpPr>
            <p:nvPr userDrawn="1"/>
          </p:nvSpPr>
          <p:spPr bwMode="auto">
            <a:xfrm>
              <a:off x="8704263" y="4621212"/>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8" name="Rectangle 235"/>
            <p:cNvSpPr>
              <a:spLocks noChangeArrowheads="1"/>
            </p:cNvSpPr>
            <p:nvPr userDrawn="1"/>
          </p:nvSpPr>
          <p:spPr bwMode="auto">
            <a:xfrm>
              <a:off x="8704263" y="5038725"/>
              <a:ext cx="1489075" cy="239713"/>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49" name="Rectangle 236"/>
            <p:cNvSpPr>
              <a:spLocks noChangeArrowheads="1"/>
            </p:cNvSpPr>
            <p:nvPr userDrawn="1"/>
          </p:nvSpPr>
          <p:spPr bwMode="auto">
            <a:xfrm>
              <a:off x="8704263" y="5038725"/>
              <a:ext cx="14890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0" name="Rectangle 237"/>
            <p:cNvSpPr>
              <a:spLocks noChangeArrowheads="1"/>
            </p:cNvSpPr>
            <p:nvPr userDrawn="1"/>
          </p:nvSpPr>
          <p:spPr bwMode="auto">
            <a:xfrm>
              <a:off x="8113713" y="5524500"/>
              <a:ext cx="98425" cy="36988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1" name="Oval 238"/>
            <p:cNvSpPr>
              <a:spLocks noChangeArrowheads="1"/>
            </p:cNvSpPr>
            <p:nvPr userDrawn="1"/>
          </p:nvSpPr>
          <p:spPr bwMode="auto">
            <a:xfrm>
              <a:off x="7916863" y="5205412"/>
              <a:ext cx="485775" cy="485775"/>
            </a:xfrm>
            <a:prstGeom prst="ellipse">
              <a:avLst/>
            </a:pr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2" name="Oval 239"/>
            <p:cNvSpPr>
              <a:spLocks noChangeArrowheads="1"/>
            </p:cNvSpPr>
            <p:nvPr userDrawn="1"/>
          </p:nvSpPr>
          <p:spPr bwMode="auto">
            <a:xfrm>
              <a:off x="7977188" y="4953000"/>
              <a:ext cx="357188" cy="357188"/>
            </a:xfrm>
            <a:prstGeom prst="ellipse">
              <a:avLst/>
            </a:pr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3" name="Rectangle 240"/>
            <p:cNvSpPr>
              <a:spLocks noChangeArrowheads="1"/>
            </p:cNvSpPr>
            <p:nvPr userDrawn="1"/>
          </p:nvSpPr>
          <p:spPr bwMode="auto">
            <a:xfrm>
              <a:off x="7516813" y="5524500"/>
              <a:ext cx="98425" cy="36988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4" name="Oval 241"/>
            <p:cNvSpPr>
              <a:spLocks noChangeArrowheads="1"/>
            </p:cNvSpPr>
            <p:nvPr userDrawn="1"/>
          </p:nvSpPr>
          <p:spPr bwMode="auto">
            <a:xfrm>
              <a:off x="7319963" y="5205412"/>
              <a:ext cx="485775" cy="485775"/>
            </a:xfrm>
            <a:prstGeom prst="ellipse">
              <a:avLst/>
            </a:pr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5" name="Oval 242"/>
            <p:cNvSpPr>
              <a:spLocks noChangeArrowheads="1"/>
            </p:cNvSpPr>
            <p:nvPr userDrawn="1"/>
          </p:nvSpPr>
          <p:spPr bwMode="auto">
            <a:xfrm>
              <a:off x="7380288" y="4953000"/>
              <a:ext cx="357188" cy="357188"/>
            </a:xfrm>
            <a:prstGeom prst="ellipse">
              <a:avLst/>
            </a:pr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6" name="Freeform 243"/>
            <p:cNvSpPr>
              <a:spLocks noEditPoints="1"/>
            </p:cNvSpPr>
            <p:nvPr userDrawn="1"/>
          </p:nvSpPr>
          <p:spPr bwMode="auto">
            <a:xfrm>
              <a:off x="8267700" y="1771650"/>
              <a:ext cx="601663" cy="511175"/>
            </a:xfrm>
            <a:custGeom>
              <a:avLst/>
              <a:gdLst>
                <a:gd name="T0" fmla="*/ 93 w 98"/>
                <a:gd name="T1" fmla="*/ 78 h 83"/>
                <a:gd name="T2" fmla="*/ 0 w 98"/>
                <a:gd name="T3" fmla="*/ 15 h 83"/>
                <a:gd name="T4" fmla="*/ 0 w 98"/>
                <a:gd name="T5" fmla="*/ 83 h 83"/>
                <a:gd name="T6" fmla="*/ 98 w 98"/>
                <a:gd name="T7" fmla="*/ 0 h 83"/>
                <a:gd name="T8" fmla="*/ 0 w 98"/>
                <a:gd name="T9" fmla="*/ 0 h 83"/>
                <a:gd name="T10" fmla="*/ 57 w 98"/>
                <a:gd name="T11" fmla="*/ 47 h 83"/>
                <a:gd name="T12" fmla="*/ 54 w 98"/>
                <a:gd name="T13" fmla="*/ 42 h 83"/>
                <a:gd name="T14" fmla="*/ 51 w 98"/>
                <a:gd name="T15" fmla="*/ 40 h 83"/>
                <a:gd name="T16" fmla="*/ 46 w 98"/>
                <a:gd name="T17" fmla="*/ 37 h 83"/>
                <a:gd name="T18" fmla="*/ 41 w 98"/>
                <a:gd name="T19" fmla="*/ 37 h 83"/>
                <a:gd name="T20" fmla="*/ 36 w 98"/>
                <a:gd name="T21" fmla="*/ 40 h 83"/>
                <a:gd name="T22" fmla="*/ 33 w 98"/>
                <a:gd name="T23" fmla="*/ 42 h 83"/>
                <a:gd name="T24" fmla="*/ 30 w 98"/>
                <a:gd name="T25" fmla="*/ 47 h 83"/>
                <a:gd name="T26" fmla="*/ 29 w 98"/>
                <a:gd name="T27" fmla="*/ 51 h 83"/>
                <a:gd name="T28" fmla="*/ 30 w 98"/>
                <a:gd name="T29" fmla="*/ 57 h 83"/>
                <a:gd name="T30" fmla="*/ 32 w 98"/>
                <a:gd name="T31" fmla="*/ 60 h 83"/>
                <a:gd name="T32" fmla="*/ 37 w 98"/>
                <a:gd name="T33" fmla="*/ 64 h 83"/>
                <a:gd name="T34" fmla="*/ 41 w 98"/>
                <a:gd name="T35" fmla="*/ 66 h 83"/>
                <a:gd name="T36" fmla="*/ 44 w 98"/>
                <a:gd name="T37" fmla="*/ 62 h 83"/>
                <a:gd name="T38" fmla="*/ 50 w 98"/>
                <a:gd name="T39" fmla="*/ 65 h 83"/>
                <a:gd name="T40" fmla="*/ 51 w 98"/>
                <a:gd name="T41" fmla="*/ 59 h 83"/>
                <a:gd name="T42" fmla="*/ 57 w 98"/>
                <a:gd name="T43" fmla="*/ 58 h 83"/>
                <a:gd name="T44" fmla="*/ 54 w 98"/>
                <a:gd name="T45" fmla="*/ 53 h 83"/>
                <a:gd name="T46" fmla="*/ 49 w 98"/>
                <a:gd name="T47" fmla="*/ 52 h 83"/>
                <a:gd name="T48" fmla="*/ 40 w 98"/>
                <a:gd name="T49" fmla="*/ 56 h 83"/>
                <a:gd name="T50" fmla="*/ 44 w 98"/>
                <a:gd name="T51" fmla="*/ 46 h 83"/>
                <a:gd name="T52" fmla="*/ 41 w 98"/>
                <a:gd name="T53" fmla="*/ 52 h 83"/>
                <a:gd name="T54" fmla="*/ 44 w 98"/>
                <a:gd name="T55" fmla="*/ 54 h 83"/>
                <a:gd name="T56" fmla="*/ 67 w 98"/>
                <a:gd name="T57" fmla="*/ 41 h 83"/>
                <a:gd name="T58" fmla="*/ 69 w 98"/>
                <a:gd name="T59" fmla="*/ 38 h 83"/>
                <a:gd name="T60" fmla="*/ 67 w 98"/>
                <a:gd name="T61" fmla="*/ 36 h 83"/>
                <a:gd name="T62" fmla="*/ 63 w 98"/>
                <a:gd name="T63" fmla="*/ 36 h 83"/>
                <a:gd name="T64" fmla="*/ 61 w 98"/>
                <a:gd name="T65" fmla="*/ 33 h 83"/>
                <a:gd name="T66" fmla="*/ 58 w 98"/>
                <a:gd name="T67" fmla="*/ 37 h 83"/>
                <a:gd name="T68" fmla="*/ 55 w 98"/>
                <a:gd name="T69" fmla="*/ 37 h 83"/>
                <a:gd name="T70" fmla="*/ 54 w 98"/>
                <a:gd name="T71" fmla="*/ 39 h 83"/>
                <a:gd name="T72" fmla="*/ 56 w 98"/>
                <a:gd name="T73" fmla="*/ 42 h 83"/>
                <a:gd name="T74" fmla="*/ 54 w 98"/>
                <a:gd name="T75" fmla="*/ 45 h 83"/>
                <a:gd name="T76" fmla="*/ 56 w 98"/>
                <a:gd name="T77" fmla="*/ 46 h 83"/>
                <a:gd name="T78" fmla="*/ 60 w 98"/>
                <a:gd name="T79" fmla="*/ 49 h 83"/>
                <a:gd name="T80" fmla="*/ 63 w 98"/>
                <a:gd name="T81" fmla="*/ 49 h 83"/>
                <a:gd name="T82" fmla="*/ 67 w 98"/>
                <a:gd name="T83" fmla="*/ 46 h 83"/>
                <a:gd name="T84" fmla="*/ 69 w 98"/>
                <a:gd name="T85" fmla="*/ 45 h 83"/>
                <a:gd name="T86" fmla="*/ 67 w 98"/>
                <a:gd name="T87" fmla="*/ 42 h 83"/>
                <a:gd name="T88" fmla="*/ 59 w 98"/>
                <a:gd name="T89"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83">
                  <a:moveTo>
                    <a:pt x="5" y="20"/>
                  </a:moveTo>
                  <a:cubicBezTo>
                    <a:pt x="5" y="78"/>
                    <a:pt x="5" y="78"/>
                    <a:pt x="5" y="78"/>
                  </a:cubicBezTo>
                  <a:cubicBezTo>
                    <a:pt x="93" y="78"/>
                    <a:pt x="93" y="78"/>
                    <a:pt x="93" y="78"/>
                  </a:cubicBezTo>
                  <a:cubicBezTo>
                    <a:pt x="93" y="20"/>
                    <a:pt x="93" y="20"/>
                    <a:pt x="93" y="20"/>
                  </a:cubicBezTo>
                  <a:cubicBezTo>
                    <a:pt x="5" y="20"/>
                    <a:pt x="5" y="20"/>
                    <a:pt x="5" y="20"/>
                  </a:cubicBezTo>
                  <a:close/>
                  <a:moveTo>
                    <a:pt x="0" y="15"/>
                  </a:moveTo>
                  <a:cubicBezTo>
                    <a:pt x="98" y="15"/>
                    <a:pt x="98" y="15"/>
                    <a:pt x="98" y="15"/>
                  </a:cubicBezTo>
                  <a:cubicBezTo>
                    <a:pt x="98" y="83"/>
                    <a:pt x="98" y="83"/>
                    <a:pt x="98" y="83"/>
                  </a:cubicBezTo>
                  <a:cubicBezTo>
                    <a:pt x="0" y="83"/>
                    <a:pt x="0" y="83"/>
                    <a:pt x="0" y="83"/>
                  </a:cubicBezTo>
                  <a:cubicBezTo>
                    <a:pt x="0" y="15"/>
                    <a:pt x="0" y="15"/>
                    <a:pt x="0" y="15"/>
                  </a:cubicBezTo>
                  <a:close/>
                  <a:moveTo>
                    <a:pt x="0" y="0"/>
                  </a:moveTo>
                  <a:cubicBezTo>
                    <a:pt x="98" y="0"/>
                    <a:pt x="98" y="0"/>
                    <a:pt x="98" y="0"/>
                  </a:cubicBezTo>
                  <a:cubicBezTo>
                    <a:pt x="98" y="10"/>
                    <a:pt x="98" y="10"/>
                    <a:pt x="98" y="10"/>
                  </a:cubicBezTo>
                  <a:cubicBezTo>
                    <a:pt x="0" y="10"/>
                    <a:pt x="0" y="10"/>
                    <a:pt x="0" y="10"/>
                  </a:cubicBezTo>
                  <a:cubicBezTo>
                    <a:pt x="0" y="0"/>
                    <a:pt x="0" y="0"/>
                    <a:pt x="0" y="0"/>
                  </a:cubicBezTo>
                  <a:close/>
                  <a:moveTo>
                    <a:pt x="58" y="50"/>
                  </a:moveTo>
                  <a:cubicBezTo>
                    <a:pt x="58" y="48"/>
                    <a:pt x="58" y="48"/>
                    <a:pt x="58" y="48"/>
                  </a:cubicBezTo>
                  <a:cubicBezTo>
                    <a:pt x="58" y="48"/>
                    <a:pt x="57" y="47"/>
                    <a:pt x="57" y="47"/>
                  </a:cubicBezTo>
                  <a:cubicBezTo>
                    <a:pt x="53" y="47"/>
                    <a:pt x="53" y="47"/>
                    <a:pt x="53" y="47"/>
                  </a:cubicBezTo>
                  <a:cubicBezTo>
                    <a:pt x="52" y="46"/>
                    <a:pt x="52" y="46"/>
                    <a:pt x="52" y="46"/>
                  </a:cubicBezTo>
                  <a:cubicBezTo>
                    <a:pt x="54" y="42"/>
                    <a:pt x="54" y="42"/>
                    <a:pt x="54" y="42"/>
                  </a:cubicBezTo>
                  <a:cubicBezTo>
                    <a:pt x="54" y="41"/>
                    <a:pt x="54" y="41"/>
                    <a:pt x="54" y="41"/>
                  </a:cubicBezTo>
                  <a:cubicBezTo>
                    <a:pt x="52" y="40"/>
                    <a:pt x="52" y="40"/>
                    <a:pt x="52" y="40"/>
                  </a:cubicBezTo>
                  <a:cubicBezTo>
                    <a:pt x="51" y="40"/>
                    <a:pt x="51" y="40"/>
                    <a:pt x="51" y="40"/>
                  </a:cubicBezTo>
                  <a:cubicBezTo>
                    <a:pt x="48" y="42"/>
                    <a:pt x="48" y="42"/>
                    <a:pt x="48" y="42"/>
                  </a:cubicBezTo>
                  <a:cubicBezTo>
                    <a:pt x="47" y="42"/>
                    <a:pt x="47" y="42"/>
                    <a:pt x="47" y="42"/>
                  </a:cubicBezTo>
                  <a:cubicBezTo>
                    <a:pt x="46" y="37"/>
                    <a:pt x="46" y="37"/>
                    <a:pt x="46" y="37"/>
                  </a:cubicBezTo>
                  <a:cubicBezTo>
                    <a:pt x="45" y="37"/>
                    <a:pt x="45" y="37"/>
                    <a:pt x="45" y="37"/>
                  </a:cubicBezTo>
                  <a:cubicBezTo>
                    <a:pt x="42" y="37"/>
                    <a:pt x="42" y="37"/>
                    <a:pt x="42" y="37"/>
                  </a:cubicBezTo>
                  <a:cubicBezTo>
                    <a:pt x="41" y="37"/>
                    <a:pt x="41" y="37"/>
                    <a:pt x="41" y="37"/>
                  </a:cubicBezTo>
                  <a:cubicBezTo>
                    <a:pt x="41" y="42"/>
                    <a:pt x="41" y="42"/>
                    <a:pt x="41" y="42"/>
                  </a:cubicBezTo>
                  <a:cubicBezTo>
                    <a:pt x="40" y="42"/>
                    <a:pt x="40" y="42"/>
                    <a:pt x="40" y="42"/>
                  </a:cubicBezTo>
                  <a:cubicBezTo>
                    <a:pt x="36" y="40"/>
                    <a:pt x="36" y="40"/>
                    <a:pt x="36" y="40"/>
                  </a:cubicBezTo>
                  <a:cubicBezTo>
                    <a:pt x="35" y="40"/>
                    <a:pt x="35" y="40"/>
                    <a:pt x="35" y="40"/>
                  </a:cubicBezTo>
                  <a:cubicBezTo>
                    <a:pt x="33" y="41"/>
                    <a:pt x="33" y="41"/>
                    <a:pt x="33" y="41"/>
                  </a:cubicBezTo>
                  <a:cubicBezTo>
                    <a:pt x="33" y="42"/>
                    <a:pt x="33" y="42"/>
                    <a:pt x="33" y="42"/>
                  </a:cubicBezTo>
                  <a:cubicBezTo>
                    <a:pt x="35" y="46"/>
                    <a:pt x="35" y="46"/>
                    <a:pt x="35" y="46"/>
                  </a:cubicBezTo>
                  <a:cubicBezTo>
                    <a:pt x="34" y="47"/>
                    <a:pt x="34" y="47"/>
                    <a:pt x="34" y="47"/>
                  </a:cubicBezTo>
                  <a:cubicBezTo>
                    <a:pt x="30" y="47"/>
                    <a:pt x="30" y="47"/>
                    <a:pt x="30" y="47"/>
                  </a:cubicBezTo>
                  <a:cubicBezTo>
                    <a:pt x="30" y="47"/>
                    <a:pt x="30" y="48"/>
                    <a:pt x="29" y="48"/>
                  </a:cubicBezTo>
                  <a:cubicBezTo>
                    <a:pt x="29" y="50"/>
                    <a:pt x="29" y="50"/>
                    <a:pt x="29" y="50"/>
                  </a:cubicBezTo>
                  <a:cubicBezTo>
                    <a:pt x="29" y="51"/>
                    <a:pt x="29" y="51"/>
                    <a:pt x="29" y="51"/>
                  </a:cubicBezTo>
                  <a:cubicBezTo>
                    <a:pt x="33" y="53"/>
                    <a:pt x="33" y="53"/>
                    <a:pt x="33" y="53"/>
                  </a:cubicBezTo>
                  <a:cubicBezTo>
                    <a:pt x="33" y="53"/>
                    <a:pt x="33" y="54"/>
                    <a:pt x="33" y="54"/>
                  </a:cubicBezTo>
                  <a:cubicBezTo>
                    <a:pt x="30" y="57"/>
                    <a:pt x="30" y="57"/>
                    <a:pt x="30" y="57"/>
                  </a:cubicBezTo>
                  <a:cubicBezTo>
                    <a:pt x="30" y="58"/>
                    <a:pt x="30" y="58"/>
                    <a:pt x="30" y="58"/>
                  </a:cubicBezTo>
                  <a:cubicBezTo>
                    <a:pt x="32" y="60"/>
                    <a:pt x="32" y="60"/>
                    <a:pt x="32" y="60"/>
                  </a:cubicBezTo>
                  <a:cubicBezTo>
                    <a:pt x="32" y="60"/>
                    <a:pt x="32" y="60"/>
                    <a:pt x="32" y="60"/>
                  </a:cubicBezTo>
                  <a:cubicBezTo>
                    <a:pt x="36" y="59"/>
                    <a:pt x="36" y="59"/>
                    <a:pt x="36" y="59"/>
                  </a:cubicBezTo>
                  <a:cubicBezTo>
                    <a:pt x="37" y="60"/>
                    <a:pt x="37" y="60"/>
                    <a:pt x="37" y="60"/>
                  </a:cubicBezTo>
                  <a:cubicBezTo>
                    <a:pt x="37" y="64"/>
                    <a:pt x="37" y="64"/>
                    <a:pt x="37" y="64"/>
                  </a:cubicBezTo>
                  <a:cubicBezTo>
                    <a:pt x="37" y="65"/>
                    <a:pt x="37" y="65"/>
                    <a:pt x="37" y="65"/>
                  </a:cubicBezTo>
                  <a:cubicBezTo>
                    <a:pt x="40" y="66"/>
                    <a:pt x="40" y="66"/>
                    <a:pt x="40" y="66"/>
                  </a:cubicBezTo>
                  <a:cubicBezTo>
                    <a:pt x="41" y="66"/>
                    <a:pt x="41" y="66"/>
                    <a:pt x="41" y="66"/>
                  </a:cubicBezTo>
                  <a:cubicBezTo>
                    <a:pt x="43" y="62"/>
                    <a:pt x="43" y="62"/>
                    <a:pt x="43" y="62"/>
                  </a:cubicBezTo>
                  <a:cubicBezTo>
                    <a:pt x="44" y="62"/>
                    <a:pt x="44" y="62"/>
                    <a:pt x="44" y="62"/>
                  </a:cubicBezTo>
                  <a:cubicBezTo>
                    <a:pt x="44" y="62"/>
                    <a:pt x="44" y="62"/>
                    <a:pt x="44" y="62"/>
                  </a:cubicBezTo>
                  <a:cubicBezTo>
                    <a:pt x="46" y="66"/>
                    <a:pt x="46" y="66"/>
                    <a:pt x="46" y="66"/>
                  </a:cubicBezTo>
                  <a:cubicBezTo>
                    <a:pt x="47" y="66"/>
                    <a:pt x="47" y="66"/>
                    <a:pt x="47" y="66"/>
                  </a:cubicBezTo>
                  <a:cubicBezTo>
                    <a:pt x="50" y="65"/>
                    <a:pt x="50" y="65"/>
                    <a:pt x="50" y="65"/>
                  </a:cubicBezTo>
                  <a:cubicBezTo>
                    <a:pt x="50" y="64"/>
                    <a:pt x="50" y="64"/>
                    <a:pt x="50" y="64"/>
                  </a:cubicBezTo>
                  <a:cubicBezTo>
                    <a:pt x="50" y="60"/>
                    <a:pt x="50" y="60"/>
                    <a:pt x="50" y="60"/>
                  </a:cubicBezTo>
                  <a:cubicBezTo>
                    <a:pt x="51" y="59"/>
                    <a:pt x="51" y="59"/>
                    <a:pt x="51" y="59"/>
                  </a:cubicBezTo>
                  <a:cubicBezTo>
                    <a:pt x="55" y="60"/>
                    <a:pt x="55" y="60"/>
                    <a:pt x="55" y="60"/>
                  </a:cubicBezTo>
                  <a:cubicBezTo>
                    <a:pt x="55" y="60"/>
                    <a:pt x="55" y="60"/>
                    <a:pt x="55" y="60"/>
                  </a:cubicBezTo>
                  <a:cubicBezTo>
                    <a:pt x="57" y="58"/>
                    <a:pt x="57" y="58"/>
                    <a:pt x="57" y="58"/>
                  </a:cubicBezTo>
                  <a:cubicBezTo>
                    <a:pt x="57" y="57"/>
                    <a:pt x="57" y="57"/>
                    <a:pt x="57" y="57"/>
                  </a:cubicBezTo>
                  <a:cubicBezTo>
                    <a:pt x="54" y="54"/>
                    <a:pt x="54" y="54"/>
                    <a:pt x="54" y="54"/>
                  </a:cubicBezTo>
                  <a:cubicBezTo>
                    <a:pt x="54" y="54"/>
                    <a:pt x="54" y="53"/>
                    <a:pt x="54" y="53"/>
                  </a:cubicBezTo>
                  <a:cubicBezTo>
                    <a:pt x="58" y="51"/>
                    <a:pt x="58" y="51"/>
                    <a:pt x="58" y="51"/>
                  </a:cubicBezTo>
                  <a:cubicBezTo>
                    <a:pt x="58" y="51"/>
                    <a:pt x="58" y="51"/>
                    <a:pt x="58" y="50"/>
                  </a:cubicBezTo>
                  <a:close/>
                  <a:moveTo>
                    <a:pt x="49" y="52"/>
                  </a:moveTo>
                  <a:cubicBezTo>
                    <a:pt x="49" y="53"/>
                    <a:pt x="49" y="55"/>
                    <a:pt x="48" y="56"/>
                  </a:cubicBezTo>
                  <a:cubicBezTo>
                    <a:pt x="47" y="57"/>
                    <a:pt x="45" y="58"/>
                    <a:pt x="44" y="58"/>
                  </a:cubicBezTo>
                  <a:cubicBezTo>
                    <a:pt x="42" y="58"/>
                    <a:pt x="41" y="57"/>
                    <a:pt x="40" y="56"/>
                  </a:cubicBezTo>
                  <a:cubicBezTo>
                    <a:pt x="39" y="55"/>
                    <a:pt x="38" y="53"/>
                    <a:pt x="38" y="52"/>
                  </a:cubicBezTo>
                  <a:cubicBezTo>
                    <a:pt x="38" y="50"/>
                    <a:pt x="39" y="49"/>
                    <a:pt x="40" y="48"/>
                  </a:cubicBezTo>
                  <a:cubicBezTo>
                    <a:pt x="41" y="47"/>
                    <a:pt x="42" y="46"/>
                    <a:pt x="44" y="46"/>
                  </a:cubicBezTo>
                  <a:cubicBezTo>
                    <a:pt x="45" y="46"/>
                    <a:pt x="47" y="47"/>
                    <a:pt x="48" y="48"/>
                  </a:cubicBezTo>
                  <a:cubicBezTo>
                    <a:pt x="49" y="49"/>
                    <a:pt x="49" y="50"/>
                    <a:pt x="49" y="52"/>
                  </a:cubicBezTo>
                  <a:close/>
                  <a:moveTo>
                    <a:pt x="41" y="52"/>
                  </a:moveTo>
                  <a:cubicBezTo>
                    <a:pt x="41" y="50"/>
                    <a:pt x="42" y="49"/>
                    <a:pt x="44" y="49"/>
                  </a:cubicBezTo>
                  <a:cubicBezTo>
                    <a:pt x="45" y="49"/>
                    <a:pt x="46" y="50"/>
                    <a:pt x="46" y="52"/>
                  </a:cubicBezTo>
                  <a:cubicBezTo>
                    <a:pt x="46" y="53"/>
                    <a:pt x="45" y="54"/>
                    <a:pt x="44" y="54"/>
                  </a:cubicBezTo>
                  <a:cubicBezTo>
                    <a:pt x="42" y="54"/>
                    <a:pt x="41" y="53"/>
                    <a:pt x="41" y="52"/>
                  </a:cubicBezTo>
                  <a:close/>
                  <a:moveTo>
                    <a:pt x="67" y="42"/>
                  </a:moveTo>
                  <a:cubicBezTo>
                    <a:pt x="67" y="41"/>
                    <a:pt x="67" y="41"/>
                    <a:pt x="67" y="41"/>
                  </a:cubicBezTo>
                  <a:cubicBezTo>
                    <a:pt x="67" y="40"/>
                    <a:pt x="67" y="40"/>
                    <a:pt x="67" y="40"/>
                  </a:cubicBezTo>
                  <a:cubicBezTo>
                    <a:pt x="69" y="39"/>
                    <a:pt x="69" y="39"/>
                    <a:pt x="69" y="39"/>
                  </a:cubicBezTo>
                  <a:cubicBezTo>
                    <a:pt x="69" y="38"/>
                    <a:pt x="69" y="38"/>
                    <a:pt x="69" y="38"/>
                  </a:cubicBezTo>
                  <a:cubicBezTo>
                    <a:pt x="69" y="38"/>
                    <a:pt x="69" y="38"/>
                    <a:pt x="69" y="38"/>
                  </a:cubicBezTo>
                  <a:cubicBezTo>
                    <a:pt x="68" y="37"/>
                    <a:pt x="68" y="37"/>
                    <a:pt x="68" y="37"/>
                  </a:cubicBezTo>
                  <a:cubicBezTo>
                    <a:pt x="67" y="36"/>
                    <a:pt x="67" y="36"/>
                    <a:pt x="67" y="36"/>
                  </a:cubicBezTo>
                  <a:cubicBezTo>
                    <a:pt x="67" y="36"/>
                    <a:pt x="67" y="36"/>
                    <a:pt x="67" y="36"/>
                  </a:cubicBezTo>
                  <a:cubicBezTo>
                    <a:pt x="65" y="37"/>
                    <a:pt x="65" y="37"/>
                    <a:pt x="65" y="37"/>
                  </a:cubicBezTo>
                  <a:cubicBezTo>
                    <a:pt x="65" y="37"/>
                    <a:pt x="64" y="36"/>
                    <a:pt x="63" y="36"/>
                  </a:cubicBezTo>
                  <a:cubicBezTo>
                    <a:pt x="63" y="34"/>
                    <a:pt x="63" y="34"/>
                    <a:pt x="63" y="34"/>
                  </a:cubicBezTo>
                  <a:cubicBezTo>
                    <a:pt x="62" y="33"/>
                    <a:pt x="62" y="33"/>
                    <a:pt x="62" y="33"/>
                  </a:cubicBezTo>
                  <a:cubicBezTo>
                    <a:pt x="61" y="33"/>
                    <a:pt x="61" y="33"/>
                    <a:pt x="61" y="33"/>
                  </a:cubicBezTo>
                  <a:cubicBezTo>
                    <a:pt x="60" y="34"/>
                    <a:pt x="60" y="34"/>
                    <a:pt x="60" y="34"/>
                  </a:cubicBezTo>
                  <a:cubicBezTo>
                    <a:pt x="60" y="36"/>
                    <a:pt x="60" y="36"/>
                    <a:pt x="60" y="36"/>
                  </a:cubicBezTo>
                  <a:cubicBezTo>
                    <a:pt x="59" y="36"/>
                    <a:pt x="58" y="37"/>
                    <a:pt x="58" y="37"/>
                  </a:cubicBezTo>
                  <a:cubicBezTo>
                    <a:pt x="56" y="36"/>
                    <a:pt x="56" y="36"/>
                    <a:pt x="56" y="36"/>
                  </a:cubicBezTo>
                  <a:cubicBezTo>
                    <a:pt x="56" y="36"/>
                    <a:pt x="56" y="36"/>
                    <a:pt x="56" y="36"/>
                  </a:cubicBezTo>
                  <a:cubicBezTo>
                    <a:pt x="55" y="37"/>
                    <a:pt x="55" y="37"/>
                    <a:pt x="55" y="37"/>
                  </a:cubicBezTo>
                  <a:cubicBezTo>
                    <a:pt x="54" y="38"/>
                    <a:pt x="54" y="38"/>
                    <a:pt x="54" y="38"/>
                  </a:cubicBezTo>
                  <a:cubicBezTo>
                    <a:pt x="54" y="38"/>
                    <a:pt x="54" y="38"/>
                    <a:pt x="54" y="38"/>
                  </a:cubicBezTo>
                  <a:cubicBezTo>
                    <a:pt x="54" y="39"/>
                    <a:pt x="54" y="39"/>
                    <a:pt x="54" y="39"/>
                  </a:cubicBezTo>
                  <a:cubicBezTo>
                    <a:pt x="56" y="40"/>
                    <a:pt x="56" y="40"/>
                    <a:pt x="56" y="40"/>
                  </a:cubicBezTo>
                  <a:cubicBezTo>
                    <a:pt x="56" y="41"/>
                    <a:pt x="56" y="41"/>
                    <a:pt x="56" y="41"/>
                  </a:cubicBezTo>
                  <a:cubicBezTo>
                    <a:pt x="56" y="42"/>
                    <a:pt x="56" y="42"/>
                    <a:pt x="56" y="42"/>
                  </a:cubicBezTo>
                  <a:cubicBezTo>
                    <a:pt x="54" y="44"/>
                    <a:pt x="54" y="44"/>
                    <a:pt x="54" y="44"/>
                  </a:cubicBezTo>
                  <a:cubicBezTo>
                    <a:pt x="54" y="44"/>
                    <a:pt x="54" y="44"/>
                    <a:pt x="54" y="44"/>
                  </a:cubicBezTo>
                  <a:cubicBezTo>
                    <a:pt x="54" y="45"/>
                    <a:pt x="54" y="45"/>
                    <a:pt x="54" y="45"/>
                  </a:cubicBezTo>
                  <a:cubicBezTo>
                    <a:pt x="55" y="46"/>
                    <a:pt x="55" y="46"/>
                    <a:pt x="55" y="46"/>
                  </a:cubicBezTo>
                  <a:cubicBezTo>
                    <a:pt x="56" y="46"/>
                    <a:pt x="56" y="46"/>
                    <a:pt x="56" y="46"/>
                  </a:cubicBezTo>
                  <a:cubicBezTo>
                    <a:pt x="56" y="46"/>
                    <a:pt x="56" y="46"/>
                    <a:pt x="56" y="46"/>
                  </a:cubicBezTo>
                  <a:cubicBezTo>
                    <a:pt x="58" y="46"/>
                    <a:pt x="58" y="46"/>
                    <a:pt x="58" y="46"/>
                  </a:cubicBezTo>
                  <a:cubicBezTo>
                    <a:pt x="58" y="46"/>
                    <a:pt x="59" y="46"/>
                    <a:pt x="60" y="47"/>
                  </a:cubicBezTo>
                  <a:cubicBezTo>
                    <a:pt x="60" y="49"/>
                    <a:pt x="60" y="49"/>
                    <a:pt x="60" y="49"/>
                  </a:cubicBezTo>
                  <a:cubicBezTo>
                    <a:pt x="61" y="49"/>
                    <a:pt x="61" y="49"/>
                    <a:pt x="61" y="49"/>
                  </a:cubicBezTo>
                  <a:cubicBezTo>
                    <a:pt x="62" y="49"/>
                    <a:pt x="62" y="49"/>
                    <a:pt x="62" y="49"/>
                  </a:cubicBezTo>
                  <a:cubicBezTo>
                    <a:pt x="63" y="49"/>
                    <a:pt x="63" y="49"/>
                    <a:pt x="63" y="49"/>
                  </a:cubicBezTo>
                  <a:cubicBezTo>
                    <a:pt x="63" y="47"/>
                    <a:pt x="63" y="47"/>
                    <a:pt x="63" y="47"/>
                  </a:cubicBezTo>
                  <a:cubicBezTo>
                    <a:pt x="64" y="46"/>
                    <a:pt x="65" y="46"/>
                    <a:pt x="65" y="46"/>
                  </a:cubicBezTo>
                  <a:cubicBezTo>
                    <a:pt x="67" y="46"/>
                    <a:pt x="67" y="46"/>
                    <a:pt x="67" y="46"/>
                  </a:cubicBezTo>
                  <a:cubicBezTo>
                    <a:pt x="67" y="46"/>
                    <a:pt x="67" y="46"/>
                    <a:pt x="67" y="46"/>
                  </a:cubicBezTo>
                  <a:cubicBezTo>
                    <a:pt x="68" y="46"/>
                    <a:pt x="68" y="46"/>
                    <a:pt x="68" y="46"/>
                  </a:cubicBezTo>
                  <a:cubicBezTo>
                    <a:pt x="69" y="45"/>
                    <a:pt x="69" y="45"/>
                    <a:pt x="69" y="45"/>
                  </a:cubicBezTo>
                  <a:cubicBezTo>
                    <a:pt x="69" y="44"/>
                    <a:pt x="69" y="44"/>
                    <a:pt x="69" y="44"/>
                  </a:cubicBezTo>
                  <a:cubicBezTo>
                    <a:pt x="69" y="44"/>
                    <a:pt x="69" y="44"/>
                    <a:pt x="69" y="44"/>
                  </a:cubicBezTo>
                  <a:cubicBezTo>
                    <a:pt x="67" y="42"/>
                    <a:pt x="67" y="42"/>
                    <a:pt x="67" y="42"/>
                  </a:cubicBezTo>
                  <a:close/>
                  <a:moveTo>
                    <a:pt x="64" y="41"/>
                  </a:moveTo>
                  <a:cubicBezTo>
                    <a:pt x="64" y="42"/>
                    <a:pt x="63" y="43"/>
                    <a:pt x="62" y="43"/>
                  </a:cubicBezTo>
                  <a:cubicBezTo>
                    <a:pt x="60" y="43"/>
                    <a:pt x="59" y="42"/>
                    <a:pt x="59" y="41"/>
                  </a:cubicBezTo>
                  <a:cubicBezTo>
                    <a:pt x="59" y="40"/>
                    <a:pt x="60" y="39"/>
                    <a:pt x="62" y="39"/>
                  </a:cubicBezTo>
                  <a:cubicBezTo>
                    <a:pt x="63" y="39"/>
                    <a:pt x="64" y="40"/>
                    <a:pt x="64"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7" name="Oval 244"/>
            <p:cNvSpPr>
              <a:spLocks noChangeArrowheads="1"/>
            </p:cNvSpPr>
            <p:nvPr userDrawn="1"/>
          </p:nvSpPr>
          <p:spPr bwMode="auto">
            <a:xfrm>
              <a:off x="7861300" y="1322387"/>
              <a:ext cx="1204913" cy="1200150"/>
            </a:xfrm>
            <a:prstGeom prst="ellipse">
              <a:avLst/>
            </a:pr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59" name="Freeform 246"/>
            <p:cNvSpPr>
              <a:spLocks noEditPoints="1"/>
            </p:cNvSpPr>
            <p:nvPr userDrawn="1"/>
          </p:nvSpPr>
          <p:spPr bwMode="auto">
            <a:xfrm>
              <a:off x="8802688" y="3586162"/>
              <a:ext cx="781050" cy="622300"/>
            </a:xfrm>
            <a:custGeom>
              <a:avLst/>
              <a:gdLst>
                <a:gd name="T0" fmla="*/ 127 w 127"/>
                <a:gd name="T1" fmla="*/ 73 h 101"/>
                <a:gd name="T2" fmla="*/ 0 w 127"/>
                <a:gd name="T3" fmla="*/ 73 h 101"/>
                <a:gd name="T4" fmla="*/ 16 w 127"/>
                <a:gd name="T5" fmla="*/ 101 h 101"/>
                <a:gd name="T6" fmla="*/ 112 w 127"/>
                <a:gd name="T7" fmla="*/ 101 h 101"/>
                <a:gd name="T8" fmla="*/ 127 w 127"/>
                <a:gd name="T9" fmla="*/ 73 h 101"/>
                <a:gd name="T10" fmla="*/ 95 w 127"/>
                <a:gd name="T11" fmla="*/ 0 h 101"/>
                <a:gd name="T12" fmla="*/ 33 w 127"/>
                <a:gd name="T13" fmla="*/ 0 h 101"/>
                <a:gd name="T14" fmla="*/ 3 w 127"/>
                <a:gd name="T15" fmla="*/ 34 h 101"/>
                <a:gd name="T16" fmla="*/ 124 w 127"/>
                <a:gd name="T17" fmla="*/ 34 h 101"/>
                <a:gd name="T18" fmla="*/ 95 w 127"/>
                <a:gd name="T1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01">
                  <a:moveTo>
                    <a:pt x="127" y="73"/>
                  </a:moveTo>
                  <a:cubicBezTo>
                    <a:pt x="0" y="73"/>
                    <a:pt x="0" y="73"/>
                    <a:pt x="0" y="73"/>
                  </a:cubicBezTo>
                  <a:cubicBezTo>
                    <a:pt x="3" y="83"/>
                    <a:pt x="8" y="93"/>
                    <a:pt x="16" y="101"/>
                  </a:cubicBezTo>
                  <a:cubicBezTo>
                    <a:pt x="112" y="101"/>
                    <a:pt x="112" y="101"/>
                    <a:pt x="112" y="101"/>
                  </a:cubicBezTo>
                  <a:cubicBezTo>
                    <a:pt x="119" y="93"/>
                    <a:pt x="124" y="83"/>
                    <a:pt x="127" y="73"/>
                  </a:cubicBezTo>
                  <a:moveTo>
                    <a:pt x="95" y="0"/>
                  </a:moveTo>
                  <a:cubicBezTo>
                    <a:pt x="33" y="0"/>
                    <a:pt x="33" y="0"/>
                    <a:pt x="33" y="0"/>
                  </a:cubicBezTo>
                  <a:cubicBezTo>
                    <a:pt x="19" y="7"/>
                    <a:pt x="9" y="19"/>
                    <a:pt x="3" y="34"/>
                  </a:cubicBezTo>
                  <a:cubicBezTo>
                    <a:pt x="124" y="34"/>
                    <a:pt x="124" y="34"/>
                    <a:pt x="124" y="34"/>
                  </a:cubicBezTo>
                  <a:cubicBezTo>
                    <a:pt x="119" y="19"/>
                    <a:pt x="108" y="7"/>
                    <a:pt x="95" y="0"/>
                  </a:cubicBezTo>
                </a:path>
              </a:pathLst>
            </a:custGeom>
            <a:solidFill>
              <a:srgbClr val="531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0" name="Freeform 247"/>
            <p:cNvSpPr>
              <a:spLocks/>
            </p:cNvSpPr>
            <p:nvPr userDrawn="1"/>
          </p:nvSpPr>
          <p:spPr bwMode="auto">
            <a:xfrm>
              <a:off x="9005888" y="3536950"/>
              <a:ext cx="381000" cy="49213"/>
            </a:xfrm>
            <a:custGeom>
              <a:avLst/>
              <a:gdLst>
                <a:gd name="T0" fmla="*/ 31 w 62"/>
                <a:gd name="T1" fmla="*/ 0 h 8"/>
                <a:gd name="T2" fmla="*/ 0 w 62"/>
                <a:gd name="T3" fmla="*/ 8 h 8"/>
                <a:gd name="T4" fmla="*/ 62 w 62"/>
                <a:gd name="T5" fmla="*/ 8 h 8"/>
                <a:gd name="T6" fmla="*/ 31 w 62"/>
                <a:gd name="T7" fmla="*/ 0 h 8"/>
              </a:gdLst>
              <a:ahLst/>
              <a:cxnLst>
                <a:cxn ang="0">
                  <a:pos x="T0" y="T1"/>
                </a:cxn>
                <a:cxn ang="0">
                  <a:pos x="T2" y="T3"/>
                </a:cxn>
                <a:cxn ang="0">
                  <a:pos x="T4" y="T5"/>
                </a:cxn>
                <a:cxn ang="0">
                  <a:pos x="T6" y="T7"/>
                </a:cxn>
              </a:cxnLst>
              <a:rect l="0" t="0" r="r" b="b"/>
              <a:pathLst>
                <a:path w="62" h="8">
                  <a:moveTo>
                    <a:pt x="31" y="0"/>
                  </a:moveTo>
                  <a:cubicBezTo>
                    <a:pt x="19" y="0"/>
                    <a:pt x="9" y="3"/>
                    <a:pt x="0" y="8"/>
                  </a:cubicBezTo>
                  <a:cubicBezTo>
                    <a:pt x="62" y="8"/>
                    <a:pt x="62" y="8"/>
                    <a:pt x="62" y="8"/>
                  </a:cubicBezTo>
                  <a:cubicBezTo>
                    <a:pt x="53" y="3"/>
                    <a:pt x="42" y="0"/>
                    <a:pt x="31"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1" name="Freeform 248"/>
            <p:cNvSpPr>
              <a:spLocks/>
            </p:cNvSpPr>
            <p:nvPr userDrawn="1"/>
          </p:nvSpPr>
          <p:spPr bwMode="auto">
            <a:xfrm>
              <a:off x="8796338" y="3795712"/>
              <a:ext cx="800100" cy="239713"/>
            </a:xfrm>
            <a:custGeom>
              <a:avLst/>
              <a:gdLst>
                <a:gd name="T0" fmla="*/ 125 w 130"/>
                <a:gd name="T1" fmla="*/ 0 h 39"/>
                <a:gd name="T2" fmla="*/ 4 w 130"/>
                <a:gd name="T3" fmla="*/ 0 h 39"/>
                <a:gd name="T4" fmla="*/ 0 w 130"/>
                <a:gd name="T5" fmla="*/ 23 h 39"/>
                <a:gd name="T6" fmla="*/ 1 w 130"/>
                <a:gd name="T7" fmla="*/ 39 h 39"/>
                <a:gd name="T8" fmla="*/ 128 w 130"/>
                <a:gd name="T9" fmla="*/ 39 h 39"/>
                <a:gd name="T10" fmla="*/ 130 w 130"/>
                <a:gd name="T11" fmla="*/ 23 h 39"/>
                <a:gd name="T12" fmla="*/ 125 w 13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30" h="39">
                  <a:moveTo>
                    <a:pt x="125" y="0"/>
                  </a:moveTo>
                  <a:cubicBezTo>
                    <a:pt x="4" y="0"/>
                    <a:pt x="4" y="0"/>
                    <a:pt x="4" y="0"/>
                  </a:cubicBezTo>
                  <a:cubicBezTo>
                    <a:pt x="1" y="7"/>
                    <a:pt x="0" y="15"/>
                    <a:pt x="0" y="23"/>
                  </a:cubicBezTo>
                  <a:cubicBezTo>
                    <a:pt x="0" y="28"/>
                    <a:pt x="0" y="34"/>
                    <a:pt x="1" y="39"/>
                  </a:cubicBezTo>
                  <a:cubicBezTo>
                    <a:pt x="128" y="39"/>
                    <a:pt x="128" y="39"/>
                    <a:pt x="128" y="39"/>
                  </a:cubicBezTo>
                  <a:cubicBezTo>
                    <a:pt x="129" y="34"/>
                    <a:pt x="130" y="28"/>
                    <a:pt x="130" y="23"/>
                  </a:cubicBezTo>
                  <a:cubicBezTo>
                    <a:pt x="130" y="15"/>
                    <a:pt x="128" y="7"/>
                    <a:pt x="125"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2" name="Freeform 249"/>
            <p:cNvSpPr>
              <a:spLocks/>
            </p:cNvSpPr>
            <p:nvPr userDrawn="1"/>
          </p:nvSpPr>
          <p:spPr bwMode="auto">
            <a:xfrm>
              <a:off x="8901113" y="4208462"/>
              <a:ext cx="590550" cy="128588"/>
            </a:xfrm>
            <a:custGeom>
              <a:avLst/>
              <a:gdLst>
                <a:gd name="T0" fmla="*/ 96 w 96"/>
                <a:gd name="T1" fmla="*/ 0 h 21"/>
                <a:gd name="T2" fmla="*/ 0 w 96"/>
                <a:gd name="T3" fmla="*/ 0 h 21"/>
                <a:gd name="T4" fmla="*/ 48 w 96"/>
                <a:gd name="T5" fmla="*/ 21 h 21"/>
                <a:gd name="T6" fmla="*/ 96 w 96"/>
                <a:gd name="T7" fmla="*/ 0 h 21"/>
              </a:gdLst>
              <a:ahLst/>
              <a:cxnLst>
                <a:cxn ang="0">
                  <a:pos x="T0" y="T1"/>
                </a:cxn>
                <a:cxn ang="0">
                  <a:pos x="T2" y="T3"/>
                </a:cxn>
                <a:cxn ang="0">
                  <a:pos x="T4" y="T5"/>
                </a:cxn>
                <a:cxn ang="0">
                  <a:pos x="T6" y="T7"/>
                </a:cxn>
              </a:cxnLst>
              <a:rect l="0" t="0" r="r" b="b"/>
              <a:pathLst>
                <a:path w="96" h="21">
                  <a:moveTo>
                    <a:pt x="96" y="0"/>
                  </a:moveTo>
                  <a:cubicBezTo>
                    <a:pt x="0" y="0"/>
                    <a:pt x="0" y="0"/>
                    <a:pt x="0" y="0"/>
                  </a:cubicBezTo>
                  <a:cubicBezTo>
                    <a:pt x="12" y="13"/>
                    <a:pt x="29" y="21"/>
                    <a:pt x="48" y="21"/>
                  </a:cubicBezTo>
                  <a:cubicBezTo>
                    <a:pt x="67" y="21"/>
                    <a:pt x="84" y="13"/>
                    <a:pt x="96"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3" name="Oval 250"/>
            <p:cNvSpPr>
              <a:spLocks noChangeArrowheads="1"/>
            </p:cNvSpPr>
            <p:nvPr userDrawn="1"/>
          </p:nvSpPr>
          <p:spPr bwMode="auto">
            <a:xfrm>
              <a:off x="8747125" y="3487737"/>
              <a:ext cx="800100" cy="800100"/>
            </a:xfrm>
            <a:prstGeom prst="ellipse">
              <a:avLst/>
            </a:pr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5" name="Oval 252"/>
            <p:cNvSpPr>
              <a:spLocks noChangeArrowheads="1"/>
            </p:cNvSpPr>
            <p:nvPr userDrawn="1"/>
          </p:nvSpPr>
          <p:spPr bwMode="auto">
            <a:xfrm>
              <a:off x="10063163" y="2251075"/>
              <a:ext cx="855663" cy="855663"/>
            </a:xfrm>
            <a:prstGeom prst="ellipse">
              <a:avLst/>
            </a:pr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7" name="Freeform 254"/>
            <p:cNvSpPr>
              <a:spLocks/>
            </p:cNvSpPr>
            <p:nvPr userDrawn="1"/>
          </p:nvSpPr>
          <p:spPr bwMode="auto">
            <a:xfrm>
              <a:off x="9767888" y="4264025"/>
              <a:ext cx="523875" cy="417513"/>
            </a:xfrm>
            <a:custGeom>
              <a:avLst/>
              <a:gdLst>
                <a:gd name="T0" fmla="*/ 69 w 85"/>
                <a:gd name="T1" fmla="*/ 0 h 68"/>
                <a:gd name="T2" fmla="*/ 69 w 85"/>
                <a:gd name="T3" fmla="*/ 30 h 68"/>
                <a:gd name="T4" fmla="*/ 1 w 85"/>
                <a:gd name="T5" fmla="*/ 30 h 68"/>
                <a:gd name="T6" fmla="*/ 0 w 85"/>
                <a:gd name="T7" fmla="*/ 34 h 68"/>
                <a:gd name="T8" fmla="*/ 8 w 85"/>
                <a:gd name="T9" fmla="*/ 58 h 68"/>
                <a:gd name="T10" fmla="*/ 69 w 85"/>
                <a:gd name="T11" fmla="*/ 58 h 68"/>
                <a:gd name="T12" fmla="*/ 69 w 85"/>
                <a:gd name="T13" fmla="*/ 68 h 68"/>
                <a:gd name="T14" fmla="*/ 85 w 85"/>
                <a:gd name="T15" fmla="*/ 34 h 68"/>
                <a:gd name="T16" fmla="*/ 69 w 8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8">
                  <a:moveTo>
                    <a:pt x="69" y="0"/>
                  </a:moveTo>
                  <a:cubicBezTo>
                    <a:pt x="69" y="30"/>
                    <a:pt x="69" y="30"/>
                    <a:pt x="69" y="30"/>
                  </a:cubicBezTo>
                  <a:cubicBezTo>
                    <a:pt x="1" y="30"/>
                    <a:pt x="1" y="30"/>
                    <a:pt x="1" y="30"/>
                  </a:cubicBezTo>
                  <a:cubicBezTo>
                    <a:pt x="0" y="31"/>
                    <a:pt x="0" y="33"/>
                    <a:pt x="0" y="34"/>
                  </a:cubicBezTo>
                  <a:cubicBezTo>
                    <a:pt x="0" y="43"/>
                    <a:pt x="3" y="51"/>
                    <a:pt x="8" y="58"/>
                  </a:cubicBezTo>
                  <a:cubicBezTo>
                    <a:pt x="69" y="58"/>
                    <a:pt x="69" y="58"/>
                    <a:pt x="69" y="58"/>
                  </a:cubicBezTo>
                  <a:cubicBezTo>
                    <a:pt x="69" y="68"/>
                    <a:pt x="69" y="68"/>
                    <a:pt x="69" y="68"/>
                  </a:cubicBezTo>
                  <a:cubicBezTo>
                    <a:pt x="79" y="60"/>
                    <a:pt x="85" y="48"/>
                    <a:pt x="85" y="34"/>
                  </a:cubicBezTo>
                  <a:cubicBezTo>
                    <a:pt x="85" y="20"/>
                    <a:pt x="79" y="8"/>
                    <a:pt x="69" y="0"/>
                  </a:cubicBezTo>
                </a:path>
              </a:pathLst>
            </a:custGeom>
            <a:solidFill>
              <a:srgbClr val="531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8" name="Freeform 255"/>
            <p:cNvSpPr>
              <a:spLocks/>
            </p:cNvSpPr>
            <p:nvPr userDrawn="1"/>
          </p:nvSpPr>
          <p:spPr bwMode="auto">
            <a:xfrm>
              <a:off x="9774238" y="4208462"/>
              <a:ext cx="419100" cy="239713"/>
            </a:xfrm>
            <a:custGeom>
              <a:avLst/>
              <a:gdLst>
                <a:gd name="T0" fmla="*/ 42 w 68"/>
                <a:gd name="T1" fmla="*/ 0 h 39"/>
                <a:gd name="T2" fmla="*/ 0 w 68"/>
                <a:gd name="T3" fmla="*/ 39 h 39"/>
                <a:gd name="T4" fmla="*/ 68 w 68"/>
                <a:gd name="T5" fmla="*/ 39 h 39"/>
                <a:gd name="T6" fmla="*/ 68 w 68"/>
                <a:gd name="T7" fmla="*/ 9 h 39"/>
                <a:gd name="T8" fmla="*/ 42 w 68"/>
                <a:gd name="T9" fmla="*/ 0 h 39"/>
              </a:gdLst>
              <a:ahLst/>
              <a:cxnLst>
                <a:cxn ang="0">
                  <a:pos x="T0" y="T1"/>
                </a:cxn>
                <a:cxn ang="0">
                  <a:pos x="T2" y="T3"/>
                </a:cxn>
                <a:cxn ang="0">
                  <a:pos x="T4" y="T5"/>
                </a:cxn>
                <a:cxn ang="0">
                  <a:pos x="T6" y="T7"/>
                </a:cxn>
                <a:cxn ang="0">
                  <a:pos x="T8" y="T9"/>
                </a:cxn>
              </a:cxnLst>
              <a:rect l="0" t="0" r="r" b="b"/>
              <a:pathLst>
                <a:path w="68" h="39">
                  <a:moveTo>
                    <a:pt x="42" y="0"/>
                  </a:moveTo>
                  <a:cubicBezTo>
                    <a:pt x="20" y="0"/>
                    <a:pt x="2" y="17"/>
                    <a:pt x="0" y="39"/>
                  </a:cubicBezTo>
                  <a:cubicBezTo>
                    <a:pt x="68" y="39"/>
                    <a:pt x="68" y="39"/>
                    <a:pt x="68" y="39"/>
                  </a:cubicBezTo>
                  <a:cubicBezTo>
                    <a:pt x="68" y="9"/>
                    <a:pt x="68" y="9"/>
                    <a:pt x="68" y="9"/>
                  </a:cubicBezTo>
                  <a:cubicBezTo>
                    <a:pt x="61" y="4"/>
                    <a:pt x="52" y="0"/>
                    <a:pt x="42"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69" name="Freeform 256"/>
            <p:cNvSpPr>
              <a:spLocks/>
            </p:cNvSpPr>
            <p:nvPr userDrawn="1"/>
          </p:nvSpPr>
          <p:spPr bwMode="auto">
            <a:xfrm>
              <a:off x="9817100" y="4621212"/>
              <a:ext cx="376238" cy="109538"/>
            </a:xfrm>
            <a:custGeom>
              <a:avLst/>
              <a:gdLst>
                <a:gd name="T0" fmla="*/ 61 w 61"/>
                <a:gd name="T1" fmla="*/ 0 h 18"/>
                <a:gd name="T2" fmla="*/ 0 w 61"/>
                <a:gd name="T3" fmla="*/ 0 h 18"/>
                <a:gd name="T4" fmla="*/ 35 w 61"/>
                <a:gd name="T5" fmla="*/ 18 h 18"/>
                <a:gd name="T6" fmla="*/ 61 w 61"/>
                <a:gd name="T7" fmla="*/ 10 h 18"/>
                <a:gd name="T8" fmla="*/ 61 w 61"/>
                <a:gd name="T9" fmla="*/ 0 h 18"/>
              </a:gdLst>
              <a:ahLst/>
              <a:cxnLst>
                <a:cxn ang="0">
                  <a:pos x="T0" y="T1"/>
                </a:cxn>
                <a:cxn ang="0">
                  <a:pos x="T2" y="T3"/>
                </a:cxn>
                <a:cxn ang="0">
                  <a:pos x="T4" y="T5"/>
                </a:cxn>
                <a:cxn ang="0">
                  <a:pos x="T6" y="T7"/>
                </a:cxn>
                <a:cxn ang="0">
                  <a:pos x="T8" y="T9"/>
                </a:cxn>
              </a:cxnLst>
              <a:rect l="0" t="0" r="r" b="b"/>
              <a:pathLst>
                <a:path w="61" h="18">
                  <a:moveTo>
                    <a:pt x="61" y="0"/>
                  </a:moveTo>
                  <a:cubicBezTo>
                    <a:pt x="0" y="0"/>
                    <a:pt x="0" y="0"/>
                    <a:pt x="0" y="0"/>
                  </a:cubicBezTo>
                  <a:cubicBezTo>
                    <a:pt x="8" y="11"/>
                    <a:pt x="20" y="18"/>
                    <a:pt x="35" y="18"/>
                  </a:cubicBezTo>
                  <a:cubicBezTo>
                    <a:pt x="45" y="18"/>
                    <a:pt x="54" y="15"/>
                    <a:pt x="61" y="10"/>
                  </a:cubicBezTo>
                  <a:cubicBezTo>
                    <a:pt x="61" y="0"/>
                    <a:pt x="61" y="0"/>
                    <a:pt x="61"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0" name="Oval 257"/>
            <p:cNvSpPr>
              <a:spLocks noChangeArrowheads="1"/>
            </p:cNvSpPr>
            <p:nvPr userDrawn="1"/>
          </p:nvSpPr>
          <p:spPr bwMode="auto">
            <a:xfrm>
              <a:off x="9718675" y="4159250"/>
              <a:ext cx="523875" cy="522288"/>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2" name="Freeform 259"/>
            <p:cNvSpPr>
              <a:spLocks noEditPoints="1"/>
            </p:cNvSpPr>
            <p:nvPr userDrawn="1"/>
          </p:nvSpPr>
          <p:spPr bwMode="auto">
            <a:xfrm>
              <a:off x="9190038" y="2879725"/>
              <a:ext cx="522288" cy="423863"/>
            </a:xfrm>
            <a:custGeom>
              <a:avLst/>
              <a:gdLst>
                <a:gd name="T0" fmla="*/ 54 w 85"/>
                <a:gd name="T1" fmla="*/ 67 h 69"/>
                <a:gd name="T2" fmla="*/ 31 w 85"/>
                <a:gd name="T3" fmla="*/ 67 h 69"/>
                <a:gd name="T4" fmla="*/ 42 w 85"/>
                <a:gd name="T5" fmla="*/ 69 h 69"/>
                <a:gd name="T6" fmla="*/ 54 w 85"/>
                <a:gd name="T7" fmla="*/ 67 h 69"/>
                <a:gd name="T8" fmla="*/ 76 w 85"/>
                <a:gd name="T9" fmla="*/ 0 h 69"/>
                <a:gd name="T10" fmla="*/ 9 w 85"/>
                <a:gd name="T11" fmla="*/ 0 h 69"/>
                <a:gd name="T12" fmla="*/ 0 w 85"/>
                <a:gd name="T13" fmla="*/ 26 h 69"/>
                <a:gd name="T14" fmla="*/ 0 w 85"/>
                <a:gd name="T15" fmla="*/ 28 h 69"/>
                <a:gd name="T16" fmla="*/ 85 w 85"/>
                <a:gd name="T17" fmla="*/ 28 h 69"/>
                <a:gd name="T18" fmla="*/ 85 w 85"/>
                <a:gd name="T19" fmla="*/ 26 h 69"/>
                <a:gd name="T20" fmla="*/ 76 w 85"/>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69">
                  <a:moveTo>
                    <a:pt x="54" y="67"/>
                  </a:moveTo>
                  <a:cubicBezTo>
                    <a:pt x="31" y="67"/>
                    <a:pt x="31" y="67"/>
                    <a:pt x="31" y="67"/>
                  </a:cubicBezTo>
                  <a:cubicBezTo>
                    <a:pt x="35" y="68"/>
                    <a:pt x="38" y="69"/>
                    <a:pt x="42" y="69"/>
                  </a:cubicBezTo>
                  <a:cubicBezTo>
                    <a:pt x="47" y="69"/>
                    <a:pt x="50" y="68"/>
                    <a:pt x="54" y="67"/>
                  </a:cubicBezTo>
                  <a:moveTo>
                    <a:pt x="76" y="0"/>
                  </a:moveTo>
                  <a:cubicBezTo>
                    <a:pt x="9" y="0"/>
                    <a:pt x="9" y="0"/>
                    <a:pt x="9" y="0"/>
                  </a:cubicBezTo>
                  <a:cubicBezTo>
                    <a:pt x="3" y="7"/>
                    <a:pt x="0" y="16"/>
                    <a:pt x="0" y="26"/>
                  </a:cubicBezTo>
                  <a:cubicBezTo>
                    <a:pt x="0" y="27"/>
                    <a:pt x="0" y="27"/>
                    <a:pt x="0" y="28"/>
                  </a:cubicBezTo>
                  <a:cubicBezTo>
                    <a:pt x="85" y="28"/>
                    <a:pt x="85" y="28"/>
                    <a:pt x="85" y="28"/>
                  </a:cubicBezTo>
                  <a:cubicBezTo>
                    <a:pt x="85" y="27"/>
                    <a:pt x="85" y="27"/>
                    <a:pt x="85" y="26"/>
                  </a:cubicBezTo>
                  <a:cubicBezTo>
                    <a:pt x="85" y="16"/>
                    <a:pt x="82" y="7"/>
                    <a:pt x="76" y="0"/>
                  </a:cubicBezTo>
                </a:path>
              </a:pathLst>
            </a:custGeom>
            <a:solidFill>
              <a:srgbClr val="531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3" name="Freeform 260"/>
            <p:cNvSpPr>
              <a:spLocks/>
            </p:cNvSpPr>
            <p:nvPr userDrawn="1"/>
          </p:nvSpPr>
          <p:spPr bwMode="auto">
            <a:xfrm>
              <a:off x="9245600" y="2774950"/>
              <a:ext cx="411163" cy="104775"/>
            </a:xfrm>
            <a:custGeom>
              <a:avLst/>
              <a:gdLst>
                <a:gd name="T0" fmla="*/ 33 w 67"/>
                <a:gd name="T1" fmla="*/ 0 h 17"/>
                <a:gd name="T2" fmla="*/ 0 w 67"/>
                <a:gd name="T3" fmla="*/ 17 h 17"/>
                <a:gd name="T4" fmla="*/ 67 w 67"/>
                <a:gd name="T5" fmla="*/ 17 h 17"/>
                <a:gd name="T6" fmla="*/ 33 w 67"/>
                <a:gd name="T7" fmla="*/ 0 h 17"/>
              </a:gdLst>
              <a:ahLst/>
              <a:cxnLst>
                <a:cxn ang="0">
                  <a:pos x="T0" y="T1"/>
                </a:cxn>
                <a:cxn ang="0">
                  <a:pos x="T2" y="T3"/>
                </a:cxn>
                <a:cxn ang="0">
                  <a:pos x="T4" y="T5"/>
                </a:cxn>
                <a:cxn ang="0">
                  <a:pos x="T6" y="T7"/>
                </a:cxn>
              </a:cxnLst>
              <a:rect l="0" t="0" r="r" b="b"/>
              <a:pathLst>
                <a:path w="67" h="17">
                  <a:moveTo>
                    <a:pt x="33" y="0"/>
                  </a:moveTo>
                  <a:cubicBezTo>
                    <a:pt x="20" y="0"/>
                    <a:pt x="8" y="7"/>
                    <a:pt x="0" y="17"/>
                  </a:cubicBezTo>
                  <a:cubicBezTo>
                    <a:pt x="67" y="17"/>
                    <a:pt x="67" y="17"/>
                    <a:pt x="67" y="17"/>
                  </a:cubicBezTo>
                  <a:cubicBezTo>
                    <a:pt x="59" y="7"/>
                    <a:pt x="47" y="0"/>
                    <a:pt x="33"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4" name="Freeform 261"/>
            <p:cNvSpPr>
              <a:spLocks/>
            </p:cNvSpPr>
            <p:nvPr userDrawn="1"/>
          </p:nvSpPr>
          <p:spPr bwMode="auto">
            <a:xfrm>
              <a:off x="9190038" y="3051175"/>
              <a:ext cx="522288" cy="239713"/>
            </a:xfrm>
            <a:custGeom>
              <a:avLst/>
              <a:gdLst>
                <a:gd name="T0" fmla="*/ 85 w 85"/>
                <a:gd name="T1" fmla="*/ 0 h 39"/>
                <a:gd name="T2" fmla="*/ 0 w 85"/>
                <a:gd name="T3" fmla="*/ 0 h 39"/>
                <a:gd name="T4" fmla="*/ 31 w 85"/>
                <a:gd name="T5" fmla="*/ 39 h 39"/>
                <a:gd name="T6" fmla="*/ 54 w 85"/>
                <a:gd name="T7" fmla="*/ 39 h 39"/>
                <a:gd name="T8" fmla="*/ 85 w 85"/>
                <a:gd name="T9" fmla="*/ 0 h 39"/>
              </a:gdLst>
              <a:ahLst/>
              <a:cxnLst>
                <a:cxn ang="0">
                  <a:pos x="T0" y="T1"/>
                </a:cxn>
                <a:cxn ang="0">
                  <a:pos x="T2" y="T3"/>
                </a:cxn>
                <a:cxn ang="0">
                  <a:pos x="T4" y="T5"/>
                </a:cxn>
                <a:cxn ang="0">
                  <a:pos x="T6" y="T7"/>
                </a:cxn>
                <a:cxn ang="0">
                  <a:pos x="T8" y="T9"/>
                </a:cxn>
              </a:cxnLst>
              <a:rect l="0" t="0" r="r" b="b"/>
              <a:pathLst>
                <a:path w="85" h="39">
                  <a:moveTo>
                    <a:pt x="85" y="0"/>
                  </a:moveTo>
                  <a:cubicBezTo>
                    <a:pt x="0" y="0"/>
                    <a:pt x="0" y="0"/>
                    <a:pt x="0" y="0"/>
                  </a:cubicBezTo>
                  <a:cubicBezTo>
                    <a:pt x="1" y="19"/>
                    <a:pt x="14" y="34"/>
                    <a:pt x="31" y="39"/>
                  </a:cubicBezTo>
                  <a:cubicBezTo>
                    <a:pt x="54" y="39"/>
                    <a:pt x="54" y="39"/>
                    <a:pt x="54" y="39"/>
                  </a:cubicBezTo>
                  <a:cubicBezTo>
                    <a:pt x="71" y="34"/>
                    <a:pt x="84" y="19"/>
                    <a:pt x="85"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5" name="Oval 262"/>
            <p:cNvSpPr>
              <a:spLocks noChangeArrowheads="1"/>
            </p:cNvSpPr>
            <p:nvPr userDrawn="1"/>
          </p:nvSpPr>
          <p:spPr bwMode="auto">
            <a:xfrm>
              <a:off x="9091613" y="2682875"/>
              <a:ext cx="522288" cy="522288"/>
            </a:xfrm>
            <a:prstGeom prst="ellipse">
              <a:avLst/>
            </a:pr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7" name="Freeform 264"/>
            <p:cNvSpPr>
              <a:spLocks/>
            </p:cNvSpPr>
            <p:nvPr userDrawn="1"/>
          </p:nvSpPr>
          <p:spPr bwMode="auto">
            <a:xfrm>
              <a:off x="8943975" y="4860925"/>
              <a:ext cx="603250" cy="177800"/>
            </a:xfrm>
            <a:custGeom>
              <a:avLst/>
              <a:gdLst>
                <a:gd name="T0" fmla="*/ 62 w 98"/>
                <a:gd name="T1" fmla="*/ 0 h 29"/>
                <a:gd name="T2" fmla="*/ 36 w 98"/>
                <a:gd name="T3" fmla="*/ 0 h 29"/>
                <a:gd name="T4" fmla="*/ 0 w 98"/>
                <a:gd name="T5" fmla="*/ 29 h 29"/>
                <a:gd name="T6" fmla="*/ 98 w 98"/>
                <a:gd name="T7" fmla="*/ 29 h 29"/>
                <a:gd name="T8" fmla="*/ 62 w 98"/>
                <a:gd name="T9" fmla="*/ 0 h 29"/>
              </a:gdLst>
              <a:ahLst/>
              <a:cxnLst>
                <a:cxn ang="0">
                  <a:pos x="T0" y="T1"/>
                </a:cxn>
                <a:cxn ang="0">
                  <a:pos x="T2" y="T3"/>
                </a:cxn>
                <a:cxn ang="0">
                  <a:pos x="T4" y="T5"/>
                </a:cxn>
                <a:cxn ang="0">
                  <a:pos x="T6" y="T7"/>
                </a:cxn>
                <a:cxn ang="0">
                  <a:pos x="T8" y="T9"/>
                </a:cxn>
              </a:cxnLst>
              <a:rect l="0" t="0" r="r" b="b"/>
              <a:pathLst>
                <a:path w="98" h="29">
                  <a:moveTo>
                    <a:pt x="62" y="0"/>
                  </a:moveTo>
                  <a:cubicBezTo>
                    <a:pt x="36" y="0"/>
                    <a:pt x="36" y="0"/>
                    <a:pt x="36" y="0"/>
                  </a:cubicBezTo>
                  <a:cubicBezTo>
                    <a:pt x="20" y="4"/>
                    <a:pt x="7" y="15"/>
                    <a:pt x="0" y="29"/>
                  </a:cubicBezTo>
                  <a:cubicBezTo>
                    <a:pt x="98" y="29"/>
                    <a:pt x="98" y="29"/>
                    <a:pt x="98" y="29"/>
                  </a:cubicBezTo>
                  <a:cubicBezTo>
                    <a:pt x="91" y="15"/>
                    <a:pt x="78" y="4"/>
                    <a:pt x="62" y="0"/>
                  </a:cubicBezTo>
                </a:path>
              </a:pathLst>
            </a:custGeom>
            <a:solidFill>
              <a:srgbClr val="531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8" name="Freeform 265"/>
            <p:cNvSpPr>
              <a:spLocks/>
            </p:cNvSpPr>
            <p:nvPr userDrawn="1"/>
          </p:nvSpPr>
          <p:spPr bwMode="auto">
            <a:xfrm>
              <a:off x="9164638" y="4854575"/>
              <a:ext cx="160338" cy="6350"/>
            </a:xfrm>
            <a:custGeom>
              <a:avLst/>
              <a:gdLst>
                <a:gd name="T0" fmla="*/ 13 w 26"/>
                <a:gd name="T1" fmla="*/ 0 h 1"/>
                <a:gd name="T2" fmla="*/ 0 w 26"/>
                <a:gd name="T3" fmla="*/ 1 h 1"/>
                <a:gd name="T4" fmla="*/ 26 w 26"/>
                <a:gd name="T5" fmla="*/ 1 h 1"/>
                <a:gd name="T6" fmla="*/ 13 w 26"/>
                <a:gd name="T7" fmla="*/ 0 h 1"/>
              </a:gdLst>
              <a:ahLst/>
              <a:cxnLst>
                <a:cxn ang="0">
                  <a:pos x="T0" y="T1"/>
                </a:cxn>
                <a:cxn ang="0">
                  <a:pos x="T2" y="T3"/>
                </a:cxn>
                <a:cxn ang="0">
                  <a:pos x="T4" y="T5"/>
                </a:cxn>
                <a:cxn ang="0">
                  <a:pos x="T6" y="T7"/>
                </a:cxn>
              </a:cxnLst>
              <a:rect l="0" t="0" r="r" b="b"/>
              <a:pathLst>
                <a:path w="26" h="1">
                  <a:moveTo>
                    <a:pt x="13" y="0"/>
                  </a:moveTo>
                  <a:cubicBezTo>
                    <a:pt x="8" y="0"/>
                    <a:pt x="4" y="0"/>
                    <a:pt x="0" y="1"/>
                  </a:cubicBezTo>
                  <a:cubicBezTo>
                    <a:pt x="26" y="1"/>
                    <a:pt x="26" y="1"/>
                    <a:pt x="26" y="1"/>
                  </a:cubicBezTo>
                  <a:cubicBezTo>
                    <a:pt x="22" y="0"/>
                    <a:pt x="17" y="0"/>
                    <a:pt x="13"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79" name="Freeform 266"/>
            <p:cNvSpPr>
              <a:spLocks/>
            </p:cNvSpPr>
            <p:nvPr userDrawn="1"/>
          </p:nvSpPr>
          <p:spPr bwMode="auto">
            <a:xfrm>
              <a:off x="8918575" y="5278437"/>
              <a:ext cx="652463" cy="228600"/>
            </a:xfrm>
            <a:custGeom>
              <a:avLst/>
              <a:gdLst>
                <a:gd name="T0" fmla="*/ 106 w 106"/>
                <a:gd name="T1" fmla="*/ 0 h 37"/>
                <a:gd name="T2" fmla="*/ 0 w 106"/>
                <a:gd name="T3" fmla="*/ 0 h 37"/>
                <a:gd name="T4" fmla="*/ 32 w 106"/>
                <a:gd name="T5" fmla="*/ 36 h 37"/>
                <a:gd name="T6" fmla="*/ 32 w 106"/>
                <a:gd name="T7" fmla="*/ 24 h 37"/>
                <a:gd name="T8" fmla="*/ 71 w 106"/>
                <a:gd name="T9" fmla="*/ 24 h 37"/>
                <a:gd name="T10" fmla="*/ 71 w 106"/>
                <a:gd name="T11" fmla="*/ 37 h 37"/>
                <a:gd name="T12" fmla="*/ 106 w 106"/>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106" y="0"/>
                  </a:moveTo>
                  <a:cubicBezTo>
                    <a:pt x="0" y="0"/>
                    <a:pt x="0" y="0"/>
                    <a:pt x="0" y="0"/>
                  </a:cubicBezTo>
                  <a:cubicBezTo>
                    <a:pt x="4" y="16"/>
                    <a:pt x="16" y="30"/>
                    <a:pt x="32" y="36"/>
                  </a:cubicBezTo>
                  <a:cubicBezTo>
                    <a:pt x="32" y="24"/>
                    <a:pt x="32" y="24"/>
                    <a:pt x="32" y="24"/>
                  </a:cubicBezTo>
                  <a:cubicBezTo>
                    <a:pt x="71" y="24"/>
                    <a:pt x="71" y="24"/>
                    <a:pt x="71" y="24"/>
                  </a:cubicBezTo>
                  <a:cubicBezTo>
                    <a:pt x="71" y="37"/>
                    <a:pt x="71" y="37"/>
                    <a:pt x="71" y="37"/>
                  </a:cubicBezTo>
                  <a:cubicBezTo>
                    <a:pt x="88" y="31"/>
                    <a:pt x="101" y="17"/>
                    <a:pt x="106" y="0"/>
                  </a:cubicBezTo>
                </a:path>
              </a:pathLst>
            </a:custGeom>
            <a:solidFill>
              <a:srgbClr val="531A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80" name="Freeform 267"/>
            <p:cNvSpPr>
              <a:spLocks/>
            </p:cNvSpPr>
            <p:nvPr userDrawn="1"/>
          </p:nvSpPr>
          <p:spPr bwMode="auto">
            <a:xfrm>
              <a:off x="9115425" y="5426075"/>
              <a:ext cx="241300" cy="98425"/>
            </a:xfrm>
            <a:custGeom>
              <a:avLst/>
              <a:gdLst>
                <a:gd name="T0" fmla="*/ 39 w 39"/>
                <a:gd name="T1" fmla="*/ 0 h 16"/>
                <a:gd name="T2" fmla="*/ 0 w 39"/>
                <a:gd name="T3" fmla="*/ 0 h 16"/>
                <a:gd name="T4" fmla="*/ 0 w 39"/>
                <a:gd name="T5" fmla="*/ 12 h 16"/>
                <a:gd name="T6" fmla="*/ 21 w 39"/>
                <a:gd name="T7" fmla="*/ 16 h 16"/>
                <a:gd name="T8" fmla="*/ 39 w 39"/>
                <a:gd name="T9" fmla="*/ 13 h 16"/>
                <a:gd name="T10" fmla="*/ 39 w 39"/>
                <a:gd name="T11" fmla="*/ 0 h 16"/>
              </a:gdLst>
              <a:ahLst/>
              <a:cxnLst>
                <a:cxn ang="0">
                  <a:pos x="T0" y="T1"/>
                </a:cxn>
                <a:cxn ang="0">
                  <a:pos x="T2" y="T3"/>
                </a:cxn>
                <a:cxn ang="0">
                  <a:pos x="T4" y="T5"/>
                </a:cxn>
                <a:cxn ang="0">
                  <a:pos x="T6" y="T7"/>
                </a:cxn>
                <a:cxn ang="0">
                  <a:pos x="T8" y="T9"/>
                </a:cxn>
                <a:cxn ang="0">
                  <a:pos x="T10" y="T11"/>
                </a:cxn>
              </a:cxnLst>
              <a:rect l="0" t="0" r="r" b="b"/>
              <a:pathLst>
                <a:path w="39" h="16">
                  <a:moveTo>
                    <a:pt x="39" y="0"/>
                  </a:moveTo>
                  <a:cubicBezTo>
                    <a:pt x="0" y="0"/>
                    <a:pt x="0" y="0"/>
                    <a:pt x="0" y="0"/>
                  </a:cubicBezTo>
                  <a:cubicBezTo>
                    <a:pt x="0" y="12"/>
                    <a:pt x="0" y="12"/>
                    <a:pt x="0" y="12"/>
                  </a:cubicBezTo>
                  <a:cubicBezTo>
                    <a:pt x="7" y="15"/>
                    <a:pt x="14" y="16"/>
                    <a:pt x="21" y="16"/>
                  </a:cubicBezTo>
                  <a:cubicBezTo>
                    <a:pt x="27" y="16"/>
                    <a:pt x="34" y="15"/>
                    <a:pt x="39" y="13"/>
                  </a:cubicBezTo>
                  <a:cubicBezTo>
                    <a:pt x="39" y="0"/>
                    <a:pt x="39" y="0"/>
                    <a:pt x="39"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81" name="Freeform 268"/>
            <p:cNvSpPr>
              <a:spLocks/>
            </p:cNvSpPr>
            <p:nvPr userDrawn="1"/>
          </p:nvSpPr>
          <p:spPr bwMode="auto">
            <a:xfrm>
              <a:off x="8907463" y="5038725"/>
              <a:ext cx="676275" cy="239713"/>
            </a:xfrm>
            <a:custGeom>
              <a:avLst/>
              <a:gdLst>
                <a:gd name="T0" fmla="*/ 104 w 110"/>
                <a:gd name="T1" fmla="*/ 0 h 39"/>
                <a:gd name="T2" fmla="*/ 6 w 110"/>
                <a:gd name="T3" fmla="*/ 0 h 39"/>
                <a:gd name="T4" fmla="*/ 0 w 110"/>
                <a:gd name="T5" fmla="*/ 25 h 39"/>
                <a:gd name="T6" fmla="*/ 2 w 110"/>
                <a:gd name="T7" fmla="*/ 39 h 39"/>
                <a:gd name="T8" fmla="*/ 108 w 110"/>
                <a:gd name="T9" fmla="*/ 39 h 39"/>
                <a:gd name="T10" fmla="*/ 110 w 110"/>
                <a:gd name="T11" fmla="*/ 25 h 39"/>
                <a:gd name="T12" fmla="*/ 104 w 11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10" h="39">
                  <a:moveTo>
                    <a:pt x="104" y="0"/>
                  </a:moveTo>
                  <a:cubicBezTo>
                    <a:pt x="6" y="0"/>
                    <a:pt x="6" y="0"/>
                    <a:pt x="6" y="0"/>
                  </a:cubicBezTo>
                  <a:cubicBezTo>
                    <a:pt x="2" y="7"/>
                    <a:pt x="0" y="16"/>
                    <a:pt x="0" y="25"/>
                  </a:cubicBezTo>
                  <a:cubicBezTo>
                    <a:pt x="0" y="29"/>
                    <a:pt x="1" y="34"/>
                    <a:pt x="2" y="39"/>
                  </a:cubicBezTo>
                  <a:cubicBezTo>
                    <a:pt x="108" y="39"/>
                    <a:pt x="108" y="39"/>
                    <a:pt x="108" y="39"/>
                  </a:cubicBezTo>
                  <a:cubicBezTo>
                    <a:pt x="109" y="34"/>
                    <a:pt x="110" y="29"/>
                    <a:pt x="110" y="25"/>
                  </a:cubicBezTo>
                  <a:cubicBezTo>
                    <a:pt x="110" y="16"/>
                    <a:pt x="108" y="7"/>
                    <a:pt x="104" y="0"/>
                  </a:cubicBezTo>
                </a:path>
              </a:pathLst>
            </a:custGeom>
            <a:solidFill>
              <a:srgbClr val="7C3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82" name="Oval 269"/>
            <p:cNvSpPr>
              <a:spLocks noChangeArrowheads="1"/>
            </p:cNvSpPr>
            <p:nvPr userDrawn="1"/>
          </p:nvSpPr>
          <p:spPr bwMode="auto">
            <a:xfrm>
              <a:off x="8783638" y="4724400"/>
              <a:ext cx="671513" cy="677863"/>
            </a:xfrm>
            <a:prstGeom prst="ellipse">
              <a:avLst/>
            </a:pr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2" name="Freeform 9"/>
            <p:cNvSpPr>
              <a:spLocks noChangeAspect="1" noEditPoints="1"/>
            </p:cNvSpPr>
            <p:nvPr userDrawn="1"/>
          </p:nvSpPr>
          <p:spPr bwMode="auto">
            <a:xfrm>
              <a:off x="8210826" y="1526687"/>
              <a:ext cx="521239" cy="681315"/>
            </a:xfrm>
            <a:custGeom>
              <a:avLst/>
              <a:gdLst>
                <a:gd name="T0" fmla="*/ 208 w 208"/>
                <a:gd name="T1" fmla="*/ 287 h 300"/>
                <a:gd name="T2" fmla="*/ 195 w 208"/>
                <a:gd name="T3" fmla="*/ 300 h 300"/>
                <a:gd name="T4" fmla="*/ 13 w 208"/>
                <a:gd name="T5" fmla="*/ 300 h 300"/>
                <a:gd name="T6" fmla="*/ 0 w 208"/>
                <a:gd name="T7" fmla="*/ 287 h 300"/>
                <a:gd name="T8" fmla="*/ 0 w 208"/>
                <a:gd name="T9" fmla="*/ 158 h 300"/>
                <a:gd name="T10" fmla="*/ 13 w 208"/>
                <a:gd name="T11" fmla="*/ 145 h 300"/>
                <a:gd name="T12" fmla="*/ 195 w 208"/>
                <a:gd name="T13" fmla="*/ 145 h 300"/>
                <a:gd name="T14" fmla="*/ 208 w 208"/>
                <a:gd name="T15" fmla="*/ 158 h 300"/>
                <a:gd name="T16" fmla="*/ 208 w 208"/>
                <a:gd name="T17" fmla="*/ 287 h 300"/>
                <a:gd name="T18" fmla="*/ 125 w 208"/>
                <a:gd name="T19" fmla="*/ 207 h 300"/>
                <a:gd name="T20" fmla="*/ 104 w 208"/>
                <a:gd name="T21" fmla="*/ 186 h 300"/>
                <a:gd name="T22" fmla="*/ 83 w 208"/>
                <a:gd name="T23" fmla="*/ 207 h 300"/>
                <a:gd name="T24" fmla="*/ 95 w 208"/>
                <a:gd name="T25" fmla="*/ 226 h 300"/>
                <a:gd name="T26" fmla="*/ 83 w 208"/>
                <a:gd name="T27" fmla="*/ 258 h 300"/>
                <a:gd name="T28" fmla="*/ 125 w 208"/>
                <a:gd name="T29" fmla="*/ 258 h 300"/>
                <a:gd name="T30" fmla="*/ 113 w 208"/>
                <a:gd name="T31" fmla="*/ 226 h 300"/>
                <a:gd name="T32" fmla="*/ 125 w 208"/>
                <a:gd name="T33" fmla="*/ 207 h 300"/>
                <a:gd name="T34" fmla="*/ 191 w 208"/>
                <a:gd name="T35" fmla="*/ 81 h 300"/>
                <a:gd name="T36" fmla="*/ 104 w 208"/>
                <a:gd name="T37" fmla="*/ 0 h 300"/>
                <a:gd name="T38" fmla="*/ 17 w 208"/>
                <a:gd name="T39" fmla="*/ 81 h 300"/>
                <a:gd name="T40" fmla="*/ 17 w 208"/>
                <a:gd name="T41" fmla="*/ 134 h 300"/>
                <a:gd name="T42" fmla="*/ 49 w 208"/>
                <a:gd name="T43" fmla="*/ 134 h 300"/>
                <a:gd name="T44" fmla="*/ 49 w 208"/>
                <a:gd name="T45" fmla="*/ 81 h 300"/>
                <a:gd name="T46" fmla="*/ 104 w 208"/>
                <a:gd name="T47" fmla="*/ 32 h 300"/>
                <a:gd name="T48" fmla="*/ 159 w 208"/>
                <a:gd name="T49" fmla="*/ 81 h 300"/>
                <a:gd name="T50" fmla="*/ 159 w 208"/>
                <a:gd name="T51" fmla="*/ 81 h 300"/>
                <a:gd name="T52" fmla="*/ 159 w 208"/>
                <a:gd name="T53" fmla="*/ 134 h 300"/>
                <a:gd name="T54" fmla="*/ 191 w 208"/>
                <a:gd name="T55" fmla="*/ 134 h 300"/>
                <a:gd name="T56" fmla="*/ 191 w 208"/>
                <a:gd name="T57" fmla="*/ 8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300">
                  <a:moveTo>
                    <a:pt x="208" y="287"/>
                  </a:moveTo>
                  <a:cubicBezTo>
                    <a:pt x="208" y="294"/>
                    <a:pt x="202" y="300"/>
                    <a:pt x="195" y="300"/>
                  </a:cubicBezTo>
                  <a:cubicBezTo>
                    <a:pt x="13" y="300"/>
                    <a:pt x="13" y="300"/>
                    <a:pt x="13" y="300"/>
                  </a:cubicBezTo>
                  <a:cubicBezTo>
                    <a:pt x="6" y="300"/>
                    <a:pt x="0" y="294"/>
                    <a:pt x="0" y="287"/>
                  </a:cubicBezTo>
                  <a:cubicBezTo>
                    <a:pt x="0" y="158"/>
                    <a:pt x="0" y="158"/>
                    <a:pt x="0" y="158"/>
                  </a:cubicBezTo>
                  <a:cubicBezTo>
                    <a:pt x="0" y="151"/>
                    <a:pt x="6" y="145"/>
                    <a:pt x="13" y="145"/>
                  </a:cubicBezTo>
                  <a:cubicBezTo>
                    <a:pt x="195" y="145"/>
                    <a:pt x="195" y="145"/>
                    <a:pt x="195" y="145"/>
                  </a:cubicBezTo>
                  <a:cubicBezTo>
                    <a:pt x="202" y="145"/>
                    <a:pt x="208" y="151"/>
                    <a:pt x="208" y="158"/>
                  </a:cubicBezTo>
                  <a:lnTo>
                    <a:pt x="208" y="287"/>
                  </a:lnTo>
                  <a:close/>
                  <a:moveTo>
                    <a:pt x="125" y="207"/>
                  </a:moveTo>
                  <a:cubicBezTo>
                    <a:pt x="125" y="196"/>
                    <a:pt x="116" y="186"/>
                    <a:pt x="104" y="186"/>
                  </a:cubicBezTo>
                  <a:cubicBezTo>
                    <a:pt x="92" y="186"/>
                    <a:pt x="83" y="196"/>
                    <a:pt x="83" y="207"/>
                  </a:cubicBezTo>
                  <a:cubicBezTo>
                    <a:pt x="83" y="216"/>
                    <a:pt x="88" y="223"/>
                    <a:pt x="95" y="226"/>
                  </a:cubicBezTo>
                  <a:cubicBezTo>
                    <a:pt x="83" y="258"/>
                    <a:pt x="83" y="258"/>
                    <a:pt x="83" y="258"/>
                  </a:cubicBezTo>
                  <a:cubicBezTo>
                    <a:pt x="125" y="258"/>
                    <a:pt x="125" y="258"/>
                    <a:pt x="125" y="258"/>
                  </a:cubicBezTo>
                  <a:cubicBezTo>
                    <a:pt x="113" y="226"/>
                    <a:pt x="113" y="226"/>
                    <a:pt x="113" y="226"/>
                  </a:cubicBezTo>
                  <a:cubicBezTo>
                    <a:pt x="120" y="223"/>
                    <a:pt x="125" y="216"/>
                    <a:pt x="125" y="207"/>
                  </a:cubicBezTo>
                  <a:close/>
                  <a:moveTo>
                    <a:pt x="191" y="81"/>
                  </a:moveTo>
                  <a:cubicBezTo>
                    <a:pt x="191" y="35"/>
                    <a:pt x="152" y="0"/>
                    <a:pt x="104" y="0"/>
                  </a:cubicBezTo>
                  <a:cubicBezTo>
                    <a:pt x="56" y="0"/>
                    <a:pt x="17" y="35"/>
                    <a:pt x="17" y="81"/>
                  </a:cubicBezTo>
                  <a:cubicBezTo>
                    <a:pt x="17" y="134"/>
                    <a:pt x="17" y="134"/>
                    <a:pt x="17" y="134"/>
                  </a:cubicBezTo>
                  <a:cubicBezTo>
                    <a:pt x="49" y="134"/>
                    <a:pt x="49" y="134"/>
                    <a:pt x="49" y="134"/>
                  </a:cubicBezTo>
                  <a:cubicBezTo>
                    <a:pt x="49" y="81"/>
                    <a:pt x="49" y="81"/>
                    <a:pt x="49" y="81"/>
                  </a:cubicBezTo>
                  <a:cubicBezTo>
                    <a:pt x="49" y="55"/>
                    <a:pt x="72" y="33"/>
                    <a:pt x="104" y="32"/>
                  </a:cubicBezTo>
                  <a:cubicBezTo>
                    <a:pt x="136" y="33"/>
                    <a:pt x="159" y="55"/>
                    <a:pt x="159" y="81"/>
                  </a:cubicBezTo>
                  <a:cubicBezTo>
                    <a:pt x="159" y="81"/>
                    <a:pt x="159" y="81"/>
                    <a:pt x="159" y="81"/>
                  </a:cubicBezTo>
                  <a:cubicBezTo>
                    <a:pt x="159" y="134"/>
                    <a:pt x="159" y="134"/>
                    <a:pt x="159" y="134"/>
                  </a:cubicBezTo>
                  <a:cubicBezTo>
                    <a:pt x="191" y="134"/>
                    <a:pt x="191" y="134"/>
                    <a:pt x="191" y="134"/>
                  </a:cubicBezTo>
                  <a:cubicBezTo>
                    <a:pt x="191" y="81"/>
                    <a:pt x="191" y="81"/>
                    <a:pt x="191" y="81"/>
                  </a:cubicBezTo>
                  <a:close/>
                </a:path>
              </a:pathLst>
            </a:custGeom>
            <a:solidFill>
              <a:schemeClr val="bg1"/>
            </a:solidFill>
            <a:ln w="0">
              <a:noFill/>
              <a:prstDash val="solid"/>
              <a:round/>
              <a:headEnd/>
              <a:tailEnd/>
            </a:ln>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3" name="Freeform 164"/>
            <p:cNvSpPr>
              <a:spLocks noEditPoints="1"/>
            </p:cNvSpPr>
            <p:nvPr userDrawn="1"/>
          </p:nvSpPr>
          <p:spPr bwMode="black">
            <a:xfrm>
              <a:off x="8921038" y="3609462"/>
              <a:ext cx="423322" cy="56486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chemeClr val="bg1"/>
            </a:solidFill>
            <a:ln w="0">
              <a:noFill/>
              <a:prstDash val="solid"/>
              <a:round/>
              <a:headEnd/>
              <a:tailEnd/>
            </a:ln>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5" name="Freeform 52"/>
            <p:cNvSpPr>
              <a:spLocks noEditPoints="1"/>
            </p:cNvSpPr>
            <p:nvPr userDrawn="1"/>
          </p:nvSpPr>
          <p:spPr bwMode="auto">
            <a:xfrm>
              <a:off x="10227238" y="2429322"/>
              <a:ext cx="516399" cy="517322"/>
            </a:xfrm>
            <a:custGeom>
              <a:avLst/>
              <a:gdLst>
                <a:gd name="T0" fmla="*/ 881 w 966"/>
                <a:gd name="T1" fmla="*/ 82 h 968"/>
                <a:gd name="T2" fmla="*/ 669 w 966"/>
                <a:gd name="T3" fmla="*/ 99 h 968"/>
                <a:gd name="T4" fmla="*/ 483 w 966"/>
                <a:gd name="T5" fmla="*/ 0 h 968"/>
                <a:gd name="T6" fmla="*/ 297 w 966"/>
                <a:gd name="T7" fmla="*/ 99 h 968"/>
                <a:gd name="T8" fmla="*/ 85 w 966"/>
                <a:gd name="T9" fmla="*/ 82 h 968"/>
                <a:gd name="T10" fmla="*/ 79 w 966"/>
                <a:gd name="T11" fmla="*/ 554 h 968"/>
                <a:gd name="T12" fmla="*/ 483 w 966"/>
                <a:gd name="T13" fmla="*/ 968 h 968"/>
                <a:gd name="T14" fmla="*/ 887 w 966"/>
                <a:gd name="T15" fmla="*/ 554 h 968"/>
                <a:gd name="T16" fmla="*/ 881 w 966"/>
                <a:gd name="T17" fmla="*/ 82 h 968"/>
                <a:gd name="T18" fmla="*/ 797 w 966"/>
                <a:gd name="T19" fmla="*/ 578 h 968"/>
                <a:gd name="T20" fmla="*/ 483 w 966"/>
                <a:gd name="T21" fmla="*/ 877 h 968"/>
                <a:gd name="T22" fmla="*/ 169 w 966"/>
                <a:gd name="T23" fmla="*/ 578 h 968"/>
                <a:gd name="T24" fmla="*/ 793 w 966"/>
                <a:gd name="T25" fmla="*/ 238 h 968"/>
                <a:gd name="T26" fmla="*/ 797 w 966"/>
                <a:gd name="T27" fmla="*/ 578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6" h="968">
                  <a:moveTo>
                    <a:pt x="881" y="82"/>
                  </a:moveTo>
                  <a:cubicBezTo>
                    <a:pt x="881" y="82"/>
                    <a:pt x="775" y="127"/>
                    <a:pt x="669" y="99"/>
                  </a:cubicBezTo>
                  <a:cubicBezTo>
                    <a:pt x="563" y="71"/>
                    <a:pt x="483" y="0"/>
                    <a:pt x="483" y="0"/>
                  </a:cubicBezTo>
                  <a:cubicBezTo>
                    <a:pt x="483" y="0"/>
                    <a:pt x="403" y="71"/>
                    <a:pt x="297" y="99"/>
                  </a:cubicBezTo>
                  <a:cubicBezTo>
                    <a:pt x="191" y="127"/>
                    <a:pt x="85" y="82"/>
                    <a:pt x="85" y="82"/>
                  </a:cubicBezTo>
                  <a:cubicBezTo>
                    <a:pt x="85" y="82"/>
                    <a:pt x="0" y="334"/>
                    <a:pt x="79" y="554"/>
                  </a:cubicBezTo>
                  <a:cubicBezTo>
                    <a:pt x="158" y="774"/>
                    <a:pt x="422" y="968"/>
                    <a:pt x="483" y="968"/>
                  </a:cubicBezTo>
                  <a:cubicBezTo>
                    <a:pt x="544" y="968"/>
                    <a:pt x="808" y="774"/>
                    <a:pt x="887" y="554"/>
                  </a:cubicBezTo>
                  <a:cubicBezTo>
                    <a:pt x="966" y="334"/>
                    <a:pt x="881" y="82"/>
                    <a:pt x="881" y="82"/>
                  </a:cubicBezTo>
                  <a:close/>
                  <a:moveTo>
                    <a:pt x="797" y="578"/>
                  </a:moveTo>
                  <a:cubicBezTo>
                    <a:pt x="736" y="736"/>
                    <a:pt x="530" y="877"/>
                    <a:pt x="483" y="877"/>
                  </a:cubicBezTo>
                  <a:cubicBezTo>
                    <a:pt x="436" y="877"/>
                    <a:pt x="229" y="737"/>
                    <a:pt x="169" y="578"/>
                  </a:cubicBezTo>
                  <a:cubicBezTo>
                    <a:pt x="169" y="578"/>
                    <a:pt x="339" y="297"/>
                    <a:pt x="793" y="238"/>
                  </a:cubicBezTo>
                  <a:cubicBezTo>
                    <a:pt x="793" y="238"/>
                    <a:pt x="859" y="419"/>
                    <a:pt x="797" y="578"/>
                  </a:cubicBezTo>
                  <a:close/>
                </a:path>
              </a:pathLst>
            </a:custGeom>
            <a:solidFill>
              <a:schemeClr val="bg1"/>
            </a:solidFill>
            <a:ln w="0">
              <a:noFill/>
              <a:prstDash val="solid"/>
              <a:round/>
              <a:headEnd/>
              <a:tailEnd/>
            </a:ln>
          </p:spPr>
          <p:txBody>
            <a:bodyPr vert="horz" wrap="square" lIns="91440" tIns="91440" rIns="91440" bIns="274320" numCol="1" anchor="b" anchorCtr="0" compatLnSpc="1">
              <a:prstTxWarp prst="textNoShape">
                <a:avLst/>
              </a:prstTxWarp>
            </a:bodyPr>
            <a:lstStyle/>
            <a:p>
              <a:pPr defTabSz="932563"/>
              <a:endParaRPr lang="en-US" sz="1800" dirty="0">
                <a:solidFill>
                  <a:srgbClr val="000000"/>
                </a:solidFill>
              </a:endParaRPr>
            </a:p>
          </p:txBody>
        </p:sp>
        <p:sp>
          <p:nvSpPr>
            <p:cNvPr id="84" name="Freeform 9"/>
            <p:cNvSpPr>
              <a:spLocks noChangeAspect="1" noEditPoints="1"/>
            </p:cNvSpPr>
            <p:nvPr userDrawn="1"/>
          </p:nvSpPr>
          <p:spPr bwMode="auto">
            <a:xfrm>
              <a:off x="9861272" y="4240611"/>
              <a:ext cx="242613" cy="317121"/>
            </a:xfrm>
            <a:custGeom>
              <a:avLst/>
              <a:gdLst>
                <a:gd name="T0" fmla="*/ 208 w 208"/>
                <a:gd name="T1" fmla="*/ 287 h 300"/>
                <a:gd name="T2" fmla="*/ 195 w 208"/>
                <a:gd name="T3" fmla="*/ 300 h 300"/>
                <a:gd name="T4" fmla="*/ 13 w 208"/>
                <a:gd name="T5" fmla="*/ 300 h 300"/>
                <a:gd name="T6" fmla="*/ 0 w 208"/>
                <a:gd name="T7" fmla="*/ 287 h 300"/>
                <a:gd name="T8" fmla="*/ 0 w 208"/>
                <a:gd name="T9" fmla="*/ 158 h 300"/>
                <a:gd name="T10" fmla="*/ 13 w 208"/>
                <a:gd name="T11" fmla="*/ 145 h 300"/>
                <a:gd name="T12" fmla="*/ 195 w 208"/>
                <a:gd name="T13" fmla="*/ 145 h 300"/>
                <a:gd name="T14" fmla="*/ 208 w 208"/>
                <a:gd name="T15" fmla="*/ 158 h 300"/>
                <a:gd name="T16" fmla="*/ 208 w 208"/>
                <a:gd name="T17" fmla="*/ 287 h 300"/>
                <a:gd name="T18" fmla="*/ 125 w 208"/>
                <a:gd name="T19" fmla="*/ 207 h 300"/>
                <a:gd name="T20" fmla="*/ 104 w 208"/>
                <a:gd name="T21" fmla="*/ 186 h 300"/>
                <a:gd name="T22" fmla="*/ 83 w 208"/>
                <a:gd name="T23" fmla="*/ 207 h 300"/>
                <a:gd name="T24" fmla="*/ 95 w 208"/>
                <a:gd name="T25" fmla="*/ 226 h 300"/>
                <a:gd name="T26" fmla="*/ 83 w 208"/>
                <a:gd name="T27" fmla="*/ 258 h 300"/>
                <a:gd name="T28" fmla="*/ 125 w 208"/>
                <a:gd name="T29" fmla="*/ 258 h 300"/>
                <a:gd name="T30" fmla="*/ 113 w 208"/>
                <a:gd name="T31" fmla="*/ 226 h 300"/>
                <a:gd name="T32" fmla="*/ 125 w 208"/>
                <a:gd name="T33" fmla="*/ 207 h 300"/>
                <a:gd name="T34" fmla="*/ 191 w 208"/>
                <a:gd name="T35" fmla="*/ 81 h 300"/>
                <a:gd name="T36" fmla="*/ 104 w 208"/>
                <a:gd name="T37" fmla="*/ 0 h 300"/>
                <a:gd name="T38" fmla="*/ 17 w 208"/>
                <a:gd name="T39" fmla="*/ 81 h 300"/>
                <a:gd name="T40" fmla="*/ 17 w 208"/>
                <a:gd name="T41" fmla="*/ 134 h 300"/>
                <a:gd name="T42" fmla="*/ 49 w 208"/>
                <a:gd name="T43" fmla="*/ 134 h 300"/>
                <a:gd name="T44" fmla="*/ 49 w 208"/>
                <a:gd name="T45" fmla="*/ 81 h 300"/>
                <a:gd name="T46" fmla="*/ 104 w 208"/>
                <a:gd name="T47" fmla="*/ 32 h 300"/>
                <a:gd name="T48" fmla="*/ 159 w 208"/>
                <a:gd name="T49" fmla="*/ 81 h 300"/>
                <a:gd name="T50" fmla="*/ 159 w 208"/>
                <a:gd name="T51" fmla="*/ 81 h 300"/>
                <a:gd name="T52" fmla="*/ 159 w 208"/>
                <a:gd name="T53" fmla="*/ 134 h 300"/>
                <a:gd name="T54" fmla="*/ 191 w 208"/>
                <a:gd name="T55" fmla="*/ 134 h 300"/>
                <a:gd name="T56" fmla="*/ 191 w 208"/>
                <a:gd name="T57" fmla="*/ 8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300">
                  <a:moveTo>
                    <a:pt x="208" y="287"/>
                  </a:moveTo>
                  <a:cubicBezTo>
                    <a:pt x="208" y="294"/>
                    <a:pt x="202" y="300"/>
                    <a:pt x="195" y="300"/>
                  </a:cubicBezTo>
                  <a:cubicBezTo>
                    <a:pt x="13" y="300"/>
                    <a:pt x="13" y="300"/>
                    <a:pt x="13" y="300"/>
                  </a:cubicBezTo>
                  <a:cubicBezTo>
                    <a:pt x="6" y="300"/>
                    <a:pt x="0" y="294"/>
                    <a:pt x="0" y="287"/>
                  </a:cubicBezTo>
                  <a:cubicBezTo>
                    <a:pt x="0" y="158"/>
                    <a:pt x="0" y="158"/>
                    <a:pt x="0" y="158"/>
                  </a:cubicBezTo>
                  <a:cubicBezTo>
                    <a:pt x="0" y="151"/>
                    <a:pt x="6" y="145"/>
                    <a:pt x="13" y="145"/>
                  </a:cubicBezTo>
                  <a:cubicBezTo>
                    <a:pt x="195" y="145"/>
                    <a:pt x="195" y="145"/>
                    <a:pt x="195" y="145"/>
                  </a:cubicBezTo>
                  <a:cubicBezTo>
                    <a:pt x="202" y="145"/>
                    <a:pt x="208" y="151"/>
                    <a:pt x="208" y="158"/>
                  </a:cubicBezTo>
                  <a:lnTo>
                    <a:pt x="208" y="287"/>
                  </a:lnTo>
                  <a:close/>
                  <a:moveTo>
                    <a:pt x="125" y="207"/>
                  </a:moveTo>
                  <a:cubicBezTo>
                    <a:pt x="125" y="196"/>
                    <a:pt x="116" y="186"/>
                    <a:pt x="104" y="186"/>
                  </a:cubicBezTo>
                  <a:cubicBezTo>
                    <a:pt x="92" y="186"/>
                    <a:pt x="83" y="196"/>
                    <a:pt x="83" y="207"/>
                  </a:cubicBezTo>
                  <a:cubicBezTo>
                    <a:pt x="83" y="216"/>
                    <a:pt x="88" y="223"/>
                    <a:pt x="95" y="226"/>
                  </a:cubicBezTo>
                  <a:cubicBezTo>
                    <a:pt x="83" y="258"/>
                    <a:pt x="83" y="258"/>
                    <a:pt x="83" y="258"/>
                  </a:cubicBezTo>
                  <a:cubicBezTo>
                    <a:pt x="125" y="258"/>
                    <a:pt x="125" y="258"/>
                    <a:pt x="125" y="258"/>
                  </a:cubicBezTo>
                  <a:cubicBezTo>
                    <a:pt x="113" y="226"/>
                    <a:pt x="113" y="226"/>
                    <a:pt x="113" y="226"/>
                  </a:cubicBezTo>
                  <a:cubicBezTo>
                    <a:pt x="120" y="223"/>
                    <a:pt x="125" y="216"/>
                    <a:pt x="125" y="207"/>
                  </a:cubicBezTo>
                  <a:close/>
                  <a:moveTo>
                    <a:pt x="191" y="81"/>
                  </a:moveTo>
                  <a:cubicBezTo>
                    <a:pt x="191" y="35"/>
                    <a:pt x="152" y="0"/>
                    <a:pt x="104" y="0"/>
                  </a:cubicBezTo>
                  <a:cubicBezTo>
                    <a:pt x="56" y="0"/>
                    <a:pt x="17" y="35"/>
                    <a:pt x="17" y="81"/>
                  </a:cubicBezTo>
                  <a:cubicBezTo>
                    <a:pt x="17" y="134"/>
                    <a:pt x="17" y="134"/>
                    <a:pt x="17" y="134"/>
                  </a:cubicBezTo>
                  <a:cubicBezTo>
                    <a:pt x="49" y="134"/>
                    <a:pt x="49" y="134"/>
                    <a:pt x="49" y="134"/>
                  </a:cubicBezTo>
                  <a:cubicBezTo>
                    <a:pt x="49" y="81"/>
                    <a:pt x="49" y="81"/>
                    <a:pt x="49" y="81"/>
                  </a:cubicBezTo>
                  <a:cubicBezTo>
                    <a:pt x="49" y="55"/>
                    <a:pt x="72" y="33"/>
                    <a:pt x="104" y="32"/>
                  </a:cubicBezTo>
                  <a:cubicBezTo>
                    <a:pt x="136" y="33"/>
                    <a:pt x="159" y="55"/>
                    <a:pt x="159" y="81"/>
                  </a:cubicBezTo>
                  <a:cubicBezTo>
                    <a:pt x="159" y="81"/>
                    <a:pt x="159" y="81"/>
                    <a:pt x="159" y="81"/>
                  </a:cubicBezTo>
                  <a:cubicBezTo>
                    <a:pt x="159" y="134"/>
                    <a:pt x="159" y="134"/>
                    <a:pt x="159" y="134"/>
                  </a:cubicBezTo>
                  <a:cubicBezTo>
                    <a:pt x="191" y="134"/>
                    <a:pt x="191" y="134"/>
                    <a:pt x="191" y="134"/>
                  </a:cubicBezTo>
                  <a:cubicBezTo>
                    <a:pt x="191" y="81"/>
                    <a:pt x="191" y="81"/>
                    <a:pt x="191" y="81"/>
                  </a:cubicBezTo>
                  <a:close/>
                </a:path>
              </a:pathLst>
            </a:custGeom>
            <a:solidFill>
              <a:schemeClr val="bg1"/>
            </a:solidFill>
            <a:ln w="0">
              <a:noFill/>
              <a:prstDash val="solid"/>
              <a:round/>
              <a:headEnd/>
              <a:tailEnd/>
            </a:ln>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86" name="Freeform 8"/>
            <p:cNvSpPr>
              <a:spLocks noEditPoints="1"/>
            </p:cNvSpPr>
            <p:nvPr userDrawn="1"/>
          </p:nvSpPr>
          <p:spPr bwMode="auto">
            <a:xfrm rot="145679">
              <a:off x="8916494" y="4904931"/>
              <a:ext cx="464307" cy="297206"/>
            </a:xfrm>
            <a:custGeom>
              <a:avLst/>
              <a:gdLst>
                <a:gd name="T0" fmla="*/ 0 w 371"/>
                <a:gd name="T1" fmla="*/ 83 h 166"/>
                <a:gd name="T2" fmla="*/ 35 w 371"/>
                <a:gd name="T3" fmla="*/ 151 h 166"/>
                <a:gd name="T4" fmla="*/ 84 w 371"/>
                <a:gd name="T5" fmla="*/ 166 h 166"/>
                <a:gd name="T6" fmla="*/ 161 w 371"/>
                <a:gd name="T7" fmla="*/ 116 h 166"/>
                <a:gd name="T8" fmla="*/ 189 w 371"/>
                <a:gd name="T9" fmla="*/ 116 h 166"/>
                <a:gd name="T10" fmla="*/ 189 w 371"/>
                <a:gd name="T11" fmla="*/ 100 h 166"/>
                <a:gd name="T12" fmla="*/ 207 w 371"/>
                <a:gd name="T13" fmla="*/ 111 h 166"/>
                <a:gd name="T14" fmla="*/ 228 w 371"/>
                <a:gd name="T15" fmla="*/ 96 h 166"/>
                <a:gd name="T16" fmla="*/ 245 w 371"/>
                <a:gd name="T17" fmla="*/ 111 h 166"/>
                <a:gd name="T18" fmla="*/ 264 w 371"/>
                <a:gd name="T19" fmla="*/ 96 h 166"/>
                <a:gd name="T20" fmla="*/ 280 w 371"/>
                <a:gd name="T21" fmla="*/ 111 h 166"/>
                <a:gd name="T22" fmla="*/ 315 w 371"/>
                <a:gd name="T23" fmla="*/ 93 h 166"/>
                <a:gd name="T24" fmla="*/ 325 w 371"/>
                <a:gd name="T25" fmla="*/ 108 h 166"/>
                <a:gd name="T26" fmla="*/ 340 w 371"/>
                <a:gd name="T27" fmla="*/ 108 h 166"/>
                <a:gd name="T28" fmla="*/ 371 w 371"/>
                <a:gd name="T29" fmla="*/ 63 h 166"/>
                <a:gd name="T30" fmla="*/ 371 w 371"/>
                <a:gd name="T31" fmla="*/ 49 h 166"/>
                <a:gd name="T32" fmla="*/ 160 w 371"/>
                <a:gd name="T33" fmla="*/ 49 h 166"/>
                <a:gd name="T34" fmla="*/ 156 w 371"/>
                <a:gd name="T35" fmla="*/ 40 h 166"/>
                <a:gd name="T36" fmla="*/ 84 w 371"/>
                <a:gd name="T37" fmla="*/ 0 h 166"/>
                <a:gd name="T38" fmla="*/ 0 w 371"/>
                <a:gd name="T39" fmla="*/ 83 h 166"/>
                <a:gd name="T40" fmla="*/ 72 w 371"/>
                <a:gd name="T41" fmla="*/ 83 h 166"/>
                <a:gd name="T42" fmla="*/ 50 w 371"/>
                <a:gd name="T43" fmla="*/ 108 h 166"/>
                <a:gd name="T44" fmla="*/ 27 w 371"/>
                <a:gd name="T45" fmla="*/ 83 h 166"/>
                <a:gd name="T46" fmla="*/ 50 w 371"/>
                <a:gd name="T47" fmla="*/ 59 h 166"/>
                <a:gd name="T48" fmla="*/ 72 w 371"/>
                <a:gd name="T4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1" h="166">
                  <a:moveTo>
                    <a:pt x="0" y="83"/>
                  </a:moveTo>
                  <a:cubicBezTo>
                    <a:pt x="0" y="111"/>
                    <a:pt x="14" y="136"/>
                    <a:pt x="35" y="151"/>
                  </a:cubicBezTo>
                  <a:cubicBezTo>
                    <a:pt x="49" y="161"/>
                    <a:pt x="66" y="166"/>
                    <a:pt x="84" y="166"/>
                  </a:cubicBezTo>
                  <a:cubicBezTo>
                    <a:pt x="118" y="166"/>
                    <a:pt x="148" y="146"/>
                    <a:pt x="161" y="116"/>
                  </a:cubicBezTo>
                  <a:cubicBezTo>
                    <a:pt x="189" y="116"/>
                    <a:pt x="189" y="116"/>
                    <a:pt x="189" y="116"/>
                  </a:cubicBezTo>
                  <a:cubicBezTo>
                    <a:pt x="189" y="100"/>
                    <a:pt x="189" y="100"/>
                    <a:pt x="189" y="100"/>
                  </a:cubicBezTo>
                  <a:cubicBezTo>
                    <a:pt x="207" y="111"/>
                    <a:pt x="207" y="111"/>
                    <a:pt x="207" y="111"/>
                  </a:cubicBezTo>
                  <a:cubicBezTo>
                    <a:pt x="228" y="96"/>
                    <a:pt x="228" y="96"/>
                    <a:pt x="228" y="96"/>
                  </a:cubicBezTo>
                  <a:cubicBezTo>
                    <a:pt x="245" y="111"/>
                    <a:pt x="245" y="111"/>
                    <a:pt x="245" y="111"/>
                  </a:cubicBezTo>
                  <a:cubicBezTo>
                    <a:pt x="264" y="96"/>
                    <a:pt x="264" y="96"/>
                    <a:pt x="264" y="96"/>
                  </a:cubicBezTo>
                  <a:cubicBezTo>
                    <a:pt x="280" y="111"/>
                    <a:pt x="280" y="111"/>
                    <a:pt x="280" y="111"/>
                  </a:cubicBezTo>
                  <a:cubicBezTo>
                    <a:pt x="315" y="93"/>
                    <a:pt x="315" y="93"/>
                    <a:pt x="315" y="93"/>
                  </a:cubicBezTo>
                  <a:cubicBezTo>
                    <a:pt x="325" y="108"/>
                    <a:pt x="325" y="108"/>
                    <a:pt x="325" y="108"/>
                  </a:cubicBezTo>
                  <a:cubicBezTo>
                    <a:pt x="340" y="108"/>
                    <a:pt x="340" y="108"/>
                    <a:pt x="340" y="108"/>
                  </a:cubicBezTo>
                  <a:cubicBezTo>
                    <a:pt x="371" y="63"/>
                    <a:pt x="371" y="63"/>
                    <a:pt x="371" y="63"/>
                  </a:cubicBezTo>
                  <a:cubicBezTo>
                    <a:pt x="371" y="49"/>
                    <a:pt x="371" y="49"/>
                    <a:pt x="371" y="49"/>
                  </a:cubicBezTo>
                  <a:cubicBezTo>
                    <a:pt x="160" y="49"/>
                    <a:pt x="160" y="49"/>
                    <a:pt x="160" y="49"/>
                  </a:cubicBezTo>
                  <a:cubicBezTo>
                    <a:pt x="159" y="46"/>
                    <a:pt x="157" y="43"/>
                    <a:pt x="156" y="40"/>
                  </a:cubicBezTo>
                  <a:cubicBezTo>
                    <a:pt x="141" y="16"/>
                    <a:pt x="114" y="0"/>
                    <a:pt x="84" y="0"/>
                  </a:cubicBezTo>
                  <a:cubicBezTo>
                    <a:pt x="38" y="0"/>
                    <a:pt x="0" y="38"/>
                    <a:pt x="0" y="83"/>
                  </a:cubicBezTo>
                  <a:close/>
                  <a:moveTo>
                    <a:pt x="72" y="83"/>
                  </a:moveTo>
                  <a:cubicBezTo>
                    <a:pt x="72" y="97"/>
                    <a:pt x="62" y="108"/>
                    <a:pt x="50" y="108"/>
                  </a:cubicBezTo>
                  <a:cubicBezTo>
                    <a:pt x="37" y="108"/>
                    <a:pt x="27" y="97"/>
                    <a:pt x="27" y="83"/>
                  </a:cubicBezTo>
                  <a:cubicBezTo>
                    <a:pt x="27" y="70"/>
                    <a:pt x="37" y="59"/>
                    <a:pt x="50" y="59"/>
                  </a:cubicBezTo>
                  <a:cubicBezTo>
                    <a:pt x="62" y="59"/>
                    <a:pt x="72" y="70"/>
                    <a:pt x="72" y="83"/>
                  </a:cubicBezTo>
                  <a:close/>
                </a:path>
              </a:pathLst>
            </a:custGeom>
            <a:solidFill>
              <a:schemeClr val="bg1"/>
            </a:solidFill>
            <a:ln w="3175">
              <a:noFill/>
            </a:ln>
            <a:effectLst/>
            <a:extLst/>
          </p:spPr>
          <p:txBody>
            <a:bodyPr vert="horz" wrap="square" lIns="91440" tIns="45720" rIns="91440" bIns="45720" numCol="1" anchor="t" anchorCtr="0" compatLnSpc="1">
              <a:prstTxWarp prst="textNoShape">
                <a:avLst/>
              </a:prstTxWarp>
            </a:bodyPr>
            <a:lstStyle/>
            <a:p>
              <a:pPr defTabSz="932563"/>
              <a:endParaRPr lang="en-US" sz="1800" dirty="0">
                <a:solidFill>
                  <a:srgbClr val="3F3F3F"/>
                </a:solidFill>
              </a:endParaRPr>
            </a:p>
          </p:txBody>
        </p:sp>
        <p:sp>
          <p:nvSpPr>
            <p:cNvPr id="87" name="Freeform 8"/>
            <p:cNvSpPr>
              <a:spLocks noEditPoints="1"/>
            </p:cNvSpPr>
            <p:nvPr userDrawn="1"/>
          </p:nvSpPr>
          <p:spPr bwMode="auto">
            <a:xfrm rot="145679">
              <a:off x="9189941" y="2824301"/>
              <a:ext cx="356864" cy="237253"/>
            </a:xfrm>
            <a:custGeom>
              <a:avLst/>
              <a:gdLst>
                <a:gd name="T0" fmla="*/ 0 w 371"/>
                <a:gd name="T1" fmla="*/ 83 h 166"/>
                <a:gd name="T2" fmla="*/ 35 w 371"/>
                <a:gd name="T3" fmla="*/ 151 h 166"/>
                <a:gd name="T4" fmla="*/ 84 w 371"/>
                <a:gd name="T5" fmla="*/ 166 h 166"/>
                <a:gd name="T6" fmla="*/ 161 w 371"/>
                <a:gd name="T7" fmla="*/ 116 h 166"/>
                <a:gd name="T8" fmla="*/ 189 w 371"/>
                <a:gd name="T9" fmla="*/ 116 h 166"/>
                <a:gd name="T10" fmla="*/ 189 w 371"/>
                <a:gd name="T11" fmla="*/ 100 h 166"/>
                <a:gd name="T12" fmla="*/ 207 w 371"/>
                <a:gd name="T13" fmla="*/ 111 h 166"/>
                <a:gd name="T14" fmla="*/ 228 w 371"/>
                <a:gd name="T15" fmla="*/ 96 h 166"/>
                <a:gd name="T16" fmla="*/ 245 w 371"/>
                <a:gd name="T17" fmla="*/ 111 h 166"/>
                <a:gd name="T18" fmla="*/ 264 w 371"/>
                <a:gd name="T19" fmla="*/ 96 h 166"/>
                <a:gd name="T20" fmla="*/ 280 w 371"/>
                <a:gd name="T21" fmla="*/ 111 h 166"/>
                <a:gd name="T22" fmla="*/ 315 w 371"/>
                <a:gd name="T23" fmla="*/ 93 h 166"/>
                <a:gd name="T24" fmla="*/ 325 w 371"/>
                <a:gd name="T25" fmla="*/ 108 h 166"/>
                <a:gd name="T26" fmla="*/ 340 w 371"/>
                <a:gd name="T27" fmla="*/ 108 h 166"/>
                <a:gd name="T28" fmla="*/ 371 w 371"/>
                <a:gd name="T29" fmla="*/ 63 h 166"/>
                <a:gd name="T30" fmla="*/ 371 w 371"/>
                <a:gd name="T31" fmla="*/ 49 h 166"/>
                <a:gd name="T32" fmla="*/ 160 w 371"/>
                <a:gd name="T33" fmla="*/ 49 h 166"/>
                <a:gd name="T34" fmla="*/ 156 w 371"/>
                <a:gd name="T35" fmla="*/ 40 h 166"/>
                <a:gd name="T36" fmla="*/ 84 w 371"/>
                <a:gd name="T37" fmla="*/ 0 h 166"/>
                <a:gd name="T38" fmla="*/ 0 w 371"/>
                <a:gd name="T39" fmla="*/ 83 h 166"/>
                <a:gd name="T40" fmla="*/ 72 w 371"/>
                <a:gd name="T41" fmla="*/ 83 h 166"/>
                <a:gd name="T42" fmla="*/ 50 w 371"/>
                <a:gd name="T43" fmla="*/ 108 h 166"/>
                <a:gd name="T44" fmla="*/ 27 w 371"/>
                <a:gd name="T45" fmla="*/ 83 h 166"/>
                <a:gd name="T46" fmla="*/ 50 w 371"/>
                <a:gd name="T47" fmla="*/ 59 h 166"/>
                <a:gd name="T48" fmla="*/ 72 w 371"/>
                <a:gd name="T4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1" h="166">
                  <a:moveTo>
                    <a:pt x="0" y="83"/>
                  </a:moveTo>
                  <a:cubicBezTo>
                    <a:pt x="0" y="111"/>
                    <a:pt x="14" y="136"/>
                    <a:pt x="35" y="151"/>
                  </a:cubicBezTo>
                  <a:cubicBezTo>
                    <a:pt x="49" y="161"/>
                    <a:pt x="66" y="166"/>
                    <a:pt x="84" y="166"/>
                  </a:cubicBezTo>
                  <a:cubicBezTo>
                    <a:pt x="118" y="166"/>
                    <a:pt x="148" y="146"/>
                    <a:pt x="161" y="116"/>
                  </a:cubicBezTo>
                  <a:cubicBezTo>
                    <a:pt x="189" y="116"/>
                    <a:pt x="189" y="116"/>
                    <a:pt x="189" y="116"/>
                  </a:cubicBezTo>
                  <a:cubicBezTo>
                    <a:pt x="189" y="100"/>
                    <a:pt x="189" y="100"/>
                    <a:pt x="189" y="100"/>
                  </a:cubicBezTo>
                  <a:cubicBezTo>
                    <a:pt x="207" y="111"/>
                    <a:pt x="207" y="111"/>
                    <a:pt x="207" y="111"/>
                  </a:cubicBezTo>
                  <a:cubicBezTo>
                    <a:pt x="228" y="96"/>
                    <a:pt x="228" y="96"/>
                    <a:pt x="228" y="96"/>
                  </a:cubicBezTo>
                  <a:cubicBezTo>
                    <a:pt x="245" y="111"/>
                    <a:pt x="245" y="111"/>
                    <a:pt x="245" y="111"/>
                  </a:cubicBezTo>
                  <a:cubicBezTo>
                    <a:pt x="264" y="96"/>
                    <a:pt x="264" y="96"/>
                    <a:pt x="264" y="96"/>
                  </a:cubicBezTo>
                  <a:cubicBezTo>
                    <a:pt x="280" y="111"/>
                    <a:pt x="280" y="111"/>
                    <a:pt x="280" y="111"/>
                  </a:cubicBezTo>
                  <a:cubicBezTo>
                    <a:pt x="315" y="93"/>
                    <a:pt x="315" y="93"/>
                    <a:pt x="315" y="93"/>
                  </a:cubicBezTo>
                  <a:cubicBezTo>
                    <a:pt x="325" y="108"/>
                    <a:pt x="325" y="108"/>
                    <a:pt x="325" y="108"/>
                  </a:cubicBezTo>
                  <a:cubicBezTo>
                    <a:pt x="340" y="108"/>
                    <a:pt x="340" y="108"/>
                    <a:pt x="340" y="108"/>
                  </a:cubicBezTo>
                  <a:cubicBezTo>
                    <a:pt x="371" y="63"/>
                    <a:pt x="371" y="63"/>
                    <a:pt x="371" y="63"/>
                  </a:cubicBezTo>
                  <a:cubicBezTo>
                    <a:pt x="371" y="49"/>
                    <a:pt x="371" y="49"/>
                    <a:pt x="371" y="49"/>
                  </a:cubicBezTo>
                  <a:cubicBezTo>
                    <a:pt x="160" y="49"/>
                    <a:pt x="160" y="49"/>
                    <a:pt x="160" y="49"/>
                  </a:cubicBezTo>
                  <a:cubicBezTo>
                    <a:pt x="159" y="46"/>
                    <a:pt x="157" y="43"/>
                    <a:pt x="156" y="40"/>
                  </a:cubicBezTo>
                  <a:cubicBezTo>
                    <a:pt x="141" y="16"/>
                    <a:pt x="114" y="0"/>
                    <a:pt x="84" y="0"/>
                  </a:cubicBezTo>
                  <a:cubicBezTo>
                    <a:pt x="38" y="0"/>
                    <a:pt x="0" y="38"/>
                    <a:pt x="0" y="83"/>
                  </a:cubicBezTo>
                  <a:close/>
                  <a:moveTo>
                    <a:pt x="72" y="83"/>
                  </a:moveTo>
                  <a:cubicBezTo>
                    <a:pt x="72" y="97"/>
                    <a:pt x="62" y="108"/>
                    <a:pt x="50" y="108"/>
                  </a:cubicBezTo>
                  <a:cubicBezTo>
                    <a:pt x="37" y="108"/>
                    <a:pt x="27" y="97"/>
                    <a:pt x="27" y="83"/>
                  </a:cubicBezTo>
                  <a:cubicBezTo>
                    <a:pt x="27" y="70"/>
                    <a:pt x="37" y="59"/>
                    <a:pt x="50" y="59"/>
                  </a:cubicBezTo>
                  <a:cubicBezTo>
                    <a:pt x="62" y="59"/>
                    <a:pt x="72" y="70"/>
                    <a:pt x="72" y="83"/>
                  </a:cubicBezTo>
                  <a:close/>
                </a:path>
              </a:pathLst>
            </a:custGeom>
            <a:solidFill>
              <a:schemeClr val="bg1"/>
            </a:solidFill>
            <a:ln w="3175">
              <a:noFill/>
            </a:ln>
            <a:effectLst/>
            <a:extLst/>
          </p:spPr>
          <p:txBody>
            <a:bodyPr vert="horz" wrap="square" lIns="91440" tIns="45720" rIns="91440" bIns="45720" numCol="1" anchor="t" anchorCtr="0" compatLnSpc="1">
              <a:prstTxWarp prst="textNoShape">
                <a:avLst/>
              </a:prstTxWarp>
            </a:bodyPr>
            <a:lstStyle/>
            <a:p>
              <a:pPr defTabSz="932563"/>
              <a:endParaRPr lang="en-US" sz="1800" dirty="0">
                <a:solidFill>
                  <a:srgbClr val="3F3F3F"/>
                </a:solidFill>
              </a:endParaRPr>
            </a:p>
          </p:txBody>
        </p:sp>
        <p:sp>
          <p:nvSpPr>
            <p:cNvPr id="16" name="AutoShape 202"/>
            <p:cNvSpPr>
              <a:spLocks noChangeAspect="1" noChangeArrowheads="1" noTextEdit="1"/>
            </p:cNvSpPr>
            <p:nvPr userDrawn="1"/>
          </p:nvSpPr>
          <p:spPr bwMode="auto">
            <a:xfrm>
              <a:off x="5565775" y="-357188"/>
              <a:ext cx="7088188" cy="708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spTree>
    <p:extLst>
      <p:ext uri="{BB962C8B-B14F-4D97-AF65-F5344CB8AC3E}">
        <p14:creationId xmlns:p14="http://schemas.microsoft.com/office/powerpoint/2010/main" val="289903910"/>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_58pt Title/24pt Text">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083"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6" name="Title 1"/>
          <p:cNvSpPr>
            <a:spLocks noGrp="1"/>
          </p:cNvSpPr>
          <p:nvPr>
            <p:ph type="ctrTitle" hasCustomPrompt="1"/>
          </p:nvPr>
        </p:nvSpPr>
        <p:spPr>
          <a:xfrm>
            <a:off x="585217" y="2142637"/>
            <a:ext cx="11228387" cy="1720381"/>
          </a:xfrm>
        </p:spPr>
        <p:txBody>
          <a:bodyPr/>
          <a:lstStyle>
            <a:lvl1pPr>
              <a:defRPr sz="5999">
                <a:solidFill>
                  <a:schemeClr val="bg1"/>
                </a:solidFill>
              </a:defRPr>
            </a:lvl1pPr>
          </a:lstStyle>
          <a:p>
            <a:r>
              <a:rPr lang="en-US" dirty="0"/>
              <a:t>Title</a:t>
            </a:r>
          </a:p>
        </p:txBody>
      </p:sp>
      <p:sp>
        <p:nvSpPr>
          <p:cNvPr id="8" name="Subtitle 2"/>
          <p:cNvSpPr>
            <a:spLocks noGrp="1"/>
          </p:cNvSpPr>
          <p:nvPr>
            <p:ph type="subTitle" idx="1" hasCustomPrompt="1"/>
          </p:nvPr>
        </p:nvSpPr>
        <p:spPr>
          <a:xfrm>
            <a:off x="603504" y="3954463"/>
            <a:ext cx="11210099" cy="1055382"/>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261211601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_58pt Title/24pt Text">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4107"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6" name="Title 1"/>
          <p:cNvSpPr>
            <a:spLocks noGrp="1"/>
          </p:cNvSpPr>
          <p:nvPr>
            <p:ph type="ctrTitle" hasCustomPrompt="1"/>
          </p:nvPr>
        </p:nvSpPr>
        <p:spPr>
          <a:xfrm>
            <a:off x="585217" y="2142637"/>
            <a:ext cx="8248671" cy="1720381"/>
          </a:xfrm>
        </p:spPr>
        <p:txBody>
          <a:bodyPr/>
          <a:lstStyle>
            <a:lvl1pPr>
              <a:defRPr sz="5999">
                <a:solidFill>
                  <a:schemeClr val="bg1"/>
                </a:solidFill>
              </a:defRPr>
            </a:lvl1pPr>
          </a:lstStyle>
          <a:p>
            <a:r>
              <a:rPr lang="en-US" dirty="0"/>
              <a:t>Title</a:t>
            </a:r>
          </a:p>
        </p:txBody>
      </p:sp>
      <p:sp>
        <p:nvSpPr>
          <p:cNvPr id="8" name="Subtitle 2"/>
          <p:cNvSpPr>
            <a:spLocks noGrp="1"/>
          </p:cNvSpPr>
          <p:nvPr>
            <p:ph type="subTitle" idx="1" hasCustomPrompt="1"/>
          </p:nvPr>
        </p:nvSpPr>
        <p:spPr>
          <a:xfrm>
            <a:off x="603504" y="3954463"/>
            <a:ext cx="8235236" cy="1055382"/>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dirty="0"/>
              <a:t>Subtitle</a:t>
            </a:r>
          </a:p>
        </p:txBody>
      </p:sp>
      <p:grpSp>
        <p:nvGrpSpPr>
          <p:cNvPr id="5" name="Group 4"/>
          <p:cNvGrpSpPr/>
          <p:nvPr userDrawn="1"/>
        </p:nvGrpSpPr>
        <p:grpSpPr>
          <a:xfrm>
            <a:off x="8925988" y="1341232"/>
            <a:ext cx="3510488" cy="5537837"/>
            <a:chOff x="8925987" y="1341231"/>
            <a:chExt cx="3510488" cy="5537837"/>
          </a:xfrm>
        </p:grpSpPr>
        <p:sp>
          <p:nvSpPr>
            <p:cNvPr id="7" name="Freeform 6"/>
            <p:cNvSpPr>
              <a:spLocks/>
            </p:cNvSpPr>
            <p:nvPr/>
          </p:nvSpPr>
          <p:spPr bwMode="auto">
            <a:xfrm>
              <a:off x="9080596" y="2696006"/>
              <a:ext cx="3246304" cy="4001502"/>
            </a:xfrm>
            <a:custGeom>
              <a:avLst/>
              <a:gdLst>
                <a:gd name="T0" fmla="*/ 0 w 2476"/>
                <a:gd name="T1" fmla="*/ 2588 h 3052"/>
                <a:gd name="T2" fmla="*/ 1237 w 2476"/>
                <a:gd name="T3" fmla="*/ 0 h 3052"/>
                <a:gd name="T4" fmla="*/ 2476 w 2476"/>
                <a:gd name="T5" fmla="*/ 976 h 3052"/>
                <a:gd name="T6" fmla="*/ 495 w 2476"/>
                <a:gd name="T7" fmla="*/ 3052 h 3052"/>
                <a:gd name="T8" fmla="*/ 0 w 2476"/>
                <a:gd name="T9" fmla="*/ 2588 h 3052"/>
              </a:gdLst>
              <a:ahLst/>
              <a:cxnLst>
                <a:cxn ang="0">
                  <a:pos x="T0" y="T1"/>
                </a:cxn>
                <a:cxn ang="0">
                  <a:pos x="T2" y="T3"/>
                </a:cxn>
                <a:cxn ang="0">
                  <a:pos x="T4" y="T5"/>
                </a:cxn>
                <a:cxn ang="0">
                  <a:pos x="T6" y="T7"/>
                </a:cxn>
                <a:cxn ang="0">
                  <a:pos x="T8" y="T9"/>
                </a:cxn>
              </a:cxnLst>
              <a:rect l="0" t="0" r="r" b="b"/>
              <a:pathLst>
                <a:path w="2476" h="3052">
                  <a:moveTo>
                    <a:pt x="0" y="2588"/>
                  </a:moveTo>
                  <a:lnTo>
                    <a:pt x="1237" y="0"/>
                  </a:lnTo>
                  <a:lnTo>
                    <a:pt x="2476" y="976"/>
                  </a:lnTo>
                  <a:lnTo>
                    <a:pt x="495" y="3052"/>
                  </a:lnTo>
                  <a:lnTo>
                    <a:pt x="0" y="2588"/>
                  </a:lnTo>
                  <a:close/>
                </a:path>
              </a:pathLst>
            </a:custGeom>
            <a:solidFill>
              <a:schemeClr val="accent1">
                <a:lumMod val="20000"/>
                <a:lumOff val="80000"/>
                <a:alpha val="14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9" name="Freeform 5"/>
            <p:cNvSpPr>
              <a:spLocks/>
            </p:cNvSpPr>
            <p:nvPr/>
          </p:nvSpPr>
          <p:spPr bwMode="auto">
            <a:xfrm>
              <a:off x="11185247" y="1341231"/>
              <a:ext cx="1239838" cy="813644"/>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0" name="Freeform 5"/>
            <p:cNvSpPr>
              <a:spLocks/>
            </p:cNvSpPr>
            <p:nvPr/>
          </p:nvSpPr>
          <p:spPr bwMode="auto">
            <a:xfrm>
              <a:off x="10332390" y="1583889"/>
              <a:ext cx="1239838" cy="813644"/>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1" name="Freeform 5"/>
            <p:cNvSpPr>
              <a:spLocks/>
            </p:cNvSpPr>
            <p:nvPr/>
          </p:nvSpPr>
          <p:spPr bwMode="auto">
            <a:xfrm>
              <a:off x="9405174" y="1369064"/>
              <a:ext cx="895827" cy="587887"/>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nvGrpSpPr>
            <p:cNvPr id="12" name="Group 11"/>
            <p:cNvGrpSpPr/>
            <p:nvPr/>
          </p:nvGrpSpPr>
          <p:grpSpPr>
            <a:xfrm>
              <a:off x="11280477" y="3072737"/>
              <a:ext cx="1155998" cy="1162044"/>
              <a:chOff x="13209584" y="-2840041"/>
              <a:chExt cx="1820862" cy="1830385"/>
            </a:xfrm>
          </p:grpSpPr>
          <p:sp>
            <p:nvSpPr>
              <p:cNvPr id="26" name="Oval 5"/>
              <p:cNvSpPr>
                <a:spLocks noChangeArrowheads="1"/>
              </p:cNvSpPr>
              <p:nvPr/>
            </p:nvSpPr>
            <p:spPr bwMode="auto">
              <a:xfrm>
                <a:off x="13209584" y="-2840041"/>
                <a:ext cx="1820862" cy="1830385"/>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7" name="Freeform 6"/>
              <p:cNvSpPr>
                <a:spLocks/>
              </p:cNvSpPr>
              <p:nvPr/>
            </p:nvSpPr>
            <p:spPr bwMode="auto">
              <a:xfrm>
                <a:off x="13633446" y="-2205042"/>
                <a:ext cx="488950" cy="836611"/>
              </a:xfrm>
              <a:custGeom>
                <a:avLst/>
                <a:gdLst>
                  <a:gd name="T0" fmla="*/ 308 w 308"/>
                  <a:gd name="T1" fmla="*/ 175 h 527"/>
                  <a:gd name="T2" fmla="*/ 305 w 308"/>
                  <a:gd name="T3" fmla="*/ 527 h 527"/>
                  <a:gd name="T4" fmla="*/ 0 w 308"/>
                  <a:gd name="T5" fmla="*/ 351 h 527"/>
                  <a:gd name="T6" fmla="*/ 2 w 308"/>
                  <a:gd name="T7" fmla="*/ 0 h 527"/>
                  <a:gd name="T8" fmla="*/ 308 w 308"/>
                  <a:gd name="T9" fmla="*/ 175 h 527"/>
                </a:gdLst>
                <a:ahLst/>
                <a:cxnLst>
                  <a:cxn ang="0">
                    <a:pos x="T0" y="T1"/>
                  </a:cxn>
                  <a:cxn ang="0">
                    <a:pos x="T2" y="T3"/>
                  </a:cxn>
                  <a:cxn ang="0">
                    <a:pos x="T4" y="T5"/>
                  </a:cxn>
                  <a:cxn ang="0">
                    <a:pos x="T6" y="T7"/>
                  </a:cxn>
                  <a:cxn ang="0">
                    <a:pos x="T8" y="T9"/>
                  </a:cxn>
                </a:cxnLst>
                <a:rect l="0" t="0" r="r" b="b"/>
                <a:pathLst>
                  <a:path w="308" h="527">
                    <a:moveTo>
                      <a:pt x="308" y="175"/>
                    </a:moveTo>
                    <a:lnTo>
                      <a:pt x="305" y="527"/>
                    </a:lnTo>
                    <a:lnTo>
                      <a:pt x="0" y="351"/>
                    </a:lnTo>
                    <a:lnTo>
                      <a:pt x="2" y="0"/>
                    </a:lnTo>
                    <a:lnTo>
                      <a:pt x="308" y="175"/>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8" name="Freeform 7"/>
              <p:cNvSpPr>
                <a:spLocks/>
              </p:cNvSpPr>
              <p:nvPr/>
            </p:nvSpPr>
            <p:spPr bwMode="auto">
              <a:xfrm>
                <a:off x="14122396" y="-2205042"/>
                <a:ext cx="484187" cy="836611"/>
              </a:xfrm>
              <a:custGeom>
                <a:avLst/>
                <a:gdLst>
                  <a:gd name="T0" fmla="*/ 0 w 305"/>
                  <a:gd name="T1" fmla="*/ 175 h 527"/>
                  <a:gd name="T2" fmla="*/ 0 w 305"/>
                  <a:gd name="T3" fmla="*/ 527 h 527"/>
                  <a:gd name="T4" fmla="*/ 305 w 305"/>
                  <a:gd name="T5" fmla="*/ 351 h 527"/>
                  <a:gd name="T6" fmla="*/ 305 w 305"/>
                  <a:gd name="T7" fmla="*/ 0 h 527"/>
                  <a:gd name="T8" fmla="*/ 0 w 305"/>
                  <a:gd name="T9" fmla="*/ 175 h 527"/>
                </a:gdLst>
                <a:ahLst/>
                <a:cxnLst>
                  <a:cxn ang="0">
                    <a:pos x="T0" y="T1"/>
                  </a:cxn>
                  <a:cxn ang="0">
                    <a:pos x="T2" y="T3"/>
                  </a:cxn>
                  <a:cxn ang="0">
                    <a:pos x="T4" y="T5"/>
                  </a:cxn>
                  <a:cxn ang="0">
                    <a:pos x="T6" y="T7"/>
                  </a:cxn>
                  <a:cxn ang="0">
                    <a:pos x="T8" y="T9"/>
                  </a:cxn>
                </a:cxnLst>
                <a:rect l="0" t="0" r="r" b="b"/>
                <a:pathLst>
                  <a:path w="305" h="527">
                    <a:moveTo>
                      <a:pt x="0" y="175"/>
                    </a:moveTo>
                    <a:lnTo>
                      <a:pt x="0" y="527"/>
                    </a:lnTo>
                    <a:lnTo>
                      <a:pt x="305" y="351"/>
                    </a:lnTo>
                    <a:lnTo>
                      <a:pt x="305" y="0"/>
                    </a:lnTo>
                    <a:lnTo>
                      <a:pt x="0" y="175"/>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9" name="Freeform 8"/>
              <p:cNvSpPr>
                <a:spLocks/>
              </p:cNvSpPr>
              <p:nvPr/>
            </p:nvSpPr>
            <p:spPr bwMode="auto">
              <a:xfrm>
                <a:off x="13636621" y="-2484441"/>
                <a:ext cx="969962" cy="557212"/>
              </a:xfrm>
              <a:custGeom>
                <a:avLst/>
                <a:gdLst>
                  <a:gd name="T0" fmla="*/ 306 w 611"/>
                  <a:gd name="T1" fmla="*/ 351 h 351"/>
                  <a:gd name="T2" fmla="*/ 0 w 611"/>
                  <a:gd name="T3" fmla="*/ 173 h 351"/>
                  <a:gd name="T4" fmla="*/ 303 w 611"/>
                  <a:gd name="T5" fmla="*/ 0 h 351"/>
                  <a:gd name="T6" fmla="*/ 611 w 611"/>
                  <a:gd name="T7" fmla="*/ 173 h 351"/>
                  <a:gd name="T8" fmla="*/ 306 w 611"/>
                  <a:gd name="T9" fmla="*/ 351 h 351"/>
                </a:gdLst>
                <a:ahLst/>
                <a:cxnLst>
                  <a:cxn ang="0">
                    <a:pos x="T0" y="T1"/>
                  </a:cxn>
                  <a:cxn ang="0">
                    <a:pos x="T2" y="T3"/>
                  </a:cxn>
                  <a:cxn ang="0">
                    <a:pos x="T4" y="T5"/>
                  </a:cxn>
                  <a:cxn ang="0">
                    <a:pos x="T6" y="T7"/>
                  </a:cxn>
                  <a:cxn ang="0">
                    <a:pos x="T8" y="T9"/>
                  </a:cxn>
                </a:cxnLst>
                <a:rect l="0" t="0" r="r" b="b"/>
                <a:pathLst>
                  <a:path w="611" h="351">
                    <a:moveTo>
                      <a:pt x="306" y="351"/>
                    </a:moveTo>
                    <a:lnTo>
                      <a:pt x="0" y="173"/>
                    </a:lnTo>
                    <a:lnTo>
                      <a:pt x="303" y="0"/>
                    </a:lnTo>
                    <a:lnTo>
                      <a:pt x="611" y="173"/>
                    </a:lnTo>
                    <a:lnTo>
                      <a:pt x="306" y="351"/>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grpSp>
          <p:nvGrpSpPr>
            <p:cNvPr id="13" name="Group 12"/>
            <p:cNvGrpSpPr/>
            <p:nvPr/>
          </p:nvGrpSpPr>
          <p:grpSpPr>
            <a:xfrm>
              <a:off x="10518590" y="2205906"/>
              <a:ext cx="1227128" cy="1233544"/>
              <a:chOff x="15478120" y="-2840041"/>
              <a:chExt cx="1820862" cy="1830385"/>
            </a:xfrm>
          </p:grpSpPr>
          <p:sp>
            <p:nvSpPr>
              <p:cNvPr id="22" name="Oval 9"/>
              <p:cNvSpPr>
                <a:spLocks noChangeArrowheads="1"/>
              </p:cNvSpPr>
              <p:nvPr/>
            </p:nvSpPr>
            <p:spPr bwMode="auto">
              <a:xfrm>
                <a:off x="15478120" y="-2840041"/>
                <a:ext cx="1820862" cy="1830385"/>
              </a:xfrm>
              <a:prstGeom prst="ellipse">
                <a:avLst/>
              </a:pr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3" name="Freeform 10"/>
              <p:cNvSpPr>
                <a:spLocks/>
              </p:cNvSpPr>
              <p:nvPr/>
            </p:nvSpPr>
            <p:spPr bwMode="auto">
              <a:xfrm>
                <a:off x="15901983" y="-2205042"/>
                <a:ext cx="488950" cy="836611"/>
              </a:xfrm>
              <a:custGeom>
                <a:avLst/>
                <a:gdLst>
                  <a:gd name="T0" fmla="*/ 308 w 308"/>
                  <a:gd name="T1" fmla="*/ 175 h 527"/>
                  <a:gd name="T2" fmla="*/ 305 w 308"/>
                  <a:gd name="T3" fmla="*/ 527 h 527"/>
                  <a:gd name="T4" fmla="*/ 0 w 308"/>
                  <a:gd name="T5" fmla="*/ 351 h 527"/>
                  <a:gd name="T6" fmla="*/ 0 w 308"/>
                  <a:gd name="T7" fmla="*/ 0 h 527"/>
                  <a:gd name="T8" fmla="*/ 308 w 308"/>
                  <a:gd name="T9" fmla="*/ 175 h 527"/>
                </a:gdLst>
                <a:ahLst/>
                <a:cxnLst>
                  <a:cxn ang="0">
                    <a:pos x="T0" y="T1"/>
                  </a:cxn>
                  <a:cxn ang="0">
                    <a:pos x="T2" y="T3"/>
                  </a:cxn>
                  <a:cxn ang="0">
                    <a:pos x="T4" y="T5"/>
                  </a:cxn>
                  <a:cxn ang="0">
                    <a:pos x="T6" y="T7"/>
                  </a:cxn>
                  <a:cxn ang="0">
                    <a:pos x="T8" y="T9"/>
                  </a:cxn>
                </a:cxnLst>
                <a:rect l="0" t="0" r="r" b="b"/>
                <a:pathLst>
                  <a:path w="308" h="527">
                    <a:moveTo>
                      <a:pt x="308" y="175"/>
                    </a:moveTo>
                    <a:lnTo>
                      <a:pt x="305" y="527"/>
                    </a:lnTo>
                    <a:lnTo>
                      <a:pt x="0" y="351"/>
                    </a:lnTo>
                    <a:lnTo>
                      <a:pt x="0" y="0"/>
                    </a:lnTo>
                    <a:lnTo>
                      <a:pt x="308" y="175"/>
                    </a:lnTo>
                    <a:close/>
                  </a:path>
                </a:pathLst>
              </a:custGeom>
              <a:solidFill>
                <a:srgbClr val="009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4" name="Freeform 11"/>
              <p:cNvSpPr>
                <a:spLocks/>
              </p:cNvSpPr>
              <p:nvPr/>
            </p:nvSpPr>
            <p:spPr bwMode="auto">
              <a:xfrm>
                <a:off x="16386170" y="-2205042"/>
                <a:ext cx="488950" cy="836611"/>
              </a:xfrm>
              <a:custGeom>
                <a:avLst/>
                <a:gdLst>
                  <a:gd name="T0" fmla="*/ 3 w 308"/>
                  <a:gd name="T1" fmla="*/ 175 h 527"/>
                  <a:gd name="T2" fmla="*/ 0 w 308"/>
                  <a:gd name="T3" fmla="*/ 527 h 527"/>
                  <a:gd name="T4" fmla="*/ 306 w 308"/>
                  <a:gd name="T5" fmla="*/ 351 h 527"/>
                  <a:gd name="T6" fmla="*/ 308 w 308"/>
                  <a:gd name="T7" fmla="*/ 0 h 527"/>
                  <a:gd name="T8" fmla="*/ 3 w 308"/>
                  <a:gd name="T9" fmla="*/ 175 h 527"/>
                </a:gdLst>
                <a:ahLst/>
                <a:cxnLst>
                  <a:cxn ang="0">
                    <a:pos x="T0" y="T1"/>
                  </a:cxn>
                  <a:cxn ang="0">
                    <a:pos x="T2" y="T3"/>
                  </a:cxn>
                  <a:cxn ang="0">
                    <a:pos x="T4" y="T5"/>
                  </a:cxn>
                  <a:cxn ang="0">
                    <a:pos x="T6" y="T7"/>
                  </a:cxn>
                  <a:cxn ang="0">
                    <a:pos x="T8" y="T9"/>
                  </a:cxn>
                </a:cxnLst>
                <a:rect l="0" t="0" r="r" b="b"/>
                <a:pathLst>
                  <a:path w="308" h="527">
                    <a:moveTo>
                      <a:pt x="3" y="175"/>
                    </a:moveTo>
                    <a:lnTo>
                      <a:pt x="0" y="527"/>
                    </a:lnTo>
                    <a:lnTo>
                      <a:pt x="306" y="351"/>
                    </a:lnTo>
                    <a:lnTo>
                      <a:pt x="308" y="0"/>
                    </a:lnTo>
                    <a:lnTo>
                      <a:pt x="3" y="175"/>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5" name="Freeform 12"/>
              <p:cNvSpPr>
                <a:spLocks/>
              </p:cNvSpPr>
              <p:nvPr/>
            </p:nvSpPr>
            <p:spPr bwMode="auto">
              <a:xfrm>
                <a:off x="15901983" y="-2484441"/>
                <a:ext cx="973137" cy="557212"/>
              </a:xfrm>
              <a:custGeom>
                <a:avLst/>
                <a:gdLst>
                  <a:gd name="T0" fmla="*/ 308 w 613"/>
                  <a:gd name="T1" fmla="*/ 351 h 351"/>
                  <a:gd name="T2" fmla="*/ 0 w 613"/>
                  <a:gd name="T3" fmla="*/ 173 h 351"/>
                  <a:gd name="T4" fmla="*/ 305 w 613"/>
                  <a:gd name="T5" fmla="*/ 0 h 351"/>
                  <a:gd name="T6" fmla="*/ 613 w 613"/>
                  <a:gd name="T7" fmla="*/ 173 h 351"/>
                  <a:gd name="T8" fmla="*/ 308 w 613"/>
                  <a:gd name="T9" fmla="*/ 351 h 351"/>
                </a:gdLst>
                <a:ahLst/>
                <a:cxnLst>
                  <a:cxn ang="0">
                    <a:pos x="T0" y="T1"/>
                  </a:cxn>
                  <a:cxn ang="0">
                    <a:pos x="T2" y="T3"/>
                  </a:cxn>
                  <a:cxn ang="0">
                    <a:pos x="T4" y="T5"/>
                  </a:cxn>
                  <a:cxn ang="0">
                    <a:pos x="T6" y="T7"/>
                  </a:cxn>
                  <a:cxn ang="0">
                    <a:pos x="T8" y="T9"/>
                  </a:cxn>
                </a:cxnLst>
                <a:rect l="0" t="0" r="r" b="b"/>
                <a:pathLst>
                  <a:path w="613" h="351">
                    <a:moveTo>
                      <a:pt x="308" y="351"/>
                    </a:moveTo>
                    <a:lnTo>
                      <a:pt x="0" y="173"/>
                    </a:lnTo>
                    <a:lnTo>
                      <a:pt x="305" y="0"/>
                    </a:lnTo>
                    <a:lnTo>
                      <a:pt x="613" y="173"/>
                    </a:lnTo>
                    <a:lnTo>
                      <a:pt x="308" y="351"/>
                    </a:lnTo>
                    <a:close/>
                  </a:path>
                </a:pathLst>
              </a:custGeom>
              <a:solidFill>
                <a:srgbClr val="55D4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grpSp>
          <p:nvGrpSpPr>
            <p:cNvPr id="14" name="Group 13"/>
            <p:cNvGrpSpPr/>
            <p:nvPr/>
          </p:nvGrpSpPr>
          <p:grpSpPr>
            <a:xfrm>
              <a:off x="10136778" y="3451591"/>
              <a:ext cx="1520689" cy="1531312"/>
              <a:chOff x="9685432" y="3577886"/>
              <a:chExt cx="1520689" cy="1531312"/>
            </a:xfrm>
          </p:grpSpPr>
          <p:sp>
            <p:nvSpPr>
              <p:cNvPr id="18" name="Oval 13"/>
              <p:cNvSpPr>
                <a:spLocks noChangeArrowheads="1"/>
              </p:cNvSpPr>
              <p:nvPr/>
            </p:nvSpPr>
            <p:spPr bwMode="auto">
              <a:xfrm>
                <a:off x="9685432" y="3577886"/>
                <a:ext cx="1520689" cy="1531312"/>
              </a:xfrm>
              <a:prstGeom prst="ellipse">
                <a:avLst/>
              </a:prstGeom>
              <a:solidFill>
                <a:srgbClr val="4668C5">
                  <a:alpha val="85000"/>
                </a:srgb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9" name="Freeform 14"/>
              <p:cNvSpPr>
                <a:spLocks/>
              </p:cNvSpPr>
              <p:nvPr/>
            </p:nvSpPr>
            <p:spPr bwMode="auto">
              <a:xfrm>
                <a:off x="10040039" y="4109130"/>
                <a:ext cx="406403" cy="699914"/>
              </a:xfrm>
              <a:custGeom>
                <a:avLst/>
                <a:gdLst>
                  <a:gd name="T0" fmla="*/ 306 w 306"/>
                  <a:gd name="T1" fmla="*/ 175 h 527"/>
                  <a:gd name="T2" fmla="*/ 306 w 306"/>
                  <a:gd name="T3" fmla="*/ 527 h 527"/>
                  <a:gd name="T4" fmla="*/ 0 w 306"/>
                  <a:gd name="T5" fmla="*/ 351 h 527"/>
                  <a:gd name="T6" fmla="*/ 0 w 306"/>
                  <a:gd name="T7" fmla="*/ 0 h 527"/>
                  <a:gd name="T8" fmla="*/ 306 w 306"/>
                  <a:gd name="T9" fmla="*/ 175 h 527"/>
                </a:gdLst>
                <a:ahLst/>
                <a:cxnLst>
                  <a:cxn ang="0">
                    <a:pos x="T0" y="T1"/>
                  </a:cxn>
                  <a:cxn ang="0">
                    <a:pos x="T2" y="T3"/>
                  </a:cxn>
                  <a:cxn ang="0">
                    <a:pos x="T4" y="T5"/>
                  </a:cxn>
                  <a:cxn ang="0">
                    <a:pos x="T6" y="T7"/>
                  </a:cxn>
                  <a:cxn ang="0">
                    <a:pos x="T8" y="T9"/>
                  </a:cxn>
                </a:cxnLst>
                <a:rect l="0" t="0" r="r" b="b"/>
                <a:pathLst>
                  <a:path w="306" h="527">
                    <a:moveTo>
                      <a:pt x="306" y="175"/>
                    </a:moveTo>
                    <a:lnTo>
                      <a:pt x="306" y="527"/>
                    </a:lnTo>
                    <a:lnTo>
                      <a:pt x="0" y="351"/>
                    </a:lnTo>
                    <a:lnTo>
                      <a:pt x="0" y="0"/>
                    </a:lnTo>
                    <a:lnTo>
                      <a:pt x="306" y="175"/>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0" name="Freeform 15"/>
              <p:cNvSpPr>
                <a:spLocks/>
              </p:cNvSpPr>
              <p:nvPr/>
            </p:nvSpPr>
            <p:spPr bwMode="auto">
              <a:xfrm>
                <a:off x="10446440" y="4109130"/>
                <a:ext cx="405074" cy="699914"/>
              </a:xfrm>
              <a:custGeom>
                <a:avLst/>
                <a:gdLst>
                  <a:gd name="T0" fmla="*/ 0 w 305"/>
                  <a:gd name="T1" fmla="*/ 175 h 527"/>
                  <a:gd name="T2" fmla="*/ 0 w 305"/>
                  <a:gd name="T3" fmla="*/ 527 h 527"/>
                  <a:gd name="T4" fmla="*/ 305 w 305"/>
                  <a:gd name="T5" fmla="*/ 351 h 527"/>
                  <a:gd name="T6" fmla="*/ 305 w 305"/>
                  <a:gd name="T7" fmla="*/ 0 h 527"/>
                  <a:gd name="T8" fmla="*/ 0 w 305"/>
                  <a:gd name="T9" fmla="*/ 175 h 527"/>
                </a:gdLst>
                <a:ahLst/>
                <a:cxnLst>
                  <a:cxn ang="0">
                    <a:pos x="T0" y="T1"/>
                  </a:cxn>
                  <a:cxn ang="0">
                    <a:pos x="T2" y="T3"/>
                  </a:cxn>
                  <a:cxn ang="0">
                    <a:pos x="T4" y="T5"/>
                  </a:cxn>
                  <a:cxn ang="0">
                    <a:pos x="T6" y="T7"/>
                  </a:cxn>
                  <a:cxn ang="0">
                    <a:pos x="T8" y="T9"/>
                  </a:cxn>
                </a:cxnLst>
                <a:rect l="0" t="0" r="r" b="b"/>
                <a:pathLst>
                  <a:path w="305" h="527">
                    <a:moveTo>
                      <a:pt x="0" y="175"/>
                    </a:moveTo>
                    <a:lnTo>
                      <a:pt x="0" y="527"/>
                    </a:lnTo>
                    <a:lnTo>
                      <a:pt x="305" y="351"/>
                    </a:lnTo>
                    <a:lnTo>
                      <a:pt x="305" y="0"/>
                    </a:lnTo>
                    <a:lnTo>
                      <a:pt x="0" y="175"/>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1" name="Freeform 16"/>
              <p:cNvSpPr>
                <a:spLocks/>
              </p:cNvSpPr>
              <p:nvPr/>
            </p:nvSpPr>
            <p:spPr bwMode="auto">
              <a:xfrm>
                <a:off x="10040039" y="3875383"/>
                <a:ext cx="811477" cy="466167"/>
              </a:xfrm>
              <a:custGeom>
                <a:avLst/>
                <a:gdLst>
                  <a:gd name="T0" fmla="*/ 306 w 611"/>
                  <a:gd name="T1" fmla="*/ 351 h 351"/>
                  <a:gd name="T2" fmla="*/ 0 w 611"/>
                  <a:gd name="T3" fmla="*/ 173 h 351"/>
                  <a:gd name="T4" fmla="*/ 306 w 611"/>
                  <a:gd name="T5" fmla="*/ 0 h 351"/>
                  <a:gd name="T6" fmla="*/ 611 w 611"/>
                  <a:gd name="T7" fmla="*/ 173 h 351"/>
                  <a:gd name="T8" fmla="*/ 306 w 611"/>
                  <a:gd name="T9" fmla="*/ 351 h 351"/>
                </a:gdLst>
                <a:ahLst/>
                <a:cxnLst>
                  <a:cxn ang="0">
                    <a:pos x="T0" y="T1"/>
                  </a:cxn>
                  <a:cxn ang="0">
                    <a:pos x="T2" y="T3"/>
                  </a:cxn>
                  <a:cxn ang="0">
                    <a:pos x="T4" y="T5"/>
                  </a:cxn>
                  <a:cxn ang="0">
                    <a:pos x="T6" y="T7"/>
                  </a:cxn>
                  <a:cxn ang="0">
                    <a:pos x="T8" y="T9"/>
                  </a:cxn>
                </a:cxnLst>
                <a:rect l="0" t="0" r="r" b="b"/>
                <a:pathLst>
                  <a:path w="611" h="351">
                    <a:moveTo>
                      <a:pt x="306" y="351"/>
                    </a:moveTo>
                    <a:lnTo>
                      <a:pt x="0" y="173"/>
                    </a:lnTo>
                    <a:lnTo>
                      <a:pt x="306" y="0"/>
                    </a:lnTo>
                    <a:lnTo>
                      <a:pt x="611" y="173"/>
                    </a:lnTo>
                    <a:lnTo>
                      <a:pt x="306" y="351"/>
                    </a:lnTo>
                    <a:close/>
                  </a:path>
                </a:pathLst>
              </a:custGeom>
              <a:solidFill>
                <a:srgbClr val="9B4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sp>
          <p:nvSpPr>
            <p:cNvPr id="15" name="TextBox 14"/>
            <p:cNvSpPr txBox="1"/>
            <p:nvPr/>
          </p:nvSpPr>
          <p:spPr>
            <a:xfrm>
              <a:off x="10272407" y="5327699"/>
              <a:ext cx="593726" cy="593726"/>
            </a:xfrm>
            <a:prstGeom prst="ellipse">
              <a:avLst/>
            </a:prstGeom>
            <a:solidFill>
              <a:schemeClr val="accent5"/>
            </a:solidFill>
          </p:spPr>
          <p:txBody>
            <a:bodyPr wrap="none" lIns="182880" tIns="146304" rIns="182880" bIns="146304" rtlCol="0" anchor="ctr">
              <a:noAutofit/>
            </a:bodyPr>
            <a:lstStyle/>
            <a:p>
              <a:pPr algn="ctr" defTabSz="932563">
                <a:lnSpc>
                  <a:spcPct val="90000"/>
                </a:lnSpc>
                <a:spcAft>
                  <a:spcPts val="600"/>
                </a:spcAft>
              </a:pPr>
              <a:endParaRPr lang="en-US" sz="1399" b="1" dirty="0">
                <a:solidFill>
                  <a:srgbClr val="FF8C00">
                    <a:lumMod val="40000"/>
                    <a:lumOff val="60000"/>
                  </a:srgbClr>
                </a:solidFill>
              </a:endParaRPr>
            </a:p>
          </p:txBody>
        </p:sp>
        <p:sp>
          <p:nvSpPr>
            <p:cNvPr id="16" name="TextBox 15"/>
            <p:cNvSpPr txBox="1"/>
            <p:nvPr/>
          </p:nvSpPr>
          <p:spPr>
            <a:xfrm>
              <a:off x="8991666" y="5478462"/>
              <a:ext cx="593726" cy="593726"/>
            </a:xfrm>
            <a:prstGeom prst="ellipse">
              <a:avLst/>
            </a:prstGeom>
            <a:solidFill>
              <a:schemeClr val="accent1">
                <a:lumMod val="60000"/>
                <a:lumOff val="40000"/>
              </a:schemeClr>
            </a:solidFill>
          </p:spPr>
          <p:txBody>
            <a:bodyPr wrap="none" lIns="182880" tIns="146304" rIns="182880" bIns="146304" rtlCol="0" anchor="ctr">
              <a:noAutofit/>
            </a:bodyPr>
            <a:lstStyle/>
            <a:p>
              <a:pPr algn="ctr" defTabSz="932563">
                <a:lnSpc>
                  <a:spcPct val="90000"/>
                </a:lnSpc>
                <a:spcAft>
                  <a:spcPts val="600"/>
                </a:spcAft>
              </a:pPr>
              <a:endParaRPr lang="en-US" sz="1399" b="1" dirty="0">
                <a:solidFill>
                  <a:srgbClr val="0072C6">
                    <a:lumMod val="60000"/>
                    <a:lumOff val="40000"/>
                  </a:srgbClr>
                </a:solidFill>
              </a:endParaRPr>
            </a:p>
          </p:txBody>
        </p:sp>
        <p:sp>
          <p:nvSpPr>
            <p:cNvPr id="17" name="TextBox 16"/>
            <p:cNvSpPr txBox="1"/>
            <p:nvPr/>
          </p:nvSpPr>
          <p:spPr>
            <a:xfrm>
              <a:off x="8925987" y="5964668"/>
              <a:ext cx="914400" cy="914400"/>
            </a:xfrm>
            <a:prstGeom prst="ellipse">
              <a:avLst/>
            </a:prstGeom>
            <a:solidFill>
              <a:schemeClr val="tx2"/>
            </a:solidFill>
          </p:spPr>
          <p:txBody>
            <a:bodyPr wrap="none" lIns="182880" tIns="146304" rIns="182880" bIns="146304" rtlCol="0" anchor="ctr">
              <a:noAutofit/>
            </a:bodyPr>
            <a:lstStyle/>
            <a:p>
              <a:pPr algn="ctr" defTabSz="932563">
                <a:lnSpc>
                  <a:spcPct val="90000"/>
                </a:lnSpc>
                <a:spcAft>
                  <a:spcPts val="600"/>
                </a:spcAft>
              </a:pPr>
              <a:endParaRPr lang="en-US" sz="1800" b="1" dirty="0">
                <a:solidFill>
                  <a:srgbClr val="FFFFFF">
                    <a:lumMod val="65000"/>
                  </a:srgbClr>
                </a:solidFill>
              </a:endParaRPr>
            </a:p>
          </p:txBody>
        </p:sp>
      </p:grpSp>
    </p:spTree>
    <p:extLst>
      <p:ext uri="{BB962C8B-B14F-4D97-AF65-F5344CB8AC3E}">
        <p14:creationId xmlns:p14="http://schemas.microsoft.com/office/powerpoint/2010/main" val="407327960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6931764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99"/>
            </a:lvl1pPr>
          </a:lstStyle>
          <a:p>
            <a:r>
              <a:rPr lang="en-US" dirty="0"/>
              <a:t>Click to edit Master title style</a:t>
            </a:r>
          </a:p>
        </p:txBody>
      </p:sp>
      <p:sp>
        <p:nvSpPr>
          <p:cNvPr id="6" name="Text Placeholder 5"/>
          <p:cNvSpPr>
            <a:spLocks noGrp="1"/>
          </p:cNvSpPr>
          <p:nvPr>
            <p:ph type="body" sz="quarter" idx="10"/>
          </p:nvPr>
        </p:nvSpPr>
        <p:spPr>
          <a:xfrm>
            <a:off x="274639" y="1140280"/>
            <a:ext cx="11887200" cy="2000548"/>
          </a:xfrm>
        </p:spPr>
        <p:txBody>
          <a:bodyPr/>
          <a:lstStyle>
            <a:lvl1pPr marL="0" indent="0">
              <a:lnSpc>
                <a:spcPct val="100000"/>
              </a:lnSpc>
              <a:spcBef>
                <a:spcPts val="600"/>
              </a:spcBef>
              <a:buNone/>
              <a:defRPr sz="3199">
                <a:gradFill>
                  <a:gsLst>
                    <a:gs pos="1250">
                      <a:schemeClr val="tx1"/>
                    </a:gs>
                    <a:gs pos="99000">
                      <a:schemeClr val="tx1"/>
                    </a:gs>
                  </a:gsLst>
                  <a:lin ang="5400000" scaled="0"/>
                </a:gradFill>
              </a:defRPr>
            </a:lvl1pPr>
            <a:lvl2pPr marL="0" indent="0">
              <a:lnSpc>
                <a:spcPct val="100000"/>
              </a:lnSpc>
              <a:spcBef>
                <a:spcPts val="600"/>
              </a:spcBef>
              <a:buFontTx/>
              <a:buNone/>
              <a:defRPr sz="1599"/>
            </a:lvl2pPr>
            <a:lvl3pPr marL="228557" indent="0">
              <a:lnSpc>
                <a:spcPct val="100000"/>
              </a:lnSpc>
              <a:spcBef>
                <a:spcPts val="600"/>
              </a:spcBef>
              <a:buNone/>
              <a:defRPr sz="1800"/>
            </a:lvl3pPr>
            <a:lvl4pPr marL="457112" indent="0">
              <a:lnSpc>
                <a:spcPct val="100000"/>
              </a:lnSpc>
              <a:spcBef>
                <a:spcPts val="600"/>
              </a:spcBef>
              <a:buNone/>
              <a:defRPr sz="1599"/>
            </a:lvl4pPr>
            <a:lvl5pPr marL="685669" indent="0">
              <a:lnSpc>
                <a:spcPct val="100000"/>
              </a:lnSpc>
              <a:spcBef>
                <a:spcPts val="600"/>
              </a:spcBef>
              <a:buNone/>
              <a:defRPr sz="15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933966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140280"/>
            <a:ext cx="11887200" cy="1938992"/>
          </a:xfrm>
        </p:spPr>
        <p:txBody>
          <a:bodyPr>
            <a:spAutoFit/>
          </a:bodyPr>
          <a:lstStyle>
            <a:lvl1pPr>
              <a:lnSpc>
                <a:spcPct val="100000"/>
              </a:lnSpc>
              <a:spcBef>
                <a:spcPts val="600"/>
              </a:spcBef>
              <a:defRPr sz="3199"/>
            </a:lvl1pPr>
            <a:lvl2pPr>
              <a:lnSpc>
                <a:spcPct val="100000"/>
              </a:lnSpc>
              <a:spcBef>
                <a:spcPts val="600"/>
              </a:spcBef>
              <a:defRPr sz="1800"/>
            </a:lvl2pPr>
            <a:lvl3pPr>
              <a:lnSpc>
                <a:spcPct val="100000"/>
              </a:lnSpc>
              <a:spcBef>
                <a:spcPts val="600"/>
              </a:spcBef>
              <a:defRPr sz="1599"/>
            </a:lvl3pPr>
            <a:lvl4pPr>
              <a:lnSpc>
                <a:spcPct val="100000"/>
              </a:lnSpc>
              <a:spcBef>
                <a:spcPts val="600"/>
              </a:spcBef>
              <a:defRPr sz="1399"/>
            </a:lvl4pPr>
            <a:lvl5pPr>
              <a:lnSpc>
                <a:spcPct val="100000"/>
              </a:lnSpc>
              <a:spcBef>
                <a:spcPts val="600"/>
              </a:spcBef>
              <a:defRPr sz="13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sz="4399"/>
            </a:lvl1pPr>
          </a:lstStyle>
          <a:p>
            <a:r>
              <a:rPr lang="en-US" dirty="0"/>
              <a:t>Click to edit Master title style</a:t>
            </a:r>
          </a:p>
        </p:txBody>
      </p:sp>
    </p:spTree>
    <p:extLst>
      <p:ext uri="{BB962C8B-B14F-4D97-AF65-F5344CB8AC3E}">
        <p14:creationId xmlns:p14="http://schemas.microsoft.com/office/powerpoint/2010/main" val="265426507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140280"/>
            <a:ext cx="11887200" cy="1938992"/>
          </a:xfrm>
        </p:spPr>
        <p:txBody>
          <a:bodyPr>
            <a:spAutoFit/>
          </a:bodyPr>
          <a:lstStyle>
            <a:lvl1pPr>
              <a:lnSpc>
                <a:spcPct val="100000"/>
              </a:lnSpc>
              <a:spcBef>
                <a:spcPts val="600"/>
              </a:spcBef>
              <a:spcAft>
                <a:spcPts val="0"/>
              </a:spcAft>
              <a:defRPr sz="3199">
                <a:solidFill>
                  <a:schemeClr val="accent1"/>
                </a:solidFill>
                <a:latin typeface="+mj-lt"/>
              </a:defRPr>
            </a:lvl1pPr>
            <a:lvl2pPr>
              <a:lnSpc>
                <a:spcPct val="100000"/>
              </a:lnSpc>
              <a:spcBef>
                <a:spcPts val="600"/>
              </a:spcBef>
              <a:spcAft>
                <a:spcPts val="0"/>
              </a:spcAft>
              <a:defRPr sz="1800">
                <a:latin typeface="+mn-lt"/>
              </a:defRPr>
            </a:lvl2pPr>
            <a:lvl3pPr>
              <a:lnSpc>
                <a:spcPct val="100000"/>
              </a:lnSpc>
              <a:spcBef>
                <a:spcPts val="600"/>
              </a:spcBef>
              <a:spcAft>
                <a:spcPts val="0"/>
              </a:spcAft>
              <a:defRPr sz="1599">
                <a:latin typeface="+mn-lt"/>
              </a:defRPr>
            </a:lvl3pPr>
            <a:lvl4pPr>
              <a:lnSpc>
                <a:spcPct val="100000"/>
              </a:lnSpc>
              <a:spcBef>
                <a:spcPts val="600"/>
              </a:spcBef>
              <a:spcAft>
                <a:spcPts val="0"/>
              </a:spcAft>
              <a:defRPr sz="1399">
                <a:latin typeface="+mn-lt"/>
              </a:defRPr>
            </a:lvl4pPr>
            <a:lvl5pPr>
              <a:lnSpc>
                <a:spcPct val="100000"/>
              </a:lnSpc>
              <a:spcBef>
                <a:spcPts val="600"/>
              </a:spcBef>
              <a:spcAft>
                <a:spcPts val="0"/>
              </a:spcAft>
              <a:defRPr sz="1399">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sz="4399"/>
            </a:lvl1pPr>
          </a:lstStyle>
          <a:p>
            <a:r>
              <a:rPr lang="en-US" dirty="0"/>
              <a:t>Click to edit Master title style</a:t>
            </a:r>
          </a:p>
        </p:txBody>
      </p:sp>
    </p:spTree>
    <p:extLst>
      <p:ext uri="{BB962C8B-B14F-4D97-AF65-F5344CB8AC3E}">
        <p14:creationId xmlns:p14="http://schemas.microsoft.com/office/powerpoint/2010/main" val="223277393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40" y="1140279"/>
            <a:ext cx="5705247" cy="1938992"/>
          </a:xfrm>
        </p:spPr>
        <p:txBody>
          <a:bodyPr wrap="square">
            <a:spAutoFit/>
          </a:bodyPr>
          <a:lstStyle>
            <a:lvl1pPr marL="0" indent="0">
              <a:spcBef>
                <a:spcPts val="1224"/>
              </a:spcBef>
              <a:buClr>
                <a:schemeClr val="tx1"/>
              </a:buClr>
              <a:buFont typeface="Wingdings" pitchFamily="2" charset="2"/>
              <a:buNone/>
              <a:defRPr sz="3199">
                <a:solidFill>
                  <a:schemeClr val="accent1"/>
                </a:solidFill>
              </a:defRPr>
            </a:lvl1pPr>
            <a:lvl2pPr marL="0" indent="0">
              <a:buNone/>
              <a:defRPr sz="1800"/>
            </a:lvl2pPr>
            <a:lvl3pPr marL="231730" indent="0">
              <a:buNone/>
              <a:tabLst/>
              <a:defRPr sz="1800"/>
            </a:lvl3pPr>
            <a:lvl4pPr marL="460287" indent="0">
              <a:buNone/>
              <a:defRPr sz="1199"/>
            </a:lvl4pPr>
            <a:lvl5pPr marL="685669" indent="0">
              <a:buNone/>
              <a:tabLst/>
              <a:defRPr sz="11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18240" y="1140279"/>
            <a:ext cx="5943600" cy="1938992"/>
          </a:xfrm>
        </p:spPr>
        <p:txBody>
          <a:bodyPr wrap="square">
            <a:spAutoFit/>
          </a:bodyPr>
          <a:lstStyle>
            <a:lvl1pPr marL="0" indent="0">
              <a:spcBef>
                <a:spcPts val="1224"/>
              </a:spcBef>
              <a:buClr>
                <a:schemeClr val="tx1"/>
              </a:buClr>
              <a:buFont typeface="Wingdings" pitchFamily="2" charset="2"/>
              <a:buNone/>
              <a:defRPr sz="3199">
                <a:solidFill>
                  <a:schemeClr val="accent1"/>
                </a:solidFill>
              </a:defRPr>
            </a:lvl1pPr>
            <a:lvl2pPr marL="0" indent="0">
              <a:buNone/>
              <a:defRPr sz="1800"/>
            </a:lvl2pPr>
            <a:lvl3pPr marL="231730" indent="0">
              <a:buNone/>
              <a:tabLst/>
              <a:defRPr sz="1800"/>
            </a:lvl3pPr>
            <a:lvl4pPr marL="460287" indent="0">
              <a:buNone/>
              <a:defRPr sz="1199"/>
            </a:lvl4pPr>
            <a:lvl5pPr marL="685669" indent="0">
              <a:buNone/>
              <a:tabLst/>
              <a:defRPr sz="11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6678404"/>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140279"/>
            <a:ext cx="5763304" cy="1938992"/>
          </a:xfrm>
        </p:spPr>
        <p:txBody>
          <a:bodyPr wrap="square">
            <a:spAutoFit/>
          </a:bodyPr>
          <a:lstStyle>
            <a:lvl1pPr marL="0" indent="0">
              <a:spcBef>
                <a:spcPts val="1224"/>
              </a:spcBef>
              <a:buClr>
                <a:schemeClr val="tx1"/>
              </a:buClr>
              <a:buFont typeface="Wingdings" pitchFamily="2" charset="2"/>
              <a:buNone/>
              <a:defRPr sz="3199"/>
            </a:lvl1pPr>
            <a:lvl2pPr marL="0" indent="0">
              <a:buNone/>
              <a:defRPr sz="1800"/>
            </a:lvl2pPr>
            <a:lvl3pPr marL="231730" indent="0">
              <a:buNone/>
              <a:tabLst/>
              <a:defRPr sz="1800"/>
            </a:lvl3pPr>
            <a:lvl4pPr marL="460287" indent="0">
              <a:buNone/>
              <a:defRPr sz="1199"/>
            </a:lvl4pPr>
            <a:lvl5pPr marL="685669" indent="0">
              <a:buNone/>
              <a:tabLst/>
              <a:defRPr sz="11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18240" y="1140279"/>
            <a:ext cx="5943600" cy="1938992"/>
          </a:xfrm>
        </p:spPr>
        <p:txBody>
          <a:bodyPr wrap="square">
            <a:spAutoFit/>
          </a:bodyPr>
          <a:lstStyle>
            <a:lvl1pPr marL="0" indent="0">
              <a:spcBef>
                <a:spcPts val="1224"/>
              </a:spcBef>
              <a:buClr>
                <a:schemeClr val="tx1"/>
              </a:buClr>
              <a:buFont typeface="Wingdings" pitchFamily="2" charset="2"/>
              <a:buNone/>
              <a:defRPr sz="3199"/>
            </a:lvl1pPr>
            <a:lvl2pPr marL="0" indent="0">
              <a:buNone/>
              <a:defRPr sz="1800"/>
            </a:lvl2pPr>
            <a:lvl3pPr marL="231730" indent="0">
              <a:buNone/>
              <a:tabLst/>
              <a:defRPr sz="1800"/>
            </a:lvl3pPr>
            <a:lvl4pPr marL="460287" indent="0">
              <a:buNone/>
              <a:defRPr sz="1199"/>
            </a:lvl4pPr>
            <a:lvl5pPr marL="685669" indent="0">
              <a:buNone/>
              <a:tabLst/>
              <a:defRPr sz="11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3703727"/>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140280"/>
            <a:ext cx="5719762" cy="1846659"/>
          </a:xfrm>
        </p:spPr>
        <p:txBody>
          <a:bodyPr wrap="square">
            <a:spAutoFit/>
          </a:bodyPr>
          <a:lstStyle>
            <a:lvl1pPr marL="287282" indent="-287282">
              <a:spcBef>
                <a:spcPts val="1224"/>
              </a:spcBef>
              <a:buClr>
                <a:schemeClr val="tx1"/>
              </a:buClr>
              <a:buFont typeface="Arial" pitchFamily="34" charset="0"/>
              <a:buChar char="•"/>
              <a:defRPr sz="2800"/>
            </a:lvl1pPr>
            <a:lvl2pPr marL="531064" indent="-233150">
              <a:defRPr sz="1800"/>
            </a:lvl2pPr>
            <a:lvl3pPr marL="699450" indent="-168387">
              <a:tabLst/>
              <a:defRPr sz="1599"/>
            </a:lvl3pPr>
            <a:lvl4pPr marL="880789" indent="-181339">
              <a:defRPr sz="1099"/>
            </a:lvl4pPr>
            <a:lvl5pPr marL="1049175" indent="-168387">
              <a:tabLst/>
              <a:defRPr sz="10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18240" y="1140280"/>
            <a:ext cx="5943600" cy="1846659"/>
          </a:xfrm>
        </p:spPr>
        <p:txBody>
          <a:bodyPr wrap="square">
            <a:spAutoFit/>
          </a:bodyPr>
          <a:lstStyle>
            <a:lvl1pPr marL="287282" indent="-287282">
              <a:spcBef>
                <a:spcPts val="1224"/>
              </a:spcBef>
              <a:buClr>
                <a:schemeClr val="tx1"/>
              </a:buClr>
              <a:buFont typeface="Arial" pitchFamily="34" charset="0"/>
              <a:buChar char="•"/>
              <a:defRPr sz="2800"/>
            </a:lvl1pPr>
            <a:lvl2pPr marL="531064" indent="-233150">
              <a:defRPr sz="1800"/>
            </a:lvl2pPr>
            <a:lvl3pPr marL="699450" indent="-168387">
              <a:tabLst/>
              <a:defRPr sz="1599"/>
            </a:lvl3pPr>
            <a:lvl4pPr marL="880789" indent="-181339">
              <a:defRPr sz="1099"/>
            </a:lvl4pPr>
            <a:lvl5pPr marL="1049175" indent="-168387">
              <a:tabLst/>
              <a:defRPr sz="10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499179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20628718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140280"/>
            <a:ext cx="5748790" cy="1800493"/>
          </a:xfrm>
        </p:spPr>
        <p:txBody>
          <a:bodyPr wrap="square">
            <a:spAutoFit/>
          </a:bodyPr>
          <a:lstStyle>
            <a:lvl1pPr marL="287282" indent="-287282">
              <a:spcBef>
                <a:spcPts val="1224"/>
              </a:spcBef>
              <a:buClr>
                <a:schemeClr val="accent1"/>
              </a:buClr>
              <a:buFont typeface="Arial" pitchFamily="34" charset="0"/>
              <a:buChar char="•"/>
              <a:defRPr sz="2800">
                <a:solidFill>
                  <a:schemeClr val="accent1"/>
                </a:solidFill>
              </a:defRPr>
            </a:lvl1pPr>
            <a:lvl2pPr marL="531064" indent="-233150">
              <a:defRPr sz="1800"/>
            </a:lvl2pPr>
            <a:lvl3pPr marL="699450" indent="-168387">
              <a:tabLst/>
              <a:defRPr sz="1599"/>
            </a:lvl3pPr>
            <a:lvl4pPr marL="880789" indent="-181339">
              <a:defRPr sz="1099"/>
            </a:lvl4pPr>
            <a:lvl5pPr marL="1049175" indent="-168387">
              <a:tabLst/>
              <a:defRPr sz="10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18240" y="1140280"/>
            <a:ext cx="5943600" cy="1800493"/>
          </a:xfrm>
        </p:spPr>
        <p:txBody>
          <a:bodyPr wrap="square">
            <a:spAutoFit/>
          </a:bodyPr>
          <a:lstStyle>
            <a:lvl1pPr marL="287282" indent="-287282">
              <a:spcBef>
                <a:spcPts val="1224"/>
              </a:spcBef>
              <a:buClr>
                <a:schemeClr val="accent1"/>
              </a:buClr>
              <a:buFont typeface="Arial" pitchFamily="34" charset="0"/>
              <a:buChar char="•"/>
              <a:defRPr sz="2800">
                <a:solidFill>
                  <a:schemeClr val="accent1"/>
                </a:solidFill>
              </a:defRPr>
            </a:lvl1pPr>
            <a:lvl2pPr marL="531064" indent="-233150">
              <a:defRPr sz="1800"/>
            </a:lvl2pPr>
            <a:lvl3pPr marL="699450" indent="-168387">
              <a:tabLst/>
              <a:defRPr sz="1599"/>
            </a:lvl3pPr>
            <a:lvl4pPr marL="880789" indent="-181339">
              <a:defRPr sz="1099"/>
            </a:lvl4pPr>
            <a:lvl5pPr marL="1049175" indent="-168387">
              <a:tabLst/>
              <a:defRPr sz="109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43096931"/>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quarter" idx="10"/>
          </p:nvPr>
        </p:nvSpPr>
        <p:spPr>
          <a:xfrm>
            <a:off x="287339" y="1147536"/>
            <a:ext cx="11899900" cy="17019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957212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1333603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3020342"/>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6697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8pt Title/24pt Text">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5131"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6" name="Title 1"/>
          <p:cNvSpPr>
            <a:spLocks noGrp="1"/>
          </p:cNvSpPr>
          <p:nvPr>
            <p:ph type="ctrTitle" hasCustomPrompt="1"/>
          </p:nvPr>
        </p:nvSpPr>
        <p:spPr>
          <a:xfrm>
            <a:off x="585217" y="2142637"/>
            <a:ext cx="11228387" cy="1720381"/>
          </a:xfrm>
        </p:spPr>
        <p:txBody>
          <a:bodyPr/>
          <a:lstStyle>
            <a:lvl1pPr>
              <a:defRPr sz="5999">
                <a:solidFill>
                  <a:schemeClr val="bg1"/>
                </a:solidFill>
              </a:defRPr>
            </a:lvl1pPr>
          </a:lstStyle>
          <a:p>
            <a:r>
              <a:rPr lang="en-US" dirty="0"/>
              <a:t>Title</a:t>
            </a:r>
          </a:p>
        </p:txBody>
      </p:sp>
      <p:sp>
        <p:nvSpPr>
          <p:cNvPr id="8" name="Subtitle 2"/>
          <p:cNvSpPr>
            <a:spLocks noGrp="1"/>
          </p:cNvSpPr>
          <p:nvPr>
            <p:ph type="subTitle" idx="1" hasCustomPrompt="1"/>
          </p:nvPr>
        </p:nvSpPr>
        <p:spPr>
          <a:xfrm>
            <a:off x="603504" y="3954463"/>
            <a:ext cx="11210099" cy="523220"/>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589363889"/>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58pt Title/24pt Text">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6155"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6" name="Title 1"/>
          <p:cNvSpPr>
            <a:spLocks noGrp="1"/>
          </p:cNvSpPr>
          <p:nvPr>
            <p:ph type="ctrTitle" hasCustomPrompt="1"/>
          </p:nvPr>
        </p:nvSpPr>
        <p:spPr>
          <a:xfrm>
            <a:off x="585217" y="2142637"/>
            <a:ext cx="8248671" cy="1720381"/>
          </a:xfrm>
        </p:spPr>
        <p:txBody>
          <a:bodyPr/>
          <a:lstStyle>
            <a:lvl1pPr>
              <a:defRPr sz="5999">
                <a:solidFill>
                  <a:schemeClr val="bg1"/>
                </a:solidFill>
              </a:defRPr>
            </a:lvl1pPr>
          </a:lstStyle>
          <a:p>
            <a:r>
              <a:rPr lang="en-US" dirty="0"/>
              <a:t>Title</a:t>
            </a:r>
          </a:p>
        </p:txBody>
      </p:sp>
      <p:sp>
        <p:nvSpPr>
          <p:cNvPr id="8" name="Subtitle 2"/>
          <p:cNvSpPr>
            <a:spLocks noGrp="1"/>
          </p:cNvSpPr>
          <p:nvPr>
            <p:ph type="subTitle" idx="1" hasCustomPrompt="1"/>
          </p:nvPr>
        </p:nvSpPr>
        <p:spPr>
          <a:xfrm>
            <a:off x="603504" y="3954463"/>
            <a:ext cx="8235236" cy="523220"/>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dirty="0"/>
              <a:t>Subtitle</a:t>
            </a:r>
          </a:p>
        </p:txBody>
      </p:sp>
      <p:grpSp>
        <p:nvGrpSpPr>
          <p:cNvPr id="5" name="Group 4"/>
          <p:cNvGrpSpPr/>
          <p:nvPr userDrawn="1"/>
        </p:nvGrpSpPr>
        <p:grpSpPr>
          <a:xfrm>
            <a:off x="8925988" y="1341232"/>
            <a:ext cx="3510488" cy="5537837"/>
            <a:chOff x="8925987" y="1341231"/>
            <a:chExt cx="3510488" cy="5537837"/>
          </a:xfrm>
        </p:grpSpPr>
        <p:sp>
          <p:nvSpPr>
            <p:cNvPr id="7" name="Freeform 6"/>
            <p:cNvSpPr>
              <a:spLocks/>
            </p:cNvSpPr>
            <p:nvPr/>
          </p:nvSpPr>
          <p:spPr bwMode="auto">
            <a:xfrm>
              <a:off x="9080596" y="2696006"/>
              <a:ext cx="3246304" cy="4001502"/>
            </a:xfrm>
            <a:custGeom>
              <a:avLst/>
              <a:gdLst>
                <a:gd name="T0" fmla="*/ 0 w 2476"/>
                <a:gd name="T1" fmla="*/ 2588 h 3052"/>
                <a:gd name="T2" fmla="*/ 1237 w 2476"/>
                <a:gd name="T3" fmla="*/ 0 h 3052"/>
                <a:gd name="T4" fmla="*/ 2476 w 2476"/>
                <a:gd name="T5" fmla="*/ 976 h 3052"/>
                <a:gd name="T6" fmla="*/ 495 w 2476"/>
                <a:gd name="T7" fmla="*/ 3052 h 3052"/>
                <a:gd name="T8" fmla="*/ 0 w 2476"/>
                <a:gd name="T9" fmla="*/ 2588 h 3052"/>
              </a:gdLst>
              <a:ahLst/>
              <a:cxnLst>
                <a:cxn ang="0">
                  <a:pos x="T0" y="T1"/>
                </a:cxn>
                <a:cxn ang="0">
                  <a:pos x="T2" y="T3"/>
                </a:cxn>
                <a:cxn ang="0">
                  <a:pos x="T4" y="T5"/>
                </a:cxn>
                <a:cxn ang="0">
                  <a:pos x="T6" y="T7"/>
                </a:cxn>
                <a:cxn ang="0">
                  <a:pos x="T8" y="T9"/>
                </a:cxn>
              </a:cxnLst>
              <a:rect l="0" t="0" r="r" b="b"/>
              <a:pathLst>
                <a:path w="2476" h="3052">
                  <a:moveTo>
                    <a:pt x="0" y="2588"/>
                  </a:moveTo>
                  <a:lnTo>
                    <a:pt x="1237" y="0"/>
                  </a:lnTo>
                  <a:lnTo>
                    <a:pt x="2476" y="976"/>
                  </a:lnTo>
                  <a:lnTo>
                    <a:pt x="495" y="3052"/>
                  </a:lnTo>
                  <a:lnTo>
                    <a:pt x="0" y="2588"/>
                  </a:lnTo>
                  <a:close/>
                </a:path>
              </a:pathLst>
            </a:custGeom>
            <a:solidFill>
              <a:schemeClr val="accent1">
                <a:lumMod val="20000"/>
                <a:lumOff val="80000"/>
                <a:alpha val="14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9" name="Freeform 5"/>
            <p:cNvSpPr>
              <a:spLocks/>
            </p:cNvSpPr>
            <p:nvPr/>
          </p:nvSpPr>
          <p:spPr bwMode="auto">
            <a:xfrm>
              <a:off x="11185247" y="1341231"/>
              <a:ext cx="1239838" cy="813644"/>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0" name="Freeform 5"/>
            <p:cNvSpPr>
              <a:spLocks/>
            </p:cNvSpPr>
            <p:nvPr/>
          </p:nvSpPr>
          <p:spPr bwMode="auto">
            <a:xfrm>
              <a:off x="10332390" y="1583889"/>
              <a:ext cx="1239838" cy="813644"/>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1" name="Freeform 5"/>
            <p:cNvSpPr>
              <a:spLocks/>
            </p:cNvSpPr>
            <p:nvPr/>
          </p:nvSpPr>
          <p:spPr bwMode="auto">
            <a:xfrm>
              <a:off x="9405174" y="1369064"/>
              <a:ext cx="895827" cy="587887"/>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nvGrpSpPr>
            <p:cNvPr id="12" name="Group 11"/>
            <p:cNvGrpSpPr/>
            <p:nvPr/>
          </p:nvGrpSpPr>
          <p:grpSpPr>
            <a:xfrm>
              <a:off x="11280477" y="3072737"/>
              <a:ext cx="1155998" cy="1162044"/>
              <a:chOff x="13209584" y="-2840041"/>
              <a:chExt cx="1820862" cy="1830385"/>
            </a:xfrm>
          </p:grpSpPr>
          <p:sp>
            <p:nvSpPr>
              <p:cNvPr id="26" name="Oval 5"/>
              <p:cNvSpPr>
                <a:spLocks noChangeArrowheads="1"/>
              </p:cNvSpPr>
              <p:nvPr/>
            </p:nvSpPr>
            <p:spPr bwMode="auto">
              <a:xfrm>
                <a:off x="13209584" y="-2840041"/>
                <a:ext cx="1820862" cy="1830385"/>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7" name="Freeform 6"/>
              <p:cNvSpPr>
                <a:spLocks/>
              </p:cNvSpPr>
              <p:nvPr/>
            </p:nvSpPr>
            <p:spPr bwMode="auto">
              <a:xfrm>
                <a:off x="13633446" y="-2205042"/>
                <a:ext cx="488950" cy="836611"/>
              </a:xfrm>
              <a:custGeom>
                <a:avLst/>
                <a:gdLst>
                  <a:gd name="T0" fmla="*/ 308 w 308"/>
                  <a:gd name="T1" fmla="*/ 175 h 527"/>
                  <a:gd name="T2" fmla="*/ 305 w 308"/>
                  <a:gd name="T3" fmla="*/ 527 h 527"/>
                  <a:gd name="T4" fmla="*/ 0 w 308"/>
                  <a:gd name="T5" fmla="*/ 351 h 527"/>
                  <a:gd name="T6" fmla="*/ 2 w 308"/>
                  <a:gd name="T7" fmla="*/ 0 h 527"/>
                  <a:gd name="T8" fmla="*/ 308 w 308"/>
                  <a:gd name="T9" fmla="*/ 175 h 527"/>
                </a:gdLst>
                <a:ahLst/>
                <a:cxnLst>
                  <a:cxn ang="0">
                    <a:pos x="T0" y="T1"/>
                  </a:cxn>
                  <a:cxn ang="0">
                    <a:pos x="T2" y="T3"/>
                  </a:cxn>
                  <a:cxn ang="0">
                    <a:pos x="T4" y="T5"/>
                  </a:cxn>
                  <a:cxn ang="0">
                    <a:pos x="T6" y="T7"/>
                  </a:cxn>
                  <a:cxn ang="0">
                    <a:pos x="T8" y="T9"/>
                  </a:cxn>
                </a:cxnLst>
                <a:rect l="0" t="0" r="r" b="b"/>
                <a:pathLst>
                  <a:path w="308" h="527">
                    <a:moveTo>
                      <a:pt x="308" y="175"/>
                    </a:moveTo>
                    <a:lnTo>
                      <a:pt x="305" y="527"/>
                    </a:lnTo>
                    <a:lnTo>
                      <a:pt x="0" y="351"/>
                    </a:lnTo>
                    <a:lnTo>
                      <a:pt x="2" y="0"/>
                    </a:lnTo>
                    <a:lnTo>
                      <a:pt x="308" y="175"/>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8" name="Freeform 7"/>
              <p:cNvSpPr>
                <a:spLocks/>
              </p:cNvSpPr>
              <p:nvPr/>
            </p:nvSpPr>
            <p:spPr bwMode="auto">
              <a:xfrm>
                <a:off x="14122396" y="-2205042"/>
                <a:ext cx="484187" cy="836611"/>
              </a:xfrm>
              <a:custGeom>
                <a:avLst/>
                <a:gdLst>
                  <a:gd name="T0" fmla="*/ 0 w 305"/>
                  <a:gd name="T1" fmla="*/ 175 h 527"/>
                  <a:gd name="T2" fmla="*/ 0 w 305"/>
                  <a:gd name="T3" fmla="*/ 527 h 527"/>
                  <a:gd name="T4" fmla="*/ 305 w 305"/>
                  <a:gd name="T5" fmla="*/ 351 h 527"/>
                  <a:gd name="T6" fmla="*/ 305 w 305"/>
                  <a:gd name="T7" fmla="*/ 0 h 527"/>
                  <a:gd name="T8" fmla="*/ 0 w 305"/>
                  <a:gd name="T9" fmla="*/ 175 h 527"/>
                </a:gdLst>
                <a:ahLst/>
                <a:cxnLst>
                  <a:cxn ang="0">
                    <a:pos x="T0" y="T1"/>
                  </a:cxn>
                  <a:cxn ang="0">
                    <a:pos x="T2" y="T3"/>
                  </a:cxn>
                  <a:cxn ang="0">
                    <a:pos x="T4" y="T5"/>
                  </a:cxn>
                  <a:cxn ang="0">
                    <a:pos x="T6" y="T7"/>
                  </a:cxn>
                  <a:cxn ang="0">
                    <a:pos x="T8" y="T9"/>
                  </a:cxn>
                </a:cxnLst>
                <a:rect l="0" t="0" r="r" b="b"/>
                <a:pathLst>
                  <a:path w="305" h="527">
                    <a:moveTo>
                      <a:pt x="0" y="175"/>
                    </a:moveTo>
                    <a:lnTo>
                      <a:pt x="0" y="527"/>
                    </a:lnTo>
                    <a:lnTo>
                      <a:pt x="305" y="351"/>
                    </a:lnTo>
                    <a:lnTo>
                      <a:pt x="305" y="0"/>
                    </a:lnTo>
                    <a:lnTo>
                      <a:pt x="0" y="175"/>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9" name="Freeform 8"/>
              <p:cNvSpPr>
                <a:spLocks/>
              </p:cNvSpPr>
              <p:nvPr/>
            </p:nvSpPr>
            <p:spPr bwMode="auto">
              <a:xfrm>
                <a:off x="13636621" y="-2484441"/>
                <a:ext cx="969962" cy="557212"/>
              </a:xfrm>
              <a:custGeom>
                <a:avLst/>
                <a:gdLst>
                  <a:gd name="T0" fmla="*/ 306 w 611"/>
                  <a:gd name="T1" fmla="*/ 351 h 351"/>
                  <a:gd name="T2" fmla="*/ 0 w 611"/>
                  <a:gd name="T3" fmla="*/ 173 h 351"/>
                  <a:gd name="T4" fmla="*/ 303 w 611"/>
                  <a:gd name="T5" fmla="*/ 0 h 351"/>
                  <a:gd name="T6" fmla="*/ 611 w 611"/>
                  <a:gd name="T7" fmla="*/ 173 h 351"/>
                  <a:gd name="T8" fmla="*/ 306 w 611"/>
                  <a:gd name="T9" fmla="*/ 351 h 351"/>
                </a:gdLst>
                <a:ahLst/>
                <a:cxnLst>
                  <a:cxn ang="0">
                    <a:pos x="T0" y="T1"/>
                  </a:cxn>
                  <a:cxn ang="0">
                    <a:pos x="T2" y="T3"/>
                  </a:cxn>
                  <a:cxn ang="0">
                    <a:pos x="T4" y="T5"/>
                  </a:cxn>
                  <a:cxn ang="0">
                    <a:pos x="T6" y="T7"/>
                  </a:cxn>
                  <a:cxn ang="0">
                    <a:pos x="T8" y="T9"/>
                  </a:cxn>
                </a:cxnLst>
                <a:rect l="0" t="0" r="r" b="b"/>
                <a:pathLst>
                  <a:path w="611" h="351">
                    <a:moveTo>
                      <a:pt x="306" y="351"/>
                    </a:moveTo>
                    <a:lnTo>
                      <a:pt x="0" y="173"/>
                    </a:lnTo>
                    <a:lnTo>
                      <a:pt x="303" y="0"/>
                    </a:lnTo>
                    <a:lnTo>
                      <a:pt x="611" y="173"/>
                    </a:lnTo>
                    <a:lnTo>
                      <a:pt x="306" y="351"/>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grpSp>
          <p:nvGrpSpPr>
            <p:cNvPr id="13" name="Group 12"/>
            <p:cNvGrpSpPr/>
            <p:nvPr/>
          </p:nvGrpSpPr>
          <p:grpSpPr>
            <a:xfrm>
              <a:off x="10518590" y="2205906"/>
              <a:ext cx="1227128" cy="1233544"/>
              <a:chOff x="15478120" y="-2840041"/>
              <a:chExt cx="1820862" cy="1830385"/>
            </a:xfrm>
          </p:grpSpPr>
          <p:sp>
            <p:nvSpPr>
              <p:cNvPr id="22" name="Oval 9"/>
              <p:cNvSpPr>
                <a:spLocks noChangeArrowheads="1"/>
              </p:cNvSpPr>
              <p:nvPr/>
            </p:nvSpPr>
            <p:spPr bwMode="auto">
              <a:xfrm>
                <a:off x="15478120" y="-2840041"/>
                <a:ext cx="1820862" cy="1830385"/>
              </a:xfrm>
              <a:prstGeom prst="ellipse">
                <a:avLst/>
              </a:pr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3" name="Freeform 10"/>
              <p:cNvSpPr>
                <a:spLocks/>
              </p:cNvSpPr>
              <p:nvPr/>
            </p:nvSpPr>
            <p:spPr bwMode="auto">
              <a:xfrm>
                <a:off x="15901983" y="-2205042"/>
                <a:ext cx="488950" cy="836611"/>
              </a:xfrm>
              <a:custGeom>
                <a:avLst/>
                <a:gdLst>
                  <a:gd name="T0" fmla="*/ 308 w 308"/>
                  <a:gd name="T1" fmla="*/ 175 h 527"/>
                  <a:gd name="T2" fmla="*/ 305 w 308"/>
                  <a:gd name="T3" fmla="*/ 527 h 527"/>
                  <a:gd name="T4" fmla="*/ 0 w 308"/>
                  <a:gd name="T5" fmla="*/ 351 h 527"/>
                  <a:gd name="T6" fmla="*/ 0 w 308"/>
                  <a:gd name="T7" fmla="*/ 0 h 527"/>
                  <a:gd name="T8" fmla="*/ 308 w 308"/>
                  <a:gd name="T9" fmla="*/ 175 h 527"/>
                </a:gdLst>
                <a:ahLst/>
                <a:cxnLst>
                  <a:cxn ang="0">
                    <a:pos x="T0" y="T1"/>
                  </a:cxn>
                  <a:cxn ang="0">
                    <a:pos x="T2" y="T3"/>
                  </a:cxn>
                  <a:cxn ang="0">
                    <a:pos x="T4" y="T5"/>
                  </a:cxn>
                  <a:cxn ang="0">
                    <a:pos x="T6" y="T7"/>
                  </a:cxn>
                  <a:cxn ang="0">
                    <a:pos x="T8" y="T9"/>
                  </a:cxn>
                </a:cxnLst>
                <a:rect l="0" t="0" r="r" b="b"/>
                <a:pathLst>
                  <a:path w="308" h="527">
                    <a:moveTo>
                      <a:pt x="308" y="175"/>
                    </a:moveTo>
                    <a:lnTo>
                      <a:pt x="305" y="527"/>
                    </a:lnTo>
                    <a:lnTo>
                      <a:pt x="0" y="351"/>
                    </a:lnTo>
                    <a:lnTo>
                      <a:pt x="0" y="0"/>
                    </a:lnTo>
                    <a:lnTo>
                      <a:pt x="308" y="175"/>
                    </a:lnTo>
                    <a:close/>
                  </a:path>
                </a:pathLst>
              </a:custGeom>
              <a:solidFill>
                <a:srgbClr val="009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4" name="Freeform 11"/>
              <p:cNvSpPr>
                <a:spLocks/>
              </p:cNvSpPr>
              <p:nvPr/>
            </p:nvSpPr>
            <p:spPr bwMode="auto">
              <a:xfrm>
                <a:off x="16386170" y="-2205042"/>
                <a:ext cx="488950" cy="836611"/>
              </a:xfrm>
              <a:custGeom>
                <a:avLst/>
                <a:gdLst>
                  <a:gd name="T0" fmla="*/ 3 w 308"/>
                  <a:gd name="T1" fmla="*/ 175 h 527"/>
                  <a:gd name="T2" fmla="*/ 0 w 308"/>
                  <a:gd name="T3" fmla="*/ 527 h 527"/>
                  <a:gd name="T4" fmla="*/ 306 w 308"/>
                  <a:gd name="T5" fmla="*/ 351 h 527"/>
                  <a:gd name="T6" fmla="*/ 308 w 308"/>
                  <a:gd name="T7" fmla="*/ 0 h 527"/>
                  <a:gd name="T8" fmla="*/ 3 w 308"/>
                  <a:gd name="T9" fmla="*/ 175 h 527"/>
                </a:gdLst>
                <a:ahLst/>
                <a:cxnLst>
                  <a:cxn ang="0">
                    <a:pos x="T0" y="T1"/>
                  </a:cxn>
                  <a:cxn ang="0">
                    <a:pos x="T2" y="T3"/>
                  </a:cxn>
                  <a:cxn ang="0">
                    <a:pos x="T4" y="T5"/>
                  </a:cxn>
                  <a:cxn ang="0">
                    <a:pos x="T6" y="T7"/>
                  </a:cxn>
                  <a:cxn ang="0">
                    <a:pos x="T8" y="T9"/>
                  </a:cxn>
                </a:cxnLst>
                <a:rect l="0" t="0" r="r" b="b"/>
                <a:pathLst>
                  <a:path w="308" h="527">
                    <a:moveTo>
                      <a:pt x="3" y="175"/>
                    </a:moveTo>
                    <a:lnTo>
                      <a:pt x="0" y="527"/>
                    </a:lnTo>
                    <a:lnTo>
                      <a:pt x="306" y="351"/>
                    </a:lnTo>
                    <a:lnTo>
                      <a:pt x="308" y="0"/>
                    </a:lnTo>
                    <a:lnTo>
                      <a:pt x="3" y="175"/>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5" name="Freeform 12"/>
              <p:cNvSpPr>
                <a:spLocks/>
              </p:cNvSpPr>
              <p:nvPr/>
            </p:nvSpPr>
            <p:spPr bwMode="auto">
              <a:xfrm>
                <a:off x="15901983" y="-2484441"/>
                <a:ext cx="973137" cy="557212"/>
              </a:xfrm>
              <a:custGeom>
                <a:avLst/>
                <a:gdLst>
                  <a:gd name="T0" fmla="*/ 308 w 613"/>
                  <a:gd name="T1" fmla="*/ 351 h 351"/>
                  <a:gd name="T2" fmla="*/ 0 w 613"/>
                  <a:gd name="T3" fmla="*/ 173 h 351"/>
                  <a:gd name="T4" fmla="*/ 305 w 613"/>
                  <a:gd name="T5" fmla="*/ 0 h 351"/>
                  <a:gd name="T6" fmla="*/ 613 w 613"/>
                  <a:gd name="T7" fmla="*/ 173 h 351"/>
                  <a:gd name="T8" fmla="*/ 308 w 613"/>
                  <a:gd name="T9" fmla="*/ 351 h 351"/>
                </a:gdLst>
                <a:ahLst/>
                <a:cxnLst>
                  <a:cxn ang="0">
                    <a:pos x="T0" y="T1"/>
                  </a:cxn>
                  <a:cxn ang="0">
                    <a:pos x="T2" y="T3"/>
                  </a:cxn>
                  <a:cxn ang="0">
                    <a:pos x="T4" y="T5"/>
                  </a:cxn>
                  <a:cxn ang="0">
                    <a:pos x="T6" y="T7"/>
                  </a:cxn>
                  <a:cxn ang="0">
                    <a:pos x="T8" y="T9"/>
                  </a:cxn>
                </a:cxnLst>
                <a:rect l="0" t="0" r="r" b="b"/>
                <a:pathLst>
                  <a:path w="613" h="351">
                    <a:moveTo>
                      <a:pt x="308" y="351"/>
                    </a:moveTo>
                    <a:lnTo>
                      <a:pt x="0" y="173"/>
                    </a:lnTo>
                    <a:lnTo>
                      <a:pt x="305" y="0"/>
                    </a:lnTo>
                    <a:lnTo>
                      <a:pt x="613" y="173"/>
                    </a:lnTo>
                    <a:lnTo>
                      <a:pt x="308" y="351"/>
                    </a:lnTo>
                    <a:close/>
                  </a:path>
                </a:pathLst>
              </a:custGeom>
              <a:solidFill>
                <a:srgbClr val="55D4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grpSp>
          <p:nvGrpSpPr>
            <p:cNvPr id="14" name="Group 13"/>
            <p:cNvGrpSpPr/>
            <p:nvPr/>
          </p:nvGrpSpPr>
          <p:grpSpPr>
            <a:xfrm>
              <a:off x="10136778" y="3451591"/>
              <a:ext cx="1520689" cy="1531312"/>
              <a:chOff x="9685432" y="3577886"/>
              <a:chExt cx="1520689" cy="1531312"/>
            </a:xfrm>
          </p:grpSpPr>
          <p:sp>
            <p:nvSpPr>
              <p:cNvPr id="18" name="Oval 13"/>
              <p:cNvSpPr>
                <a:spLocks noChangeArrowheads="1"/>
              </p:cNvSpPr>
              <p:nvPr/>
            </p:nvSpPr>
            <p:spPr bwMode="auto">
              <a:xfrm>
                <a:off x="9685432" y="3577886"/>
                <a:ext cx="1520689" cy="1531312"/>
              </a:xfrm>
              <a:prstGeom prst="ellipse">
                <a:avLst/>
              </a:prstGeom>
              <a:solidFill>
                <a:srgbClr val="4668C5">
                  <a:alpha val="85000"/>
                </a:srgbClr>
              </a:solidFill>
              <a:ln>
                <a:noFill/>
              </a:ln>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19" name="Freeform 14"/>
              <p:cNvSpPr>
                <a:spLocks/>
              </p:cNvSpPr>
              <p:nvPr/>
            </p:nvSpPr>
            <p:spPr bwMode="auto">
              <a:xfrm>
                <a:off x="10040039" y="4109130"/>
                <a:ext cx="406403" cy="699914"/>
              </a:xfrm>
              <a:custGeom>
                <a:avLst/>
                <a:gdLst>
                  <a:gd name="T0" fmla="*/ 306 w 306"/>
                  <a:gd name="T1" fmla="*/ 175 h 527"/>
                  <a:gd name="T2" fmla="*/ 306 w 306"/>
                  <a:gd name="T3" fmla="*/ 527 h 527"/>
                  <a:gd name="T4" fmla="*/ 0 w 306"/>
                  <a:gd name="T5" fmla="*/ 351 h 527"/>
                  <a:gd name="T6" fmla="*/ 0 w 306"/>
                  <a:gd name="T7" fmla="*/ 0 h 527"/>
                  <a:gd name="T8" fmla="*/ 306 w 306"/>
                  <a:gd name="T9" fmla="*/ 175 h 527"/>
                </a:gdLst>
                <a:ahLst/>
                <a:cxnLst>
                  <a:cxn ang="0">
                    <a:pos x="T0" y="T1"/>
                  </a:cxn>
                  <a:cxn ang="0">
                    <a:pos x="T2" y="T3"/>
                  </a:cxn>
                  <a:cxn ang="0">
                    <a:pos x="T4" y="T5"/>
                  </a:cxn>
                  <a:cxn ang="0">
                    <a:pos x="T6" y="T7"/>
                  </a:cxn>
                  <a:cxn ang="0">
                    <a:pos x="T8" y="T9"/>
                  </a:cxn>
                </a:cxnLst>
                <a:rect l="0" t="0" r="r" b="b"/>
                <a:pathLst>
                  <a:path w="306" h="527">
                    <a:moveTo>
                      <a:pt x="306" y="175"/>
                    </a:moveTo>
                    <a:lnTo>
                      <a:pt x="306" y="527"/>
                    </a:lnTo>
                    <a:lnTo>
                      <a:pt x="0" y="351"/>
                    </a:lnTo>
                    <a:lnTo>
                      <a:pt x="0" y="0"/>
                    </a:lnTo>
                    <a:lnTo>
                      <a:pt x="306" y="175"/>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0" name="Freeform 15"/>
              <p:cNvSpPr>
                <a:spLocks/>
              </p:cNvSpPr>
              <p:nvPr/>
            </p:nvSpPr>
            <p:spPr bwMode="auto">
              <a:xfrm>
                <a:off x="10446440" y="4109130"/>
                <a:ext cx="405074" cy="699914"/>
              </a:xfrm>
              <a:custGeom>
                <a:avLst/>
                <a:gdLst>
                  <a:gd name="T0" fmla="*/ 0 w 305"/>
                  <a:gd name="T1" fmla="*/ 175 h 527"/>
                  <a:gd name="T2" fmla="*/ 0 w 305"/>
                  <a:gd name="T3" fmla="*/ 527 h 527"/>
                  <a:gd name="T4" fmla="*/ 305 w 305"/>
                  <a:gd name="T5" fmla="*/ 351 h 527"/>
                  <a:gd name="T6" fmla="*/ 305 w 305"/>
                  <a:gd name="T7" fmla="*/ 0 h 527"/>
                  <a:gd name="T8" fmla="*/ 0 w 305"/>
                  <a:gd name="T9" fmla="*/ 175 h 527"/>
                </a:gdLst>
                <a:ahLst/>
                <a:cxnLst>
                  <a:cxn ang="0">
                    <a:pos x="T0" y="T1"/>
                  </a:cxn>
                  <a:cxn ang="0">
                    <a:pos x="T2" y="T3"/>
                  </a:cxn>
                  <a:cxn ang="0">
                    <a:pos x="T4" y="T5"/>
                  </a:cxn>
                  <a:cxn ang="0">
                    <a:pos x="T6" y="T7"/>
                  </a:cxn>
                  <a:cxn ang="0">
                    <a:pos x="T8" y="T9"/>
                  </a:cxn>
                </a:cxnLst>
                <a:rect l="0" t="0" r="r" b="b"/>
                <a:pathLst>
                  <a:path w="305" h="527">
                    <a:moveTo>
                      <a:pt x="0" y="175"/>
                    </a:moveTo>
                    <a:lnTo>
                      <a:pt x="0" y="527"/>
                    </a:lnTo>
                    <a:lnTo>
                      <a:pt x="305" y="351"/>
                    </a:lnTo>
                    <a:lnTo>
                      <a:pt x="305" y="0"/>
                    </a:lnTo>
                    <a:lnTo>
                      <a:pt x="0" y="175"/>
                    </a:lnTo>
                    <a:close/>
                  </a:path>
                </a:pathLst>
              </a:custGeom>
              <a:solidFill>
                <a:srgbClr val="4423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sp>
            <p:nvSpPr>
              <p:cNvPr id="21" name="Freeform 16"/>
              <p:cNvSpPr>
                <a:spLocks/>
              </p:cNvSpPr>
              <p:nvPr/>
            </p:nvSpPr>
            <p:spPr bwMode="auto">
              <a:xfrm>
                <a:off x="10040039" y="3875383"/>
                <a:ext cx="811477" cy="466167"/>
              </a:xfrm>
              <a:custGeom>
                <a:avLst/>
                <a:gdLst>
                  <a:gd name="T0" fmla="*/ 306 w 611"/>
                  <a:gd name="T1" fmla="*/ 351 h 351"/>
                  <a:gd name="T2" fmla="*/ 0 w 611"/>
                  <a:gd name="T3" fmla="*/ 173 h 351"/>
                  <a:gd name="T4" fmla="*/ 306 w 611"/>
                  <a:gd name="T5" fmla="*/ 0 h 351"/>
                  <a:gd name="T6" fmla="*/ 611 w 611"/>
                  <a:gd name="T7" fmla="*/ 173 h 351"/>
                  <a:gd name="T8" fmla="*/ 306 w 611"/>
                  <a:gd name="T9" fmla="*/ 351 h 351"/>
                </a:gdLst>
                <a:ahLst/>
                <a:cxnLst>
                  <a:cxn ang="0">
                    <a:pos x="T0" y="T1"/>
                  </a:cxn>
                  <a:cxn ang="0">
                    <a:pos x="T2" y="T3"/>
                  </a:cxn>
                  <a:cxn ang="0">
                    <a:pos x="T4" y="T5"/>
                  </a:cxn>
                  <a:cxn ang="0">
                    <a:pos x="T6" y="T7"/>
                  </a:cxn>
                  <a:cxn ang="0">
                    <a:pos x="T8" y="T9"/>
                  </a:cxn>
                </a:cxnLst>
                <a:rect l="0" t="0" r="r" b="b"/>
                <a:pathLst>
                  <a:path w="611" h="351">
                    <a:moveTo>
                      <a:pt x="306" y="351"/>
                    </a:moveTo>
                    <a:lnTo>
                      <a:pt x="0" y="173"/>
                    </a:lnTo>
                    <a:lnTo>
                      <a:pt x="306" y="0"/>
                    </a:lnTo>
                    <a:lnTo>
                      <a:pt x="611" y="173"/>
                    </a:lnTo>
                    <a:lnTo>
                      <a:pt x="306" y="351"/>
                    </a:lnTo>
                    <a:close/>
                  </a:path>
                </a:pathLst>
              </a:custGeom>
              <a:solidFill>
                <a:srgbClr val="9B4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dirty="0">
                  <a:solidFill>
                    <a:srgbClr val="000000"/>
                  </a:solidFill>
                </a:endParaRPr>
              </a:p>
            </p:txBody>
          </p:sp>
        </p:grpSp>
        <p:sp>
          <p:nvSpPr>
            <p:cNvPr id="15" name="TextBox 14"/>
            <p:cNvSpPr txBox="1"/>
            <p:nvPr/>
          </p:nvSpPr>
          <p:spPr>
            <a:xfrm>
              <a:off x="10272407" y="5327699"/>
              <a:ext cx="593726" cy="593726"/>
            </a:xfrm>
            <a:prstGeom prst="ellipse">
              <a:avLst/>
            </a:prstGeom>
            <a:solidFill>
              <a:schemeClr val="accent5"/>
            </a:solidFill>
          </p:spPr>
          <p:txBody>
            <a:bodyPr wrap="none" lIns="182880" tIns="146304" rIns="182880" bIns="146304" rtlCol="0" anchor="ctr">
              <a:noAutofit/>
            </a:bodyPr>
            <a:lstStyle/>
            <a:p>
              <a:pPr algn="ctr" defTabSz="932563">
                <a:lnSpc>
                  <a:spcPct val="90000"/>
                </a:lnSpc>
                <a:spcAft>
                  <a:spcPts val="600"/>
                </a:spcAft>
              </a:pPr>
              <a:endParaRPr lang="en-US" sz="1399" b="1" dirty="0">
                <a:solidFill>
                  <a:srgbClr val="FF8C00">
                    <a:lumMod val="40000"/>
                    <a:lumOff val="60000"/>
                  </a:srgbClr>
                </a:solidFill>
              </a:endParaRPr>
            </a:p>
          </p:txBody>
        </p:sp>
        <p:sp>
          <p:nvSpPr>
            <p:cNvPr id="16" name="TextBox 15"/>
            <p:cNvSpPr txBox="1"/>
            <p:nvPr/>
          </p:nvSpPr>
          <p:spPr>
            <a:xfrm>
              <a:off x="8991666" y="5478462"/>
              <a:ext cx="593726" cy="593726"/>
            </a:xfrm>
            <a:prstGeom prst="ellipse">
              <a:avLst/>
            </a:prstGeom>
            <a:solidFill>
              <a:schemeClr val="accent1">
                <a:lumMod val="60000"/>
                <a:lumOff val="40000"/>
              </a:schemeClr>
            </a:solidFill>
          </p:spPr>
          <p:txBody>
            <a:bodyPr wrap="none" lIns="182880" tIns="146304" rIns="182880" bIns="146304" rtlCol="0" anchor="ctr">
              <a:noAutofit/>
            </a:bodyPr>
            <a:lstStyle/>
            <a:p>
              <a:pPr algn="ctr" defTabSz="932563">
                <a:lnSpc>
                  <a:spcPct val="90000"/>
                </a:lnSpc>
                <a:spcAft>
                  <a:spcPts val="600"/>
                </a:spcAft>
              </a:pPr>
              <a:endParaRPr lang="en-US" sz="1399" b="1" dirty="0">
                <a:solidFill>
                  <a:srgbClr val="0072C6">
                    <a:lumMod val="60000"/>
                    <a:lumOff val="40000"/>
                  </a:srgbClr>
                </a:solidFill>
              </a:endParaRPr>
            </a:p>
          </p:txBody>
        </p:sp>
        <p:sp>
          <p:nvSpPr>
            <p:cNvPr id="17" name="TextBox 16"/>
            <p:cNvSpPr txBox="1"/>
            <p:nvPr/>
          </p:nvSpPr>
          <p:spPr>
            <a:xfrm>
              <a:off x="8925987" y="5964668"/>
              <a:ext cx="914400" cy="914400"/>
            </a:xfrm>
            <a:prstGeom prst="ellipse">
              <a:avLst/>
            </a:prstGeom>
            <a:solidFill>
              <a:schemeClr val="tx2"/>
            </a:solidFill>
          </p:spPr>
          <p:txBody>
            <a:bodyPr wrap="none" lIns="182880" tIns="146304" rIns="182880" bIns="146304" rtlCol="0" anchor="ctr">
              <a:noAutofit/>
            </a:bodyPr>
            <a:lstStyle/>
            <a:p>
              <a:pPr algn="ctr" defTabSz="932563">
                <a:lnSpc>
                  <a:spcPct val="90000"/>
                </a:lnSpc>
                <a:spcAft>
                  <a:spcPts val="600"/>
                </a:spcAft>
              </a:pPr>
              <a:endParaRPr lang="en-US" sz="1800" b="1" dirty="0">
                <a:solidFill>
                  <a:srgbClr val="FFFFFF">
                    <a:lumMod val="65000"/>
                  </a:srgbClr>
                </a:solidFill>
              </a:endParaRPr>
            </a:p>
          </p:txBody>
        </p:sp>
      </p:grpSp>
    </p:spTree>
    <p:extLst>
      <p:ext uri="{BB962C8B-B14F-4D97-AF65-F5344CB8AC3E}">
        <p14:creationId xmlns:p14="http://schemas.microsoft.com/office/powerpoint/2010/main" val="385723749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4pt Title/26pt Bullet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7179" name="think-cell Slide" r:id="rId4" imgW="270" imgH="270" progId="TCLayout.ActiveDocument.1">
                  <p:embed/>
                </p:oleObj>
              </mc:Choice>
              <mc:Fallback>
                <p:oleObj name="think-cell Slide" r:id="rId4" imgW="270" imgH="270" progId="TCLayout.ActiveDocument.1">
                  <p:embed/>
                  <p:pic>
                    <p:nvPicPr>
                      <p:cNvPr id="5" name="Object 4"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hasCustomPrompt="1"/>
          </p:nvPr>
        </p:nvSpPr>
        <p:spPr>
          <a:xfrm>
            <a:off x="585216" y="264964"/>
            <a:ext cx="11226195" cy="1097302"/>
          </a:xfrm>
        </p:spPr>
        <p:txBody>
          <a:bodyPr lIns="0" tIns="91440" rIns="146304" bIns="91440"/>
          <a:lstStyle>
            <a:lvl1pPr>
              <a:lnSpc>
                <a:spcPts val="4899"/>
              </a:lnSpc>
              <a:defRPr sz="4399" baseline="0">
                <a:solidFill>
                  <a:schemeClr val="accent1"/>
                </a:solidFill>
              </a:defRPr>
            </a:lvl1pPr>
          </a:lstStyle>
          <a:p>
            <a:r>
              <a:rPr lang="en-US" dirty="0" err="1"/>
              <a:t>Lorem</a:t>
            </a:r>
            <a:r>
              <a:rPr lang="en-US" dirty="0"/>
              <a:t> </a:t>
            </a:r>
            <a:r>
              <a:rPr lang="en-US" dirty="0" err="1"/>
              <a:t>ipsum</a:t>
            </a:r>
            <a:r>
              <a:rPr lang="en-US" dirty="0"/>
              <a:t> dolor sit.</a:t>
            </a:r>
          </a:p>
        </p:txBody>
      </p:sp>
      <p:sp>
        <p:nvSpPr>
          <p:cNvPr id="3" name="Footer Placeholder 2"/>
          <p:cNvSpPr>
            <a:spLocks noGrp="1"/>
          </p:cNvSpPr>
          <p:nvPr>
            <p:ph type="ftr" sz="quarter" idx="10"/>
          </p:nvPr>
        </p:nvSpPr>
        <p:spPr>
          <a:xfrm>
            <a:off x="274639" y="6565392"/>
            <a:ext cx="3937000" cy="137160"/>
          </a:xfrm>
          <a:prstGeom prst="rect">
            <a:avLst/>
          </a:prstGeom>
        </p:spPr>
        <p:txBody>
          <a:bodyPr/>
          <a:lstStyle/>
          <a:p>
            <a:pPr defTabSz="932597"/>
            <a:endParaRPr lang="en-US" dirty="0">
              <a:solidFill>
                <a:srgbClr val="505050"/>
              </a:solidFill>
            </a:endParaRPr>
          </a:p>
        </p:txBody>
      </p:sp>
      <p:sp>
        <p:nvSpPr>
          <p:cNvPr id="4" name="Slide Number Placeholder 3"/>
          <p:cNvSpPr>
            <a:spLocks noGrp="1"/>
          </p:cNvSpPr>
          <p:nvPr>
            <p:ph type="sldNum" sz="quarter" idx="11"/>
          </p:nvPr>
        </p:nvSpPr>
        <p:spPr>
          <a:xfrm>
            <a:off x="11595101" y="6565392"/>
            <a:ext cx="566737" cy="137160"/>
          </a:xfrm>
          <a:prstGeom prst="rect">
            <a:avLst/>
          </a:prstGeom>
        </p:spPr>
        <p:txBody>
          <a:bodyPr/>
          <a:lstStyle/>
          <a:p>
            <a:pPr defTabSz="932597"/>
            <a:fld id="{27258FFF-F925-446B-8502-81C933981705}" type="slidenum">
              <a:rPr lang="en-US" smtClean="0">
                <a:solidFill>
                  <a:srgbClr val="505050"/>
                </a:solidFill>
              </a:rPr>
              <a:pPr defTabSz="932597"/>
              <a:t>‹#›</a:t>
            </a:fld>
            <a:endParaRPr lang="en-US" dirty="0">
              <a:solidFill>
                <a:srgbClr val="505050"/>
              </a:solidFill>
            </a:endParaRPr>
          </a:p>
        </p:txBody>
      </p:sp>
      <p:sp>
        <p:nvSpPr>
          <p:cNvPr id="8" name="Text Placeholder 7"/>
          <p:cNvSpPr>
            <a:spLocks noGrp="1"/>
          </p:cNvSpPr>
          <p:nvPr>
            <p:ph type="body" sz="quarter" idx="13" hasCustomPrompt="1"/>
          </p:nvPr>
        </p:nvSpPr>
        <p:spPr>
          <a:xfrm>
            <a:off x="603504" y="1545465"/>
            <a:ext cx="11226196" cy="2492477"/>
          </a:xfrm>
        </p:spPr>
        <p:txBody>
          <a:bodyPr lIns="0" tIns="0"/>
          <a:lstStyle>
            <a:lvl1pPr marL="233318" indent="-233318">
              <a:spcBef>
                <a:spcPts val="1199"/>
              </a:spcBef>
              <a:defRPr sz="2600">
                <a:latin typeface="+mn-lt"/>
              </a:defRPr>
            </a:lvl1pPr>
            <a:lvl2pPr marL="690430" indent="-233318">
              <a:spcBef>
                <a:spcPts val="1199"/>
              </a:spcBef>
              <a:buSzPct val="100000"/>
              <a:buFont typeface="Segoe UI" pitchFamily="34" charset="0"/>
              <a:buChar char="‐"/>
              <a:defRPr/>
            </a:lvl2pPr>
            <a:lvl3pPr marL="1147543" indent="-233318">
              <a:spcBef>
                <a:spcPts val="1199"/>
              </a:spcBef>
              <a:buFont typeface="Wingdings" pitchFamily="2" charset="2"/>
              <a:buChar char="§"/>
              <a:defRPr/>
            </a:lvl3pPr>
            <a:lvl4pPr marL="1599893" indent="-342834">
              <a:spcBef>
                <a:spcPts val="1199"/>
              </a:spcBef>
              <a:buFont typeface="+mj-lt"/>
              <a:buAutoNum type="arabicPeriod"/>
              <a:defRPr/>
            </a:lvl4pPr>
            <a:lvl5pPr marL="1945901" indent="-342834">
              <a:spcBef>
                <a:spcPts val="1199"/>
              </a:spcBef>
              <a:buFont typeface="+mj-lt"/>
              <a:buAutoNum type="alphaLcParen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br>
              <a:rPr lang="en-US" dirty="0"/>
            </a:br>
            <a:r>
              <a:rPr lang="en-US" dirty="0" err="1"/>
              <a:t>elit</a:t>
            </a:r>
            <a:r>
              <a:rPr lang="en-US" dirty="0"/>
              <a:t>. </a:t>
            </a:r>
            <a:r>
              <a:rPr lang="en-US" dirty="0" err="1"/>
              <a:t>Nunc</a:t>
            </a:r>
            <a:r>
              <a:rPr lang="en-US" dirty="0"/>
              <a:t> et </a:t>
            </a:r>
            <a:r>
              <a:rPr lang="en-US" dirty="0" err="1"/>
              <a:t>sagittis</a:t>
            </a:r>
            <a:r>
              <a:rPr lang="en-US" dirty="0"/>
              <a:t> ligula</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06251402"/>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44pt Title Only">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8203" name="think-cell Slide" r:id="rId4" imgW="270" imgH="270" progId="TCLayout.ActiveDocument.1">
                  <p:embed/>
                </p:oleObj>
              </mc:Choice>
              <mc:Fallback>
                <p:oleObj name="think-cell Slide" r:id="rId4" imgW="270" imgH="270" progId="TCLayout.ActiveDocument.1">
                  <p:embed/>
                  <p:pic>
                    <p:nvPicPr>
                      <p:cNvPr id="5" name="Object 4"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3" name="Footer Placeholder 2"/>
          <p:cNvSpPr>
            <a:spLocks noGrp="1"/>
          </p:cNvSpPr>
          <p:nvPr>
            <p:ph type="ftr" sz="quarter" idx="10"/>
          </p:nvPr>
        </p:nvSpPr>
        <p:spPr>
          <a:xfrm>
            <a:off x="274639" y="6565392"/>
            <a:ext cx="3937000" cy="137160"/>
          </a:xfrm>
          <a:prstGeom prst="rect">
            <a:avLst/>
          </a:prstGeom>
        </p:spPr>
        <p:txBody>
          <a:bodyPr/>
          <a:lstStyle/>
          <a:p>
            <a:pPr defTabSz="932597"/>
            <a:endParaRPr lang="en-US" dirty="0">
              <a:solidFill>
                <a:srgbClr val="505050"/>
              </a:solidFill>
            </a:endParaRPr>
          </a:p>
        </p:txBody>
      </p:sp>
      <p:sp>
        <p:nvSpPr>
          <p:cNvPr id="4" name="Slide Number Placeholder 3"/>
          <p:cNvSpPr>
            <a:spLocks noGrp="1"/>
          </p:cNvSpPr>
          <p:nvPr>
            <p:ph type="sldNum" sz="quarter" idx="11"/>
          </p:nvPr>
        </p:nvSpPr>
        <p:spPr>
          <a:xfrm>
            <a:off x="11595101" y="6565392"/>
            <a:ext cx="566737" cy="137160"/>
          </a:xfrm>
          <a:prstGeom prst="rect">
            <a:avLst/>
          </a:prstGeom>
        </p:spPr>
        <p:txBody>
          <a:bodyPr/>
          <a:lstStyle/>
          <a:p>
            <a:pPr defTabSz="932597"/>
            <a:fld id="{27258FFF-F925-446B-8502-81C933981705}" type="slidenum">
              <a:rPr lang="en-US" smtClean="0">
                <a:solidFill>
                  <a:srgbClr val="505050"/>
                </a:solidFill>
              </a:rPr>
              <a:pPr defTabSz="932597"/>
              <a:t>‹#›</a:t>
            </a:fld>
            <a:endParaRPr lang="en-US" dirty="0">
              <a:solidFill>
                <a:srgbClr val="505050"/>
              </a:solidFill>
            </a:endParaRPr>
          </a:p>
        </p:txBody>
      </p:sp>
      <p:sp>
        <p:nvSpPr>
          <p:cNvPr id="7" name="Title 1"/>
          <p:cNvSpPr>
            <a:spLocks noGrp="1"/>
          </p:cNvSpPr>
          <p:nvPr>
            <p:ph type="title" hasCustomPrompt="1"/>
          </p:nvPr>
        </p:nvSpPr>
        <p:spPr>
          <a:xfrm>
            <a:off x="585216" y="264964"/>
            <a:ext cx="11226195" cy="1097302"/>
          </a:xfrm>
        </p:spPr>
        <p:txBody>
          <a:bodyPr lIns="0" tIns="91440" rIns="146304" bIns="91440"/>
          <a:lstStyle>
            <a:lvl1pPr>
              <a:lnSpc>
                <a:spcPts val="4899"/>
              </a:lnSpc>
              <a:defRPr sz="4399" baseline="0">
                <a:solidFill>
                  <a:schemeClr val="accent1"/>
                </a:solidFill>
              </a:defRPr>
            </a:lvl1pPr>
          </a:lstStyle>
          <a:p>
            <a:r>
              <a:rPr lang="en-US" dirty="0" err="1"/>
              <a:t>Lorem</a:t>
            </a:r>
            <a:r>
              <a:rPr lang="en-US" dirty="0"/>
              <a:t> </a:t>
            </a:r>
            <a:r>
              <a:rPr lang="en-US" dirty="0" err="1"/>
              <a:t>ipsum</a:t>
            </a:r>
            <a:r>
              <a:rPr lang="en-US" dirty="0"/>
              <a:t> dolor sit.</a:t>
            </a:r>
          </a:p>
        </p:txBody>
      </p:sp>
    </p:spTree>
    <p:extLst>
      <p:ext uri="{BB962C8B-B14F-4D97-AF65-F5344CB8AC3E}">
        <p14:creationId xmlns:p14="http://schemas.microsoft.com/office/powerpoint/2010/main" val="2068003760"/>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9227"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9"/>
                        <a:ext cx="1587" cy="1587"/>
                      </a:xfrm>
                      <a:prstGeom prst="rect">
                        <a:avLst/>
                      </a:prstGeom>
                    </p:spPr>
                  </p:pic>
                </p:oleObj>
              </mc:Fallback>
            </mc:AlternateContent>
          </a:graphicData>
        </a:graphic>
      </p:graphicFrame>
      <p:pic>
        <p:nvPicPr>
          <p:cNvPr id="5" name="Picture 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5345" y="2698812"/>
            <a:ext cx="4223512" cy="1553592"/>
          </a:xfrm>
          <a:prstGeom prst="rect">
            <a:avLst/>
          </a:prstGeom>
        </p:spPr>
      </p:pic>
    </p:spTree>
    <p:extLst>
      <p:ext uri="{BB962C8B-B14F-4D97-AF65-F5344CB8AC3E}">
        <p14:creationId xmlns:p14="http://schemas.microsoft.com/office/powerpoint/2010/main" val="124341676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79280334"/>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Title Only">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669115905"/>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Section Title Accent Color 3">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28222"/>
            <a:ext cx="11887200" cy="1181862"/>
          </a:xfrm>
          <a:noFill/>
        </p:spPr>
        <p:txBody>
          <a:bodyPr anchorCtr="0">
            <a:spAutoFit/>
          </a:bodyPr>
          <a:lstStyle>
            <a:lvl1pPr>
              <a:defRPr sz="7198" spc="-100" baseline="0">
                <a:gradFill>
                  <a:gsLst>
                    <a:gs pos="100000">
                      <a:schemeClr val="tx1"/>
                    </a:gs>
                    <a:gs pos="0">
                      <a:schemeClr val="tx1"/>
                    </a:gs>
                  </a:gsLst>
                  <a:lin ang="5400000" scaled="0"/>
                </a:gradFill>
              </a:defRPr>
            </a:lvl1pPr>
          </a:lstStyle>
          <a:p>
            <a:r>
              <a:rPr lang="en-US" dirty="0"/>
              <a:t>Demo</a:t>
            </a:r>
          </a:p>
        </p:txBody>
      </p:sp>
    </p:spTree>
    <p:extLst>
      <p:ext uri="{BB962C8B-B14F-4D97-AF65-F5344CB8AC3E}">
        <p14:creationId xmlns:p14="http://schemas.microsoft.com/office/powerpoint/2010/main" val="4172047150"/>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52pt Title + Subtitl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74643" y="1139825"/>
            <a:ext cx="11033125" cy="615553"/>
          </a:xfrm>
          <a:prstGeom prst="rect">
            <a:avLst/>
          </a:prstGeom>
        </p:spPr>
        <p:txBody>
          <a:bodyPr lIns="192024"/>
          <a:lstStyle>
            <a:lvl1pPr marL="0" indent="0">
              <a:buNone/>
              <a:defRPr lang="en-US" sz="2800" kern="1200" smtClean="0">
                <a:solidFill>
                  <a:schemeClr val="tx2"/>
                </a:solidFill>
                <a:latin typeface="+mj-lt"/>
                <a:ea typeface="+mn-ea"/>
                <a:cs typeface="+mn-cs"/>
              </a:defRPr>
            </a:lvl1pPr>
            <a:lvl2pPr marL="0" indent="0">
              <a:buNone/>
              <a:defRPr lang="en-US" sz="3170" kern="1200" smtClean="0">
                <a:solidFill>
                  <a:schemeClr val="bg1"/>
                </a:solidFill>
                <a:latin typeface="+mj-lt"/>
                <a:ea typeface="+mn-ea"/>
                <a:cs typeface="+mn-cs"/>
              </a:defRPr>
            </a:lvl2pPr>
            <a:lvl3pPr marL="0" indent="0">
              <a:buNone/>
              <a:defRPr lang="en-US" sz="3170" kern="1200" smtClean="0">
                <a:solidFill>
                  <a:schemeClr val="bg1"/>
                </a:solidFill>
                <a:latin typeface="+mj-lt"/>
                <a:ea typeface="+mn-ea"/>
                <a:cs typeface="+mn-cs"/>
              </a:defRPr>
            </a:lvl3pPr>
            <a:lvl4pPr marL="0" indent="0">
              <a:buNone/>
              <a:defRPr lang="en-US" sz="3170" kern="1200" smtClean="0">
                <a:solidFill>
                  <a:schemeClr val="bg1"/>
                </a:solidFill>
                <a:latin typeface="+mj-lt"/>
                <a:ea typeface="+mn-ea"/>
                <a:cs typeface="+mn-cs"/>
              </a:defRPr>
            </a:lvl4pPr>
            <a:lvl5pPr marL="0" indent="0">
              <a:buNone/>
              <a:defRPr lang="en-US" sz="3170" kern="1200">
                <a:solidFill>
                  <a:schemeClr val="bg1"/>
                </a:solidFill>
                <a:latin typeface="+mj-lt"/>
                <a:ea typeface="+mn-ea"/>
                <a:cs typeface="+mn-cs"/>
              </a:defRPr>
            </a:lvl5pPr>
          </a:lstStyle>
          <a:p>
            <a:pPr lvl="0"/>
            <a:r>
              <a:rPr lang="en-US"/>
              <a:t>Click to edit Master text styles</a:t>
            </a:r>
          </a:p>
        </p:txBody>
      </p:sp>
      <p:sp>
        <p:nvSpPr>
          <p:cNvPr id="7" name="Title 2"/>
          <p:cNvSpPr>
            <a:spLocks noGrp="1"/>
          </p:cNvSpPr>
          <p:nvPr>
            <p:ph type="title"/>
          </p:nvPr>
        </p:nvSpPr>
        <p:spPr>
          <a:xfrm>
            <a:off x="274320" y="292082"/>
            <a:ext cx="11887200" cy="946413"/>
          </a:xfrm>
          <a:prstGeom prst="rect">
            <a:avLst/>
          </a:prstGeom>
        </p:spPr>
        <p:txBody>
          <a:bodyPr/>
          <a:lstStyle>
            <a:lvl1pPr algn="l">
              <a:defRPr sz="5198">
                <a:solidFill>
                  <a:schemeClr val="tx2"/>
                </a:solidFill>
              </a:defRPr>
            </a:lvl1pPr>
          </a:lstStyle>
          <a:p>
            <a:r>
              <a:rPr lang="en-US" dirty="0"/>
              <a:t>Click to edit Master title style</a:t>
            </a:r>
          </a:p>
        </p:txBody>
      </p:sp>
      <p:sp>
        <p:nvSpPr>
          <p:cNvPr id="4" name="Footer Placeholder 2"/>
          <p:cNvSpPr>
            <a:spLocks noGrp="1"/>
          </p:cNvSpPr>
          <p:nvPr>
            <p:ph type="ftr" sz="quarter" idx="14"/>
          </p:nvPr>
        </p:nvSpPr>
        <p:spPr>
          <a:xfrm>
            <a:off x="457200" y="6565905"/>
            <a:ext cx="3937000" cy="136525"/>
          </a:xfrm>
          <a:prstGeom prst="rect">
            <a:avLst/>
          </a:prstGeom>
        </p:spPr>
        <p:txBody>
          <a:bodyPr/>
          <a:lstStyle>
            <a:lvl1pPr fontAlgn="base">
              <a:spcBef>
                <a:spcPct val="0"/>
              </a:spcBef>
              <a:spcAft>
                <a:spcPct val="0"/>
              </a:spcAft>
              <a:defRPr>
                <a:solidFill>
                  <a:srgbClr val="505050"/>
                </a:solidFill>
              </a:defRPr>
            </a:lvl1pPr>
          </a:lstStyle>
          <a:p>
            <a:pPr defTabSz="932597">
              <a:defRPr/>
            </a:pPr>
            <a:r>
              <a:rPr lang="en-US"/>
              <a:t>Microsoft Confidential</a:t>
            </a:r>
          </a:p>
        </p:txBody>
      </p:sp>
      <p:sp>
        <p:nvSpPr>
          <p:cNvPr id="5" name="Slide Number Placeholder 3"/>
          <p:cNvSpPr>
            <a:spLocks noGrp="1"/>
          </p:cNvSpPr>
          <p:nvPr>
            <p:ph type="sldNum" sz="quarter" idx="15"/>
          </p:nvPr>
        </p:nvSpPr>
        <p:spPr>
          <a:xfrm>
            <a:off x="11595105" y="6565905"/>
            <a:ext cx="566738" cy="136525"/>
          </a:xfrm>
          <a:prstGeom prst="rect">
            <a:avLst/>
          </a:prstGeom>
        </p:spPr>
        <p:txBody>
          <a:bodyPr/>
          <a:lstStyle>
            <a:lvl1pPr>
              <a:defRPr/>
            </a:lvl1pPr>
          </a:lstStyle>
          <a:p>
            <a:pPr defTabSz="932597"/>
            <a:fld id="{6052FC3A-E1BD-E54F-9A48-71EBDEF00552}" type="slidenum">
              <a:rPr lang="en-US" smtClean="0">
                <a:solidFill>
                  <a:srgbClr val="505050"/>
                </a:solidFill>
              </a:rPr>
              <a:pPr defTabSz="932597"/>
              <a:t>‹#›</a:t>
            </a:fld>
            <a:endParaRPr lang="en-US">
              <a:solidFill>
                <a:srgbClr val="505050"/>
              </a:solidFill>
            </a:endParaRPr>
          </a:p>
        </p:txBody>
      </p:sp>
    </p:spTree>
    <p:extLst>
      <p:ext uri="{BB962C8B-B14F-4D97-AF65-F5344CB8AC3E}">
        <p14:creationId xmlns:p14="http://schemas.microsoft.com/office/powerpoint/2010/main" val="486285224"/>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4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a:lstStyle>
            <a:lvl1pPr algn="l">
              <a:defRPr sz="5198">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244866854"/>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Title Slide 1">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chemeClr val="tx1"/>
                    </a:gs>
                    <a:gs pos="53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2" y="3955786"/>
            <a:ext cx="9143937" cy="1828007"/>
          </a:xfrm>
          <a:noFill/>
        </p:spPr>
        <p:txBody>
          <a:bodyPr lIns="182880" tIns="146304" rIns="182880" bIns="146304">
            <a:noAutofit/>
          </a:bodyPr>
          <a:lstStyle>
            <a:lvl1pPr marL="0" indent="0">
              <a:spcBef>
                <a:spcPts val="0"/>
              </a:spcBef>
              <a:buNone/>
              <a:defRPr sz="3599" spc="0" baseline="0">
                <a:gradFill>
                  <a:gsLst>
                    <a:gs pos="5833">
                      <a:schemeClr val="tx1"/>
                    </a:gs>
                    <a:gs pos="53000">
                      <a:schemeClr val="tx1"/>
                    </a:gs>
                  </a:gsLst>
                  <a:lin ang="5400000" scaled="0"/>
                </a:gradFill>
                <a:latin typeface="+mj-lt"/>
              </a:defRPr>
            </a:lvl1pPr>
          </a:lstStyle>
          <a:p>
            <a:pPr lvl="0"/>
            <a:r>
              <a:rPr lang="en-US" dirty="0"/>
              <a:t>Speaker Name</a:t>
            </a:r>
          </a:p>
        </p:txBody>
      </p:sp>
      <p:sp>
        <p:nvSpPr>
          <p:cNvPr id="2" name="Footer Placeholder 1"/>
          <p:cNvSpPr>
            <a:spLocks noGrp="1"/>
          </p:cNvSpPr>
          <p:nvPr>
            <p:ph type="ftr" sz="quarter" idx="13"/>
          </p:nvPr>
        </p:nvSpPr>
        <p:spPr>
          <a:xfrm>
            <a:off x="274638" y="6689365"/>
            <a:ext cx="3937000" cy="137160"/>
          </a:xfrm>
          <a:prstGeom prst="rect">
            <a:avLst/>
          </a:prstGeom>
        </p:spPr>
        <p:txBody>
          <a:bodyPr/>
          <a:lstStyle/>
          <a:p>
            <a:pPr defTabSz="932597"/>
            <a:r>
              <a:rPr lang="en-US">
                <a:gradFill>
                  <a:gsLst>
                    <a:gs pos="2239">
                      <a:srgbClr val="FFFFFF"/>
                    </a:gs>
                    <a:gs pos="11940">
                      <a:srgbClr val="FFFFFF"/>
                    </a:gs>
                  </a:gsLst>
                  <a:lin ang="5400000" scaled="0"/>
                </a:gradFill>
              </a:rPr>
              <a:t>Microsoft Confidential</a:t>
            </a:r>
          </a:p>
        </p:txBody>
      </p:sp>
      <p:sp>
        <p:nvSpPr>
          <p:cNvPr id="3" name="Slide Number Placeholder 2"/>
          <p:cNvSpPr>
            <a:spLocks noGrp="1"/>
          </p:cNvSpPr>
          <p:nvPr>
            <p:ph type="sldNum" sz="quarter" idx="14"/>
          </p:nvPr>
        </p:nvSpPr>
        <p:spPr>
          <a:xfrm>
            <a:off x="11595101" y="6689365"/>
            <a:ext cx="566737" cy="137160"/>
          </a:xfrm>
          <a:prstGeom prst="rect">
            <a:avLst/>
          </a:prstGeom>
        </p:spPr>
        <p:txBody>
          <a:bodyPr/>
          <a:lstStyle/>
          <a:p>
            <a:pPr defTabSz="932597"/>
            <a:fld id="{27258FFF-F925-446B-8502-81C933981705}" type="slidenum">
              <a:rPr lang="en-US" smtClean="0">
                <a:gradFill>
                  <a:gsLst>
                    <a:gs pos="2239">
                      <a:srgbClr val="FFFFFF"/>
                    </a:gs>
                    <a:gs pos="11940">
                      <a:srgbClr val="FFFFFF"/>
                    </a:gs>
                  </a:gsLst>
                  <a:lin ang="5400000" scaled="0"/>
                </a:gradFill>
              </a:rPr>
              <a:pPr defTabSz="932597"/>
              <a:t>‹#›</a:t>
            </a:fld>
            <a:endParaRPr lang="en-US">
              <a:gradFill>
                <a:gsLst>
                  <a:gs pos="2239">
                    <a:srgbClr val="FFFFFF"/>
                  </a:gs>
                  <a:gs pos="11940">
                    <a:srgbClr val="FFFFFF"/>
                  </a:gs>
                </a:gsLst>
                <a:lin ang="5400000" scaled="0"/>
              </a:gradFill>
            </a:endParaRP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64355" y="479775"/>
            <a:ext cx="1639084" cy="359162"/>
          </a:xfrm>
          <a:prstGeom prst="rect">
            <a:avLst/>
          </a:prstGeom>
        </p:spPr>
      </p:pic>
    </p:spTree>
    <p:extLst>
      <p:ext uri="{BB962C8B-B14F-4D97-AF65-F5344CB8AC3E}">
        <p14:creationId xmlns:p14="http://schemas.microsoft.com/office/powerpoint/2010/main" val="1111875877"/>
      </p:ext>
    </p:extLst>
  </p:cSld>
  <p:clrMapOvr>
    <a:overrideClrMapping bg1="dk1" tx1="lt1" bg2="dk2" tx2="lt2" accent1="accent1" accent2="accent2" accent3="accent3" accent4="accent4" accent5="accent5" accent6="accent6" hlink="hlink" folHlink="folHlink"/>
  </p:clrMapOvr>
  <p:transition spd="slow">
    <p:push dir="u"/>
  </p:transition>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58pt Title/24pt Text">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251"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6" name="Title 1"/>
          <p:cNvSpPr>
            <a:spLocks noGrp="1"/>
          </p:cNvSpPr>
          <p:nvPr>
            <p:ph type="ctrTitle" hasCustomPrompt="1"/>
          </p:nvPr>
        </p:nvSpPr>
        <p:spPr>
          <a:xfrm>
            <a:off x="585218" y="2142638"/>
            <a:ext cx="11228387" cy="1720381"/>
          </a:xfrm>
        </p:spPr>
        <p:txBody>
          <a:bodyPr/>
          <a:lstStyle>
            <a:lvl1pPr>
              <a:defRPr sz="5998">
                <a:solidFill>
                  <a:schemeClr val="bg1"/>
                </a:solidFill>
              </a:defRPr>
            </a:lvl1pPr>
          </a:lstStyle>
          <a:p>
            <a:r>
              <a:rPr lang="en-US" dirty="0"/>
              <a:t>Title</a:t>
            </a:r>
          </a:p>
        </p:txBody>
      </p:sp>
      <p:sp>
        <p:nvSpPr>
          <p:cNvPr id="8" name="Subtitle 2"/>
          <p:cNvSpPr>
            <a:spLocks noGrp="1"/>
          </p:cNvSpPr>
          <p:nvPr>
            <p:ph type="subTitle" idx="1" hasCustomPrompt="1"/>
          </p:nvPr>
        </p:nvSpPr>
        <p:spPr>
          <a:xfrm>
            <a:off x="603505" y="3954463"/>
            <a:ext cx="11210099" cy="1055382"/>
          </a:xfrm>
        </p:spPr>
        <p:txBody>
          <a:bodyPr/>
          <a:lstStyle>
            <a:lvl1pPr marL="0" indent="0" algn="l">
              <a:buNone/>
              <a:defRPr sz="2200">
                <a:solidFill>
                  <a:schemeClr val="bg1"/>
                </a:solidFill>
                <a:latin typeface="+mn-lt"/>
              </a:defRPr>
            </a:lvl1pPr>
            <a:lvl2pPr marL="457024" indent="0" algn="ctr">
              <a:buNone/>
              <a:defRPr>
                <a:solidFill>
                  <a:schemeClr val="tx1">
                    <a:tint val="75000"/>
                  </a:schemeClr>
                </a:solidFill>
              </a:defRPr>
            </a:lvl2pPr>
            <a:lvl3pPr marL="914049" indent="0" algn="ctr">
              <a:buNone/>
              <a:defRPr>
                <a:solidFill>
                  <a:schemeClr val="tx1">
                    <a:tint val="75000"/>
                  </a:schemeClr>
                </a:solidFill>
              </a:defRPr>
            </a:lvl3pPr>
            <a:lvl4pPr marL="1371073" indent="0" algn="ctr">
              <a:buNone/>
              <a:defRPr>
                <a:solidFill>
                  <a:schemeClr val="tx1">
                    <a:tint val="75000"/>
                  </a:schemeClr>
                </a:solidFill>
              </a:defRPr>
            </a:lvl4pPr>
            <a:lvl5pPr marL="1828098" indent="0" algn="ctr">
              <a:buNone/>
              <a:defRPr>
                <a:solidFill>
                  <a:schemeClr val="tx1">
                    <a:tint val="75000"/>
                  </a:schemeClr>
                </a:solidFill>
              </a:defRPr>
            </a:lvl5pPr>
            <a:lvl6pPr marL="2285122" indent="0" algn="ctr">
              <a:buNone/>
              <a:defRPr>
                <a:solidFill>
                  <a:schemeClr val="tx1">
                    <a:tint val="75000"/>
                  </a:schemeClr>
                </a:solidFill>
              </a:defRPr>
            </a:lvl6pPr>
            <a:lvl7pPr marL="2742146" indent="0" algn="ctr">
              <a:buNone/>
              <a:defRPr>
                <a:solidFill>
                  <a:schemeClr val="tx1">
                    <a:tint val="75000"/>
                  </a:schemeClr>
                </a:solidFill>
              </a:defRPr>
            </a:lvl7pPr>
            <a:lvl8pPr marL="3199170" indent="0" algn="ctr">
              <a:buNone/>
              <a:defRPr>
                <a:solidFill>
                  <a:schemeClr val="tx1">
                    <a:tint val="75000"/>
                  </a:schemeClr>
                </a:solidFill>
              </a:defRPr>
            </a:lvl8pPr>
            <a:lvl9pPr marL="3656195"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13655582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053060"/>
          </a:xfrm>
        </p:spPr>
        <p:txBody>
          <a:bodyPr/>
          <a:lstStyle>
            <a:lvl1pPr>
              <a:defRPr sz="3598"/>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2418761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Title Only">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581085901"/>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677768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842930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365287442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_Interior4">
    <p:bg>
      <p:bgPr>
        <a:solidFill>
          <a:schemeClr val="bg1"/>
        </a:solidFill>
        <a:effectLst/>
      </p:bgPr>
    </p:bg>
    <p:spTree>
      <p:nvGrpSpPr>
        <p:cNvPr id="1" name=""/>
        <p:cNvGrpSpPr/>
        <p:nvPr/>
      </p:nvGrpSpPr>
      <p:grpSpPr>
        <a:xfrm>
          <a:off x="0" y="0"/>
          <a:ext cx="0" cy="0"/>
          <a:chOff x="0" y="0"/>
          <a:chExt cx="0" cy="0"/>
        </a:xfrm>
      </p:grpSpPr>
      <p:sp>
        <p:nvSpPr>
          <p:cNvPr id="12" name="Rectangle 11"/>
          <p:cNvSpPr>
            <a:spLocks/>
          </p:cNvSpPr>
          <p:nvPr userDrawn="1"/>
        </p:nvSpPr>
        <p:spPr>
          <a:xfrm>
            <a:off x="0" y="-1"/>
            <a:ext cx="4770437" cy="6994525"/>
          </a:xfrm>
          <a:prstGeom prst="rect">
            <a:avLst/>
          </a:prstGeom>
          <a:solidFill>
            <a:srgbClr val="0072C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32597"/>
            <a:endParaRPr lang="en-US" sz="2448" dirty="0">
              <a:solidFill>
                <a:prstClr val="white"/>
              </a:solidFill>
            </a:endParaRPr>
          </a:p>
        </p:txBody>
      </p:sp>
      <p:sp>
        <p:nvSpPr>
          <p:cNvPr id="9" name="Title 1"/>
          <p:cNvSpPr>
            <a:spLocks noGrp="1" noChangeAspect="1"/>
          </p:cNvSpPr>
          <p:nvPr>
            <p:ph type="title"/>
          </p:nvPr>
        </p:nvSpPr>
        <p:spPr>
          <a:xfrm>
            <a:off x="274637" y="571498"/>
            <a:ext cx="3733799" cy="5783265"/>
          </a:xfrm>
          <a:prstGeom prst="rect">
            <a:avLst/>
          </a:prstGeom>
        </p:spPr>
        <p:txBody>
          <a:bodyPr lIns="91440" tIns="91440" bIns="91440" anchor="ctr"/>
          <a:lstStyle>
            <a:lvl1pPr algn="l">
              <a:defRPr sz="4080">
                <a:solidFill>
                  <a:srgbClr val="FFFFFF"/>
                </a:solidFill>
                <a:latin typeface="Segoe UI Light"/>
                <a:cs typeface="Segoe UI Light"/>
              </a:defRPr>
            </a:lvl1pPr>
          </a:lstStyle>
          <a:p>
            <a:r>
              <a:rPr lang="en-US" dirty="0"/>
              <a:t>Click to edit Master title style</a:t>
            </a:r>
          </a:p>
        </p:txBody>
      </p:sp>
    </p:spTree>
    <p:extLst>
      <p:ext uri="{BB962C8B-B14F-4D97-AF65-F5344CB8AC3E}">
        <p14:creationId xmlns:p14="http://schemas.microsoft.com/office/powerpoint/2010/main" val="149243504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40" y="1136277"/>
            <a:ext cx="11887200" cy="470856"/>
          </a:xfrm>
        </p:spPr>
        <p:txBody>
          <a:bodyPr>
            <a:spAutoFit/>
          </a:bodyPr>
          <a:lstStyle>
            <a:lvl1pPr marL="0" indent="0">
              <a:buNone/>
              <a:defRPr sz="2040" b="1">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98098147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image" Target="../media/image1.pn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image" Target="../media/image1.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4.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34" Type="http://schemas.openxmlformats.org/officeDocument/2006/relationships/vmlDrawing" Target="../drawings/vmlDrawing1.v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33" Type="http://schemas.openxmlformats.org/officeDocument/2006/relationships/theme" Target="../theme/theme5.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slideLayout" Target="../slideLayouts/slideLayout88.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32" Type="http://schemas.openxmlformats.org/officeDocument/2006/relationships/slideLayout" Target="../slideLayouts/slideLayout91.xml"/><Relationship Id="rId37" Type="http://schemas.openxmlformats.org/officeDocument/2006/relationships/image" Target="../media/image6.emf"/><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36" Type="http://schemas.openxmlformats.org/officeDocument/2006/relationships/oleObject" Target="../embeddings/oleObject1.bin"/><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slideLayout" Target="../slideLayouts/slideLayout90.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slideLayout" Target="../slideLayouts/slideLayout89.xml"/><Relationship Id="rId35"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97257700"/>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6"/>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212255688"/>
      </p:ext>
    </p:extLst>
  </p:cSld>
  <p:clrMap bg1="dk1" tx1="lt1" bg2="dk2" tx2="lt2" accent1="accent1" accent2="accent2" accent3="accent3" accent4="accent4" accent5="accent5" accent6="accent6" hlink="hlink" folHlink="folHlink"/>
  <p:sldLayoutIdLst>
    <p:sldLayoutId id="2147484326" r:id="rId1"/>
    <p:sldLayoutId id="2147484327" r:id="rId2"/>
    <p:sldLayoutId id="2147484328"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 id="2147484344" r:id="rId14"/>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custDataLst>
              <p:tags r:id="rId35"/>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35" name="think-cell Slide" r:id="rId36" imgW="377" imgH="377" progId="TCLayout.ActiveDocument.1">
                  <p:embed/>
                </p:oleObj>
              </mc:Choice>
              <mc:Fallback>
                <p:oleObj name="think-cell Slide" r:id="rId36" imgW="377" imgH="377" progId="TCLayout.ActiveDocument.1">
                  <p:embed/>
                  <p:pic>
                    <p:nvPicPr>
                      <p:cNvPr id="9" name="Object 8" hidden="1"/>
                      <p:cNvPicPr/>
                      <p:nvPr/>
                    </p:nvPicPr>
                    <p:blipFill>
                      <a:blip r:embed="rId37"/>
                      <a:stretch>
                        <a:fillRect/>
                      </a:stretch>
                    </p:blipFill>
                    <p:spPr>
                      <a:xfrm>
                        <a:off x="1588"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274639" y="26123"/>
            <a:ext cx="11889564" cy="917575"/>
          </a:xfrm>
          <a:prstGeom prst="rect">
            <a:avLst/>
          </a:prstGeom>
        </p:spPr>
        <p:txBody>
          <a:bodyPr vert="horz" wrap="square" lIns="146304" tIns="91440" rIns="146304" bIns="91440" rtlCol="0" anchor="ctr">
            <a:noAutofit/>
          </a:bodyPr>
          <a:lstStyle/>
          <a:p>
            <a:r>
              <a:rPr lang="en-US" dirty="0"/>
              <a:t>Click to edit Master title style</a:t>
            </a:r>
          </a:p>
        </p:txBody>
      </p:sp>
      <p:sp>
        <p:nvSpPr>
          <p:cNvPr id="4" name="Text Placeholder 3"/>
          <p:cNvSpPr>
            <a:spLocks noGrp="1"/>
          </p:cNvSpPr>
          <p:nvPr>
            <p:ph type="body" idx="1"/>
          </p:nvPr>
        </p:nvSpPr>
        <p:spPr>
          <a:xfrm>
            <a:off x="274641" y="1146856"/>
            <a:ext cx="11887198" cy="1723549"/>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8170639"/>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0" r:id="rId11"/>
    <p:sldLayoutId id="2147484361" r:id="rId12"/>
    <p:sldLayoutId id="2147484362" r:id="rId13"/>
    <p:sldLayoutId id="2147484363" r:id="rId14"/>
    <p:sldLayoutId id="2147484364" r:id="rId15"/>
    <p:sldLayoutId id="2147484365" r:id="rId16"/>
    <p:sldLayoutId id="2147484366" r:id="rId17"/>
    <p:sldLayoutId id="2147484367" r:id="rId18"/>
    <p:sldLayoutId id="2147484368" r:id="rId19"/>
    <p:sldLayoutId id="2147484369" r:id="rId20"/>
    <p:sldLayoutId id="2147484370" r:id="rId21"/>
    <p:sldLayoutId id="2147484371" r:id="rId22"/>
    <p:sldLayoutId id="2147484372" r:id="rId23"/>
    <p:sldLayoutId id="2147484373" r:id="rId24"/>
    <p:sldLayoutId id="2147484374" r:id="rId25"/>
    <p:sldLayoutId id="2147484375" r:id="rId26"/>
    <p:sldLayoutId id="2147484376" r:id="rId27"/>
    <p:sldLayoutId id="2147484377" r:id="rId28"/>
    <p:sldLayoutId id="2147484378" r:id="rId29"/>
    <p:sldLayoutId id="2147484379" r:id="rId30"/>
    <p:sldLayoutId id="2147484380" r:id="rId31"/>
    <p:sldLayoutId id="2147484381" r:id="rId32"/>
  </p:sldLayoutIdLst>
  <p:transition>
    <p:fade/>
  </p:transition>
  <p:hf sldNum="0" hdr="0" ftr="0" dt="0"/>
  <p:txStyles>
    <p:titleStyle>
      <a:lvl1pPr algn="l" defTabSz="932563" rtl="0" eaLnBrk="1" latinLnBrk="0" hangingPunct="1">
        <a:lnSpc>
          <a:spcPct val="90000"/>
        </a:lnSpc>
        <a:spcBef>
          <a:spcPct val="0"/>
        </a:spcBef>
        <a:buNone/>
        <a:defRPr lang="en-US" sz="3599" b="0" kern="1200" cap="none" spc="-102" baseline="0" dirty="0" smtClean="0">
          <a:ln w="3175">
            <a:noFill/>
          </a:ln>
          <a:solidFill>
            <a:schemeClr val="bg1"/>
          </a:solidFill>
          <a:effectLst/>
          <a:latin typeface="+mj-lt"/>
          <a:ea typeface="+mn-ea"/>
          <a:cs typeface="Segoe UI" pitchFamily="34" charset="0"/>
        </a:defRPr>
      </a:lvl1pPr>
    </p:titleStyle>
    <p:bodyStyle>
      <a:lvl1pPr marL="342834" marR="0" indent="-342834" algn="l" defTabSz="932563" rtl="0" eaLnBrk="1" fontAlgn="auto" latinLnBrk="0" hangingPunct="1">
        <a:lnSpc>
          <a:spcPct val="100000"/>
        </a:lnSpc>
        <a:spcBef>
          <a:spcPts val="600"/>
        </a:spcBef>
        <a:spcAft>
          <a:spcPts val="0"/>
        </a:spcAft>
        <a:buClrTx/>
        <a:buSzPct val="90000"/>
        <a:buFont typeface="Arial" pitchFamily="34" charset="0"/>
        <a:buChar char="•"/>
        <a:tabLst/>
        <a:defRPr sz="1399" kern="1200" spc="0" baseline="0">
          <a:gradFill>
            <a:gsLst>
              <a:gs pos="1250">
                <a:schemeClr val="tx1"/>
              </a:gs>
              <a:gs pos="100000">
                <a:schemeClr val="tx1"/>
              </a:gs>
            </a:gsLst>
            <a:lin ang="5400000" scaled="0"/>
          </a:gradFill>
          <a:latin typeface="+mn-lt"/>
          <a:ea typeface="+mn-ea"/>
          <a:cs typeface="+mn-cs"/>
        </a:defRPr>
      </a:lvl1pPr>
      <a:lvl2pPr marL="584088" marR="0" indent="-241253"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73">
          <p15:clr>
            <a:srgbClr val="F26B43"/>
          </p15:clr>
        </p15:guide>
        <p15:guide id="2" orient="horz" pos="187">
          <p15:clr>
            <a:srgbClr val="F26B43"/>
          </p15:clr>
        </p15:guide>
        <p15:guide id="3" pos="749">
          <p15:clr>
            <a:srgbClr val="F26B43"/>
          </p15:clr>
        </p15:guide>
        <p15:guide id="4" pos="7661">
          <p15:clr>
            <a:srgbClr val="F26B43"/>
          </p15:clr>
        </p15:guide>
        <p15:guide id="5" pos="1325">
          <p15:clr>
            <a:srgbClr val="F26B43"/>
          </p15:clr>
        </p15:guide>
        <p15:guide id="6" pos="1901">
          <p15:clr>
            <a:srgbClr val="F26B43"/>
          </p15:clr>
        </p15:guide>
        <p15:guide id="7" pos="2477">
          <p15:clr>
            <a:srgbClr val="F26B43"/>
          </p15:clr>
        </p15:guide>
        <p15:guide id="8" pos="3053">
          <p15:clr>
            <a:srgbClr val="F26B43"/>
          </p15:clr>
        </p15:guide>
        <p15:guide id="9" pos="3629">
          <p15:clr>
            <a:srgbClr val="F26B43"/>
          </p15:clr>
        </p15:guide>
        <p15:guide id="10" pos="4781">
          <p15:clr>
            <a:srgbClr val="F26B43"/>
          </p15:clr>
        </p15:guide>
        <p15:guide id="11" pos="4205">
          <p15:clr>
            <a:srgbClr val="F26B43"/>
          </p15:clr>
        </p15:guide>
        <p15:guide id="12" pos="5357">
          <p15:clr>
            <a:srgbClr val="F26B43"/>
          </p15:clr>
        </p15:guide>
        <p15:guide id="13" pos="5933">
          <p15:clr>
            <a:srgbClr val="F26B43"/>
          </p15:clr>
        </p15:guide>
        <p15:guide id="14" pos="6509">
          <p15:clr>
            <a:srgbClr val="F26B43"/>
          </p15:clr>
        </p15:guide>
        <p15:guide id="15" pos="7085">
          <p15:clr>
            <a:srgbClr val="F26B43"/>
          </p15:clr>
        </p15:guide>
        <p15:guide id="16" orient="horz" pos="763">
          <p15:clr>
            <a:srgbClr val="F26B43"/>
          </p15:clr>
        </p15:guide>
        <p15:guide id="17" orient="horz" pos="1339">
          <p15:clr>
            <a:srgbClr val="F26B43"/>
          </p15:clr>
        </p15:guide>
        <p15:guide id="18" orient="horz" pos="1915">
          <p15:clr>
            <a:srgbClr val="F26B43"/>
          </p15:clr>
        </p15:guide>
        <p15:guide id="19" orient="horz" pos="2491">
          <p15:clr>
            <a:srgbClr val="F26B43"/>
          </p15:clr>
        </p15:guide>
        <p15:guide id="20" orient="horz" pos="3067">
          <p15:clr>
            <a:srgbClr val="F26B43"/>
          </p15:clr>
        </p15:guide>
        <p15:guide id="21" orient="horz" pos="3643">
          <p15:clr>
            <a:srgbClr val="F26B43"/>
          </p15:clr>
        </p15:guide>
        <p15:guide id="22" orient="horz" pos="421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image" Target="../media/image35.emf"/><Relationship Id="rId3" Type="http://schemas.openxmlformats.org/officeDocument/2006/relationships/image" Target="../media/image26.emf"/><Relationship Id="rId7" Type="http://schemas.openxmlformats.org/officeDocument/2006/relationships/image" Target="../media/image30.emf"/><Relationship Id="rId12"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90.xml"/><Relationship Id="rId6" Type="http://schemas.openxmlformats.org/officeDocument/2006/relationships/image" Target="../media/image29.emf"/><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emf"/><Relationship Id="rId9" Type="http://schemas.openxmlformats.org/officeDocument/2006/relationships/image" Target="../media/image32.emf"/></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90.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90.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90.xml"/></Relationships>
</file>

<file path=ppt/slides/_rels/slide15.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0.png"/><Relationship Id="rId7" Type="http://schemas.openxmlformats.org/officeDocument/2006/relationships/image" Target="../media/image44.emf"/><Relationship Id="rId12" Type="http://schemas.openxmlformats.org/officeDocument/2006/relationships/image" Target="../media/image49.jpg"/><Relationship Id="rId2" Type="http://schemas.openxmlformats.org/officeDocument/2006/relationships/notesSlide" Target="../notesSlides/notesSlide15.xml"/><Relationship Id="rId1" Type="http://schemas.openxmlformats.org/officeDocument/2006/relationships/slideLayout" Target="../slideLayouts/slideLayout72.xml"/><Relationship Id="rId6" Type="http://schemas.openxmlformats.org/officeDocument/2006/relationships/image" Target="../media/image43.emf"/><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90.xml"/><Relationship Id="rId5" Type="http://schemas.openxmlformats.org/officeDocument/2006/relationships/image" Target="../media/image52.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90.xml"/></Relationships>
</file>

<file path=ppt/slides/_rels/slide18.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8.xml"/><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90.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90.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90.xml"/><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61.png"/><Relationship Id="rId7" Type="http://schemas.openxmlformats.org/officeDocument/2006/relationships/slide" Target="slide25.xml"/><Relationship Id="rId2" Type="http://schemas.openxmlformats.org/officeDocument/2006/relationships/notesSlide" Target="../notesSlides/notesSlide23.xml"/><Relationship Id="rId1" Type="http://schemas.openxmlformats.org/officeDocument/2006/relationships/slideLayout" Target="../slideLayouts/slideLayout73.xml"/><Relationship Id="rId6" Type="http://schemas.openxmlformats.org/officeDocument/2006/relationships/image" Target="../media/image62.png"/><Relationship Id="rId11" Type="http://schemas.openxmlformats.org/officeDocument/2006/relationships/image" Target="../media/image63.png"/><Relationship Id="rId5" Type="http://schemas.openxmlformats.org/officeDocument/2006/relationships/image" Target="../media/image61.png"/><Relationship Id="rId10" Type="http://schemas.openxmlformats.org/officeDocument/2006/relationships/slide" Target="slide26.xml"/><Relationship Id="rId4" Type="http://schemas.openxmlformats.org/officeDocument/2006/relationships/slide" Target="slide24.xml"/><Relationship Id="rId9" Type="http://schemas.openxmlformats.org/officeDocument/2006/relationships/image" Target="../media/image63.png"/></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25.xml"/><Relationship Id="rId1" Type="http://schemas.openxmlformats.org/officeDocument/2006/relationships/slideLayout" Target="../slideLayouts/slideLayout7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emf"/></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73.xml"/><Relationship Id="rId5" Type="http://schemas.openxmlformats.org/officeDocument/2006/relationships/image" Target="../media/image70.emf"/><Relationship Id="rId4" Type="http://schemas.openxmlformats.org/officeDocument/2006/relationships/image" Target="../media/image32.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3.xml"/></Relationships>
</file>

<file path=ppt/slides/_rels/slide28.xml.rels><?xml version="1.0" encoding="UTF-8" standalone="yes"?>
<Relationships xmlns="http://schemas.openxmlformats.org/package/2006/relationships"><Relationship Id="rId8" Type="http://schemas.openxmlformats.org/officeDocument/2006/relationships/hyperlink" Target="https://blogs.msdn.microsoft.com/azuresecurity/tag/azure-security-center/" TargetMode="External"/><Relationship Id="rId3" Type="http://schemas.openxmlformats.org/officeDocument/2006/relationships/hyperlink" Target="https://azure.microsoft.com/en-us/blog/" TargetMode="External"/><Relationship Id="rId7" Type="http://schemas.openxmlformats.org/officeDocument/2006/relationships/hyperlink" Target="https://azure.microsoft.com/en-us/pricing/details/security-center/" TargetMode="External"/><Relationship Id="rId2" Type="http://schemas.openxmlformats.org/officeDocument/2006/relationships/notesSlide" Target="../notesSlides/notesSlide28.xml"/><Relationship Id="rId1" Type="http://schemas.openxmlformats.org/officeDocument/2006/relationships/slideLayout" Target="../slideLayouts/slideLayout32.xml"/><Relationship Id="rId6" Type="http://schemas.openxmlformats.org/officeDocument/2006/relationships/hyperlink" Target="https://azure.microsoft.com/en-us/resources/videos/azure-security-center-overview/" TargetMode="External"/><Relationship Id="rId5" Type="http://schemas.openxmlformats.org/officeDocument/2006/relationships/hyperlink" Target="http://azure.microsoft.com/services/security-center" TargetMode="External"/><Relationship Id="rId4" Type="http://schemas.openxmlformats.org/officeDocument/2006/relationships/hyperlink" Target="https://azure.microsoft.com/en-us/updates/"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3" Type="http://schemas.openxmlformats.org/officeDocument/2006/relationships/hyperlink" Target="https://azure.microsoft.com/en-us/updates/feed/" TargetMode="External"/><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8.xml"/><Relationship Id="rId5" Type="http://schemas.openxmlformats.org/officeDocument/2006/relationships/image" Target="../media/image18.png"/><Relationship Id="rId4" Type="http://schemas.openxmlformats.org/officeDocument/2006/relationships/image" Target="../media/image17.emf"/></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slide" Target="slide18.xml"/><Relationship Id="rId3" Type="http://schemas.openxmlformats.org/officeDocument/2006/relationships/image" Target="../media/image19.png"/><Relationship Id="rId7" Type="http://schemas.openxmlformats.org/officeDocument/2006/relationships/slide" Target="slide11.xml"/><Relationship Id="rId12"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2.xml"/><Relationship Id="rId6" Type="http://schemas.openxmlformats.org/officeDocument/2006/relationships/image" Target="../media/image20.png"/><Relationship Id="rId11" Type="http://schemas.openxmlformats.org/officeDocument/2006/relationships/image" Target="../media/image21.png"/><Relationship Id="rId5" Type="http://schemas.openxmlformats.org/officeDocument/2006/relationships/image" Target="../media/image19.png"/><Relationship Id="rId10" Type="http://schemas.openxmlformats.org/officeDocument/2006/relationships/slide" Target="slide15.xml"/><Relationship Id="rId4" Type="http://schemas.openxmlformats.org/officeDocument/2006/relationships/slide" Target="slide7.xml"/><Relationship Id="rId9" Type="http://schemas.openxmlformats.org/officeDocument/2006/relationships/image" Target="../media/image21.png"/><Relationship Id="rId1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90.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a:spLocks noGrp="1"/>
          </p:cNvSpPr>
          <p:nvPr>
            <p:ph type="ctrTitle"/>
          </p:nvPr>
        </p:nvSpPr>
        <p:spPr>
          <a:xfrm>
            <a:off x="279820" y="1058862"/>
            <a:ext cx="6390433" cy="1955392"/>
          </a:xfrm>
          <a:solidFill>
            <a:srgbClr val="002060"/>
          </a:solidFill>
        </p:spPr>
        <p:txBody>
          <a:bodyPr vert="horz" wrap="square" lIns="182854" tIns="93260" rIns="182854" bIns="93260" rtlCol="0" anchor="t">
            <a:noAutofit/>
          </a:bodyPr>
          <a:lstStyle/>
          <a:p>
            <a:pPr defTabSz="932486" eaLnBrk="1" hangingPunct="1">
              <a:defRPr/>
            </a:pPr>
            <a:r>
              <a:rPr sz="6600" spc="0">
                <a:latin typeface="Segoe UI Light"/>
                <a:ea typeface="+mn-ea"/>
                <a:cs typeface="Segoe UI Light"/>
              </a:rPr>
              <a:t>Microsoft Azure </a:t>
            </a:r>
            <a:br>
              <a:rPr sz="6600" spc="0">
                <a:latin typeface="Segoe UI Light"/>
                <a:ea typeface="+mn-ea"/>
                <a:cs typeface="Segoe UI Light"/>
              </a:rPr>
            </a:br>
            <a:r>
              <a:rPr sz="6600" spc="0">
                <a:latin typeface="Segoe UI Light"/>
                <a:ea typeface="+mn-ea"/>
                <a:cs typeface="Segoe UI Light"/>
              </a:rPr>
              <a:t>P  </a:t>
            </a:r>
            <a:r>
              <a:rPr sz="6600" spc="0" err="1">
                <a:latin typeface="Segoe UI Light"/>
                <a:ea typeface="+mn-ea"/>
                <a:cs typeface="Segoe UI Light"/>
              </a:rPr>
              <a:t>wer</a:t>
            </a:r>
            <a:r>
              <a:rPr lang="en-US" sz="6600" spc="0">
                <a:latin typeface="Segoe UI Light"/>
                <a:ea typeface="+mn-ea"/>
                <a:cs typeface="Segoe UI Light"/>
              </a:rPr>
              <a:t> Lunch</a:t>
            </a:r>
            <a:br>
              <a:rPr sz="6600" spc="0">
                <a:latin typeface="Segoe UI Light"/>
                <a:ea typeface="+mn-ea"/>
                <a:cs typeface="Segoe UI Light"/>
              </a:rPr>
            </a:br>
            <a:endParaRPr sz="6600" spc="0">
              <a:latin typeface="Segoe UI Light"/>
              <a:ea typeface="+mn-ea"/>
              <a:cs typeface="Segoe UI Light"/>
            </a:endParaRPr>
          </a:p>
        </p:txBody>
      </p:sp>
      <p:sp>
        <p:nvSpPr>
          <p:cNvPr id="12290" name="Title 4"/>
          <p:cNvSpPr txBox="1">
            <a:spLocks/>
          </p:cNvSpPr>
          <p:nvPr/>
        </p:nvSpPr>
        <p:spPr bwMode="auto">
          <a:xfrm>
            <a:off x="279820" y="5879182"/>
            <a:ext cx="6390433" cy="818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a:ln>
                  <a:noFill/>
                </a:ln>
                <a:solidFill>
                  <a:schemeClr val="tx1">
                    <a:lumMod val="95000"/>
                    <a:lumOff val="5000"/>
                  </a:schemeClr>
                </a:solidFill>
                <a:effectLst/>
                <a:uLnTx/>
                <a:uFillTx/>
                <a:latin typeface="Segoe UI Light" charset="0"/>
                <a:cs typeface="Segoe UI" charset="0"/>
              </a:rPr>
              <a:t>Presented By: </a:t>
            </a:r>
            <a:r>
              <a:rPr kumimoji="0" lang="en-US" sz="1800" b="0" i="0" u="none" strike="noStrike" kern="1200" cap="none" spc="0" normalizeH="0" baseline="0" noProof="0">
                <a:ln>
                  <a:noFill/>
                </a:ln>
                <a:solidFill>
                  <a:schemeClr val="tx1">
                    <a:lumMod val="95000"/>
                    <a:lumOff val="5000"/>
                  </a:schemeClr>
                </a:solidFill>
                <a:effectLst/>
                <a:uLnTx/>
                <a:uFillTx/>
                <a:latin typeface="Segoe UI Light" charset="0"/>
                <a:cs typeface="Segoe UI" charset="0"/>
              </a:rPr>
              <a:t>Azure Solution Architects </a:t>
            </a:r>
            <a:r>
              <a:rPr lang="en-US" sz="1800">
                <a:solidFill>
                  <a:schemeClr val="tx1">
                    <a:lumMod val="95000"/>
                    <a:lumOff val="5000"/>
                  </a:schemeClr>
                </a:solidFill>
                <a:latin typeface="Segoe UI Light" charset="0"/>
                <a:cs typeface="Segoe UI" charset="0"/>
              </a:rPr>
              <a:t>from US South Central</a:t>
            </a:r>
            <a:endParaRPr kumimoji="0" lang="en-US" sz="1800" b="0" i="0" u="none" strike="noStrike" kern="1200" cap="none" spc="0" normalizeH="0" baseline="0" noProof="0">
              <a:ln>
                <a:noFill/>
              </a:ln>
              <a:solidFill>
                <a:schemeClr val="tx1">
                  <a:lumMod val="95000"/>
                  <a:lumOff val="5000"/>
                </a:schemeClr>
              </a:solidFill>
              <a:effectLst/>
              <a:uLnTx/>
              <a:uFillTx/>
              <a:latin typeface="Segoe UI Light" charset="0"/>
              <a:cs typeface="Segoe UI" charset="0"/>
            </a:endParaRPr>
          </a:p>
        </p:txBody>
      </p:sp>
      <p:sp>
        <p:nvSpPr>
          <p:cNvPr id="5" name="Title 4"/>
          <p:cNvSpPr txBox="1">
            <a:spLocks/>
          </p:cNvSpPr>
          <p:nvPr/>
        </p:nvSpPr>
        <p:spPr>
          <a:xfrm>
            <a:off x="285004" y="3742395"/>
            <a:ext cx="4740173" cy="552969"/>
          </a:xfrm>
          <a:prstGeom prst="rect">
            <a:avLst/>
          </a:prstGeom>
        </p:spPr>
        <p:txBody>
          <a:bodyPr lIns="182854" tIns="91427" rIns="182854" bIns="91427"/>
          <a:lstStyle>
            <a:lvl1pPr algn="l" defTabSz="931863" rtl="0" fontAlgn="base">
              <a:lnSpc>
                <a:spcPct val="90000"/>
              </a:lnSpc>
              <a:spcBef>
                <a:spcPct val="0"/>
              </a:spcBef>
              <a:spcAft>
                <a:spcPct val="0"/>
              </a:spcAft>
              <a:defRPr lang="en-US" sz="6000" kern="1200" spc="-102" baseline="0">
                <a:ln w="3175">
                  <a:noFill/>
                </a:ln>
                <a:solidFill>
                  <a:schemeClr val="bg1"/>
                </a:solidFill>
                <a:latin typeface="+mj-lt"/>
                <a:ea typeface="ＭＳ Ｐゴシック" charset="0"/>
                <a:cs typeface="Segoe UI" pitchFamily="34" charset="0"/>
              </a:defRPr>
            </a:lvl1pPr>
            <a:lvl2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a:lstStyle>
          <a:p>
            <a:pPr marL="0" marR="0" lvl="0" indent="0" algn="l" defTabSz="932486"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0" normalizeH="0" baseline="0" noProof="0">
              <a:ln w="3175">
                <a:noFill/>
              </a:ln>
              <a:solidFill>
                <a:srgbClr val="FFFFFF"/>
              </a:solidFill>
              <a:effectLst/>
              <a:uLnTx/>
              <a:uFillTx/>
              <a:latin typeface="Segoe UI Light"/>
              <a:ea typeface="ＭＳ Ｐゴシック" charset="0"/>
              <a:cs typeface="Segoe UI Light"/>
            </a:endParaRPr>
          </a:p>
        </p:txBody>
      </p:sp>
      <p:pic>
        <p:nvPicPr>
          <p:cNvPr id="2" name="Picture 1" descr="Power symbol"/>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884237" y="2228559"/>
            <a:ext cx="457200" cy="571500"/>
          </a:xfrm>
          <a:prstGeom prst="rect">
            <a:avLst/>
          </a:prstGeom>
        </p:spPr>
      </p:pic>
      <p:sp>
        <p:nvSpPr>
          <p:cNvPr id="7" name="Title 4"/>
          <p:cNvSpPr txBox="1">
            <a:spLocks/>
          </p:cNvSpPr>
          <p:nvPr/>
        </p:nvSpPr>
        <p:spPr bwMode="auto">
          <a:xfrm>
            <a:off x="279820" y="5345782"/>
            <a:ext cx="6390433" cy="533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Date: 11</a:t>
            </a:r>
            <a:r>
              <a:rPr lang="en-US" sz="1800" dirty="0">
                <a:solidFill>
                  <a:schemeClr val="tx1">
                    <a:lumMod val="95000"/>
                    <a:lumOff val="5000"/>
                  </a:schemeClr>
                </a:solidFill>
                <a:latin typeface="Segoe UI Light" charset="0"/>
                <a:cs typeface="Segoe UI" charset="0"/>
              </a:rPr>
              <a:t>/02/2017</a:t>
            </a:r>
            <a:endPar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endParaRPr>
          </a:p>
        </p:txBody>
      </p:sp>
      <p:sp>
        <p:nvSpPr>
          <p:cNvPr id="8" name="Title 4"/>
          <p:cNvSpPr txBox="1">
            <a:spLocks/>
          </p:cNvSpPr>
          <p:nvPr/>
        </p:nvSpPr>
        <p:spPr>
          <a:xfrm>
            <a:off x="285009" y="3469022"/>
            <a:ext cx="6385244" cy="1955392"/>
          </a:xfrm>
          <a:prstGeom prst="rect">
            <a:avLst/>
          </a:prstGeom>
        </p:spPr>
        <p:txBody>
          <a:bodyPr vert="horz" wrap="square" lIns="182854" tIns="93260" rIns="182854" bIns="93260" rtlCol="0" anchor="t">
            <a:noAutofit/>
          </a:bodyPr>
          <a:lstStyle>
            <a:lvl1pPr algn="l" defTabSz="931695" rtl="0" eaLnBrk="0" fontAlgn="base" hangingPunct="0">
              <a:lnSpc>
                <a:spcPct val="90000"/>
              </a:lnSpc>
              <a:spcBef>
                <a:spcPct val="0"/>
              </a:spcBef>
              <a:spcAft>
                <a:spcPct val="0"/>
              </a:spcAft>
              <a:defRPr lang="en-US" sz="5999" kern="1200" spc="-102" baseline="0">
                <a:ln w="3175">
                  <a:noFill/>
                </a:ln>
                <a:solidFill>
                  <a:schemeClr val="bg1"/>
                </a:solidFill>
                <a:latin typeface="+mj-lt"/>
                <a:ea typeface="ＭＳ Ｐゴシック" charset="0"/>
                <a:cs typeface="Segoe UI" pitchFamily="34" charset="0"/>
              </a:defRPr>
            </a:lvl1pPr>
            <a:lvl2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2pPr>
            <a:lvl3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3pPr>
            <a:lvl4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4pPr>
            <a:lvl5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5pPr>
            <a:lvl6pPr marL="457117"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6pPr>
            <a:lvl7pPr marL="914235"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7pPr>
            <a:lvl8pPr marL="1371352"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8pPr>
            <a:lvl9pPr marL="1828471"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9pPr>
          </a:lstStyle>
          <a:p>
            <a:pPr defTabSz="932486" eaLnBrk="1" hangingPunct="1">
              <a:defRPr/>
            </a:pPr>
            <a:r>
              <a:rPr lang="en-US" sz="3200" b="1" spc="0" dirty="0">
                <a:latin typeface="Segoe UI Light"/>
                <a:ea typeface="+mn-ea"/>
                <a:cs typeface="Segoe UI Light"/>
              </a:rPr>
              <a:t>Today’s Topic: </a:t>
            </a:r>
          </a:p>
          <a:p>
            <a:pPr defTabSz="932486" eaLnBrk="1" hangingPunct="1">
              <a:defRPr/>
            </a:pPr>
            <a:r>
              <a:rPr lang="en-US" sz="3200" spc="0" dirty="0">
                <a:ea typeface="+mn-ea"/>
                <a:cs typeface="Segoe UI Light"/>
              </a:rPr>
              <a:t>Azure Security Center</a:t>
            </a:r>
            <a:br>
              <a:rPr lang="en-US" sz="3200" spc="0" dirty="0">
                <a:latin typeface="Segoe UI Light"/>
                <a:ea typeface="+mn-ea"/>
                <a:cs typeface="Segoe UI Light"/>
              </a:rPr>
            </a:br>
            <a:endParaRPr lang="en-US" sz="3200" spc="0" dirty="0">
              <a:latin typeface="Segoe UI Light"/>
              <a:ea typeface="+mn-ea"/>
              <a:cs typeface="Segoe UI Light"/>
            </a:endParaRPr>
          </a:p>
        </p:txBody>
      </p:sp>
      <p:pic>
        <p:nvPicPr>
          <p:cNvPr id="11" name="Picture 4" descr="Image result for lunch">
            <a:extLst>
              <a:ext uri="{FF2B5EF4-FFF2-40B4-BE49-F238E27FC236}">
                <a16:creationId xmlns:a16="http://schemas.microsoft.com/office/drawing/2014/main" id="{9FB35AEE-3924-4EDC-B664-7048F0422C21}"/>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22837" y="2049462"/>
            <a:ext cx="1011914" cy="86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70889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0" y="571913"/>
            <a:ext cx="4418973" cy="5782445"/>
          </a:xfrm>
        </p:spPr>
        <p:txBody>
          <a:bodyPr/>
          <a:lstStyle/>
          <a:p>
            <a:r>
              <a:rPr lang="en-US" dirty="0"/>
              <a:t>Access security data in near real-time from your SIEM –security alerts, activity logs, VM security events</a:t>
            </a:r>
          </a:p>
        </p:txBody>
      </p:sp>
      <p:sp>
        <p:nvSpPr>
          <p:cNvPr id="9" name="Freeform 206"/>
          <p:cNvSpPr>
            <a:spLocks/>
          </p:cNvSpPr>
          <p:nvPr/>
        </p:nvSpPr>
        <p:spPr bwMode="auto">
          <a:xfrm>
            <a:off x="10061221" y="4685213"/>
            <a:ext cx="1253014" cy="823149"/>
          </a:xfrm>
          <a:custGeom>
            <a:avLst/>
            <a:gdLst>
              <a:gd name="T0" fmla="*/ 206 w 245"/>
              <a:gd name="T1" fmla="*/ 71 h 161"/>
              <a:gd name="T2" fmla="*/ 206 w 245"/>
              <a:gd name="T3" fmla="*/ 67 h 161"/>
              <a:gd name="T4" fmla="*/ 139 w 245"/>
              <a:gd name="T5" fmla="*/ 0 h 161"/>
              <a:gd name="T6" fmla="*/ 82 w 245"/>
              <a:gd name="T7" fmla="*/ 30 h 161"/>
              <a:gd name="T8" fmla="*/ 64 w 245"/>
              <a:gd name="T9" fmla="*/ 25 h 161"/>
              <a:gd name="T10" fmla="*/ 42 w 245"/>
              <a:gd name="T11" fmla="*/ 32 h 161"/>
              <a:gd name="T12" fmla="*/ 25 w 245"/>
              <a:gd name="T13" fmla="*/ 63 h 161"/>
              <a:gd name="T14" fmla="*/ 0 w 245"/>
              <a:gd name="T15" fmla="*/ 108 h 161"/>
              <a:gd name="T16" fmla="*/ 48 w 245"/>
              <a:gd name="T17" fmla="*/ 161 h 161"/>
              <a:gd name="T18" fmla="*/ 54 w 245"/>
              <a:gd name="T19" fmla="*/ 161 h 161"/>
              <a:gd name="T20" fmla="*/ 59 w 245"/>
              <a:gd name="T21" fmla="*/ 161 h 161"/>
              <a:gd name="T22" fmla="*/ 169 w 245"/>
              <a:gd name="T23" fmla="*/ 161 h 161"/>
              <a:gd name="T24" fmla="*/ 171 w 245"/>
              <a:gd name="T25" fmla="*/ 161 h 161"/>
              <a:gd name="T26" fmla="*/ 174 w 245"/>
              <a:gd name="T27" fmla="*/ 161 h 161"/>
              <a:gd name="T28" fmla="*/ 182 w 245"/>
              <a:gd name="T29" fmla="*/ 161 h 161"/>
              <a:gd name="T30" fmla="*/ 200 w 245"/>
              <a:gd name="T31" fmla="*/ 161 h 161"/>
              <a:gd name="T32" fmla="*/ 245 w 245"/>
              <a:gd name="T33" fmla="*/ 116 h 161"/>
              <a:gd name="T34" fmla="*/ 206 w 245"/>
              <a:gd name="T35"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161">
                <a:moveTo>
                  <a:pt x="206" y="71"/>
                </a:moveTo>
                <a:cubicBezTo>
                  <a:pt x="206" y="70"/>
                  <a:pt x="206" y="68"/>
                  <a:pt x="206" y="67"/>
                </a:cubicBezTo>
                <a:cubicBezTo>
                  <a:pt x="206" y="30"/>
                  <a:pt x="176" y="0"/>
                  <a:pt x="139" y="0"/>
                </a:cubicBezTo>
                <a:cubicBezTo>
                  <a:pt x="115" y="0"/>
                  <a:pt x="95" y="12"/>
                  <a:pt x="82" y="30"/>
                </a:cubicBezTo>
                <a:cubicBezTo>
                  <a:pt x="77" y="27"/>
                  <a:pt x="71" y="25"/>
                  <a:pt x="64" y="25"/>
                </a:cubicBezTo>
                <a:cubicBezTo>
                  <a:pt x="56" y="25"/>
                  <a:pt x="48" y="28"/>
                  <a:pt x="42" y="32"/>
                </a:cubicBezTo>
                <a:cubicBezTo>
                  <a:pt x="32" y="39"/>
                  <a:pt x="25" y="50"/>
                  <a:pt x="25" y="63"/>
                </a:cubicBezTo>
                <a:cubicBezTo>
                  <a:pt x="10" y="73"/>
                  <a:pt x="0" y="90"/>
                  <a:pt x="0" y="108"/>
                </a:cubicBezTo>
                <a:cubicBezTo>
                  <a:pt x="0" y="135"/>
                  <a:pt x="21" y="158"/>
                  <a:pt x="48" y="161"/>
                </a:cubicBezTo>
                <a:cubicBezTo>
                  <a:pt x="50" y="161"/>
                  <a:pt x="52" y="161"/>
                  <a:pt x="54" y="161"/>
                </a:cubicBezTo>
                <a:cubicBezTo>
                  <a:pt x="55" y="161"/>
                  <a:pt x="57" y="161"/>
                  <a:pt x="59" y="161"/>
                </a:cubicBezTo>
                <a:cubicBezTo>
                  <a:pt x="84" y="161"/>
                  <a:pt x="142" y="161"/>
                  <a:pt x="169" y="161"/>
                </a:cubicBezTo>
                <a:cubicBezTo>
                  <a:pt x="170" y="161"/>
                  <a:pt x="171" y="161"/>
                  <a:pt x="171" y="161"/>
                </a:cubicBezTo>
                <a:cubicBezTo>
                  <a:pt x="174" y="161"/>
                  <a:pt x="174" y="161"/>
                  <a:pt x="174" y="161"/>
                </a:cubicBezTo>
                <a:cubicBezTo>
                  <a:pt x="176" y="161"/>
                  <a:pt x="180" y="161"/>
                  <a:pt x="182" y="161"/>
                </a:cubicBezTo>
                <a:cubicBezTo>
                  <a:pt x="200" y="161"/>
                  <a:pt x="200" y="161"/>
                  <a:pt x="200" y="161"/>
                </a:cubicBezTo>
                <a:cubicBezTo>
                  <a:pt x="225" y="161"/>
                  <a:pt x="245" y="140"/>
                  <a:pt x="245" y="116"/>
                </a:cubicBezTo>
                <a:cubicBezTo>
                  <a:pt x="245" y="93"/>
                  <a:pt x="228" y="74"/>
                  <a:pt x="206" y="71"/>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4" tIns="46616" rIns="93234" bIns="46616"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11" name="Rectangle 10"/>
          <p:cNvSpPr/>
          <p:nvPr/>
        </p:nvSpPr>
        <p:spPr>
          <a:xfrm>
            <a:off x="9601816" y="4640262"/>
            <a:ext cx="2466427" cy="225657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white"/>
              </a:solidFill>
              <a:effectLst/>
              <a:uLnTx/>
              <a:uFillTx/>
              <a:latin typeface="Segoe UI"/>
              <a:ea typeface="+mn-ea"/>
              <a:cs typeface="+mn-cs"/>
            </a:endParaRPr>
          </a:p>
        </p:txBody>
      </p:sp>
      <p:pic>
        <p:nvPicPr>
          <p:cNvPr id="13" name="Picture 12"/>
          <p:cNvPicPr>
            <a:picLocks noChangeAspect="1"/>
          </p:cNvPicPr>
          <p:nvPr/>
        </p:nvPicPr>
        <p:blipFill>
          <a:blip r:embed="rId3"/>
          <a:stretch>
            <a:fillRect/>
          </a:stretch>
        </p:blipFill>
        <p:spPr>
          <a:xfrm>
            <a:off x="10548838" y="5213551"/>
            <a:ext cx="1264406" cy="1683289"/>
          </a:xfrm>
          <a:prstGeom prst="rect">
            <a:avLst/>
          </a:prstGeom>
        </p:spPr>
      </p:pic>
      <p:sp>
        <p:nvSpPr>
          <p:cNvPr id="14" name="Oval 13"/>
          <p:cNvSpPr/>
          <p:nvPr/>
        </p:nvSpPr>
        <p:spPr>
          <a:xfrm>
            <a:off x="9150877" y="5111453"/>
            <a:ext cx="1136260" cy="1136260"/>
          </a:xfrm>
          <a:prstGeom prst="ellipse">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Log Analytics/SIEM</a:t>
            </a:r>
            <a:endParaRPr kumimoji="0" lang="en-US" sz="1071"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endParaRPr>
          </a:p>
        </p:txBody>
      </p:sp>
      <p:sp>
        <p:nvSpPr>
          <p:cNvPr id="63" name="TextBox 62"/>
          <p:cNvSpPr txBox="1"/>
          <p:nvPr/>
        </p:nvSpPr>
        <p:spPr>
          <a:xfrm>
            <a:off x="7532149" y="6027668"/>
            <a:ext cx="1356974" cy="489886"/>
          </a:xfrm>
          <a:prstGeom prst="rect">
            <a:avLst/>
          </a:prstGeom>
          <a:noFill/>
        </p:spPr>
        <p:txBody>
          <a:bodyPr wrap="square" lIns="0" tIns="0" rIns="0" bIns="0" rtlCol="0">
            <a:spAutoFit/>
          </a:bodyPr>
          <a:lstStyle/>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224" b="1"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Standard Log Connector</a:t>
            </a:r>
          </a:p>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020"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a:t>
            </a:r>
            <a:r>
              <a:rPr kumimoji="0" lang="en-US" sz="1020" b="0" i="0" u="none" strike="noStrike" kern="0" cap="none" spc="0" normalizeH="0" baseline="0" noProof="0" dirty="0" err="1">
                <a:ln>
                  <a:noFill/>
                </a:ln>
                <a:solidFill>
                  <a:prstClr val="black">
                    <a:lumMod val="50000"/>
                    <a:lumOff val="50000"/>
                  </a:prstClr>
                </a:solidFill>
                <a:effectLst/>
                <a:uLnTx/>
                <a:uFillTx/>
                <a:latin typeface="Segoe UI"/>
                <a:ea typeface="+mn-ea"/>
                <a:cs typeface="Segoe UI" panose="020B0502040204020203" pitchFamily="34" charset="0"/>
              </a:rPr>
              <a:t>ArcSight</a:t>
            </a:r>
            <a:r>
              <a:rPr kumimoji="0" lang="en-US" sz="1020"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 Splunk, </a:t>
            </a:r>
            <a:r>
              <a:rPr kumimoji="0" lang="en-US" sz="1020" b="0" i="0" u="none" strike="noStrike" kern="0" cap="none" spc="0" normalizeH="0" baseline="0" noProof="0" dirty="0" err="1">
                <a:ln>
                  <a:noFill/>
                </a:ln>
                <a:solidFill>
                  <a:prstClr val="black">
                    <a:lumMod val="50000"/>
                    <a:lumOff val="50000"/>
                  </a:prstClr>
                </a:solidFill>
                <a:effectLst/>
                <a:uLnTx/>
                <a:uFillTx/>
                <a:latin typeface="Segoe UI"/>
                <a:ea typeface="+mn-ea"/>
                <a:cs typeface="Segoe UI" panose="020B0502040204020203" pitchFamily="34" charset="0"/>
              </a:rPr>
              <a:t>etc</a:t>
            </a:r>
            <a:r>
              <a:rPr kumimoji="0" lang="en-US" sz="1020"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a:t>
            </a:r>
          </a:p>
        </p:txBody>
      </p:sp>
      <p:sp>
        <p:nvSpPr>
          <p:cNvPr id="65" name="Freeform 207"/>
          <p:cNvSpPr>
            <a:spLocks/>
          </p:cNvSpPr>
          <p:nvPr/>
        </p:nvSpPr>
        <p:spPr bwMode="auto">
          <a:xfrm>
            <a:off x="11338098" y="4698779"/>
            <a:ext cx="706280" cy="457800"/>
          </a:xfrm>
          <a:custGeom>
            <a:avLst/>
            <a:gdLst>
              <a:gd name="T0" fmla="*/ 74 w 88"/>
              <a:gd name="T1" fmla="*/ 25 h 57"/>
              <a:gd name="T2" fmla="*/ 74 w 88"/>
              <a:gd name="T3" fmla="*/ 24 h 57"/>
              <a:gd name="T4" fmla="*/ 50 w 88"/>
              <a:gd name="T5" fmla="*/ 0 h 57"/>
              <a:gd name="T6" fmla="*/ 29 w 88"/>
              <a:gd name="T7" fmla="*/ 10 h 57"/>
              <a:gd name="T8" fmla="*/ 23 w 88"/>
              <a:gd name="T9" fmla="*/ 9 h 57"/>
              <a:gd name="T10" fmla="*/ 15 w 88"/>
              <a:gd name="T11" fmla="*/ 11 h 57"/>
              <a:gd name="T12" fmla="*/ 9 w 88"/>
              <a:gd name="T13" fmla="*/ 22 h 57"/>
              <a:gd name="T14" fmla="*/ 0 w 88"/>
              <a:gd name="T15" fmla="*/ 38 h 57"/>
              <a:gd name="T16" fmla="*/ 17 w 88"/>
              <a:gd name="T17" fmla="*/ 57 h 57"/>
              <a:gd name="T18" fmla="*/ 19 w 88"/>
              <a:gd name="T19" fmla="*/ 57 h 57"/>
              <a:gd name="T20" fmla="*/ 21 w 88"/>
              <a:gd name="T21" fmla="*/ 57 h 57"/>
              <a:gd name="T22" fmla="*/ 61 w 88"/>
              <a:gd name="T23" fmla="*/ 57 h 57"/>
              <a:gd name="T24" fmla="*/ 61 w 88"/>
              <a:gd name="T25" fmla="*/ 57 h 57"/>
              <a:gd name="T26" fmla="*/ 62 w 88"/>
              <a:gd name="T27" fmla="*/ 57 h 57"/>
              <a:gd name="T28" fmla="*/ 65 w 88"/>
              <a:gd name="T29" fmla="*/ 57 h 57"/>
              <a:gd name="T30" fmla="*/ 72 w 88"/>
              <a:gd name="T31" fmla="*/ 57 h 57"/>
              <a:gd name="T32" fmla="*/ 88 w 88"/>
              <a:gd name="T33" fmla="*/ 41 h 57"/>
              <a:gd name="T34" fmla="*/ 74 w 88"/>
              <a:gd name="T35"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57">
                <a:moveTo>
                  <a:pt x="74" y="25"/>
                </a:moveTo>
                <a:cubicBezTo>
                  <a:pt x="74" y="24"/>
                  <a:pt x="74" y="24"/>
                  <a:pt x="74" y="24"/>
                </a:cubicBezTo>
                <a:cubicBezTo>
                  <a:pt x="74" y="10"/>
                  <a:pt x="63" y="0"/>
                  <a:pt x="50" y="0"/>
                </a:cubicBezTo>
                <a:cubicBezTo>
                  <a:pt x="41" y="0"/>
                  <a:pt x="34" y="4"/>
                  <a:pt x="29" y="10"/>
                </a:cubicBezTo>
                <a:cubicBezTo>
                  <a:pt x="28" y="9"/>
                  <a:pt x="25" y="9"/>
                  <a:pt x="23" y="9"/>
                </a:cubicBezTo>
                <a:cubicBezTo>
                  <a:pt x="20" y="9"/>
                  <a:pt x="17" y="10"/>
                  <a:pt x="15" y="11"/>
                </a:cubicBezTo>
                <a:cubicBezTo>
                  <a:pt x="11" y="13"/>
                  <a:pt x="9" y="18"/>
                  <a:pt x="9" y="22"/>
                </a:cubicBezTo>
                <a:cubicBezTo>
                  <a:pt x="4" y="26"/>
                  <a:pt x="0" y="32"/>
                  <a:pt x="0" y="38"/>
                </a:cubicBezTo>
                <a:cubicBezTo>
                  <a:pt x="0" y="48"/>
                  <a:pt x="7" y="56"/>
                  <a:pt x="17" y="57"/>
                </a:cubicBezTo>
                <a:cubicBezTo>
                  <a:pt x="18" y="57"/>
                  <a:pt x="18" y="57"/>
                  <a:pt x="19" y="57"/>
                </a:cubicBezTo>
                <a:cubicBezTo>
                  <a:pt x="20" y="57"/>
                  <a:pt x="20" y="57"/>
                  <a:pt x="21" y="57"/>
                </a:cubicBezTo>
                <a:cubicBezTo>
                  <a:pt x="30" y="57"/>
                  <a:pt x="51" y="57"/>
                  <a:pt x="61" y="57"/>
                </a:cubicBezTo>
                <a:cubicBezTo>
                  <a:pt x="61" y="57"/>
                  <a:pt x="61" y="57"/>
                  <a:pt x="61" y="57"/>
                </a:cubicBezTo>
                <a:cubicBezTo>
                  <a:pt x="62" y="57"/>
                  <a:pt x="62" y="57"/>
                  <a:pt x="62" y="57"/>
                </a:cubicBezTo>
                <a:cubicBezTo>
                  <a:pt x="63" y="57"/>
                  <a:pt x="64" y="57"/>
                  <a:pt x="65" y="57"/>
                </a:cubicBezTo>
                <a:cubicBezTo>
                  <a:pt x="72" y="57"/>
                  <a:pt x="72" y="57"/>
                  <a:pt x="72" y="57"/>
                </a:cubicBezTo>
                <a:cubicBezTo>
                  <a:pt x="81" y="57"/>
                  <a:pt x="88" y="50"/>
                  <a:pt x="88" y="41"/>
                </a:cubicBezTo>
                <a:cubicBezTo>
                  <a:pt x="88" y="33"/>
                  <a:pt x="82" y="26"/>
                  <a:pt x="74" y="25"/>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4" tIns="46616" rIns="93234" bIns="46616"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66" name="Freeform 208"/>
          <p:cNvSpPr>
            <a:spLocks/>
          </p:cNvSpPr>
          <p:nvPr/>
        </p:nvSpPr>
        <p:spPr bwMode="auto">
          <a:xfrm>
            <a:off x="9645073" y="4686470"/>
            <a:ext cx="392285" cy="256102"/>
          </a:xfrm>
          <a:custGeom>
            <a:avLst/>
            <a:gdLst>
              <a:gd name="T0" fmla="*/ 114 w 136"/>
              <a:gd name="T1" fmla="*/ 39 h 89"/>
              <a:gd name="T2" fmla="*/ 114 w 136"/>
              <a:gd name="T3" fmla="*/ 37 h 89"/>
              <a:gd name="T4" fmla="*/ 76 w 136"/>
              <a:gd name="T5" fmla="*/ 0 h 89"/>
              <a:gd name="T6" fmla="*/ 45 w 136"/>
              <a:gd name="T7" fmla="*/ 16 h 89"/>
              <a:gd name="T8" fmla="*/ 35 w 136"/>
              <a:gd name="T9" fmla="*/ 14 h 89"/>
              <a:gd name="T10" fmla="*/ 23 w 136"/>
              <a:gd name="T11" fmla="*/ 17 h 89"/>
              <a:gd name="T12" fmla="*/ 13 w 136"/>
              <a:gd name="T13" fmla="*/ 35 h 89"/>
              <a:gd name="T14" fmla="*/ 0 w 136"/>
              <a:gd name="T15" fmla="*/ 60 h 89"/>
              <a:gd name="T16" fmla="*/ 26 w 136"/>
              <a:gd name="T17" fmla="*/ 89 h 89"/>
              <a:gd name="T18" fmla="*/ 29 w 136"/>
              <a:gd name="T19" fmla="*/ 89 h 89"/>
              <a:gd name="T20" fmla="*/ 32 w 136"/>
              <a:gd name="T21" fmla="*/ 89 h 89"/>
              <a:gd name="T22" fmla="*/ 93 w 136"/>
              <a:gd name="T23" fmla="*/ 89 h 89"/>
              <a:gd name="T24" fmla="*/ 95 w 136"/>
              <a:gd name="T25" fmla="*/ 89 h 89"/>
              <a:gd name="T26" fmla="*/ 96 w 136"/>
              <a:gd name="T27" fmla="*/ 89 h 89"/>
              <a:gd name="T28" fmla="*/ 101 w 136"/>
              <a:gd name="T29" fmla="*/ 89 h 89"/>
              <a:gd name="T30" fmla="*/ 110 w 136"/>
              <a:gd name="T31" fmla="*/ 89 h 89"/>
              <a:gd name="T32" fmla="*/ 136 w 136"/>
              <a:gd name="T33" fmla="*/ 64 h 89"/>
              <a:gd name="T34" fmla="*/ 114 w 136"/>
              <a:gd name="T35"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89">
                <a:moveTo>
                  <a:pt x="114" y="39"/>
                </a:moveTo>
                <a:cubicBezTo>
                  <a:pt x="114" y="38"/>
                  <a:pt x="114" y="38"/>
                  <a:pt x="114" y="37"/>
                </a:cubicBezTo>
                <a:cubicBezTo>
                  <a:pt x="114" y="16"/>
                  <a:pt x="97" y="0"/>
                  <a:pt x="76" y="0"/>
                </a:cubicBezTo>
                <a:cubicBezTo>
                  <a:pt x="63" y="0"/>
                  <a:pt x="52" y="6"/>
                  <a:pt x="45" y="16"/>
                </a:cubicBezTo>
                <a:cubicBezTo>
                  <a:pt x="42" y="15"/>
                  <a:pt x="39" y="14"/>
                  <a:pt x="35" y="14"/>
                </a:cubicBezTo>
                <a:cubicBezTo>
                  <a:pt x="30" y="14"/>
                  <a:pt x="26" y="15"/>
                  <a:pt x="23" y="17"/>
                </a:cubicBezTo>
                <a:cubicBezTo>
                  <a:pt x="17" y="21"/>
                  <a:pt x="13" y="27"/>
                  <a:pt x="13" y="35"/>
                </a:cubicBezTo>
                <a:cubicBezTo>
                  <a:pt x="5" y="40"/>
                  <a:pt x="0" y="49"/>
                  <a:pt x="0" y="60"/>
                </a:cubicBezTo>
                <a:cubicBezTo>
                  <a:pt x="0" y="75"/>
                  <a:pt x="11" y="87"/>
                  <a:pt x="26" y="89"/>
                </a:cubicBezTo>
                <a:cubicBezTo>
                  <a:pt x="27" y="89"/>
                  <a:pt x="28" y="89"/>
                  <a:pt x="29" y="89"/>
                </a:cubicBezTo>
                <a:cubicBezTo>
                  <a:pt x="30" y="89"/>
                  <a:pt x="31" y="89"/>
                  <a:pt x="32" y="89"/>
                </a:cubicBezTo>
                <a:cubicBezTo>
                  <a:pt x="46" y="89"/>
                  <a:pt x="78" y="89"/>
                  <a:pt x="93" y="89"/>
                </a:cubicBezTo>
                <a:cubicBezTo>
                  <a:pt x="94" y="89"/>
                  <a:pt x="94" y="89"/>
                  <a:pt x="95" y="89"/>
                </a:cubicBezTo>
                <a:cubicBezTo>
                  <a:pt x="96" y="89"/>
                  <a:pt x="96" y="89"/>
                  <a:pt x="96" y="89"/>
                </a:cubicBezTo>
                <a:cubicBezTo>
                  <a:pt x="97" y="89"/>
                  <a:pt x="99" y="89"/>
                  <a:pt x="101" y="89"/>
                </a:cubicBezTo>
                <a:cubicBezTo>
                  <a:pt x="110" y="89"/>
                  <a:pt x="110" y="89"/>
                  <a:pt x="110" y="89"/>
                </a:cubicBezTo>
                <a:cubicBezTo>
                  <a:pt x="124" y="89"/>
                  <a:pt x="136" y="78"/>
                  <a:pt x="136" y="64"/>
                </a:cubicBezTo>
                <a:cubicBezTo>
                  <a:pt x="136" y="51"/>
                  <a:pt x="126" y="41"/>
                  <a:pt x="114" y="39"/>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4" tIns="46616" rIns="93234" bIns="46616"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Segoe UI"/>
              <a:ea typeface="+mn-ea"/>
              <a:cs typeface="+mn-cs"/>
            </a:endParaRPr>
          </a:p>
        </p:txBody>
      </p:sp>
      <p:sp>
        <p:nvSpPr>
          <p:cNvPr id="68" name="Oval 67"/>
          <p:cNvSpPr/>
          <p:nvPr/>
        </p:nvSpPr>
        <p:spPr bwMode="auto">
          <a:xfrm>
            <a:off x="8410469" y="5507644"/>
            <a:ext cx="358973" cy="358973"/>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5" rIns="186468" bIns="149175"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9" name="Group 4"/>
          <p:cNvGrpSpPr>
            <a:grpSpLocks noChangeAspect="1"/>
          </p:cNvGrpSpPr>
          <p:nvPr/>
        </p:nvGrpSpPr>
        <p:grpSpPr bwMode="auto">
          <a:xfrm>
            <a:off x="7869372" y="5395774"/>
            <a:ext cx="645839" cy="582711"/>
            <a:chOff x="5231" y="2500"/>
            <a:chExt cx="399" cy="360"/>
          </a:xfrm>
        </p:grpSpPr>
        <p:sp>
          <p:nvSpPr>
            <p:cNvPr id="70" name="AutoShape 3"/>
            <p:cNvSpPr>
              <a:spLocks noChangeAspect="1" noChangeArrowheads="1" noTextEdit="1"/>
            </p:cNvSpPr>
            <p:nvPr/>
          </p:nvSpPr>
          <p:spPr bwMode="auto">
            <a:xfrm>
              <a:off x="5231" y="2500"/>
              <a:ext cx="39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71" name="Freeform 5"/>
            <p:cNvSpPr>
              <a:spLocks/>
            </p:cNvSpPr>
            <p:nvPr/>
          </p:nvSpPr>
          <p:spPr bwMode="auto">
            <a:xfrm>
              <a:off x="5330" y="2528"/>
              <a:ext cx="296" cy="294"/>
            </a:xfrm>
            <a:custGeom>
              <a:avLst/>
              <a:gdLst>
                <a:gd name="T0" fmla="*/ 471 w 522"/>
                <a:gd name="T1" fmla="*/ 261 h 522"/>
                <a:gd name="T2" fmla="*/ 471 w 522"/>
                <a:gd name="T3" fmla="*/ 246 h 522"/>
                <a:gd name="T4" fmla="*/ 522 w 522"/>
                <a:gd name="T5" fmla="*/ 218 h 522"/>
                <a:gd name="T6" fmla="*/ 509 w 522"/>
                <a:gd name="T7" fmla="*/ 168 h 522"/>
                <a:gd name="T8" fmla="*/ 450 w 522"/>
                <a:gd name="T9" fmla="*/ 169 h 522"/>
                <a:gd name="T10" fmla="*/ 435 w 522"/>
                <a:gd name="T11" fmla="*/ 143 h 522"/>
                <a:gd name="T12" fmla="*/ 465 w 522"/>
                <a:gd name="T13" fmla="*/ 92 h 522"/>
                <a:gd name="T14" fmla="*/ 430 w 522"/>
                <a:gd name="T15" fmla="*/ 57 h 522"/>
                <a:gd name="T16" fmla="*/ 400 w 522"/>
                <a:gd name="T17" fmla="*/ 74 h 522"/>
                <a:gd name="T18" fmla="*/ 387 w 522"/>
                <a:gd name="T19" fmla="*/ 93 h 522"/>
                <a:gd name="T20" fmla="*/ 360 w 522"/>
                <a:gd name="T21" fmla="*/ 133 h 522"/>
                <a:gd name="T22" fmla="*/ 423 w 522"/>
                <a:gd name="T23" fmla="*/ 261 h 522"/>
                <a:gd name="T24" fmla="*/ 261 w 522"/>
                <a:gd name="T25" fmla="*/ 423 h 522"/>
                <a:gd name="T26" fmla="*/ 99 w 522"/>
                <a:gd name="T27" fmla="*/ 261 h 522"/>
                <a:gd name="T28" fmla="*/ 233 w 522"/>
                <a:gd name="T29" fmla="*/ 101 h 522"/>
                <a:gd name="T30" fmla="*/ 246 w 522"/>
                <a:gd name="T31" fmla="*/ 51 h 522"/>
                <a:gd name="T32" fmla="*/ 217 w 522"/>
                <a:gd name="T33" fmla="*/ 0 h 522"/>
                <a:gd name="T34" fmla="*/ 168 w 522"/>
                <a:gd name="T35" fmla="*/ 13 h 522"/>
                <a:gd name="T36" fmla="*/ 169 w 522"/>
                <a:gd name="T37" fmla="*/ 72 h 522"/>
                <a:gd name="T38" fmla="*/ 143 w 522"/>
                <a:gd name="T39" fmla="*/ 87 h 522"/>
                <a:gd name="T40" fmla="*/ 93 w 522"/>
                <a:gd name="T41" fmla="*/ 57 h 522"/>
                <a:gd name="T42" fmla="*/ 57 w 522"/>
                <a:gd name="T43" fmla="*/ 93 h 522"/>
                <a:gd name="T44" fmla="*/ 87 w 522"/>
                <a:gd name="T45" fmla="*/ 143 h 522"/>
                <a:gd name="T46" fmla="*/ 72 w 522"/>
                <a:gd name="T47" fmla="*/ 169 h 522"/>
                <a:gd name="T48" fmla="*/ 13 w 522"/>
                <a:gd name="T49" fmla="*/ 168 h 522"/>
                <a:gd name="T50" fmla="*/ 0 w 522"/>
                <a:gd name="T51" fmla="*/ 218 h 522"/>
                <a:gd name="T52" fmla="*/ 51 w 522"/>
                <a:gd name="T53" fmla="*/ 246 h 522"/>
                <a:gd name="T54" fmla="*/ 51 w 522"/>
                <a:gd name="T55" fmla="*/ 261 h 522"/>
                <a:gd name="T56" fmla="*/ 51 w 522"/>
                <a:gd name="T57" fmla="*/ 276 h 522"/>
                <a:gd name="T58" fmla="*/ 0 w 522"/>
                <a:gd name="T59" fmla="*/ 305 h 522"/>
                <a:gd name="T60" fmla="*/ 13 w 522"/>
                <a:gd name="T61" fmla="*/ 354 h 522"/>
                <a:gd name="T62" fmla="*/ 72 w 522"/>
                <a:gd name="T63" fmla="*/ 353 h 522"/>
                <a:gd name="T64" fmla="*/ 87 w 522"/>
                <a:gd name="T65" fmla="*/ 379 h 522"/>
                <a:gd name="T66" fmla="*/ 57 w 522"/>
                <a:gd name="T67" fmla="*/ 430 h 522"/>
                <a:gd name="T68" fmla="*/ 93 w 522"/>
                <a:gd name="T69" fmla="*/ 466 h 522"/>
                <a:gd name="T70" fmla="*/ 143 w 522"/>
                <a:gd name="T71" fmla="*/ 436 h 522"/>
                <a:gd name="T72" fmla="*/ 169 w 522"/>
                <a:gd name="T73" fmla="*/ 451 h 522"/>
                <a:gd name="T74" fmla="*/ 168 w 522"/>
                <a:gd name="T75" fmla="*/ 509 h 522"/>
                <a:gd name="T76" fmla="*/ 217 w 522"/>
                <a:gd name="T77" fmla="*/ 522 h 522"/>
                <a:gd name="T78" fmla="*/ 246 w 522"/>
                <a:gd name="T79" fmla="*/ 471 h 522"/>
                <a:gd name="T80" fmla="*/ 261 w 522"/>
                <a:gd name="T81" fmla="*/ 472 h 522"/>
                <a:gd name="T82" fmla="*/ 276 w 522"/>
                <a:gd name="T83" fmla="*/ 471 h 522"/>
                <a:gd name="T84" fmla="*/ 304 w 522"/>
                <a:gd name="T85" fmla="*/ 522 h 522"/>
                <a:gd name="T86" fmla="*/ 354 w 522"/>
                <a:gd name="T87" fmla="*/ 509 h 522"/>
                <a:gd name="T88" fmla="*/ 353 w 522"/>
                <a:gd name="T89" fmla="*/ 451 h 522"/>
                <a:gd name="T90" fmla="*/ 379 w 522"/>
                <a:gd name="T91" fmla="*/ 436 h 522"/>
                <a:gd name="T92" fmla="*/ 430 w 522"/>
                <a:gd name="T93" fmla="*/ 466 h 522"/>
                <a:gd name="T94" fmla="*/ 465 w 522"/>
                <a:gd name="T95" fmla="*/ 430 h 522"/>
                <a:gd name="T96" fmla="*/ 435 w 522"/>
                <a:gd name="T97" fmla="*/ 379 h 522"/>
                <a:gd name="T98" fmla="*/ 450 w 522"/>
                <a:gd name="T99" fmla="*/ 353 h 522"/>
                <a:gd name="T100" fmla="*/ 509 w 522"/>
                <a:gd name="T101" fmla="*/ 354 h 522"/>
                <a:gd name="T102" fmla="*/ 522 w 522"/>
                <a:gd name="T103" fmla="*/ 305 h 522"/>
                <a:gd name="T104" fmla="*/ 471 w 522"/>
                <a:gd name="T105" fmla="*/ 276 h 522"/>
                <a:gd name="T106" fmla="*/ 471 w 522"/>
                <a:gd name="T107" fmla="*/ 26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2" h="522">
                  <a:moveTo>
                    <a:pt x="471" y="261"/>
                  </a:moveTo>
                  <a:cubicBezTo>
                    <a:pt x="471" y="256"/>
                    <a:pt x="471" y="251"/>
                    <a:pt x="471" y="246"/>
                  </a:cubicBezTo>
                  <a:lnTo>
                    <a:pt x="522" y="218"/>
                  </a:lnTo>
                  <a:cubicBezTo>
                    <a:pt x="519" y="201"/>
                    <a:pt x="515" y="184"/>
                    <a:pt x="509" y="168"/>
                  </a:cubicBezTo>
                  <a:lnTo>
                    <a:pt x="450" y="169"/>
                  </a:lnTo>
                  <a:cubicBezTo>
                    <a:pt x="446" y="160"/>
                    <a:pt x="441" y="151"/>
                    <a:pt x="435" y="143"/>
                  </a:cubicBezTo>
                  <a:lnTo>
                    <a:pt x="465" y="92"/>
                  </a:lnTo>
                  <a:cubicBezTo>
                    <a:pt x="455" y="79"/>
                    <a:pt x="443" y="67"/>
                    <a:pt x="430" y="57"/>
                  </a:cubicBezTo>
                  <a:lnTo>
                    <a:pt x="400" y="74"/>
                  </a:lnTo>
                  <a:lnTo>
                    <a:pt x="387" y="93"/>
                  </a:lnTo>
                  <a:lnTo>
                    <a:pt x="360" y="133"/>
                  </a:lnTo>
                  <a:cubicBezTo>
                    <a:pt x="398" y="162"/>
                    <a:pt x="423" y="209"/>
                    <a:pt x="423" y="261"/>
                  </a:cubicBezTo>
                  <a:cubicBezTo>
                    <a:pt x="423" y="351"/>
                    <a:pt x="351" y="423"/>
                    <a:pt x="261" y="423"/>
                  </a:cubicBezTo>
                  <a:cubicBezTo>
                    <a:pt x="171" y="423"/>
                    <a:pt x="99" y="351"/>
                    <a:pt x="99" y="261"/>
                  </a:cubicBezTo>
                  <a:cubicBezTo>
                    <a:pt x="99" y="181"/>
                    <a:pt x="157" y="114"/>
                    <a:pt x="233" y="101"/>
                  </a:cubicBezTo>
                  <a:lnTo>
                    <a:pt x="246" y="51"/>
                  </a:lnTo>
                  <a:lnTo>
                    <a:pt x="217" y="0"/>
                  </a:lnTo>
                  <a:cubicBezTo>
                    <a:pt x="200" y="2"/>
                    <a:pt x="184" y="7"/>
                    <a:pt x="168" y="13"/>
                  </a:cubicBezTo>
                  <a:lnTo>
                    <a:pt x="169" y="72"/>
                  </a:lnTo>
                  <a:cubicBezTo>
                    <a:pt x="160" y="76"/>
                    <a:pt x="151" y="81"/>
                    <a:pt x="143" y="87"/>
                  </a:cubicBezTo>
                  <a:lnTo>
                    <a:pt x="93" y="57"/>
                  </a:lnTo>
                  <a:cubicBezTo>
                    <a:pt x="80" y="67"/>
                    <a:pt x="68" y="79"/>
                    <a:pt x="57" y="93"/>
                  </a:cubicBezTo>
                  <a:lnTo>
                    <a:pt x="87" y="143"/>
                  </a:lnTo>
                  <a:cubicBezTo>
                    <a:pt x="81" y="151"/>
                    <a:pt x="76" y="160"/>
                    <a:pt x="72" y="169"/>
                  </a:cubicBezTo>
                  <a:lnTo>
                    <a:pt x="13" y="168"/>
                  </a:lnTo>
                  <a:cubicBezTo>
                    <a:pt x="7" y="184"/>
                    <a:pt x="3" y="201"/>
                    <a:pt x="0" y="218"/>
                  </a:cubicBezTo>
                  <a:lnTo>
                    <a:pt x="51" y="246"/>
                  </a:lnTo>
                  <a:cubicBezTo>
                    <a:pt x="51" y="251"/>
                    <a:pt x="51" y="256"/>
                    <a:pt x="51" y="261"/>
                  </a:cubicBezTo>
                  <a:cubicBezTo>
                    <a:pt x="51" y="266"/>
                    <a:pt x="51" y="271"/>
                    <a:pt x="51" y="276"/>
                  </a:cubicBezTo>
                  <a:lnTo>
                    <a:pt x="0" y="305"/>
                  </a:lnTo>
                  <a:cubicBezTo>
                    <a:pt x="3" y="322"/>
                    <a:pt x="7" y="338"/>
                    <a:pt x="13" y="354"/>
                  </a:cubicBezTo>
                  <a:lnTo>
                    <a:pt x="72" y="353"/>
                  </a:lnTo>
                  <a:cubicBezTo>
                    <a:pt x="76" y="362"/>
                    <a:pt x="81" y="371"/>
                    <a:pt x="87" y="379"/>
                  </a:cubicBezTo>
                  <a:lnTo>
                    <a:pt x="57" y="430"/>
                  </a:lnTo>
                  <a:cubicBezTo>
                    <a:pt x="68" y="443"/>
                    <a:pt x="79" y="455"/>
                    <a:pt x="93" y="466"/>
                  </a:cubicBezTo>
                  <a:lnTo>
                    <a:pt x="143" y="436"/>
                  </a:lnTo>
                  <a:cubicBezTo>
                    <a:pt x="151" y="441"/>
                    <a:pt x="160" y="446"/>
                    <a:pt x="169" y="451"/>
                  </a:cubicBezTo>
                  <a:lnTo>
                    <a:pt x="168" y="509"/>
                  </a:lnTo>
                  <a:cubicBezTo>
                    <a:pt x="184" y="515"/>
                    <a:pt x="200" y="520"/>
                    <a:pt x="217" y="522"/>
                  </a:cubicBezTo>
                  <a:lnTo>
                    <a:pt x="246" y="471"/>
                  </a:lnTo>
                  <a:cubicBezTo>
                    <a:pt x="251" y="472"/>
                    <a:pt x="256" y="472"/>
                    <a:pt x="261" y="472"/>
                  </a:cubicBezTo>
                  <a:cubicBezTo>
                    <a:pt x="266" y="472"/>
                    <a:pt x="271" y="471"/>
                    <a:pt x="276" y="471"/>
                  </a:cubicBezTo>
                  <a:lnTo>
                    <a:pt x="304" y="522"/>
                  </a:lnTo>
                  <a:cubicBezTo>
                    <a:pt x="321" y="520"/>
                    <a:pt x="338" y="515"/>
                    <a:pt x="354" y="509"/>
                  </a:cubicBezTo>
                  <a:lnTo>
                    <a:pt x="353" y="451"/>
                  </a:lnTo>
                  <a:cubicBezTo>
                    <a:pt x="362" y="446"/>
                    <a:pt x="371" y="441"/>
                    <a:pt x="379" y="436"/>
                  </a:cubicBezTo>
                  <a:lnTo>
                    <a:pt x="430" y="466"/>
                  </a:lnTo>
                  <a:cubicBezTo>
                    <a:pt x="442" y="455"/>
                    <a:pt x="455" y="443"/>
                    <a:pt x="465" y="430"/>
                  </a:cubicBezTo>
                  <a:lnTo>
                    <a:pt x="435" y="379"/>
                  </a:lnTo>
                  <a:cubicBezTo>
                    <a:pt x="441" y="371"/>
                    <a:pt x="446" y="362"/>
                    <a:pt x="450" y="353"/>
                  </a:cubicBezTo>
                  <a:lnTo>
                    <a:pt x="509" y="354"/>
                  </a:lnTo>
                  <a:cubicBezTo>
                    <a:pt x="515" y="338"/>
                    <a:pt x="519" y="322"/>
                    <a:pt x="522" y="305"/>
                  </a:cubicBezTo>
                  <a:lnTo>
                    <a:pt x="471" y="276"/>
                  </a:lnTo>
                  <a:cubicBezTo>
                    <a:pt x="471" y="271"/>
                    <a:pt x="471" y="266"/>
                    <a:pt x="471" y="261"/>
                  </a:cubicBezTo>
                  <a:close/>
                </a:path>
              </a:pathLst>
            </a:custGeom>
            <a:solidFill>
              <a:srgbClr val="7F7F7F"/>
            </a:solidFill>
            <a:ln w="0">
              <a:noFill/>
              <a:prstDash val="solid"/>
              <a:round/>
              <a:headEnd/>
              <a:tailEnd/>
            </a:ln>
          </p:spPr>
          <p:txBody>
            <a:bodyPr vert="horz" wrap="square" lIns="93234" tIns="46616" rIns="93234" bIns="4661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72" name="Freeform 6"/>
            <p:cNvSpPr>
              <a:spLocks noEditPoints="1"/>
            </p:cNvSpPr>
            <p:nvPr/>
          </p:nvSpPr>
          <p:spPr bwMode="auto">
            <a:xfrm>
              <a:off x="5240" y="2731"/>
              <a:ext cx="127" cy="125"/>
            </a:xfrm>
            <a:custGeom>
              <a:avLst/>
              <a:gdLst>
                <a:gd name="T0" fmla="*/ 112 w 223"/>
                <a:gd name="T1" fmla="*/ 147 h 223"/>
                <a:gd name="T2" fmla="*/ 76 w 223"/>
                <a:gd name="T3" fmla="*/ 112 h 223"/>
                <a:gd name="T4" fmla="*/ 112 w 223"/>
                <a:gd name="T5" fmla="*/ 76 h 223"/>
                <a:gd name="T6" fmla="*/ 147 w 223"/>
                <a:gd name="T7" fmla="*/ 112 h 223"/>
                <a:gd name="T8" fmla="*/ 112 w 223"/>
                <a:gd name="T9" fmla="*/ 147 h 223"/>
                <a:gd name="T10" fmla="*/ 181 w 223"/>
                <a:gd name="T11" fmla="*/ 24 h 223"/>
                <a:gd name="T12" fmla="*/ 178 w 223"/>
                <a:gd name="T13" fmla="*/ 25 h 223"/>
                <a:gd name="T14" fmla="*/ 152 w 223"/>
                <a:gd name="T15" fmla="*/ 38 h 223"/>
                <a:gd name="T16" fmla="*/ 135 w 223"/>
                <a:gd name="T17" fmla="*/ 31 h 223"/>
                <a:gd name="T18" fmla="*/ 124 w 223"/>
                <a:gd name="T19" fmla="*/ 0 h 223"/>
                <a:gd name="T20" fmla="*/ 99 w 223"/>
                <a:gd name="T21" fmla="*/ 0 h 223"/>
                <a:gd name="T22" fmla="*/ 98 w 223"/>
                <a:gd name="T23" fmla="*/ 4 h 223"/>
                <a:gd name="T24" fmla="*/ 89 w 223"/>
                <a:gd name="T25" fmla="*/ 31 h 223"/>
                <a:gd name="T26" fmla="*/ 71 w 223"/>
                <a:gd name="T27" fmla="*/ 38 h 223"/>
                <a:gd name="T28" fmla="*/ 42 w 223"/>
                <a:gd name="T29" fmla="*/ 25 h 223"/>
                <a:gd name="T30" fmla="*/ 24 w 223"/>
                <a:gd name="T31" fmla="*/ 42 h 223"/>
                <a:gd name="T32" fmla="*/ 25 w 223"/>
                <a:gd name="T33" fmla="*/ 46 h 223"/>
                <a:gd name="T34" fmla="*/ 38 w 223"/>
                <a:gd name="T35" fmla="*/ 71 h 223"/>
                <a:gd name="T36" fmla="*/ 31 w 223"/>
                <a:gd name="T37" fmla="*/ 89 h 223"/>
                <a:gd name="T38" fmla="*/ 0 w 223"/>
                <a:gd name="T39" fmla="*/ 100 h 223"/>
                <a:gd name="T40" fmla="*/ 0 w 223"/>
                <a:gd name="T41" fmla="*/ 125 h 223"/>
                <a:gd name="T42" fmla="*/ 4 w 223"/>
                <a:gd name="T43" fmla="*/ 126 h 223"/>
                <a:gd name="T44" fmla="*/ 31 w 223"/>
                <a:gd name="T45" fmla="*/ 135 h 223"/>
                <a:gd name="T46" fmla="*/ 38 w 223"/>
                <a:gd name="T47" fmla="*/ 152 h 223"/>
                <a:gd name="T48" fmla="*/ 24 w 223"/>
                <a:gd name="T49" fmla="*/ 182 h 223"/>
                <a:gd name="T50" fmla="*/ 43 w 223"/>
                <a:gd name="T51" fmla="*/ 200 h 223"/>
                <a:gd name="T52" fmla="*/ 46 w 223"/>
                <a:gd name="T53" fmla="*/ 198 h 223"/>
                <a:gd name="T54" fmla="*/ 71 w 223"/>
                <a:gd name="T55" fmla="*/ 185 h 223"/>
                <a:gd name="T56" fmla="*/ 89 w 223"/>
                <a:gd name="T57" fmla="*/ 192 h 223"/>
                <a:gd name="T58" fmla="*/ 100 w 223"/>
                <a:gd name="T59" fmla="*/ 223 h 223"/>
                <a:gd name="T60" fmla="*/ 125 w 223"/>
                <a:gd name="T61" fmla="*/ 223 h 223"/>
                <a:gd name="T62" fmla="*/ 126 w 223"/>
                <a:gd name="T63" fmla="*/ 219 h 223"/>
                <a:gd name="T64" fmla="*/ 135 w 223"/>
                <a:gd name="T65" fmla="*/ 192 h 223"/>
                <a:gd name="T66" fmla="*/ 152 w 223"/>
                <a:gd name="T67" fmla="*/ 185 h 223"/>
                <a:gd name="T68" fmla="*/ 182 w 223"/>
                <a:gd name="T69" fmla="*/ 199 h 223"/>
                <a:gd name="T70" fmla="*/ 200 w 223"/>
                <a:gd name="T71" fmla="*/ 181 h 223"/>
                <a:gd name="T72" fmla="*/ 198 w 223"/>
                <a:gd name="T73" fmla="*/ 178 h 223"/>
                <a:gd name="T74" fmla="*/ 185 w 223"/>
                <a:gd name="T75" fmla="*/ 152 h 223"/>
                <a:gd name="T76" fmla="*/ 192 w 223"/>
                <a:gd name="T77" fmla="*/ 135 h 223"/>
                <a:gd name="T78" fmla="*/ 223 w 223"/>
                <a:gd name="T79" fmla="*/ 124 h 223"/>
                <a:gd name="T80" fmla="*/ 223 w 223"/>
                <a:gd name="T81" fmla="*/ 98 h 223"/>
                <a:gd name="T82" fmla="*/ 219 w 223"/>
                <a:gd name="T83" fmla="*/ 97 h 223"/>
                <a:gd name="T84" fmla="*/ 192 w 223"/>
                <a:gd name="T85" fmla="*/ 89 h 223"/>
                <a:gd name="T86" fmla="*/ 185 w 223"/>
                <a:gd name="T87" fmla="*/ 71 h 223"/>
                <a:gd name="T88" fmla="*/ 198 w 223"/>
                <a:gd name="T89" fmla="*/ 44 h 223"/>
                <a:gd name="T90" fmla="*/ 191 w 223"/>
                <a:gd name="T91" fmla="*/ 33 h 223"/>
                <a:gd name="T92" fmla="*/ 181 w 223"/>
                <a:gd name="T93" fmla="*/ 2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3" h="223">
                  <a:moveTo>
                    <a:pt x="112" y="147"/>
                  </a:moveTo>
                  <a:cubicBezTo>
                    <a:pt x="92" y="147"/>
                    <a:pt x="76" y="131"/>
                    <a:pt x="76" y="112"/>
                  </a:cubicBezTo>
                  <a:cubicBezTo>
                    <a:pt x="76" y="92"/>
                    <a:pt x="92" y="76"/>
                    <a:pt x="112" y="76"/>
                  </a:cubicBezTo>
                  <a:cubicBezTo>
                    <a:pt x="131" y="76"/>
                    <a:pt x="147" y="92"/>
                    <a:pt x="147" y="112"/>
                  </a:cubicBezTo>
                  <a:cubicBezTo>
                    <a:pt x="147" y="131"/>
                    <a:pt x="131" y="147"/>
                    <a:pt x="112" y="147"/>
                  </a:cubicBezTo>
                  <a:close/>
                  <a:moveTo>
                    <a:pt x="181" y="24"/>
                  </a:moveTo>
                  <a:lnTo>
                    <a:pt x="178" y="25"/>
                  </a:lnTo>
                  <a:lnTo>
                    <a:pt x="152" y="38"/>
                  </a:lnTo>
                  <a:lnTo>
                    <a:pt x="135" y="31"/>
                  </a:lnTo>
                  <a:lnTo>
                    <a:pt x="124" y="0"/>
                  </a:lnTo>
                  <a:lnTo>
                    <a:pt x="99" y="0"/>
                  </a:lnTo>
                  <a:lnTo>
                    <a:pt x="98" y="4"/>
                  </a:lnTo>
                  <a:lnTo>
                    <a:pt x="89" y="31"/>
                  </a:lnTo>
                  <a:lnTo>
                    <a:pt x="71" y="38"/>
                  </a:lnTo>
                  <a:lnTo>
                    <a:pt x="42" y="25"/>
                  </a:lnTo>
                  <a:lnTo>
                    <a:pt x="24" y="42"/>
                  </a:lnTo>
                  <a:lnTo>
                    <a:pt x="25" y="46"/>
                  </a:lnTo>
                  <a:lnTo>
                    <a:pt x="38" y="71"/>
                  </a:lnTo>
                  <a:lnTo>
                    <a:pt x="31" y="89"/>
                  </a:lnTo>
                  <a:lnTo>
                    <a:pt x="0" y="100"/>
                  </a:lnTo>
                  <a:lnTo>
                    <a:pt x="0" y="125"/>
                  </a:lnTo>
                  <a:lnTo>
                    <a:pt x="4" y="126"/>
                  </a:lnTo>
                  <a:lnTo>
                    <a:pt x="31" y="135"/>
                  </a:lnTo>
                  <a:lnTo>
                    <a:pt x="38" y="152"/>
                  </a:lnTo>
                  <a:lnTo>
                    <a:pt x="24" y="182"/>
                  </a:lnTo>
                  <a:lnTo>
                    <a:pt x="43" y="200"/>
                  </a:lnTo>
                  <a:lnTo>
                    <a:pt x="46" y="198"/>
                  </a:lnTo>
                  <a:lnTo>
                    <a:pt x="71" y="185"/>
                  </a:lnTo>
                  <a:lnTo>
                    <a:pt x="89" y="192"/>
                  </a:lnTo>
                  <a:lnTo>
                    <a:pt x="100" y="223"/>
                  </a:lnTo>
                  <a:lnTo>
                    <a:pt x="125" y="223"/>
                  </a:lnTo>
                  <a:lnTo>
                    <a:pt x="126" y="219"/>
                  </a:lnTo>
                  <a:lnTo>
                    <a:pt x="135" y="192"/>
                  </a:lnTo>
                  <a:lnTo>
                    <a:pt x="152" y="185"/>
                  </a:lnTo>
                  <a:lnTo>
                    <a:pt x="182" y="199"/>
                  </a:lnTo>
                  <a:lnTo>
                    <a:pt x="200" y="181"/>
                  </a:lnTo>
                  <a:lnTo>
                    <a:pt x="198" y="178"/>
                  </a:lnTo>
                  <a:lnTo>
                    <a:pt x="185" y="152"/>
                  </a:lnTo>
                  <a:lnTo>
                    <a:pt x="192" y="135"/>
                  </a:lnTo>
                  <a:lnTo>
                    <a:pt x="223" y="124"/>
                  </a:lnTo>
                  <a:lnTo>
                    <a:pt x="223" y="98"/>
                  </a:lnTo>
                  <a:lnTo>
                    <a:pt x="219" y="97"/>
                  </a:lnTo>
                  <a:lnTo>
                    <a:pt x="192" y="89"/>
                  </a:lnTo>
                  <a:lnTo>
                    <a:pt x="185" y="71"/>
                  </a:lnTo>
                  <a:lnTo>
                    <a:pt x="198" y="44"/>
                  </a:lnTo>
                  <a:cubicBezTo>
                    <a:pt x="195" y="41"/>
                    <a:pt x="193" y="37"/>
                    <a:pt x="191" y="33"/>
                  </a:cubicBezTo>
                  <a:lnTo>
                    <a:pt x="181" y="24"/>
                  </a:lnTo>
                  <a:close/>
                </a:path>
              </a:pathLst>
            </a:custGeom>
            <a:solidFill>
              <a:srgbClr val="7F7F7F"/>
            </a:solidFill>
            <a:ln w="0">
              <a:noFill/>
              <a:prstDash val="solid"/>
              <a:round/>
              <a:headEnd/>
              <a:tailEnd/>
            </a:ln>
          </p:spPr>
          <p:txBody>
            <a:bodyPr vert="horz" wrap="square" lIns="93234" tIns="46616" rIns="93234" bIns="4661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73" name="Freeform 7"/>
            <p:cNvSpPr>
              <a:spLocks/>
            </p:cNvSpPr>
            <p:nvPr/>
          </p:nvSpPr>
          <p:spPr bwMode="auto">
            <a:xfrm>
              <a:off x="5348" y="2750"/>
              <a:ext cx="5" cy="6"/>
            </a:xfrm>
            <a:custGeom>
              <a:avLst/>
              <a:gdLst>
                <a:gd name="T0" fmla="*/ 0 w 8"/>
                <a:gd name="T1" fmla="*/ 0 h 11"/>
                <a:gd name="T2" fmla="*/ 7 w 8"/>
                <a:gd name="T3" fmla="*/ 11 h 11"/>
                <a:gd name="T4" fmla="*/ 8 w 8"/>
                <a:gd name="T5" fmla="*/ 8 h 11"/>
                <a:gd name="T6" fmla="*/ 0 w 8"/>
                <a:gd name="T7" fmla="*/ 0 h 11"/>
              </a:gdLst>
              <a:ahLst/>
              <a:cxnLst>
                <a:cxn ang="0">
                  <a:pos x="T0" y="T1"/>
                </a:cxn>
                <a:cxn ang="0">
                  <a:pos x="T2" y="T3"/>
                </a:cxn>
                <a:cxn ang="0">
                  <a:pos x="T4" y="T5"/>
                </a:cxn>
                <a:cxn ang="0">
                  <a:pos x="T6" y="T7"/>
                </a:cxn>
              </a:cxnLst>
              <a:rect l="0" t="0" r="r" b="b"/>
              <a:pathLst>
                <a:path w="8" h="11">
                  <a:moveTo>
                    <a:pt x="0" y="0"/>
                  </a:moveTo>
                  <a:cubicBezTo>
                    <a:pt x="2" y="3"/>
                    <a:pt x="4" y="7"/>
                    <a:pt x="7" y="11"/>
                  </a:cubicBezTo>
                  <a:lnTo>
                    <a:pt x="8" y="8"/>
                  </a:lnTo>
                  <a:lnTo>
                    <a:pt x="0" y="0"/>
                  </a:lnTo>
                  <a:close/>
                </a:path>
              </a:pathLst>
            </a:custGeom>
            <a:solidFill>
              <a:srgbClr val="7F7F7F"/>
            </a:solidFill>
            <a:ln w="0">
              <a:solidFill>
                <a:srgbClr val="000000"/>
              </a:solidFill>
              <a:prstDash val="solid"/>
              <a:round/>
              <a:headEnd/>
              <a:tailEnd/>
            </a:ln>
          </p:spPr>
          <p:txBody>
            <a:bodyPr vert="horz" wrap="square" lIns="93234" tIns="46616" rIns="93234" bIns="4661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74" name="Freeform 8"/>
            <p:cNvSpPr>
              <a:spLocks/>
            </p:cNvSpPr>
            <p:nvPr/>
          </p:nvSpPr>
          <p:spPr bwMode="auto">
            <a:xfrm>
              <a:off x="5445" y="2509"/>
              <a:ext cx="117" cy="234"/>
            </a:xfrm>
            <a:custGeom>
              <a:avLst/>
              <a:gdLst>
                <a:gd name="T0" fmla="*/ 92 w 206"/>
                <a:gd name="T1" fmla="*/ 0 h 416"/>
                <a:gd name="T2" fmla="*/ 82 w 206"/>
                <a:gd name="T3" fmla="*/ 31 h 416"/>
                <a:gd name="T4" fmla="*/ 65 w 206"/>
                <a:gd name="T5" fmla="*/ 85 h 416"/>
                <a:gd name="T6" fmla="*/ 57 w 206"/>
                <a:gd name="T7" fmla="*/ 111 h 416"/>
                <a:gd name="T8" fmla="*/ 50 w 206"/>
                <a:gd name="T9" fmla="*/ 133 h 416"/>
                <a:gd name="T10" fmla="*/ 1 w 206"/>
                <a:gd name="T11" fmla="*/ 288 h 416"/>
                <a:gd name="T12" fmla="*/ 5 w 206"/>
                <a:gd name="T13" fmla="*/ 294 h 416"/>
                <a:gd name="T14" fmla="*/ 50 w 206"/>
                <a:gd name="T15" fmla="*/ 294 h 416"/>
                <a:gd name="T16" fmla="*/ 53 w 206"/>
                <a:gd name="T17" fmla="*/ 295 h 416"/>
                <a:gd name="T18" fmla="*/ 54 w 206"/>
                <a:gd name="T19" fmla="*/ 299 h 416"/>
                <a:gd name="T20" fmla="*/ 8 w 206"/>
                <a:gd name="T21" fmla="*/ 412 h 416"/>
                <a:gd name="T22" fmla="*/ 9 w 206"/>
                <a:gd name="T23" fmla="*/ 413 h 416"/>
                <a:gd name="T24" fmla="*/ 157 w 206"/>
                <a:gd name="T25" fmla="*/ 246 h 416"/>
                <a:gd name="T26" fmla="*/ 155 w 206"/>
                <a:gd name="T27" fmla="*/ 242 h 416"/>
                <a:gd name="T28" fmla="*/ 106 w 206"/>
                <a:gd name="T29" fmla="*/ 242 h 416"/>
                <a:gd name="T30" fmla="*/ 97 w 206"/>
                <a:gd name="T31" fmla="*/ 242 h 416"/>
                <a:gd name="T32" fmla="*/ 94 w 206"/>
                <a:gd name="T33" fmla="*/ 237 h 416"/>
                <a:gd name="T34" fmla="*/ 140 w 206"/>
                <a:gd name="T35" fmla="*/ 155 h 416"/>
                <a:gd name="T36" fmla="*/ 151 w 206"/>
                <a:gd name="T37" fmla="*/ 136 h 416"/>
                <a:gd name="T38" fmla="*/ 164 w 206"/>
                <a:gd name="T39" fmla="*/ 113 h 416"/>
                <a:gd name="T40" fmla="*/ 191 w 206"/>
                <a:gd name="T41" fmla="*/ 66 h 416"/>
                <a:gd name="T42" fmla="*/ 206 w 206"/>
                <a:gd name="T43" fmla="*/ 38 h 416"/>
                <a:gd name="T44" fmla="*/ 92 w 206"/>
                <a:gd name="T45"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 h="416">
                  <a:moveTo>
                    <a:pt x="92" y="0"/>
                  </a:moveTo>
                  <a:lnTo>
                    <a:pt x="82" y="31"/>
                  </a:lnTo>
                  <a:lnTo>
                    <a:pt x="65" y="85"/>
                  </a:lnTo>
                  <a:lnTo>
                    <a:pt x="57" y="111"/>
                  </a:lnTo>
                  <a:lnTo>
                    <a:pt x="50" y="133"/>
                  </a:lnTo>
                  <a:lnTo>
                    <a:pt x="1" y="288"/>
                  </a:lnTo>
                  <a:cubicBezTo>
                    <a:pt x="0" y="291"/>
                    <a:pt x="2" y="294"/>
                    <a:pt x="5" y="294"/>
                  </a:cubicBezTo>
                  <a:lnTo>
                    <a:pt x="50" y="294"/>
                  </a:lnTo>
                  <a:cubicBezTo>
                    <a:pt x="52" y="294"/>
                    <a:pt x="53" y="294"/>
                    <a:pt x="53" y="295"/>
                  </a:cubicBezTo>
                  <a:cubicBezTo>
                    <a:pt x="54" y="296"/>
                    <a:pt x="55" y="298"/>
                    <a:pt x="54" y="299"/>
                  </a:cubicBezTo>
                  <a:lnTo>
                    <a:pt x="8" y="412"/>
                  </a:lnTo>
                  <a:cubicBezTo>
                    <a:pt x="6" y="415"/>
                    <a:pt x="7" y="416"/>
                    <a:pt x="9" y="413"/>
                  </a:cubicBezTo>
                  <a:lnTo>
                    <a:pt x="157" y="246"/>
                  </a:lnTo>
                  <a:cubicBezTo>
                    <a:pt x="159" y="244"/>
                    <a:pt x="158" y="242"/>
                    <a:pt x="155" y="242"/>
                  </a:cubicBezTo>
                  <a:lnTo>
                    <a:pt x="106" y="242"/>
                  </a:lnTo>
                  <a:lnTo>
                    <a:pt x="97" y="242"/>
                  </a:lnTo>
                  <a:cubicBezTo>
                    <a:pt x="94" y="242"/>
                    <a:pt x="93" y="240"/>
                    <a:pt x="94" y="237"/>
                  </a:cubicBezTo>
                  <a:lnTo>
                    <a:pt x="140" y="155"/>
                  </a:lnTo>
                  <a:lnTo>
                    <a:pt x="151" y="136"/>
                  </a:lnTo>
                  <a:lnTo>
                    <a:pt x="164" y="113"/>
                  </a:lnTo>
                  <a:lnTo>
                    <a:pt x="191" y="66"/>
                  </a:lnTo>
                  <a:lnTo>
                    <a:pt x="206" y="38"/>
                  </a:lnTo>
                  <a:cubicBezTo>
                    <a:pt x="172" y="18"/>
                    <a:pt x="133" y="5"/>
                    <a:pt x="92" y="0"/>
                  </a:cubicBezTo>
                  <a:close/>
                </a:path>
              </a:pathLst>
            </a:custGeom>
            <a:solidFill>
              <a:srgbClr val="7F7F7F"/>
            </a:solidFill>
            <a:ln w="0">
              <a:noFill/>
              <a:prstDash val="solid"/>
              <a:round/>
              <a:headEnd/>
              <a:tailEnd/>
            </a:ln>
          </p:spPr>
          <p:txBody>
            <a:bodyPr vert="horz" wrap="square" lIns="93234" tIns="46616" rIns="93234" bIns="4661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grpSp>
      <p:cxnSp>
        <p:nvCxnSpPr>
          <p:cNvPr id="15" name="Straight Arrow Connector 14"/>
          <p:cNvCxnSpPr>
            <a:cxnSpLocks/>
          </p:cNvCxnSpPr>
          <p:nvPr/>
        </p:nvCxnSpPr>
        <p:spPr>
          <a:xfrm>
            <a:off x="5979265" y="2221645"/>
            <a:ext cx="53526" cy="2077375"/>
          </a:xfrm>
          <a:prstGeom prst="straightConnector1">
            <a:avLst/>
          </a:prstGeom>
          <a:noFill/>
          <a:ln w="12700" cap="flat" cmpd="sng" algn="ctr">
            <a:solidFill>
              <a:srgbClr val="0070C0"/>
            </a:solidFill>
            <a:prstDash val="solid"/>
            <a:miter lim="800000"/>
            <a:headEnd type="none" w="med" len="med"/>
            <a:tailEnd type="triangle" w="med" len="med"/>
          </a:ln>
          <a:effectLst/>
        </p:spPr>
      </p:cxnSp>
      <p:cxnSp>
        <p:nvCxnSpPr>
          <p:cNvPr id="64" name="Straight Arrow Connector 63"/>
          <p:cNvCxnSpPr>
            <a:cxnSpLocks/>
          </p:cNvCxnSpPr>
          <p:nvPr/>
        </p:nvCxnSpPr>
        <p:spPr>
          <a:xfrm>
            <a:off x="7703620" y="2474607"/>
            <a:ext cx="0" cy="1824413"/>
          </a:xfrm>
          <a:prstGeom prst="straightConnector1">
            <a:avLst/>
          </a:prstGeom>
          <a:noFill/>
          <a:ln w="12700" cap="flat" cmpd="sng" algn="ctr">
            <a:solidFill>
              <a:srgbClr val="0070C0"/>
            </a:solidFill>
            <a:prstDash val="solid"/>
            <a:miter lim="800000"/>
            <a:headEnd type="none" w="med" len="med"/>
            <a:tailEnd type="triangle" w="med" len="med"/>
          </a:ln>
          <a:effectLst/>
        </p:spPr>
      </p:cxnSp>
      <p:cxnSp>
        <p:nvCxnSpPr>
          <p:cNvPr id="78" name="Straight Arrow Connector 77"/>
          <p:cNvCxnSpPr>
            <a:cxnSpLocks/>
          </p:cNvCxnSpPr>
          <p:nvPr/>
        </p:nvCxnSpPr>
        <p:spPr>
          <a:xfrm>
            <a:off x="9539947" y="2188864"/>
            <a:ext cx="24586" cy="627339"/>
          </a:xfrm>
          <a:prstGeom prst="straightConnector1">
            <a:avLst/>
          </a:prstGeom>
          <a:noFill/>
          <a:ln w="12700" cap="flat" cmpd="sng" algn="ctr">
            <a:solidFill>
              <a:srgbClr val="0070C0"/>
            </a:solidFill>
            <a:prstDash val="solid"/>
            <a:miter lim="800000"/>
            <a:headEnd type="none" w="med" len="med"/>
            <a:tailEnd type="triangle" w="med" len="med"/>
          </a:ln>
          <a:effectLst/>
        </p:spPr>
      </p:cxnSp>
      <p:pic>
        <p:nvPicPr>
          <p:cNvPr id="82"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75342" y="5388641"/>
            <a:ext cx="45085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66"/>
          <p:cNvSpPr txBox="1"/>
          <p:nvPr/>
        </p:nvSpPr>
        <p:spPr>
          <a:xfrm>
            <a:off x="5095695" y="3286733"/>
            <a:ext cx="1800859" cy="474232"/>
          </a:xfrm>
          <a:prstGeom prst="rect">
            <a:avLst/>
          </a:prstGeom>
          <a:solidFill>
            <a:schemeClr val="bg1"/>
          </a:solidFill>
        </p:spPr>
        <p:txBody>
          <a:bodyPr wrap="square" lIns="0" tIns="0" rIns="0" bIns="0" rtlCol="0">
            <a:spAutoFit/>
          </a:bodyPr>
          <a:lstStyle/>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224" b="1"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REST APIs</a:t>
            </a:r>
            <a:br>
              <a:rPr kumimoji="0" lang="en-US" sz="1224"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br>
            <a:r>
              <a:rPr kumimoji="0" lang="en-US" sz="1100"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(Activity Logs, Security Center Alerts, AAD Logs)</a:t>
            </a:r>
            <a:endParaRPr kumimoji="0" lang="en-US" sz="1224"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endParaRPr>
          </a:p>
        </p:txBody>
      </p:sp>
      <p:sp>
        <p:nvSpPr>
          <p:cNvPr id="79" name="TextBox 78"/>
          <p:cNvSpPr txBox="1"/>
          <p:nvPr/>
        </p:nvSpPr>
        <p:spPr>
          <a:xfrm>
            <a:off x="8634360" y="3458473"/>
            <a:ext cx="2003477" cy="474232"/>
          </a:xfrm>
          <a:prstGeom prst="rect">
            <a:avLst/>
          </a:prstGeom>
          <a:solidFill>
            <a:schemeClr val="bg1"/>
          </a:solidFill>
        </p:spPr>
        <p:txBody>
          <a:bodyPr wrap="square" lIns="0" tIns="0" rIns="0" bIns="0" rtlCol="0">
            <a:spAutoFit/>
          </a:bodyPr>
          <a:lstStyle/>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224" b="1"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Azure Monitor </a:t>
            </a:r>
            <a:r>
              <a:rPr kumimoji="0" lang="en-US" sz="1224" b="1" i="0" u="none" strike="noStrike" kern="0" cap="none" spc="0" normalizeH="0" baseline="0" noProof="0" dirty="0" err="1">
                <a:ln>
                  <a:noFill/>
                </a:ln>
                <a:solidFill>
                  <a:prstClr val="black">
                    <a:lumMod val="50000"/>
                    <a:lumOff val="50000"/>
                  </a:prstClr>
                </a:solidFill>
                <a:effectLst/>
                <a:uLnTx/>
                <a:uFillTx/>
                <a:latin typeface="Segoe UI"/>
                <a:ea typeface="+mn-ea"/>
                <a:cs typeface="Segoe UI" panose="020B0502040204020203" pitchFamily="34" charset="0"/>
              </a:rPr>
              <a:t>Eventhub</a:t>
            </a:r>
            <a:br>
              <a:rPr kumimoji="0" lang="en-US" sz="1224"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br>
            <a:r>
              <a:rPr kumimoji="0" lang="en-US" sz="1100"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(Service Diagnostics -NSG, Key Vault)</a:t>
            </a:r>
            <a:endParaRPr kumimoji="0" lang="en-US" sz="1224"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endParaRPr>
          </a:p>
        </p:txBody>
      </p:sp>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03242" y="2915698"/>
            <a:ext cx="500411" cy="500411"/>
          </a:xfrm>
          <a:prstGeom prst="rect">
            <a:avLst/>
          </a:prstGeom>
        </p:spPr>
      </p:pic>
      <p:cxnSp>
        <p:nvCxnSpPr>
          <p:cNvPr id="85" name="Straight Arrow Connector 84"/>
          <p:cNvCxnSpPr>
            <a:cxnSpLocks/>
            <a:stCxn id="79" idx="2"/>
          </p:cNvCxnSpPr>
          <p:nvPr/>
        </p:nvCxnSpPr>
        <p:spPr>
          <a:xfrm>
            <a:off x="9636099" y="3932705"/>
            <a:ext cx="17618" cy="366315"/>
          </a:xfrm>
          <a:prstGeom prst="straightConnector1">
            <a:avLst/>
          </a:prstGeom>
          <a:noFill/>
          <a:ln w="12700" cap="flat" cmpd="sng" algn="ctr">
            <a:solidFill>
              <a:srgbClr val="0070C0"/>
            </a:solidFill>
            <a:prstDash val="dash"/>
            <a:miter lim="800000"/>
            <a:headEnd type="none" w="med" len="med"/>
            <a:tailEnd type="triangle" w="med" len="med"/>
          </a:ln>
          <a:effectLst/>
        </p:spPr>
      </p:cxnSp>
      <p:cxnSp>
        <p:nvCxnSpPr>
          <p:cNvPr id="99" name="Straight Connector 98"/>
          <p:cNvCxnSpPr/>
          <p:nvPr/>
        </p:nvCxnSpPr>
        <p:spPr>
          <a:xfrm>
            <a:off x="6032852" y="4299020"/>
            <a:ext cx="3620926" cy="0"/>
          </a:xfrm>
          <a:prstGeom prst="line">
            <a:avLst/>
          </a:prstGeom>
          <a:ln w="127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a:cxnSpLocks/>
          </p:cNvCxnSpPr>
          <p:nvPr/>
        </p:nvCxnSpPr>
        <p:spPr>
          <a:xfrm>
            <a:off x="6775677" y="4294335"/>
            <a:ext cx="6501" cy="989843"/>
          </a:xfrm>
          <a:prstGeom prst="straightConnector1">
            <a:avLst/>
          </a:prstGeom>
          <a:noFill/>
          <a:ln w="12700" cap="flat" cmpd="sng" algn="ctr">
            <a:solidFill>
              <a:srgbClr val="0070C0"/>
            </a:solidFill>
            <a:prstDash val="solid"/>
            <a:miter lim="800000"/>
            <a:headEnd type="none" w="med" len="med"/>
            <a:tailEnd type="triangle" w="med" len="med"/>
          </a:ln>
          <a:effectLst/>
        </p:spPr>
      </p:cxnSp>
      <p:sp>
        <p:nvSpPr>
          <p:cNvPr id="103" name="TextBox 102"/>
          <p:cNvSpPr txBox="1"/>
          <p:nvPr/>
        </p:nvSpPr>
        <p:spPr>
          <a:xfrm>
            <a:off x="6142037" y="6075693"/>
            <a:ext cx="1295400" cy="339067"/>
          </a:xfrm>
          <a:prstGeom prst="rect">
            <a:avLst/>
          </a:prstGeom>
          <a:solidFill>
            <a:schemeClr val="bg1"/>
          </a:solidFill>
        </p:spPr>
        <p:txBody>
          <a:bodyPr wrap="square" lIns="0" tIns="0" rIns="0" bIns="0" rtlCol="0">
            <a:spAutoFit/>
          </a:bodyPr>
          <a:lstStyle/>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224" b="1"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Azure Log</a:t>
            </a:r>
          </a:p>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224" b="1"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Integration</a:t>
            </a:r>
          </a:p>
        </p:txBody>
      </p:sp>
      <p:cxnSp>
        <p:nvCxnSpPr>
          <p:cNvPr id="104" name="Straight Arrow Connector 103"/>
          <p:cNvCxnSpPr>
            <a:cxnSpLocks/>
          </p:cNvCxnSpPr>
          <p:nvPr/>
        </p:nvCxnSpPr>
        <p:spPr>
          <a:xfrm>
            <a:off x="7056437" y="5659947"/>
            <a:ext cx="868310" cy="8094"/>
          </a:xfrm>
          <a:prstGeom prst="straightConnector1">
            <a:avLst/>
          </a:prstGeom>
          <a:noFill/>
          <a:ln w="12700" cap="flat" cmpd="sng" algn="ctr">
            <a:solidFill>
              <a:srgbClr val="0070C0"/>
            </a:solidFill>
            <a:prstDash val="solid"/>
            <a:miter lim="800000"/>
            <a:headEnd type="none" w="med" len="med"/>
            <a:tailEnd type="triangle" w="med" len="med"/>
          </a:ln>
          <a:effectLst/>
        </p:spPr>
      </p:cxnSp>
      <p:cxnSp>
        <p:nvCxnSpPr>
          <p:cNvPr id="108" name="Straight Arrow Connector 107"/>
          <p:cNvCxnSpPr>
            <a:cxnSpLocks/>
          </p:cNvCxnSpPr>
          <p:nvPr/>
        </p:nvCxnSpPr>
        <p:spPr>
          <a:xfrm>
            <a:off x="8578013" y="5668041"/>
            <a:ext cx="548002" cy="8093"/>
          </a:xfrm>
          <a:prstGeom prst="straightConnector1">
            <a:avLst/>
          </a:prstGeom>
          <a:noFill/>
          <a:ln w="12700" cap="flat" cmpd="sng" algn="ctr">
            <a:solidFill>
              <a:srgbClr val="0070C0"/>
            </a:solidFill>
            <a:prstDash val="solid"/>
            <a:miter lim="800000"/>
            <a:headEnd type="none" w="med" len="med"/>
            <a:tailEnd type="triangle" w="med" len="med"/>
          </a:ln>
          <a:effectLst/>
        </p:spPr>
      </p:cxnSp>
      <p:sp>
        <p:nvSpPr>
          <p:cNvPr id="112" name="Rectangle 111"/>
          <p:cNvSpPr/>
          <p:nvPr/>
        </p:nvSpPr>
        <p:spPr bwMode="auto">
          <a:xfrm>
            <a:off x="7397211" y="2872612"/>
            <a:ext cx="626356" cy="6100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3"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8730" y="2901584"/>
            <a:ext cx="60483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74"/>
          <p:cNvSpPr txBox="1"/>
          <p:nvPr/>
        </p:nvSpPr>
        <p:spPr>
          <a:xfrm>
            <a:off x="6779578" y="3458473"/>
            <a:ext cx="1800859" cy="321883"/>
          </a:xfrm>
          <a:prstGeom prst="rect">
            <a:avLst/>
          </a:prstGeom>
          <a:solidFill>
            <a:schemeClr val="bg1"/>
          </a:solidFill>
        </p:spPr>
        <p:txBody>
          <a:bodyPr wrap="square" lIns="0" tIns="0" rIns="0" bIns="0" rtlCol="0">
            <a:spAutoFit/>
          </a:bodyPr>
          <a:lstStyle/>
          <a:p>
            <a:pPr marL="0" marR="0" lvl="0" indent="0" algn="ctr" defTabSz="932060" rtl="0" eaLnBrk="1" fontAlgn="auto" latinLnBrk="0" hangingPunct="1">
              <a:lnSpc>
                <a:spcPct val="90000"/>
              </a:lnSpc>
              <a:spcBef>
                <a:spcPts val="0"/>
              </a:spcBef>
              <a:spcAft>
                <a:spcPts val="0"/>
              </a:spcAft>
              <a:buClrTx/>
              <a:buSzTx/>
              <a:buFontTx/>
              <a:buNone/>
              <a:tabLst/>
              <a:defRPr/>
            </a:pPr>
            <a:r>
              <a:rPr kumimoji="0" lang="en-US" sz="1224" b="1"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Azure Monitor Service</a:t>
            </a:r>
            <a:br>
              <a:rPr kumimoji="0" lang="en-US" sz="1224"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br>
            <a:r>
              <a:rPr kumimoji="0" lang="en-US" sz="1100"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rPr>
              <a:t>(VM Diagnostics)</a:t>
            </a:r>
            <a:endParaRPr kumimoji="0" lang="en-US" sz="1224" b="0" i="0" u="none" strike="noStrike" kern="0" cap="none" spc="0" normalizeH="0" baseline="0" noProof="0" dirty="0">
              <a:ln>
                <a:noFill/>
              </a:ln>
              <a:solidFill>
                <a:prstClr val="black">
                  <a:lumMod val="50000"/>
                  <a:lumOff val="50000"/>
                </a:prstClr>
              </a:solidFill>
              <a:effectLst/>
              <a:uLnTx/>
              <a:uFillTx/>
              <a:latin typeface="Segoe UI"/>
              <a:ea typeface="+mn-ea"/>
              <a:cs typeface="Segoe UI" panose="020B0502040204020203" pitchFamily="34" charset="0"/>
            </a:endParaRPr>
          </a:p>
        </p:txBody>
      </p:sp>
      <p:grpSp>
        <p:nvGrpSpPr>
          <p:cNvPr id="114" name="Group 113"/>
          <p:cNvGrpSpPr/>
          <p:nvPr/>
        </p:nvGrpSpPr>
        <p:grpSpPr>
          <a:xfrm>
            <a:off x="5792964" y="223806"/>
            <a:ext cx="3962927" cy="2359056"/>
            <a:chOff x="5792964" y="223806"/>
            <a:chExt cx="3962927" cy="2359056"/>
          </a:xfrm>
        </p:grpSpPr>
        <p:sp>
          <p:nvSpPr>
            <p:cNvPr id="17" name="Freeform 95"/>
            <p:cNvSpPr>
              <a:spLocks/>
            </p:cNvSpPr>
            <p:nvPr/>
          </p:nvSpPr>
          <p:spPr bwMode="auto">
            <a:xfrm flipH="1">
              <a:off x="5792964" y="223806"/>
              <a:ext cx="3962927" cy="2359056"/>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85000"/>
              </a:schemeClr>
            </a:solidFill>
            <a:ln w="76200">
              <a:solidFill>
                <a:srgbClr val="0070C0"/>
              </a:solidFill>
              <a:round/>
              <a:headEnd/>
              <a:tailEnd/>
            </a:ln>
            <a:extLst/>
          </p:spPr>
          <p:txBody>
            <a:bodyPr vert="horz" wrap="square" lIns="93221" tIns="46610" rIns="93221" bIns="46610" numCol="1" anchor="t" anchorCtr="0" compatLnSpc="1">
              <a:prstTxWarp prst="textNoShape">
                <a:avLst/>
              </a:prstTxWarp>
            </a:bodyPr>
            <a:lstStyle/>
            <a:p>
              <a:pPr marL="0" marR="0" lvl="0" indent="0" algn="l"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18" name="Rectangle 17"/>
            <p:cNvSpPr/>
            <p:nvPr/>
          </p:nvSpPr>
          <p:spPr>
            <a:xfrm>
              <a:off x="6718246" y="1240515"/>
              <a:ext cx="370534" cy="370534"/>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sp>
          <p:nvSpPr>
            <p:cNvPr id="19" name="Rectangle 18"/>
            <p:cNvSpPr/>
            <p:nvPr/>
          </p:nvSpPr>
          <p:spPr>
            <a:xfrm>
              <a:off x="6663735" y="1669028"/>
              <a:ext cx="430746" cy="430747"/>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sp>
          <p:nvSpPr>
            <p:cNvPr id="20" name="Rectangle 19"/>
            <p:cNvSpPr/>
            <p:nvPr/>
          </p:nvSpPr>
          <p:spPr>
            <a:xfrm>
              <a:off x="7148321" y="1665198"/>
              <a:ext cx="806724" cy="806725"/>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pic>
          <p:nvPicPr>
            <p:cNvPr id="21" name="Picture 46"/>
            <p:cNvPicPr>
              <a:picLocks noChangeAspect="1"/>
            </p:cNvPicPr>
            <p:nvPr/>
          </p:nvPicPr>
          <p:blipFill>
            <a:blip r:embed="rId7">
              <a:biLevel thresh="25000"/>
              <a:extLst>
                <a:ext uri="{28A0092B-C50C-407E-A947-70E740481C1C}">
                  <a14:useLocalDpi xmlns:a14="http://schemas.microsoft.com/office/drawing/2010/main" val="0"/>
                </a:ext>
              </a:extLst>
            </a:blip>
            <a:srcRect/>
            <a:stretch>
              <a:fillRect/>
            </a:stretch>
          </p:blipFill>
          <p:spPr bwMode="auto">
            <a:xfrm>
              <a:off x="7210170" y="1765649"/>
              <a:ext cx="693393" cy="63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21"/>
            <p:cNvGrpSpPr/>
            <p:nvPr/>
          </p:nvGrpSpPr>
          <p:grpSpPr>
            <a:xfrm>
              <a:off x="7154137" y="856125"/>
              <a:ext cx="759471" cy="759471"/>
              <a:chOff x="-615909" y="1650154"/>
              <a:chExt cx="559118" cy="559118"/>
            </a:xfrm>
          </p:grpSpPr>
          <p:sp>
            <p:nvSpPr>
              <p:cNvPr id="23" name="Rectangle 22"/>
              <p:cNvSpPr/>
              <p:nvPr/>
            </p:nvSpPr>
            <p:spPr>
              <a:xfrm>
                <a:off x="-615909" y="1650154"/>
                <a:ext cx="559118" cy="559118"/>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pic>
            <p:nvPicPr>
              <p:cNvPr id="24" name="Picture 20"/>
              <p:cNvPicPr>
                <a:picLocks noChangeAspect="1"/>
              </p:cNvPicPr>
              <p:nvPr/>
            </p:nvPicPr>
            <p:blipFill>
              <a:blip r:embed="rId8">
                <a:biLevel thresh="25000"/>
                <a:extLst>
                  <a:ext uri="{28A0092B-C50C-407E-A947-70E740481C1C}">
                    <a14:useLocalDpi xmlns:a14="http://schemas.microsoft.com/office/drawing/2010/main" val="0"/>
                  </a:ext>
                </a:extLst>
              </a:blip>
              <a:srcRect/>
              <a:stretch>
                <a:fillRect/>
              </a:stretch>
            </p:blipFill>
            <p:spPr bwMode="auto">
              <a:xfrm>
                <a:off x="-588640" y="1712635"/>
                <a:ext cx="502959" cy="42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Picture 31"/>
            <p:cNvPicPr>
              <a:picLocks noChangeAspect="1"/>
            </p:cNvPicPr>
            <p:nvPr/>
          </p:nvPicPr>
          <p:blipFill>
            <a:blip r:embed="rId9">
              <a:biLevel thresh="25000"/>
              <a:extLst>
                <a:ext uri="{28A0092B-C50C-407E-A947-70E740481C1C}">
                  <a14:useLocalDpi xmlns:a14="http://schemas.microsoft.com/office/drawing/2010/main" val="0"/>
                </a:ext>
              </a:extLst>
            </a:blip>
            <a:srcRect/>
            <a:stretch>
              <a:fillRect/>
            </a:stretch>
          </p:blipFill>
          <p:spPr bwMode="auto">
            <a:xfrm>
              <a:off x="6742376" y="1303538"/>
              <a:ext cx="341049" cy="2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Freeform 9"/>
            <p:cNvSpPr>
              <a:spLocks/>
            </p:cNvSpPr>
            <p:nvPr/>
          </p:nvSpPr>
          <p:spPr bwMode="auto">
            <a:xfrm>
              <a:off x="6732699" y="1708448"/>
              <a:ext cx="300800" cy="342952"/>
            </a:xfrm>
            <a:custGeom>
              <a:avLst/>
              <a:gdLst>
                <a:gd name="T0" fmla="*/ 2 w 1253"/>
                <a:gd name="T1" fmla="*/ 228 h 1648"/>
                <a:gd name="T2" fmla="*/ 627 w 1253"/>
                <a:gd name="T3" fmla="*/ 0 h 1648"/>
                <a:gd name="T4" fmla="*/ 1253 w 1253"/>
                <a:gd name="T5" fmla="*/ 227 h 1648"/>
                <a:gd name="T6" fmla="*/ 1253 w 1253"/>
                <a:gd name="T7" fmla="*/ 254 h 1648"/>
                <a:gd name="T8" fmla="*/ 1253 w 1253"/>
                <a:gd name="T9" fmla="*/ 1014 h 1648"/>
                <a:gd name="T10" fmla="*/ 1114 w 1253"/>
                <a:gd name="T11" fmla="*/ 1329 h 1648"/>
                <a:gd name="T12" fmla="*/ 844 w 1253"/>
                <a:gd name="T13" fmla="*/ 1518 h 1648"/>
                <a:gd name="T14" fmla="*/ 640 w 1253"/>
                <a:gd name="T15" fmla="*/ 1643 h 1648"/>
                <a:gd name="T16" fmla="*/ 617 w 1253"/>
                <a:gd name="T17" fmla="*/ 1645 h 1648"/>
                <a:gd name="T18" fmla="*/ 253 w 1253"/>
                <a:gd name="T19" fmla="*/ 1418 h 1648"/>
                <a:gd name="T20" fmla="*/ 81 w 1253"/>
                <a:gd name="T21" fmla="*/ 1264 h 1648"/>
                <a:gd name="T22" fmla="*/ 1 w 1253"/>
                <a:gd name="T23" fmla="*/ 1026 h 1648"/>
                <a:gd name="T24" fmla="*/ 1 w 1253"/>
                <a:gd name="T25" fmla="*/ 248 h 1648"/>
                <a:gd name="T26" fmla="*/ 2 w 1253"/>
                <a:gd name="T27" fmla="*/ 22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48">
                  <a:moveTo>
                    <a:pt x="2" y="228"/>
                  </a:moveTo>
                  <a:cubicBezTo>
                    <a:pt x="244" y="244"/>
                    <a:pt x="450" y="164"/>
                    <a:pt x="627" y="0"/>
                  </a:cubicBezTo>
                  <a:cubicBezTo>
                    <a:pt x="804" y="164"/>
                    <a:pt x="1010" y="244"/>
                    <a:pt x="1253" y="227"/>
                  </a:cubicBezTo>
                  <a:cubicBezTo>
                    <a:pt x="1253" y="239"/>
                    <a:pt x="1253" y="246"/>
                    <a:pt x="1253" y="254"/>
                  </a:cubicBezTo>
                  <a:cubicBezTo>
                    <a:pt x="1253" y="507"/>
                    <a:pt x="1253" y="761"/>
                    <a:pt x="1253" y="1014"/>
                  </a:cubicBezTo>
                  <a:cubicBezTo>
                    <a:pt x="1253" y="1139"/>
                    <a:pt x="1206" y="1244"/>
                    <a:pt x="1114" y="1329"/>
                  </a:cubicBezTo>
                  <a:cubicBezTo>
                    <a:pt x="1032" y="1404"/>
                    <a:pt x="938" y="1461"/>
                    <a:pt x="844" y="1518"/>
                  </a:cubicBezTo>
                  <a:cubicBezTo>
                    <a:pt x="776" y="1560"/>
                    <a:pt x="708" y="1602"/>
                    <a:pt x="640" y="1643"/>
                  </a:cubicBezTo>
                  <a:cubicBezTo>
                    <a:pt x="634" y="1647"/>
                    <a:pt x="623" y="1648"/>
                    <a:pt x="617" y="1645"/>
                  </a:cubicBezTo>
                  <a:cubicBezTo>
                    <a:pt x="496" y="1570"/>
                    <a:pt x="373" y="1495"/>
                    <a:pt x="253" y="1418"/>
                  </a:cubicBezTo>
                  <a:cubicBezTo>
                    <a:pt x="188" y="1376"/>
                    <a:pt x="128" y="1326"/>
                    <a:pt x="81" y="1264"/>
                  </a:cubicBezTo>
                  <a:cubicBezTo>
                    <a:pt x="28" y="1193"/>
                    <a:pt x="2" y="1113"/>
                    <a:pt x="1" y="1026"/>
                  </a:cubicBezTo>
                  <a:cubicBezTo>
                    <a:pt x="0" y="766"/>
                    <a:pt x="1" y="507"/>
                    <a:pt x="1" y="248"/>
                  </a:cubicBezTo>
                  <a:cubicBezTo>
                    <a:pt x="1" y="243"/>
                    <a:pt x="2" y="237"/>
                    <a:pt x="2" y="228"/>
                  </a:cubicBezTo>
                  <a:close/>
                </a:path>
              </a:pathLst>
            </a:custGeom>
            <a:solidFill>
              <a:srgbClr val="FFFFFF"/>
            </a:solidFill>
            <a:ln>
              <a:noFill/>
            </a:ln>
          </p:spPr>
          <p:txBody>
            <a:bodyPr vert="horz" wrap="square" lIns="93221" tIns="46610" rIns="93221" bIns="46610" numCol="1" anchor="t" anchorCtr="0" compatLnSpc="1">
              <a:prstTxWarp prst="textNoShape">
                <a:avLst/>
              </a:prstTxWarp>
            </a:bodyPr>
            <a:lstStyle/>
            <a:p>
              <a:pPr marL="0" marR="0" lvl="0" indent="0" algn="l" defTabSz="46603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cxnSp>
          <p:nvCxnSpPr>
            <p:cNvPr id="27" name="Straight Connector 26"/>
            <p:cNvCxnSpPr/>
            <p:nvPr/>
          </p:nvCxnSpPr>
          <p:spPr>
            <a:xfrm flipH="1">
              <a:off x="6879110" y="1682267"/>
              <a:ext cx="3987" cy="40632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732062" y="1875491"/>
              <a:ext cx="301433"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581328" y="362860"/>
              <a:ext cx="1834282" cy="361149"/>
            </a:xfrm>
            <a:prstGeom prst="rect">
              <a:avLst/>
            </a:prstGeom>
            <a:ln w="19050">
              <a:noFill/>
            </a:ln>
          </p:spPr>
          <p:txBody>
            <a:bodyPr wrap="square" lIns="0" tIns="0" rIns="0" bIns="0"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1140140" rtl="0" eaLnBrk="1" fontAlgn="base" latinLnBrk="0" hangingPunct="1">
                <a:lnSpc>
                  <a:spcPct val="100000"/>
                </a:lnSpc>
                <a:spcBef>
                  <a:spcPts val="0"/>
                </a:spcBef>
                <a:spcAft>
                  <a:spcPct val="0"/>
                </a:spcAft>
                <a:buClrTx/>
                <a:buSzTx/>
                <a:buFontTx/>
                <a:buNone/>
                <a:tabLst/>
                <a:defRPr/>
              </a:pPr>
              <a:r>
                <a:rPr kumimoji="0" lang="en-US" sz="2040" b="0" i="0" u="none" strike="noStrike" kern="1200" cap="none" spc="0" normalizeH="0" baseline="0" noProof="0" dirty="0">
                  <a:ln>
                    <a:solidFill>
                      <a:srgbClr val="FFFFFF">
                        <a:alpha val="0"/>
                      </a:srgbClr>
                    </a:solidFill>
                  </a:ln>
                  <a:solidFill>
                    <a:srgbClr val="505050"/>
                  </a:solidFill>
                  <a:effectLst/>
                  <a:uLnTx/>
                  <a:uFillTx/>
                  <a:latin typeface="Segoe UI Light" panose="020B0502040204020203" pitchFamily="34" charset="0"/>
                  <a:ea typeface="+mn-ea"/>
                  <a:cs typeface="Segoe UI Light" panose="020B0502040204020203" pitchFamily="34" charset="0"/>
                </a:rPr>
                <a:t>Azure</a:t>
              </a:r>
            </a:p>
          </p:txBody>
        </p:sp>
        <p:grpSp>
          <p:nvGrpSpPr>
            <p:cNvPr id="31" name="Group 30"/>
            <p:cNvGrpSpPr/>
            <p:nvPr/>
          </p:nvGrpSpPr>
          <p:grpSpPr>
            <a:xfrm>
              <a:off x="8002237" y="1670348"/>
              <a:ext cx="538782" cy="538783"/>
              <a:chOff x="2213803" y="1923514"/>
              <a:chExt cx="607379" cy="607380"/>
            </a:xfrm>
          </p:grpSpPr>
          <p:sp>
            <p:nvSpPr>
              <p:cNvPr id="32" name="Rectangle 31"/>
              <p:cNvSpPr/>
              <p:nvPr/>
            </p:nvSpPr>
            <p:spPr>
              <a:xfrm>
                <a:off x="2213803" y="1923514"/>
                <a:ext cx="607379" cy="6073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33" name="Group 32"/>
              <p:cNvGrpSpPr>
                <a:grpSpLocks noChangeAspect="1"/>
              </p:cNvGrpSpPr>
              <p:nvPr/>
            </p:nvGrpSpPr>
            <p:grpSpPr bwMode="auto">
              <a:xfrm>
                <a:off x="2266950" y="2011363"/>
                <a:ext cx="522288" cy="477837"/>
                <a:chOff x="1428" y="1267"/>
                <a:chExt cx="329" cy="301"/>
              </a:xfrm>
            </p:grpSpPr>
            <p:sp>
              <p:nvSpPr>
                <p:cNvPr id="35" name="AutoShape 3"/>
                <p:cNvSpPr>
                  <a:spLocks noChangeAspect="1" noChangeArrowheads="1" noTextEdit="1"/>
                </p:cNvSpPr>
                <p:nvPr/>
              </p:nvSpPr>
              <p:spPr bwMode="auto">
                <a:xfrm>
                  <a:off x="1428" y="1267"/>
                  <a:ext cx="329"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21" tIns="46610" rIns="93221" bIns="46610" numCol="1" anchor="t" anchorCtr="0" compatLnSpc="1">
                  <a:prstTxWarp prst="textNoShape">
                    <a:avLst/>
                  </a:prstTxWarp>
                </a:bodyPr>
                <a:lstStyle/>
                <a:p>
                  <a:pPr marL="0" marR="0" lvl="0" indent="0" algn="l"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black"/>
                    </a:solidFill>
                    <a:effectLst/>
                    <a:uLnTx/>
                    <a:uFillTx/>
                    <a:latin typeface="Segoe UI"/>
                    <a:ea typeface="+mn-ea"/>
                    <a:cs typeface="+mn-cs"/>
                  </a:endParaRPr>
                </a:p>
              </p:txBody>
            </p:sp>
            <p:sp>
              <p:nvSpPr>
                <p:cNvPr id="36" name="Freeform 5"/>
                <p:cNvSpPr>
                  <a:spLocks noEditPoints="1"/>
                </p:cNvSpPr>
                <p:nvPr/>
              </p:nvSpPr>
              <p:spPr bwMode="auto">
                <a:xfrm>
                  <a:off x="1436" y="1275"/>
                  <a:ext cx="316" cy="290"/>
                </a:xfrm>
                <a:custGeom>
                  <a:avLst/>
                  <a:gdLst>
                    <a:gd name="T0" fmla="*/ 563 w 599"/>
                    <a:gd name="T1" fmla="*/ 0 h 553"/>
                    <a:gd name="T2" fmla="*/ 33 w 599"/>
                    <a:gd name="T3" fmla="*/ 0 h 553"/>
                    <a:gd name="T4" fmla="*/ 0 w 599"/>
                    <a:gd name="T5" fmla="*/ 34 h 553"/>
                    <a:gd name="T6" fmla="*/ 0 w 599"/>
                    <a:gd name="T7" fmla="*/ 404 h 553"/>
                    <a:gd name="T8" fmla="*/ 33 w 599"/>
                    <a:gd name="T9" fmla="*/ 438 h 553"/>
                    <a:gd name="T10" fmla="*/ 214 w 599"/>
                    <a:gd name="T11" fmla="*/ 438 h 553"/>
                    <a:gd name="T12" fmla="*/ 93 w 599"/>
                    <a:gd name="T13" fmla="*/ 517 h 553"/>
                    <a:gd name="T14" fmla="*/ 93 w 599"/>
                    <a:gd name="T15" fmla="*/ 553 h 553"/>
                    <a:gd name="T16" fmla="*/ 484 w 599"/>
                    <a:gd name="T17" fmla="*/ 553 h 553"/>
                    <a:gd name="T18" fmla="*/ 484 w 599"/>
                    <a:gd name="T19" fmla="*/ 517 h 553"/>
                    <a:gd name="T20" fmla="*/ 377 w 599"/>
                    <a:gd name="T21" fmla="*/ 438 h 553"/>
                    <a:gd name="T22" fmla="*/ 563 w 599"/>
                    <a:gd name="T23" fmla="*/ 438 h 553"/>
                    <a:gd name="T24" fmla="*/ 599 w 599"/>
                    <a:gd name="T25" fmla="*/ 404 h 553"/>
                    <a:gd name="T26" fmla="*/ 599 w 599"/>
                    <a:gd name="T27" fmla="*/ 34 h 553"/>
                    <a:gd name="T28" fmla="*/ 563 w 599"/>
                    <a:gd name="T29" fmla="*/ 0 h 553"/>
                    <a:gd name="T30" fmla="*/ 553 w 599"/>
                    <a:gd name="T31" fmla="*/ 47 h 553"/>
                    <a:gd name="T32" fmla="*/ 553 w 599"/>
                    <a:gd name="T33" fmla="*/ 392 h 553"/>
                    <a:gd name="T34" fmla="*/ 47 w 599"/>
                    <a:gd name="T35" fmla="*/ 392 h 553"/>
                    <a:gd name="T36" fmla="*/ 47 w 599"/>
                    <a:gd name="T37" fmla="*/ 47 h 553"/>
                    <a:gd name="T38" fmla="*/ 554 w 599"/>
                    <a:gd name="T39" fmla="*/ 46 h 553"/>
                    <a:gd name="T40" fmla="*/ 553 w 599"/>
                    <a:gd name="T41" fmla="*/ 47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9" h="553">
                      <a:moveTo>
                        <a:pt x="563" y="0"/>
                      </a:moveTo>
                      <a:lnTo>
                        <a:pt x="33" y="0"/>
                      </a:lnTo>
                      <a:cubicBezTo>
                        <a:pt x="15" y="0"/>
                        <a:pt x="0" y="17"/>
                        <a:pt x="0" y="34"/>
                      </a:cubicBezTo>
                      <a:lnTo>
                        <a:pt x="0" y="404"/>
                      </a:lnTo>
                      <a:cubicBezTo>
                        <a:pt x="0" y="422"/>
                        <a:pt x="15" y="438"/>
                        <a:pt x="33" y="438"/>
                      </a:cubicBezTo>
                      <a:lnTo>
                        <a:pt x="214" y="438"/>
                      </a:lnTo>
                      <a:cubicBezTo>
                        <a:pt x="234" y="507"/>
                        <a:pt x="208" y="517"/>
                        <a:pt x="93" y="517"/>
                      </a:cubicBezTo>
                      <a:lnTo>
                        <a:pt x="93" y="553"/>
                      </a:lnTo>
                      <a:lnTo>
                        <a:pt x="484" y="553"/>
                      </a:lnTo>
                      <a:lnTo>
                        <a:pt x="484" y="517"/>
                      </a:lnTo>
                      <a:cubicBezTo>
                        <a:pt x="369" y="517"/>
                        <a:pt x="357" y="507"/>
                        <a:pt x="377" y="438"/>
                      </a:cubicBezTo>
                      <a:lnTo>
                        <a:pt x="563" y="438"/>
                      </a:lnTo>
                      <a:cubicBezTo>
                        <a:pt x="581" y="438"/>
                        <a:pt x="599" y="422"/>
                        <a:pt x="599" y="404"/>
                      </a:cubicBezTo>
                      <a:lnTo>
                        <a:pt x="599" y="34"/>
                      </a:lnTo>
                      <a:cubicBezTo>
                        <a:pt x="599" y="17"/>
                        <a:pt x="581" y="0"/>
                        <a:pt x="563" y="0"/>
                      </a:cubicBezTo>
                      <a:close/>
                      <a:moveTo>
                        <a:pt x="553" y="47"/>
                      </a:moveTo>
                      <a:lnTo>
                        <a:pt x="553" y="392"/>
                      </a:lnTo>
                      <a:lnTo>
                        <a:pt x="47" y="392"/>
                      </a:lnTo>
                      <a:lnTo>
                        <a:pt x="47" y="47"/>
                      </a:lnTo>
                      <a:lnTo>
                        <a:pt x="554" y="46"/>
                      </a:lnTo>
                      <a:lnTo>
                        <a:pt x="553" y="47"/>
                      </a:lnTo>
                      <a:close/>
                    </a:path>
                  </a:pathLst>
                </a:custGeom>
                <a:solidFill>
                  <a:schemeClr val="bg1"/>
                </a:solidFill>
                <a:ln w="0">
                  <a:noFill/>
                  <a:prstDash val="solid"/>
                  <a:round/>
                  <a:headEnd/>
                  <a:tailEnd/>
                </a:ln>
              </p:spPr>
              <p:txBody>
                <a:bodyPr vert="horz" wrap="square" lIns="93221" tIns="46610" rIns="93221" bIns="46610" numCol="1" anchor="t" anchorCtr="0" compatLnSpc="1">
                  <a:prstTxWarp prst="textNoShape">
                    <a:avLst/>
                  </a:prstTxWarp>
                </a:bodyPr>
                <a:lstStyle/>
                <a:p>
                  <a:pPr marL="0" marR="0" lvl="0" indent="0" algn="l"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black"/>
                    </a:solidFill>
                    <a:effectLst/>
                    <a:uLnTx/>
                    <a:uFillTx/>
                    <a:latin typeface="Segoe UI"/>
                    <a:ea typeface="+mn-ea"/>
                    <a:cs typeface="+mn-cs"/>
                  </a:endParaRPr>
                </a:p>
              </p:txBody>
            </p:sp>
          </p:grpSp>
          <p:pic>
            <p:nvPicPr>
              <p:cNvPr id="34" name="Picture 33"/>
              <p:cNvPicPr>
                <a:picLocks noChangeAspect="1"/>
              </p:cNvPicPr>
              <p:nvPr/>
            </p:nvPicPr>
            <p:blipFill rotWithShape="1">
              <a:blip r:embed="rId10"/>
              <a:srcRect l="43495" t="11743" r="53350" b="83546"/>
              <a:stretch/>
            </p:blipFill>
            <p:spPr>
              <a:xfrm>
                <a:off x="2361458" y="2077236"/>
                <a:ext cx="317227" cy="266470"/>
              </a:xfrm>
              <a:prstGeom prst="rect">
                <a:avLst/>
              </a:prstGeom>
            </p:spPr>
          </p:pic>
        </p:grpSp>
        <p:grpSp>
          <p:nvGrpSpPr>
            <p:cNvPr id="38" name="Group 37"/>
            <p:cNvGrpSpPr/>
            <p:nvPr/>
          </p:nvGrpSpPr>
          <p:grpSpPr>
            <a:xfrm>
              <a:off x="8604301" y="1668784"/>
              <a:ext cx="538782" cy="538783"/>
              <a:chOff x="2810282" y="1934426"/>
              <a:chExt cx="563602" cy="563603"/>
            </a:xfrm>
          </p:grpSpPr>
          <p:grpSp>
            <p:nvGrpSpPr>
              <p:cNvPr id="39" name="Group 38"/>
              <p:cNvGrpSpPr/>
              <p:nvPr/>
            </p:nvGrpSpPr>
            <p:grpSpPr>
              <a:xfrm>
                <a:off x="2810282" y="1934426"/>
                <a:ext cx="563602" cy="563603"/>
                <a:chOff x="2213803" y="1923514"/>
                <a:chExt cx="607379" cy="607380"/>
              </a:xfrm>
            </p:grpSpPr>
            <p:sp>
              <p:nvSpPr>
                <p:cNvPr id="41" name="Rectangle 40"/>
                <p:cNvSpPr/>
                <p:nvPr/>
              </p:nvSpPr>
              <p:spPr>
                <a:xfrm>
                  <a:off x="2213803" y="1923514"/>
                  <a:ext cx="607379" cy="6073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42" name="Group 41"/>
                <p:cNvGrpSpPr>
                  <a:grpSpLocks noChangeAspect="1"/>
                </p:cNvGrpSpPr>
                <p:nvPr/>
              </p:nvGrpSpPr>
              <p:grpSpPr bwMode="auto">
                <a:xfrm>
                  <a:off x="2266950" y="2011363"/>
                  <a:ext cx="522288" cy="477837"/>
                  <a:chOff x="1428" y="1267"/>
                  <a:chExt cx="329" cy="301"/>
                </a:xfrm>
              </p:grpSpPr>
              <p:sp>
                <p:nvSpPr>
                  <p:cNvPr id="43" name="AutoShape 3"/>
                  <p:cNvSpPr>
                    <a:spLocks noChangeAspect="1" noChangeArrowheads="1" noTextEdit="1"/>
                  </p:cNvSpPr>
                  <p:nvPr/>
                </p:nvSpPr>
                <p:spPr bwMode="auto">
                  <a:xfrm>
                    <a:off x="1428" y="1267"/>
                    <a:ext cx="329"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21" tIns="46610" rIns="93221" bIns="46610" numCol="1" anchor="t" anchorCtr="0" compatLnSpc="1">
                    <a:prstTxWarp prst="textNoShape">
                      <a:avLst/>
                    </a:prstTxWarp>
                  </a:bodyPr>
                  <a:lstStyle/>
                  <a:p>
                    <a:pPr marL="0" marR="0" lvl="0" indent="0" algn="l"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black"/>
                      </a:solidFill>
                      <a:effectLst/>
                      <a:uLnTx/>
                      <a:uFillTx/>
                      <a:latin typeface="Segoe UI"/>
                      <a:ea typeface="+mn-ea"/>
                      <a:cs typeface="+mn-cs"/>
                    </a:endParaRPr>
                  </a:p>
                </p:txBody>
              </p:sp>
              <p:sp>
                <p:nvSpPr>
                  <p:cNvPr id="44" name="Freeform 5"/>
                  <p:cNvSpPr>
                    <a:spLocks noEditPoints="1"/>
                  </p:cNvSpPr>
                  <p:nvPr/>
                </p:nvSpPr>
                <p:spPr bwMode="auto">
                  <a:xfrm>
                    <a:off x="1436" y="1275"/>
                    <a:ext cx="316" cy="290"/>
                  </a:xfrm>
                  <a:custGeom>
                    <a:avLst/>
                    <a:gdLst>
                      <a:gd name="T0" fmla="*/ 563 w 599"/>
                      <a:gd name="T1" fmla="*/ 0 h 553"/>
                      <a:gd name="T2" fmla="*/ 33 w 599"/>
                      <a:gd name="T3" fmla="*/ 0 h 553"/>
                      <a:gd name="T4" fmla="*/ 0 w 599"/>
                      <a:gd name="T5" fmla="*/ 34 h 553"/>
                      <a:gd name="T6" fmla="*/ 0 w 599"/>
                      <a:gd name="T7" fmla="*/ 404 h 553"/>
                      <a:gd name="T8" fmla="*/ 33 w 599"/>
                      <a:gd name="T9" fmla="*/ 438 h 553"/>
                      <a:gd name="T10" fmla="*/ 214 w 599"/>
                      <a:gd name="T11" fmla="*/ 438 h 553"/>
                      <a:gd name="T12" fmla="*/ 93 w 599"/>
                      <a:gd name="T13" fmla="*/ 517 h 553"/>
                      <a:gd name="T14" fmla="*/ 93 w 599"/>
                      <a:gd name="T15" fmla="*/ 553 h 553"/>
                      <a:gd name="T16" fmla="*/ 484 w 599"/>
                      <a:gd name="T17" fmla="*/ 553 h 553"/>
                      <a:gd name="T18" fmla="*/ 484 w 599"/>
                      <a:gd name="T19" fmla="*/ 517 h 553"/>
                      <a:gd name="T20" fmla="*/ 377 w 599"/>
                      <a:gd name="T21" fmla="*/ 438 h 553"/>
                      <a:gd name="T22" fmla="*/ 563 w 599"/>
                      <a:gd name="T23" fmla="*/ 438 h 553"/>
                      <a:gd name="T24" fmla="*/ 599 w 599"/>
                      <a:gd name="T25" fmla="*/ 404 h 553"/>
                      <a:gd name="T26" fmla="*/ 599 w 599"/>
                      <a:gd name="T27" fmla="*/ 34 h 553"/>
                      <a:gd name="T28" fmla="*/ 563 w 599"/>
                      <a:gd name="T29" fmla="*/ 0 h 553"/>
                      <a:gd name="T30" fmla="*/ 553 w 599"/>
                      <a:gd name="T31" fmla="*/ 47 h 553"/>
                      <a:gd name="T32" fmla="*/ 553 w 599"/>
                      <a:gd name="T33" fmla="*/ 392 h 553"/>
                      <a:gd name="T34" fmla="*/ 47 w 599"/>
                      <a:gd name="T35" fmla="*/ 392 h 553"/>
                      <a:gd name="T36" fmla="*/ 47 w 599"/>
                      <a:gd name="T37" fmla="*/ 47 h 553"/>
                      <a:gd name="T38" fmla="*/ 554 w 599"/>
                      <a:gd name="T39" fmla="*/ 46 h 553"/>
                      <a:gd name="T40" fmla="*/ 553 w 599"/>
                      <a:gd name="T41" fmla="*/ 47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9" h="553">
                        <a:moveTo>
                          <a:pt x="563" y="0"/>
                        </a:moveTo>
                        <a:lnTo>
                          <a:pt x="33" y="0"/>
                        </a:lnTo>
                        <a:cubicBezTo>
                          <a:pt x="15" y="0"/>
                          <a:pt x="0" y="17"/>
                          <a:pt x="0" y="34"/>
                        </a:cubicBezTo>
                        <a:lnTo>
                          <a:pt x="0" y="404"/>
                        </a:lnTo>
                        <a:cubicBezTo>
                          <a:pt x="0" y="422"/>
                          <a:pt x="15" y="438"/>
                          <a:pt x="33" y="438"/>
                        </a:cubicBezTo>
                        <a:lnTo>
                          <a:pt x="214" y="438"/>
                        </a:lnTo>
                        <a:cubicBezTo>
                          <a:pt x="234" y="507"/>
                          <a:pt x="208" y="517"/>
                          <a:pt x="93" y="517"/>
                        </a:cubicBezTo>
                        <a:lnTo>
                          <a:pt x="93" y="553"/>
                        </a:lnTo>
                        <a:lnTo>
                          <a:pt x="484" y="553"/>
                        </a:lnTo>
                        <a:lnTo>
                          <a:pt x="484" y="517"/>
                        </a:lnTo>
                        <a:cubicBezTo>
                          <a:pt x="369" y="517"/>
                          <a:pt x="357" y="507"/>
                          <a:pt x="377" y="438"/>
                        </a:cubicBezTo>
                        <a:lnTo>
                          <a:pt x="563" y="438"/>
                        </a:lnTo>
                        <a:cubicBezTo>
                          <a:pt x="581" y="438"/>
                          <a:pt x="599" y="422"/>
                          <a:pt x="599" y="404"/>
                        </a:cubicBezTo>
                        <a:lnTo>
                          <a:pt x="599" y="34"/>
                        </a:lnTo>
                        <a:cubicBezTo>
                          <a:pt x="599" y="17"/>
                          <a:pt x="581" y="0"/>
                          <a:pt x="563" y="0"/>
                        </a:cubicBezTo>
                        <a:close/>
                        <a:moveTo>
                          <a:pt x="553" y="47"/>
                        </a:moveTo>
                        <a:lnTo>
                          <a:pt x="553" y="392"/>
                        </a:lnTo>
                        <a:lnTo>
                          <a:pt x="47" y="392"/>
                        </a:lnTo>
                        <a:lnTo>
                          <a:pt x="47" y="47"/>
                        </a:lnTo>
                        <a:lnTo>
                          <a:pt x="554" y="46"/>
                        </a:lnTo>
                        <a:lnTo>
                          <a:pt x="553" y="47"/>
                        </a:lnTo>
                        <a:close/>
                      </a:path>
                    </a:pathLst>
                  </a:custGeom>
                  <a:solidFill>
                    <a:schemeClr val="bg1"/>
                  </a:solidFill>
                  <a:ln w="0">
                    <a:noFill/>
                    <a:prstDash val="solid"/>
                    <a:round/>
                    <a:headEnd/>
                    <a:tailEnd/>
                  </a:ln>
                </p:spPr>
                <p:txBody>
                  <a:bodyPr vert="horz" wrap="square" lIns="93221" tIns="46610" rIns="93221" bIns="46610" numCol="1" anchor="t" anchorCtr="0" compatLnSpc="1">
                    <a:prstTxWarp prst="textNoShape">
                      <a:avLst/>
                    </a:prstTxWarp>
                  </a:bodyPr>
                  <a:lstStyle/>
                  <a:p>
                    <a:pPr marL="0" marR="0" lvl="0" indent="0" algn="l"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prstClr val="black"/>
                      </a:solidFill>
                      <a:effectLst/>
                      <a:uLnTx/>
                      <a:uFillTx/>
                      <a:latin typeface="Segoe UI"/>
                      <a:ea typeface="+mn-ea"/>
                      <a:cs typeface="+mn-cs"/>
                    </a:endParaRPr>
                  </a:p>
                </p:txBody>
              </p:sp>
            </p:grpSp>
          </p:grpSp>
          <p:pic>
            <p:nvPicPr>
              <p:cNvPr id="40" name="Picture 39"/>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bright="100000" contrast="64000"/>
                        </a14:imgEffect>
                      </a14:imgLayer>
                    </a14:imgProps>
                  </a:ext>
                  <a:ext uri="{28A0092B-C50C-407E-A947-70E740481C1C}">
                    <a14:useLocalDpi xmlns:a14="http://schemas.microsoft.com/office/drawing/2010/main" val="0"/>
                  </a:ext>
                </a:extLst>
              </a:blip>
              <a:srcRect l="2897" t="26916" r="82355" b="31287"/>
              <a:stretch/>
            </p:blipFill>
            <p:spPr>
              <a:xfrm>
                <a:off x="2977551" y="2060730"/>
                <a:ext cx="244281" cy="251465"/>
              </a:xfrm>
              <a:prstGeom prst="rect">
                <a:avLst/>
              </a:prstGeom>
            </p:spPr>
          </p:pic>
        </p:grpSp>
        <p:sp>
          <p:nvSpPr>
            <p:cNvPr id="77" name="Rectangle 76"/>
            <p:cNvSpPr/>
            <p:nvPr/>
          </p:nvSpPr>
          <p:spPr>
            <a:xfrm>
              <a:off x="7984894" y="856481"/>
              <a:ext cx="759471" cy="759471"/>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prstClr val="white"/>
                </a:solidFill>
                <a:effectLst/>
                <a:uLnTx/>
                <a:uFillTx/>
                <a:latin typeface="Segoe UI"/>
                <a:ea typeface="+mn-ea"/>
                <a:cs typeface="+mn-cs"/>
              </a:endParaRPr>
            </a:p>
          </p:txBody>
        </p:sp>
        <p:pic>
          <p:nvPicPr>
            <p:cNvPr id="76" name="Picture 3"/>
            <p:cNvPicPr>
              <a:picLocks noChangeAspect="1"/>
            </p:cNvPicPr>
            <p:nvPr/>
          </p:nvPicPr>
          <p:blipFill>
            <a:blip r:embed="rId13">
              <a:biLevel thresh="25000"/>
              <a:extLst>
                <a:ext uri="{28A0092B-C50C-407E-A947-70E740481C1C}">
                  <a14:useLocalDpi xmlns:a14="http://schemas.microsoft.com/office/drawing/2010/main" val="0"/>
                </a:ext>
              </a:extLst>
            </a:blip>
            <a:srcRect/>
            <a:stretch>
              <a:fillRect/>
            </a:stretch>
          </p:blipFill>
          <p:spPr bwMode="auto">
            <a:xfrm>
              <a:off x="8088244" y="965077"/>
              <a:ext cx="575445" cy="60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340524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579" y="-13479"/>
            <a:ext cx="12431184" cy="34442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Freeform 5"/>
          <p:cNvSpPr>
            <a:spLocks/>
          </p:cNvSpPr>
          <p:nvPr/>
        </p:nvSpPr>
        <p:spPr bwMode="auto">
          <a:xfrm flipH="1">
            <a:off x="1770196" y="1945797"/>
            <a:ext cx="3714905" cy="1527987"/>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 name="Title 1"/>
          <p:cNvSpPr>
            <a:spLocks noGrp="1"/>
          </p:cNvSpPr>
          <p:nvPr>
            <p:ph type="title"/>
          </p:nvPr>
        </p:nvSpPr>
        <p:spPr>
          <a:xfrm>
            <a:off x="275482" y="1007682"/>
            <a:ext cx="11887878" cy="917444"/>
          </a:xfrm>
        </p:spPr>
        <p:txBody>
          <a:bodyPr/>
          <a:lstStyle/>
          <a:p>
            <a:pPr algn="r"/>
            <a:r>
              <a:rPr lang="en-US" sz="6117" dirty="0"/>
              <a:t>Enable security at </a:t>
            </a:r>
            <a:br>
              <a:rPr lang="en-US" sz="6117" dirty="0"/>
            </a:br>
            <a:r>
              <a:rPr lang="en-US" sz="6117" dirty="0"/>
              <a:t>cloud speed</a:t>
            </a:r>
          </a:p>
        </p:txBody>
      </p:sp>
      <p:sp>
        <p:nvSpPr>
          <p:cNvPr id="27" name="Rectangle 26"/>
          <p:cNvSpPr/>
          <p:nvPr/>
        </p:nvSpPr>
        <p:spPr bwMode="auto">
          <a:xfrm>
            <a:off x="273797" y="3923843"/>
            <a:ext cx="11416821" cy="2681464"/>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50" b="1" i="0" u="none" strike="noStrike" kern="1200" cap="none" spc="0" normalizeH="0" baseline="0" noProof="0" dirty="0">
                <a:ln>
                  <a:noFill/>
                </a:ln>
                <a:solidFill>
                  <a:srgbClr val="505050"/>
                </a:solidFill>
                <a:effectLst/>
                <a:uLnTx/>
                <a:uFillTx/>
                <a:latin typeface="Segoe Pro Semibold"/>
                <a:ea typeface="+mn-ea"/>
                <a:cs typeface="Segoe UI Semibold" panose="020B0702040204020203" pitchFamily="34" charset="0"/>
              </a:rPr>
              <a:t>Continuously assesses the security </a:t>
            </a:r>
            <a:r>
              <a:rPr kumimoji="0" lang="en-US" sz="2450"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of your workloads even as they change</a:t>
            </a:r>
          </a:p>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50" b="1" i="0" u="none" strike="noStrike" kern="1200" cap="none" spc="0" normalizeH="0" baseline="0" noProof="0" dirty="0">
                <a:ln>
                  <a:noFill/>
                </a:ln>
                <a:solidFill>
                  <a:srgbClr val="505050"/>
                </a:solidFill>
                <a:effectLst/>
                <a:uLnTx/>
                <a:uFillTx/>
                <a:latin typeface="Segoe Pro Semibold"/>
                <a:ea typeface="+mn-ea"/>
                <a:cs typeface="Segoe UI Semibold" panose="020B0702040204020203" pitchFamily="34" charset="0"/>
              </a:rPr>
              <a:t>Creates policy-driven recommendations and guides users </a:t>
            </a:r>
            <a:r>
              <a:rPr kumimoji="0" lang="en-US" sz="2450"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through the process of remediating security vulnerabilities</a:t>
            </a:r>
          </a:p>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50" b="1" i="0" u="none" strike="noStrike" kern="1200" cap="none" spc="0" normalizeH="0" baseline="0" noProof="0" dirty="0">
                <a:ln>
                  <a:noFill/>
                </a:ln>
                <a:solidFill>
                  <a:srgbClr val="505050"/>
                </a:solidFill>
                <a:effectLst/>
                <a:uLnTx/>
                <a:uFillTx/>
                <a:latin typeface="Segoe Pro Semibold"/>
                <a:ea typeface="+mn-ea"/>
                <a:cs typeface="Segoe UI Semibold" panose="020B0702040204020203" pitchFamily="34" charset="0"/>
              </a:rPr>
              <a:t>Enables rapidly deployment </a:t>
            </a:r>
            <a:r>
              <a:rPr kumimoji="0" lang="en-US" sz="2450"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of build-in security controls as well as products and services from security partners (firewalls, endpoint protection, and more)</a:t>
            </a:r>
          </a:p>
          <a:p>
            <a:pPr marL="0" marR="0" lvl="0" indent="0" algn="l" defTabSz="932151" rtl="0" eaLnBrk="1" fontAlgn="auto" latinLnBrk="0" hangingPunct="1">
              <a:lnSpc>
                <a:spcPct val="100000"/>
              </a:lnSpc>
              <a:spcBef>
                <a:spcPts val="600"/>
              </a:spcBef>
              <a:spcAft>
                <a:spcPts val="600"/>
              </a:spcAft>
              <a:buClrTx/>
              <a:buSzTx/>
              <a:buFontTx/>
              <a:buNone/>
              <a:tabLst/>
              <a:defRPr/>
            </a:pPr>
            <a:endParaRPr kumimoji="0" lang="en-US" sz="2450" b="0" i="0" u="none" strike="noStrike" kern="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endParaRPr>
          </a:p>
        </p:txBody>
      </p:sp>
      <p:sp>
        <p:nvSpPr>
          <p:cNvPr id="241" name="Freeform 9"/>
          <p:cNvSpPr>
            <a:spLocks/>
          </p:cNvSpPr>
          <p:nvPr/>
        </p:nvSpPr>
        <p:spPr bwMode="auto">
          <a:xfrm>
            <a:off x="229741" y="2871769"/>
            <a:ext cx="1021760" cy="559012"/>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5" name="Oval 24"/>
          <p:cNvSpPr/>
          <p:nvPr/>
        </p:nvSpPr>
        <p:spPr bwMode="auto">
          <a:xfrm>
            <a:off x="809964" y="1576266"/>
            <a:ext cx="2199351" cy="2199351"/>
          </a:xfrm>
          <a:prstGeom prst="ellipse">
            <a:avLst/>
          </a:prstGeom>
          <a:solidFill>
            <a:schemeClr val="bg1"/>
          </a:solidFill>
          <a:ln w="9842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6" name="Pictur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3587" y="1004057"/>
            <a:ext cx="2356026" cy="274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611028"/>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65737" y="220662"/>
            <a:ext cx="4717850" cy="5638800"/>
            <a:chOff x="4999037" y="220662"/>
            <a:chExt cx="4717850" cy="5638800"/>
          </a:xfrm>
        </p:grpSpPr>
        <p:pic>
          <p:nvPicPr>
            <p:cNvPr id="4" name="Picture 3"/>
            <p:cNvPicPr>
              <a:picLocks noChangeAspect="1"/>
            </p:cNvPicPr>
            <p:nvPr/>
          </p:nvPicPr>
          <p:blipFill rotWithShape="1">
            <a:blip r:embed="rId3"/>
            <a:srcRect r="60832"/>
            <a:stretch/>
          </p:blipFill>
          <p:spPr>
            <a:xfrm>
              <a:off x="4999037" y="220662"/>
              <a:ext cx="4717850" cy="5638800"/>
            </a:xfrm>
            <a:prstGeom prst="rect">
              <a:avLst/>
            </a:prstGeom>
            <a:ln>
              <a:solidFill>
                <a:schemeClr val="bg1">
                  <a:lumMod val="75000"/>
                </a:schemeClr>
              </a:solidFill>
            </a:ln>
          </p:spPr>
        </p:pic>
        <p:sp>
          <p:nvSpPr>
            <p:cNvPr id="6" name="Rectangle 5"/>
            <p:cNvSpPr/>
            <p:nvPr/>
          </p:nvSpPr>
          <p:spPr bwMode="auto">
            <a:xfrm>
              <a:off x="5169534" y="599120"/>
              <a:ext cx="1658303" cy="154942"/>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Title 1"/>
          <p:cNvSpPr>
            <a:spLocks noGrp="1"/>
          </p:cNvSpPr>
          <p:nvPr>
            <p:ph type="title"/>
          </p:nvPr>
        </p:nvSpPr>
        <p:spPr>
          <a:xfrm>
            <a:off x="274637" y="571498"/>
            <a:ext cx="4114800" cy="5783265"/>
          </a:xfrm>
        </p:spPr>
        <p:txBody>
          <a:bodyPr/>
          <a:lstStyle/>
          <a:p>
            <a:r>
              <a:rPr lang="en-US" dirty="0"/>
              <a:t>Prioritized recommendations take the guesswork out of security for resource owners</a:t>
            </a:r>
          </a:p>
        </p:txBody>
      </p:sp>
      <p:sp>
        <p:nvSpPr>
          <p:cNvPr id="10" name="Rectangle 9"/>
          <p:cNvSpPr/>
          <p:nvPr/>
        </p:nvSpPr>
        <p:spPr bwMode="auto">
          <a:xfrm>
            <a:off x="5456237" y="4106863"/>
            <a:ext cx="4305300" cy="2286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 name="Picture 8"/>
          <p:cNvPicPr>
            <a:picLocks noChangeAspect="1"/>
          </p:cNvPicPr>
          <p:nvPr/>
        </p:nvPicPr>
        <p:blipFill rotWithShape="1">
          <a:blip r:embed="rId3"/>
          <a:srcRect l="78873"/>
          <a:stretch/>
        </p:blipFill>
        <p:spPr>
          <a:xfrm>
            <a:off x="9266237" y="1135062"/>
            <a:ext cx="2544731" cy="5638800"/>
          </a:xfrm>
          <a:prstGeom prst="rect">
            <a:avLst/>
          </a:prstGeom>
          <a:ln>
            <a:solidFill>
              <a:schemeClr val="bg1">
                <a:lumMod val="75000"/>
              </a:schemeClr>
            </a:solidFill>
          </a:ln>
        </p:spPr>
      </p:pic>
    </p:spTree>
    <p:extLst>
      <p:ext uri="{BB962C8B-B14F-4D97-AF65-F5344CB8AC3E}">
        <p14:creationId xmlns:p14="http://schemas.microsoft.com/office/powerpoint/2010/main" val="58857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50691"/>
          <a:stretch/>
        </p:blipFill>
        <p:spPr>
          <a:xfrm>
            <a:off x="5151437" y="250418"/>
            <a:ext cx="4745481" cy="6104345"/>
          </a:xfrm>
          <a:prstGeom prst="rect">
            <a:avLst/>
          </a:prstGeom>
          <a:ln>
            <a:solidFill>
              <a:schemeClr val="tx1"/>
            </a:solidFill>
          </a:ln>
        </p:spPr>
      </p:pic>
      <p:sp>
        <p:nvSpPr>
          <p:cNvPr id="6" name="Rectangle 5"/>
          <p:cNvSpPr/>
          <p:nvPr/>
        </p:nvSpPr>
        <p:spPr bwMode="auto">
          <a:xfrm>
            <a:off x="5371527" y="4259262"/>
            <a:ext cx="4351910" cy="3048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 name="Picture 4"/>
          <p:cNvPicPr>
            <a:picLocks noChangeAspect="1"/>
          </p:cNvPicPr>
          <p:nvPr/>
        </p:nvPicPr>
        <p:blipFill rotWithShape="1">
          <a:blip r:embed="rId3"/>
          <a:srcRect l="50000"/>
          <a:stretch/>
        </p:blipFill>
        <p:spPr>
          <a:xfrm>
            <a:off x="7285037" y="754062"/>
            <a:ext cx="4811983" cy="6104344"/>
          </a:xfrm>
          <a:prstGeom prst="rect">
            <a:avLst/>
          </a:prstGeom>
          <a:ln>
            <a:solidFill>
              <a:schemeClr val="tx1"/>
            </a:solidFill>
          </a:ln>
        </p:spPr>
      </p:pic>
      <p:sp>
        <p:nvSpPr>
          <p:cNvPr id="2" name="Title 1"/>
          <p:cNvSpPr>
            <a:spLocks noGrp="1"/>
          </p:cNvSpPr>
          <p:nvPr>
            <p:ph type="title"/>
          </p:nvPr>
        </p:nvSpPr>
        <p:spPr/>
        <p:txBody>
          <a:bodyPr/>
          <a:lstStyle/>
          <a:p>
            <a:r>
              <a:rPr lang="en-US" dirty="0"/>
              <a:t>Prescriptive analytics help you manage advanced security controls like application whitelisting</a:t>
            </a:r>
          </a:p>
        </p:txBody>
      </p:sp>
      <p:sp>
        <p:nvSpPr>
          <p:cNvPr id="3" name="TextBox 2"/>
          <p:cNvSpPr txBox="1"/>
          <p:nvPr/>
        </p:nvSpPr>
        <p:spPr>
          <a:xfrm>
            <a:off x="199292" y="6449342"/>
            <a:ext cx="993817" cy="493052"/>
          </a:xfrm>
          <a:prstGeom prst="rect">
            <a:avLst/>
          </a:prstGeom>
          <a:noFill/>
        </p:spPr>
        <p:txBody>
          <a:bodyPr wrap="none" lIns="182854" tIns="146283" rIns="182854" bIns="146283" rtlCol="0">
            <a:spAutoFit/>
          </a:bodyPr>
          <a:lstStyle/>
          <a:p>
            <a:pPr marL="0" marR="0" lvl="0" indent="0" algn="l" defTabSz="932597" rtl="0" eaLnBrk="1" fontAlgn="auto" latinLnBrk="0" hangingPunct="1">
              <a:lnSpc>
                <a:spcPct val="90000"/>
              </a:lnSpc>
              <a:spcBef>
                <a:spcPts val="0"/>
              </a:spcBef>
              <a:spcAft>
                <a:spcPts val="600"/>
              </a:spcAft>
              <a:buClrTx/>
              <a:buSzTx/>
              <a:buFontTx/>
              <a:buNone/>
              <a:tabLst/>
              <a:defRPr/>
            </a:pPr>
            <a:r>
              <a:rPr kumimoji="0" lang="en-US" sz="1399" b="0" i="0" u="none" strike="noStrike" kern="0" cap="none" spc="0" normalizeH="0" baseline="0" noProof="0" dirty="0">
                <a:ln>
                  <a:noFill/>
                </a:ln>
                <a:solidFill>
                  <a:srgbClr val="FFFFFF"/>
                </a:solidFill>
                <a:effectLst/>
                <a:uLnTx/>
                <a:uFillTx/>
                <a:latin typeface="Segoe UI"/>
                <a:ea typeface="+mn-ea"/>
                <a:cs typeface="+mn-cs"/>
              </a:rPr>
              <a:t>Preview</a:t>
            </a:r>
          </a:p>
        </p:txBody>
      </p:sp>
    </p:spTree>
    <p:extLst>
      <p:ext uri="{BB962C8B-B14F-4D97-AF65-F5344CB8AC3E}">
        <p14:creationId xmlns:p14="http://schemas.microsoft.com/office/powerpoint/2010/main" val="306391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571498"/>
            <a:ext cx="3962400" cy="5783265"/>
          </a:xfrm>
        </p:spPr>
        <p:txBody>
          <a:bodyPr/>
          <a:lstStyle/>
          <a:p>
            <a:r>
              <a:rPr lang="en-US" dirty="0"/>
              <a:t>Limit exposure to brute force attacks with </a:t>
            </a:r>
            <a:br>
              <a:rPr lang="en-US" dirty="0"/>
            </a:br>
            <a:r>
              <a:rPr lang="en-US" dirty="0"/>
              <a:t>just-in-time RDP and SSH access to virtual machines</a:t>
            </a:r>
          </a:p>
        </p:txBody>
      </p:sp>
      <p:pic>
        <p:nvPicPr>
          <p:cNvPr id="3" name="Picture 2"/>
          <p:cNvPicPr>
            <a:picLocks noChangeAspect="1"/>
          </p:cNvPicPr>
          <p:nvPr/>
        </p:nvPicPr>
        <p:blipFill>
          <a:blip r:embed="rId3"/>
          <a:stretch>
            <a:fillRect/>
          </a:stretch>
        </p:blipFill>
        <p:spPr>
          <a:xfrm>
            <a:off x="5227637" y="434179"/>
            <a:ext cx="6833869" cy="6057901"/>
          </a:xfrm>
          <a:prstGeom prst="rect">
            <a:avLst/>
          </a:prstGeom>
          <a:ln>
            <a:solidFill>
              <a:schemeClr val="tx1"/>
            </a:solidFill>
          </a:ln>
        </p:spPr>
      </p:pic>
      <p:sp>
        <p:nvSpPr>
          <p:cNvPr id="4" name="TextBox 3"/>
          <p:cNvSpPr txBox="1"/>
          <p:nvPr/>
        </p:nvSpPr>
        <p:spPr>
          <a:xfrm>
            <a:off x="199292" y="6449342"/>
            <a:ext cx="993817" cy="493052"/>
          </a:xfrm>
          <a:prstGeom prst="rect">
            <a:avLst/>
          </a:prstGeom>
          <a:noFill/>
        </p:spPr>
        <p:txBody>
          <a:bodyPr wrap="none" lIns="182854" tIns="146283" rIns="182854" bIns="146283" rtlCol="0">
            <a:spAutoFit/>
          </a:bodyPr>
          <a:lstStyle/>
          <a:p>
            <a:pPr marL="0" marR="0" lvl="0" indent="0" algn="l" defTabSz="932597" rtl="0" eaLnBrk="1" fontAlgn="auto" latinLnBrk="0" hangingPunct="1">
              <a:lnSpc>
                <a:spcPct val="90000"/>
              </a:lnSpc>
              <a:spcBef>
                <a:spcPts val="0"/>
              </a:spcBef>
              <a:spcAft>
                <a:spcPts val="600"/>
              </a:spcAft>
              <a:buClrTx/>
              <a:buSzTx/>
              <a:buFontTx/>
              <a:buNone/>
              <a:tabLst/>
              <a:defRPr/>
            </a:pPr>
            <a:r>
              <a:rPr kumimoji="0" lang="en-US" sz="1399" b="0" i="0" u="none" strike="noStrike" kern="0" cap="none" spc="0" normalizeH="0" baseline="0" noProof="0" dirty="0">
                <a:ln>
                  <a:noFill/>
                </a:ln>
                <a:solidFill>
                  <a:srgbClr val="FFFFFF"/>
                </a:solidFill>
                <a:effectLst/>
                <a:uLnTx/>
                <a:uFillTx/>
                <a:latin typeface="Segoe UI"/>
                <a:ea typeface="+mn-ea"/>
                <a:cs typeface="+mn-cs"/>
              </a:rPr>
              <a:t>Preview</a:t>
            </a:r>
          </a:p>
        </p:txBody>
      </p:sp>
    </p:spTree>
    <p:extLst>
      <p:ext uri="{BB962C8B-B14F-4D97-AF65-F5344CB8AC3E}">
        <p14:creationId xmlns:p14="http://schemas.microsoft.com/office/powerpoint/2010/main" val="341676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1579" y="-13479"/>
            <a:ext cx="12431184" cy="25238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Freeform 5"/>
          <p:cNvSpPr>
            <a:spLocks/>
          </p:cNvSpPr>
          <p:nvPr/>
        </p:nvSpPr>
        <p:spPr bwMode="auto">
          <a:xfrm flipH="1">
            <a:off x="1770196" y="1094511"/>
            <a:ext cx="3714905" cy="1527987"/>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41" name="Freeform 9"/>
          <p:cNvSpPr>
            <a:spLocks/>
          </p:cNvSpPr>
          <p:nvPr/>
        </p:nvSpPr>
        <p:spPr bwMode="auto">
          <a:xfrm>
            <a:off x="229741" y="2020483"/>
            <a:ext cx="1021760" cy="559012"/>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 name="Title 1"/>
          <p:cNvSpPr>
            <a:spLocks noGrp="1"/>
          </p:cNvSpPr>
          <p:nvPr>
            <p:ph type="title"/>
          </p:nvPr>
        </p:nvSpPr>
        <p:spPr>
          <a:xfrm>
            <a:off x="5380036" y="525462"/>
            <a:ext cx="6783323" cy="1377332"/>
          </a:xfrm>
        </p:spPr>
        <p:txBody>
          <a:bodyPr/>
          <a:lstStyle/>
          <a:p>
            <a:pPr algn="r"/>
            <a:r>
              <a:rPr lang="en-US" sz="6117" dirty="0"/>
              <a:t>Integrate partner solutions</a:t>
            </a:r>
          </a:p>
        </p:txBody>
      </p:sp>
      <p:sp>
        <p:nvSpPr>
          <p:cNvPr id="13" name="Rectangle 12"/>
          <p:cNvSpPr/>
          <p:nvPr/>
        </p:nvSpPr>
        <p:spPr bwMode="auto">
          <a:xfrm>
            <a:off x="273797" y="2921149"/>
            <a:ext cx="12116640" cy="3319313"/>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0" indent="0" algn="l" defTabSz="932145" rtl="0" eaLnBrk="1" fontAlgn="auto" latinLnBrk="0" hangingPunct="1">
              <a:lnSpc>
                <a:spcPct val="100000"/>
              </a:lnSpc>
              <a:spcBef>
                <a:spcPts val="1200"/>
              </a:spcBef>
              <a:spcAft>
                <a:spcPts val="600"/>
              </a:spcAft>
              <a:buClr>
                <a:srgbClr val="FFFFFF"/>
              </a:buClr>
              <a:buSzTx/>
              <a:buFontTx/>
              <a:buNone/>
              <a:tabLst/>
              <a:defRPr/>
            </a:pPr>
            <a:r>
              <a:rPr kumimoji="0" lang="en-US" sz="2400" b="1" i="0" u="none" strike="noStrike" kern="1200" cap="none" spc="0" normalizeH="0" baseline="0" noProof="0" dirty="0">
                <a:ln>
                  <a:noFill/>
                </a:ln>
                <a:solidFill>
                  <a:srgbClr val="505050"/>
                </a:solidFill>
                <a:effectLst/>
                <a:uLnTx/>
                <a:uFillTx/>
                <a:latin typeface="Segoe Pro Semibold"/>
                <a:ea typeface="+mn-ea"/>
                <a:cs typeface="+mn-cs"/>
              </a:rPr>
              <a:t>Recommends and streamlines provisioning </a:t>
            </a:r>
            <a:r>
              <a:rPr kumimoji="0" lang="en-US" sz="2400" b="0" i="0" u="none" strike="noStrike" kern="1200" cap="none" spc="0" normalizeH="0" baseline="0" noProof="0" dirty="0">
                <a:ln>
                  <a:noFill/>
                </a:ln>
                <a:solidFill>
                  <a:srgbClr val="505050"/>
                </a:solidFill>
                <a:effectLst/>
                <a:uLnTx/>
                <a:uFillTx/>
                <a:latin typeface="Segoe UI"/>
                <a:ea typeface="+mn-ea"/>
                <a:cs typeface="+mn-cs"/>
              </a:rPr>
              <a:t>of partner solutions</a:t>
            </a:r>
          </a:p>
          <a:p>
            <a:pPr marL="0" marR="0" lvl="0" indent="0" algn="l" defTabSz="932145" rtl="0" eaLnBrk="1" fontAlgn="auto" latinLnBrk="0" hangingPunct="1">
              <a:lnSpc>
                <a:spcPct val="100000"/>
              </a:lnSpc>
              <a:spcBef>
                <a:spcPts val="1200"/>
              </a:spcBef>
              <a:spcAft>
                <a:spcPts val="600"/>
              </a:spcAft>
              <a:buClr>
                <a:srgbClr val="FFFFFF"/>
              </a:buClr>
              <a:buSzTx/>
              <a:buFontTx/>
              <a:buNone/>
              <a:tabLst/>
              <a:defRPr/>
            </a:pPr>
            <a:r>
              <a:rPr kumimoji="0" lang="en-US" sz="2400" b="1" i="0" u="none" strike="noStrike" kern="1200" cap="none" spc="0" normalizeH="0" baseline="0" noProof="0" dirty="0">
                <a:ln>
                  <a:noFill/>
                </a:ln>
                <a:solidFill>
                  <a:srgbClr val="505050"/>
                </a:solidFill>
                <a:effectLst/>
                <a:uLnTx/>
                <a:uFillTx/>
                <a:latin typeface="Segoe Pro Semibold"/>
                <a:ea typeface="+mn-ea"/>
                <a:cs typeface="+mn-cs"/>
              </a:rPr>
              <a:t>Integrates signals </a:t>
            </a:r>
            <a:r>
              <a:rPr kumimoji="0" lang="en-US" sz="2400" b="0" i="0" u="none" strike="noStrike" kern="1200" cap="none" spc="0" normalizeH="0" baseline="0" noProof="0" dirty="0">
                <a:ln>
                  <a:noFill/>
                </a:ln>
                <a:solidFill>
                  <a:srgbClr val="505050"/>
                </a:solidFill>
                <a:effectLst/>
                <a:uLnTx/>
                <a:uFillTx/>
                <a:latin typeface="Segoe UI"/>
                <a:ea typeface="+mn-ea"/>
                <a:cs typeface="+mn-cs"/>
              </a:rPr>
              <a:t>for centralized alerting and advanced detection</a:t>
            </a:r>
          </a:p>
          <a:p>
            <a:pPr marL="0" marR="0" lvl="0" indent="0" algn="l" defTabSz="932145" rtl="0" eaLnBrk="1" fontAlgn="auto" latinLnBrk="0" hangingPunct="1">
              <a:lnSpc>
                <a:spcPct val="100000"/>
              </a:lnSpc>
              <a:spcBef>
                <a:spcPts val="1200"/>
              </a:spcBef>
              <a:spcAft>
                <a:spcPts val="600"/>
              </a:spcAft>
              <a:buClr>
                <a:srgbClr val="FFFFFF"/>
              </a:buClr>
              <a:buSzTx/>
              <a:buFontTx/>
              <a:buNone/>
              <a:tabLst/>
              <a:defRPr/>
            </a:pPr>
            <a:r>
              <a:rPr kumimoji="0" lang="en-US" sz="2400" b="1" i="0" u="none" strike="noStrike" kern="1200" cap="none" spc="0" normalizeH="0" baseline="0" noProof="0" dirty="0">
                <a:ln>
                  <a:noFill/>
                </a:ln>
                <a:solidFill>
                  <a:srgbClr val="505050"/>
                </a:solidFill>
                <a:effectLst/>
                <a:uLnTx/>
                <a:uFillTx/>
                <a:latin typeface="Segoe Pro Semibold"/>
                <a:ea typeface="+mn-ea"/>
                <a:cs typeface="+mn-cs"/>
              </a:rPr>
              <a:t>Enables monitoring and basic management </a:t>
            </a:r>
            <a:r>
              <a:rPr kumimoji="0" lang="en-US" sz="2400" b="0" i="0" u="none" strike="noStrike" kern="1200" cap="none" spc="0" normalizeH="0" baseline="0" noProof="0" dirty="0">
                <a:ln>
                  <a:noFill/>
                </a:ln>
                <a:solidFill>
                  <a:srgbClr val="505050"/>
                </a:solidFill>
                <a:effectLst/>
                <a:uLnTx/>
                <a:uFillTx/>
                <a:latin typeface="Segoe UI"/>
                <a:ea typeface="+mn-ea"/>
                <a:cs typeface="+mn-cs"/>
              </a:rPr>
              <a:t>with easy access to advanced configuration using the partner solution</a:t>
            </a:r>
          </a:p>
          <a:p>
            <a:pPr marL="0" marR="0" lvl="0" indent="0" algn="l" defTabSz="932145" rtl="0" eaLnBrk="1" fontAlgn="auto" latinLnBrk="0" hangingPunct="1">
              <a:lnSpc>
                <a:spcPct val="100000"/>
              </a:lnSpc>
              <a:spcBef>
                <a:spcPts val="1200"/>
              </a:spcBef>
              <a:spcAft>
                <a:spcPts val="600"/>
              </a:spcAft>
              <a:buClr>
                <a:srgbClr val="FFFFFF"/>
              </a:buClr>
              <a:buSzTx/>
              <a:buFontTx/>
              <a:buNone/>
              <a:tabLst/>
              <a:defRPr/>
            </a:pPr>
            <a:r>
              <a:rPr kumimoji="0" lang="en-US" sz="2400" b="1" i="0" u="none" strike="noStrike" kern="1200" cap="none" spc="0" normalizeH="0" baseline="0" noProof="0" dirty="0">
                <a:ln>
                  <a:noFill/>
                </a:ln>
                <a:solidFill>
                  <a:srgbClr val="505050"/>
                </a:solidFill>
                <a:effectLst/>
                <a:uLnTx/>
                <a:uFillTx/>
                <a:latin typeface="Segoe Pro Semibold"/>
                <a:ea typeface="+mn-ea"/>
                <a:cs typeface="+mn-cs"/>
              </a:rPr>
              <a:t>Leverages Azure Marketplace </a:t>
            </a:r>
            <a:r>
              <a:rPr kumimoji="0" lang="en-US" sz="2400" b="0" i="0" u="none" strike="noStrike" kern="1200" cap="none" spc="0" normalizeH="0" baseline="0" noProof="0" dirty="0">
                <a:ln>
                  <a:noFill/>
                </a:ln>
                <a:solidFill>
                  <a:srgbClr val="505050"/>
                </a:solidFill>
                <a:effectLst/>
                <a:uLnTx/>
                <a:uFillTx/>
                <a:latin typeface="Segoe UI"/>
                <a:ea typeface="+mn-ea"/>
                <a:cs typeface="+mn-cs"/>
              </a:rPr>
              <a:t>for commerce and billing</a:t>
            </a:r>
          </a:p>
        </p:txBody>
      </p:sp>
      <p:grpSp>
        <p:nvGrpSpPr>
          <p:cNvPr id="14" name="Group 13"/>
          <p:cNvGrpSpPr/>
          <p:nvPr/>
        </p:nvGrpSpPr>
        <p:grpSpPr>
          <a:xfrm>
            <a:off x="808924" y="671567"/>
            <a:ext cx="2214352" cy="2232838"/>
            <a:chOff x="9258993" y="1716870"/>
            <a:chExt cx="2461366" cy="2481914"/>
          </a:xfrm>
        </p:grpSpPr>
        <p:sp>
          <p:nvSpPr>
            <p:cNvPr id="15" name="Oval 14"/>
            <p:cNvSpPr/>
            <p:nvPr/>
          </p:nvSpPr>
          <p:spPr bwMode="auto">
            <a:xfrm>
              <a:off x="9258993" y="1716870"/>
              <a:ext cx="2454122" cy="2454122"/>
            </a:xfrm>
            <a:prstGeom prst="ellipse">
              <a:avLst/>
            </a:prstGeom>
            <a:solidFill>
              <a:schemeClr val="bg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Oval 15"/>
            <p:cNvSpPr/>
            <p:nvPr/>
          </p:nvSpPr>
          <p:spPr bwMode="auto">
            <a:xfrm>
              <a:off x="9266237" y="1744662"/>
              <a:ext cx="2454122" cy="245412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842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33" name="Group 32"/>
          <p:cNvGrpSpPr/>
          <p:nvPr/>
        </p:nvGrpSpPr>
        <p:grpSpPr>
          <a:xfrm>
            <a:off x="1932056" y="5852517"/>
            <a:ext cx="8067438" cy="836997"/>
            <a:chOff x="74277" y="5990143"/>
            <a:chExt cx="8069727" cy="837233"/>
          </a:xfrm>
        </p:grpSpPr>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357" y="6083557"/>
              <a:ext cx="1157252" cy="277742"/>
            </a:xfrm>
            <a:prstGeom prst="rect">
              <a:avLst/>
            </a:prstGeom>
          </p:spPr>
        </p:pic>
        <p:pic>
          <p:nvPicPr>
            <p:cNvPr id="39" name="Pictur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77" y="6066573"/>
              <a:ext cx="480590" cy="442896"/>
            </a:xfrm>
            <a:prstGeom prst="rect">
              <a:avLst/>
            </a:prstGeom>
          </p:spPr>
        </p:pic>
        <p:pic>
          <p:nvPicPr>
            <p:cNvPr id="40" name="Picture 39"/>
            <p:cNvPicPr>
              <a:picLocks noChangeAspect="1"/>
            </p:cNvPicPr>
            <p:nvPr/>
          </p:nvPicPr>
          <p:blipFill>
            <a:blip r:embed="rId6"/>
            <a:stretch>
              <a:fillRect/>
            </a:stretch>
          </p:blipFill>
          <p:spPr>
            <a:xfrm>
              <a:off x="4876234" y="6185687"/>
              <a:ext cx="1315563" cy="221946"/>
            </a:xfrm>
            <a:prstGeom prst="rect">
              <a:avLst/>
            </a:prstGeom>
          </p:spPr>
        </p:pic>
        <p:pic>
          <p:nvPicPr>
            <p:cNvPr id="41" name="Picture 40"/>
            <p:cNvPicPr>
              <a:picLocks noChangeAspect="1"/>
            </p:cNvPicPr>
            <p:nvPr/>
          </p:nvPicPr>
          <p:blipFill>
            <a:blip r:embed="rId7"/>
            <a:stretch>
              <a:fillRect/>
            </a:stretch>
          </p:blipFill>
          <p:spPr>
            <a:xfrm>
              <a:off x="2334368" y="6687142"/>
              <a:ext cx="1157284" cy="140234"/>
            </a:xfrm>
            <a:prstGeom prst="rect">
              <a:avLst/>
            </a:prstGeom>
          </p:spPr>
        </p:pic>
        <p:pic>
          <p:nvPicPr>
            <p:cNvPr id="42" name="Picture 41"/>
            <p:cNvPicPr>
              <a:picLocks noChangeAspect="1"/>
            </p:cNvPicPr>
            <p:nvPr/>
          </p:nvPicPr>
          <p:blipFill>
            <a:blip r:embed="rId8"/>
            <a:stretch>
              <a:fillRect/>
            </a:stretch>
          </p:blipFill>
          <p:spPr>
            <a:xfrm>
              <a:off x="3331801" y="6087004"/>
              <a:ext cx="741792" cy="391031"/>
            </a:xfrm>
            <a:prstGeom prst="rect">
              <a:avLst/>
            </a:prstGeom>
          </p:spPr>
        </p:pic>
        <p:pic>
          <p:nvPicPr>
            <p:cNvPr id="43" name="Picture 42"/>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55287" y="5990143"/>
              <a:ext cx="1088717" cy="490990"/>
            </a:xfrm>
            <a:prstGeom prst="rect">
              <a:avLst/>
            </a:prstGeom>
          </p:spPr>
        </p:pic>
      </p:grpSp>
      <p:pic>
        <p:nvPicPr>
          <p:cNvPr id="34" name="Pictur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95346" y="6340267"/>
            <a:ext cx="1780386" cy="461114"/>
          </a:xfrm>
          <a:prstGeom prst="rect">
            <a:avLst/>
          </a:prstGeom>
        </p:spPr>
      </p:pic>
      <p:pic>
        <p:nvPicPr>
          <p:cNvPr id="35" name="Picture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87219" y="6371692"/>
            <a:ext cx="1447884" cy="454394"/>
          </a:xfrm>
          <a:prstGeom prst="rect">
            <a:avLst/>
          </a:prstGeom>
        </p:spPr>
      </p:pic>
      <p:cxnSp>
        <p:nvCxnSpPr>
          <p:cNvPr id="3" name="Straight Connector 2"/>
          <p:cNvCxnSpPr/>
          <p:nvPr/>
        </p:nvCxnSpPr>
        <p:spPr>
          <a:xfrm>
            <a:off x="0" y="5728037"/>
            <a:ext cx="12448626" cy="0"/>
          </a:xfrm>
          <a:prstGeom prst="line">
            <a:avLst/>
          </a:prstGeom>
          <a:ln>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12">
            <a:extLst>
              <a:ext uri="{28A0092B-C50C-407E-A947-70E740481C1C}">
                <a14:useLocalDpi xmlns:a14="http://schemas.microsoft.com/office/drawing/2010/main" val="0"/>
              </a:ext>
            </a:extLst>
          </a:blip>
          <a:srcRect t="30000" b="30000"/>
          <a:stretch/>
        </p:blipFill>
        <p:spPr>
          <a:xfrm>
            <a:off x="5930238" y="6447528"/>
            <a:ext cx="1256419" cy="376926"/>
          </a:xfrm>
          <a:prstGeom prst="rect">
            <a:avLst/>
          </a:prstGeom>
        </p:spPr>
      </p:pic>
    </p:spTree>
    <p:extLst>
      <p:ext uri="{BB962C8B-B14F-4D97-AF65-F5344CB8AC3E}">
        <p14:creationId xmlns:p14="http://schemas.microsoft.com/office/powerpoint/2010/main" val="2497338627"/>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4922837" y="307014"/>
            <a:ext cx="3048000" cy="3881827"/>
            <a:chOff x="4922837" y="307014"/>
            <a:chExt cx="3048000" cy="3881827"/>
          </a:xfrm>
        </p:grpSpPr>
        <p:pic>
          <p:nvPicPr>
            <p:cNvPr id="3" name="Picture 2"/>
            <p:cNvPicPr>
              <a:picLocks noChangeAspect="1"/>
            </p:cNvPicPr>
            <p:nvPr/>
          </p:nvPicPr>
          <p:blipFill rotWithShape="1">
            <a:blip r:embed="rId3"/>
            <a:srcRect r="67458"/>
            <a:stretch/>
          </p:blipFill>
          <p:spPr>
            <a:xfrm>
              <a:off x="4922837" y="307014"/>
              <a:ext cx="3048000" cy="3881827"/>
            </a:xfrm>
            <a:prstGeom prst="rect">
              <a:avLst/>
            </a:prstGeom>
            <a:ln>
              <a:solidFill>
                <a:schemeClr val="bg1">
                  <a:lumMod val="75000"/>
                </a:schemeClr>
              </a:solidFill>
            </a:ln>
          </p:spPr>
        </p:pic>
        <p:sp>
          <p:nvSpPr>
            <p:cNvPr id="13" name="Rectangle 12"/>
            <p:cNvSpPr/>
            <p:nvPr/>
          </p:nvSpPr>
          <p:spPr bwMode="auto">
            <a:xfrm>
              <a:off x="5037137" y="560107"/>
              <a:ext cx="1752600" cy="762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8" name="Group 17"/>
          <p:cNvGrpSpPr/>
          <p:nvPr/>
        </p:nvGrpSpPr>
        <p:grpSpPr>
          <a:xfrm>
            <a:off x="8124621" y="307014"/>
            <a:ext cx="3107059" cy="3881827"/>
            <a:chOff x="8077819" y="307014"/>
            <a:chExt cx="3107059" cy="3881827"/>
          </a:xfrm>
        </p:grpSpPr>
        <p:pic>
          <p:nvPicPr>
            <p:cNvPr id="8" name="Picture 7"/>
            <p:cNvPicPr>
              <a:picLocks noChangeAspect="1"/>
            </p:cNvPicPr>
            <p:nvPr/>
          </p:nvPicPr>
          <p:blipFill rotWithShape="1">
            <a:blip r:embed="rId3"/>
            <a:srcRect l="66828"/>
            <a:stretch/>
          </p:blipFill>
          <p:spPr>
            <a:xfrm>
              <a:off x="8077819" y="307014"/>
              <a:ext cx="3107059" cy="3881827"/>
            </a:xfrm>
            <a:prstGeom prst="rect">
              <a:avLst/>
            </a:prstGeom>
            <a:ln>
              <a:solidFill>
                <a:schemeClr val="bg1">
                  <a:lumMod val="75000"/>
                </a:schemeClr>
              </a:solidFill>
            </a:ln>
          </p:spPr>
        </p:pic>
        <p:sp>
          <p:nvSpPr>
            <p:cNvPr id="14" name="Rectangle 13"/>
            <p:cNvSpPr/>
            <p:nvPr/>
          </p:nvSpPr>
          <p:spPr bwMode="auto">
            <a:xfrm>
              <a:off x="9342437" y="582649"/>
              <a:ext cx="1752600" cy="762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Title 1"/>
          <p:cNvSpPr>
            <a:spLocks noGrp="1"/>
          </p:cNvSpPr>
          <p:nvPr>
            <p:ph type="title"/>
          </p:nvPr>
        </p:nvSpPr>
        <p:spPr>
          <a:xfrm>
            <a:off x="274637" y="571498"/>
            <a:ext cx="4114800" cy="5783265"/>
          </a:xfrm>
        </p:spPr>
        <p:txBody>
          <a:bodyPr/>
          <a:lstStyle/>
          <a:p>
            <a:r>
              <a:rPr lang="en-US" dirty="0"/>
              <a:t>Easily deploy security solutions from partners and automatically integrate logs</a:t>
            </a:r>
          </a:p>
        </p:txBody>
      </p:sp>
      <p:sp>
        <p:nvSpPr>
          <p:cNvPr id="10" name="Rectangle 9"/>
          <p:cNvSpPr/>
          <p:nvPr/>
        </p:nvSpPr>
        <p:spPr bwMode="auto">
          <a:xfrm>
            <a:off x="8246239" y="1058862"/>
            <a:ext cx="2819400" cy="3810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Rectangle 11"/>
          <p:cNvSpPr/>
          <p:nvPr/>
        </p:nvSpPr>
        <p:spPr bwMode="auto">
          <a:xfrm>
            <a:off x="5089297" y="1744662"/>
            <a:ext cx="2805340" cy="1524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6" name="Picture 15"/>
          <p:cNvPicPr>
            <a:picLocks noChangeAspect="1"/>
          </p:cNvPicPr>
          <p:nvPr/>
        </p:nvPicPr>
        <p:blipFill rotWithShape="1">
          <a:blip r:embed="rId4"/>
          <a:srcRect l="49933"/>
          <a:stretch/>
        </p:blipFill>
        <p:spPr>
          <a:xfrm>
            <a:off x="9037637" y="2049462"/>
            <a:ext cx="3132518" cy="4723156"/>
          </a:xfrm>
          <a:prstGeom prst="rect">
            <a:avLst/>
          </a:prstGeom>
          <a:ln>
            <a:solidFill>
              <a:schemeClr val="bg1">
                <a:lumMod val="75000"/>
              </a:schemeClr>
            </a:solidFill>
          </a:ln>
        </p:spPr>
      </p:pic>
      <p:grpSp>
        <p:nvGrpSpPr>
          <p:cNvPr id="24" name="Group 23"/>
          <p:cNvGrpSpPr/>
          <p:nvPr/>
        </p:nvGrpSpPr>
        <p:grpSpPr>
          <a:xfrm>
            <a:off x="5895597" y="2049462"/>
            <a:ext cx="3106797" cy="4871415"/>
            <a:chOff x="5895597" y="2049462"/>
            <a:chExt cx="3106797" cy="4871415"/>
          </a:xfrm>
        </p:grpSpPr>
        <p:pic>
          <p:nvPicPr>
            <p:cNvPr id="23" name="Picture 22"/>
            <p:cNvPicPr>
              <a:picLocks noChangeAspect="1"/>
            </p:cNvPicPr>
            <p:nvPr/>
          </p:nvPicPr>
          <p:blipFill>
            <a:blip r:embed="rId5"/>
            <a:stretch>
              <a:fillRect/>
            </a:stretch>
          </p:blipFill>
          <p:spPr>
            <a:xfrm>
              <a:off x="5895597" y="2049462"/>
              <a:ext cx="3106797" cy="4871415"/>
            </a:xfrm>
            <a:prstGeom prst="rect">
              <a:avLst/>
            </a:prstGeom>
            <a:ln>
              <a:solidFill>
                <a:schemeClr val="bg1">
                  <a:lumMod val="75000"/>
                </a:schemeClr>
              </a:solidFill>
            </a:ln>
          </p:spPr>
        </p:pic>
        <p:sp>
          <p:nvSpPr>
            <p:cNvPr id="15" name="Rectangle 14"/>
            <p:cNvSpPr/>
            <p:nvPr/>
          </p:nvSpPr>
          <p:spPr bwMode="auto">
            <a:xfrm>
              <a:off x="6001196" y="2209827"/>
              <a:ext cx="1752600" cy="762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9" name="Rectangle 18"/>
          <p:cNvSpPr/>
          <p:nvPr/>
        </p:nvSpPr>
        <p:spPr bwMode="auto">
          <a:xfrm>
            <a:off x="6001196" y="2877510"/>
            <a:ext cx="2895600" cy="391152"/>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16760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571498"/>
            <a:ext cx="4114800" cy="5783265"/>
          </a:xfrm>
        </p:spPr>
        <p:txBody>
          <a:bodyPr/>
          <a:lstStyle/>
          <a:p>
            <a:r>
              <a:rPr lang="en-US" dirty="0"/>
              <a:t>Monitor and manage partner security solutions</a:t>
            </a:r>
          </a:p>
        </p:txBody>
      </p:sp>
      <p:pic>
        <p:nvPicPr>
          <p:cNvPr id="4" name="Picture 3"/>
          <p:cNvPicPr>
            <a:picLocks noChangeAspect="1"/>
          </p:cNvPicPr>
          <p:nvPr/>
        </p:nvPicPr>
        <p:blipFill>
          <a:blip r:embed="rId3"/>
          <a:stretch>
            <a:fillRect/>
          </a:stretch>
        </p:blipFill>
        <p:spPr>
          <a:xfrm>
            <a:off x="5113597" y="711272"/>
            <a:ext cx="6819640" cy="5255669"/>
          </a:xfrm>
          <a:prstGeom prst="rect">
            <a:avLst/>
          </a:prstGeom>
          <a:ln>
            <a:solidFill>
              <a:schemeClr val="bg1">
                <a:lumMod val="75000"/>
              </a:schemeClr>
            </a:solidFill>
          </a:ln>
        </p:spPr>
      </p:pic>
    </p:spTree>
    <p:extLst>
      <p:ext uri="{BB962C8B-B14F-4D97-AF65-F5344CB8AC3E}">
        <p14:creationId xmlns:p14="http://schemas.microsoft.com/office/powerpoint/2010/main" val="1627323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579" y="-13479"/>
            <a:ext cx="12431184" cy="34442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Freeform 5"/>
          <p:cNvSpPr>
            <a:spLocks/>
          </p:cNvSpPr>
          <p:nvPr/>
        </p:nvSpPr>
        <p:spPr bwMode="auto">
          <a:xfrm flipH="1">
            <a:off x="1770196" y="1945797"/>
            <a:ext cx="3714905" cy="1527987"/>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7" name="Rectangle 26"/>
          <p:cNvSpPr/>
          <p:nvPr/>
        </p:nvSpPr>
        <p:spPr bwMode="auto">
          <a:xfrm>
            <a:off x="273797" y="3923843"/>
            <a:ext cx="11811008" cy="2681464"/>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48" b="1" i="0" u="none" strike="noStrike" kern="1200" cap="none" spc="0" normalizeH="0" baseline="0" noProof="0" dirty="0">
                <a:ln>
                  <a:noFill/>
                </a:ln>
                <a:solidFill>
                  <a:srgbClr val="505050"/>
                </a:solidFill>
                <a:effectLst/>
                <a:uLnTx/>
                <a:uFillTx/>
                <a:latin typeface="Segoe Pro Semibold"/>
                <a:ea typeface="+mn-ea"/>
                <a:cs typeface="+mn-cs"/>
              </a:rPr>
              <a:t>Analyzes </a:t>
            </a:r>
            <a:r>
              <a:rPr kumimoji="0" lang="en-US" sz="2448" b="1" i="0" u="none" strike="noStrike" kern="1200" cap="none" spc="0" normalizeH="0" baseline="0" noProof="0" dirty="0">
                <a:ln>
                  <a:noFill/>
                </a:ln>
                <a:solidFill>
                  <a:srgbClr val="505050"/>
                </a:solidFill>
                <a:effectLst/>
                <a:uLnTx/>
                <a:uFillTx/>
                <a:latin typeface="Segoe Pro Semibold"/>
                <a:ea typeface="+mn-ea"/>
                <a:cs typeface="Segoe UI Semilight" panose="020B0402040204020203" pitchFamily="34" charset="0"/>
              </a:rPr>
              <a:t>security data </a:t>
            </a:r>
            <a:r>
              <a:rPr kumimoji="0" lang="en-US" sz="2448"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from your Azure virtual machines, Azure services (like Azure SQL databases), the network, and connected partner solutions</a:t>
            </a:r>
          </a:p>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48" b="1" i="0" u="none" strike="noStrike" kern="1200" cap="none" spc="0" normalizeH="0" baseline="0" noProof="0" dirty="0">
                <a:ln>
                  <a:noFill/>
                </a:ln>
                <a:solidFill>
                  <a:srgbClr val="505050"/>
                </a:solidFill>
                <a:effectLst/>
                <a:uLnTx/>
                <a:uFillTx/>
                <a:latin typeface="Segoe Pro Semibold"/>
                <a:ea typeface="+mn-ea"/>
                <a:cs typeface="+mn-cs"/>
              </a:rPr>
              <a:t>Leverages security intelligence and advanced analytics</a:t>
            </a:r>
            <a:r>
              <a:rPr kumimoji="0" lang="en-US" sz="2448"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 to detect threats more quickly and reduce false positives</a:t>
            </a:r>
          </a:p>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48" b="1" i="0" u="none" strike="noStrike" kern="1200" cap="none" spc="0" normalizeH="0" baseline="0" noProof="0" dirty="0">
                <a:ln>
                  <a:noFill/>
                </a:ln>
                <a:solidFill>
                  <a:srgbClr val="505050"/>
                </a:solidFill>
                <a:effectLst/>
                <a:uLnTx/>
                <a:uFillTx/>
                <a:latin typeface="Segoe Pro Semibold"/>
                <a:ea typeface="+mn-ea"/>
                <a:cs typeface="Segoe UI Semibold" panose="020B0702040204020203" pitchFamily="34" charset="0"/>
              </a:rPr>
              <a:t>Creates prioritized security alerts and incidents </a:t>
            </a:r>
            <a:r>
              <a:rPr kumimoji="0" lang="en-US" sz="2448"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that provide insight into the attack and recommendations on how to remediate</a:t>
            </a:r>
            <a:endParaRPr kumimoji="0" lang="en-US" sz="2448" b="1" i="0" u="none" strike="noStrike" kern="1200" cap="none" spc="0" normalizeH="0" baseline="0" noProof="0" dirty="0">
              <a:ln>
                <a:noFill/>
              </a:ln>
              <a:solidFill>
                <a:srgbClr val="505050"/>
              </a:solidFill>
              <a:effectLst/>
              <a:uLnTx/>
              <a:uFillTx/>
              <a:latin typeface="Segoe Pro Semibold"/>
              <a:ea typeface="+mn-ea"/>
              <a:cs typeface="+mn-cs"/>
            </a:endParaRPr>
          </a:p>
        </p:txBody>
      </p:sp>
      <p:sp>
        <p:nvSpPr>
          <p:cNvPr id="241" name="Freeform 9"/>
          <p:cNvSpPr>
            <a:spLocks/>
          </p:cNvSpPr>
          <p:nvPr/>
        </p:nvSpPr>
        <p:spPr bwMode="auto">
          <a:xfrm>
            <a:off x="229741" y="2871769"/>
            <a:ext cx="1021760" cy="559012"/>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 name="Oval 9"/>
          <p:cNvSpPr/>
          <p:nvPr/>
        </p:nvSpPr>
        <p:spPr bwMode="auto">
          <a:xfrm>
            <a:off x="823925" y="1539597"/>
            <a:ext cx="2199351" cy="2199351"/>
          </a:xfrm>
          <a:prstGeom prst="ellipse">
            <a:avLst/>
          </a:prstGeom>
          <a:solidFill>
            <a:schemeClr val="bg1"/>
          </a:solidFill>
          <a:ln w="9842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 name="Picture 10"/>
          <p:cNvPicPr>
            <a:picLocks noChangeAspect="1"/>
          </p:cNvPicPr>
          <p:nvPr/>
        </p:nvPicPr>
        <p:blipFill>
          <a:blip r:embed="rId3"/>
          <a:stretch>
            <a:fillRect/>
          </a:stretch>
        </p:blipFill>
        <p:spPr>
          <a:xfrm>
            <a:off x="727879" y="1727368"/>
            <a:ext cx="2003333" cy="1976574"/>
          </a:xfrm>
          <a:prstGeom prst="rect">
            <a:avLst/>
          </a:prstGeom>
        </p:spPr>
      </p:pic>
      <p:sp>
        <p:nvSpPr>
          <p:cNvPr id="12" name="Title 1"/>
          <p:cNvSpPr>
            <a:spLocks noGrp="1"/>
          </p:cNvSpPr>
          <p:nvPr>
            <p:ph type="title"/>
          </p:nvPr>
        </p:nvSpPr>
        <p:spPr>
          <a:xfrm>
            <a:off x="275482" y="985350"/>
            <a:ext cx="11887878" cy="917444"/>
          </a:xfrm>
        </p:spPr>
        <p:txBody>
          <a:bodyPr/>
          <a:lstStyle/>
          <a:p>
            <a:pPr algn="r"/>
            <a:r>
              <a:rPr lang="en-US" sz="6117" dirty="0"/>
              <a:t>Detect cyber attacks</a:t>
            </a:r>
          </a:p>
        </p:txBody>
      </p:sp>
    </p:spTree>
    <p:extLst>
      <p:ext uri="{BB962C8B-B14F-4D97-AF65-F5344CB8AC3E}">
        <p14:creationId xmlns:p14="http://schemas.microsoft.com/office/powerpoint/2010/main" val="2379313440"/>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151437" y="295353"/>
            <a:ext cx="5415873" cy="5783265"/>
            <a:chOff x="5151437" y="295353"/>
            <a:chExt cx="5415873" cy="5783265"/>
          </a:xfrm>
        </p:grpSpPr>
        <p:pic>
          <p:nvPicPr>
            <p:cNvPr id="4" name="Picture 3"/>
            <p:cNvPicPr>
              <a:picLocks noChangeAspect="1"/>
            </p:cNvPicPr>
            <p:nvPr/>
          </p:nvPicPr>
          <p:blipFill>
            <a:blip r:embed="rId3"/>
            <a:stretch>
              <a:fillRect/>
            </a:stretch>
          </p:blipFill>
          <p:spPr>
            <a:xfrm>
              <a:off x="5151437" y="295353"/>
              <a:ext cx="5415873" cy="5783265"/>
            </a:xfrm>
            <a:prstGeom prst="rect">
              <a:avLst/>
            </a:prstGeom>
            <a:ln>
              <a:solidFill>
                <a:schemeClr val="bg1">
                  <a:lumMod val="75000"/>
                </a:schemeClr>
              </a:solidFill>
            </a:ln>
          </p:spPr>
        </p:pic>
        <p:sp>
          <p:nvSpPr>
            <p:cNvPr id="6" name="Rectangle 5"/>
            <p:cNvSpPr/>
            <p:nvPr/>
          </p:nvSpPr>
          <p:spPr bwMode="auto">
            <a:xfrm>
              <a:off x="5182234" y="495298"/>
              <a:ext cx="1752600" cy="762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Title 1"/>
          <p:cNvSpPr>
            <a:spLocks noGrp="1"/>
          </p:cNvSpPr>
          <p:nvPr>
            <p:ph type="title"/>
          </p:nvPr>
        </p:nvSpPr>
        <p:spPr>
          <a:xfrm>
            <a:off x="274637" y="571498"/>
            <a:ext cx="4114800" cy="5783265"/>
          </a:xfrm>
        </p:spPr>
        <p:txBody>
          <a:bodyPr/>
          <a:lstStyle/>
          <a:p>
            <a:r>
              <a:rPr lang="en-US" dirty="0"/>
              <a:t>Prioritized security alerts provide details about the threat detected and suggests steps to remediate</a:t>
            </a:r>
          </a:p>
        </p:txBody>
      </p:sp>
      <p:sp>
        <p:nvSpPr>
          <p:cNvPr id="9" name="Rectangle 8"/>
          <p:cNvSpPr/>
          <p:nvPr/>
        </p:nvSpPr>
        <p:spPr bwMode="auto">
          <a:xfrm>
            <a:off x="5310867" y="4335462"/>
            <a:ext cx="5098370" cy="2286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8" name="Group 7"/>
          <p:cNvGrpSpPr/>
          <p:nvPr/>
        </p:nvGrpSpPr>
        <p:grpSpPr>
          <a:xfrm>
            <a:off x="8428037" y="1058862"/>
            <a:ext cx="3711931" cy="5783265"/>
            <a:chOff x="8428037" y="1058862"/>
            <a:chExt cx="3711931" cy="5783265"/>
          </a:xfrm>
        </p:grpSpPr>
        <p:pic>
          <p:nvPicPr>
            <p:cNvPr id="5" name="Picture 4"/>
            <p:cNvPicPr>
              <a:picLocks noChangeAspect="1"/>
            </p:cNvPicPr>
            <p:nvPr/>
          </p:nvPicPr>
          <p:blipFill>
            <a:blip r:embed="rId4"/>
            <a:stretch>
              <a:fillRect/>
            </a:stretch>
          </p:blipFill>
          <p:spPr>
            <a:xfrm>
              <a:off x="8428037" y="1058862"/>
              <a:ext cx="3711931" cy="5783265"/>
            </a:xfrm>
            <a:prstGeom prst="rect">
              <a:avLst/>
            </a:prstGeom>
            <a:ln>
              <a:solidFill>
                <a:schemeClr val="bg1">
                  <a:lumMod val="75000"/>
                </a:schemeClr>
              </a:solidFill>
            </a:ln>
          </p:spPr>
        </p:pic>
        <p:sp>
          <p:nvSpPr>
            <p:cNvPr id="7" name="Rectangle 6"/>
            <p:cNvSpPr/>
            <p:nvPr/>
          </p:nvSpPr>
          <p:spPr bwMode="auto">
            <a:xfrm>
              <a:off x="8760932" y="1211262"/>
              <a:ext cx="1806377" cy="1524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77461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1CFB52-8848-4BAA-9D7A-1A5FFBB47F08}"/>
              </a:ext>
            </a:extLst>
          </p:cNvPr>
          <p:cNvSpPr>
            <a:spLocks noGrp="1"/>
          </p:cNvSpPr>
          <p:nvPr>
            <p:ph type="body" sz="quarter" idx="10"/>
          </p:nvPr>
        </p:nvSpPr>
        <p:spPr>
          <a:xfrm>
            <a:off x="274638" y="1212850"/>
            <a:ext cx="11887200" cy="3176254"/>
          </a:xfrm>
        </p:spPr>
        <p:txBody>
          <a:bodyPr/>
          <a:lstStyle/>
          <a:p>
            <a:r>
              <a:rPr lang="en-US" dirty="0"/>
              <a:t>Azure Services Updates</a:t>
            </a:r>
          </a:p>
          <a:p>
            <a:r>
              <a:rPr lang="en-US" dirty="0"/>
              <a:t>Today’s Topic:</a:t>
            </a:r>
          </a:p>
          <a:p>
            <a:pPr lvl="1"/>
            <a:r>
              <a:rPr lang="en-US" dirty="0"/>
              <a:t>Azure Security Center</a:t>
            </a:r>
          </a:p>
          <a:p>
            <a:r>
              <a:rPr lang="en-US" dirty="0"/>
              <a:t>Q &amp; A</a:t>
            </a:r>
          </a:p>
          <a:p>
            <a:endParaRPr lang="en-US" dirty="0"/>
          </a:p>
        </p:txBody>
      </p:sp>
      <p:sp>
        <p:nvSpPr>
          <p:cNvPr id="3" name="Title 2">
            <a:extLst>
              <a:ext uri="{FF2B5EF4-FFF2-40B4-BE49-F238E27FC236}">
                <a16:creationId xmlns:a16="http://schemas.microsoft.com/office/drawing/2014/main" id="{21764469-9942-4F4B-9DEE-6943756E4DAD}"/>
              </a:ext>
            </a:extLst>
          </p:cNvPr>
          <p:cNvSpPr>
            <a:spLocks noGrp="1"/>
          </p:cNvSpPr>
          <p:nvPr>
            <p:ph type="title"/>
          </p:nvPr>
        </p:nvSpPr>
        <p:spPr/>
        <p:txBody>
          <a:bodyPr/>
          <a:lstStyle/>
          <a:p>
            <a:r>
              <a:rPr lang="en-US"/>
              <a:t>Session Agenda</a:t>
            </a:r>
          </a:p>
        </p:txBody>
      </p:sp>
    </p:spTree>
    <p:extLst>
      <p:ext uri="{BB962C8B-B14F-4D97-AF65-F5344CB8AC3E}">
        <p14:creationId xmlns:p14="http://schemas.microsoft.com/office/powerpoint/2010/main" val="301085659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22623" y="68262"/>
            <a:ext cx="5889506" cy="5228958"/>
            <a:chOff x="5022623" y="68262"/>
            <a:chExt cx="5889506" cy="5228958"/>
          </a:xfrm>
        </p:grpSpPr>
        <p:pic>
          <p:nvPicPr>
            <p:cNvPr id="8" name="Picture 7"/>
            <p:cNvPicPr>
              <a:picLocks noChangeAspect="1"/>
            </p:cNvPicPr>
            <p:nvPr/>
          </p:nvPicPr>
          <p:blipFill>
            <a:blip r:embed="rId3"/>
            <a:stretch>
              <a:fillRect/>
            </a:stretch>
          </p:blipFill>
          <p:spPr>
            <a:xfrm>
              <a:off x="5022623" y="68262"/>
              <a:ext cx="5889506" cy="5228958"/>
            </a:xfrm>
            <a:prstGeom prst="rect">
              <a:avLst/>
            </a:prstGeom>
            <a:ln>
              <a:solidFill>
                <a:schemeClr val="bg1">
                  <a:lumMod val="75000"/>
                </a:schemeClr>
              </a:solidFill>
            </a:ln>
          </p:spPr>
        </p:pic>
        <p:sp>
          <p:nvSpPr>
            <p:cNvPr id="6" name="Rectangle 5"/>
            <p:cNvSpPr/>
            <p:nvPr/>
          </p:nvSpPr>
          <p:spPr bwMode="auto">
            <a:xfrm>
              <a:off x="5038180" y="296862"/>
              <a:ext cx="1027657" cy="762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Title 1"/>
          <p:cNvSpPr>
            <a:spLocks noGrp="1"/>
          </p:cNvSpPr>
          <p:nvPr>
            <p:ph type="title"/>
          </p:nvPr>
        </p:nvSpPr>
        <p:spPr/>
        <p:txBody>
          <a:bodyPr/>
          <a:lstStyle/>
          <a:p>
            <a:r>
              <a:rPr lang="en-US" dirty="0">
                <a:solidFill>
                  <a:schemeClr val="bg1"/>
                </a:solidFill>
                <a:ea typeface="Calibri" panose="020F0502020204030204" pitchFamily="34" charset="0"/>
                <a:cs typeface="Times New Roman" panose="02020603050405020304" pitchFamily="18" charset="0"/>
              </a:rPr>
              <a:t>Alerts that conform to kill chain patterns are fused into a single incident</a:t>
            </a:r>
            <a:endParaRPr lang="en-US" dirty="0">
              <a:solidFill>
                <a:schemeClr val="bg1"/>
              </a:solidFill>
            </a:endParaRPr>
          </a:p>
        </p:txBody>
      </p:sp>
      <p:sp>
        <p:nvSpPr>
          <p:cNvPr id="9" name="Rectangle 8"/>
          <p:cNvSpPr/>
          <p:nvPr/>
        </p:nvSpPr>
        <p:spPr bwMode="auto">
          <a:xfrm>
            <a:off x="5151437" y="4106862"/>
            <a:ext cx="5098370" cy="2286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 name="Group 2"/>
          <p:cNvGrpSpPr/>
          <p:nvPr/>
        </p:nvGrpSpPr>
        <p:grpSpPr>
          <a:xfrm>
            <a:off x="8047037" y="2049462"/>
            <a:ext cx="4114094" cy="4813961"/>
            <a:chOff x="8047037" y="2049462"/>
            <a:chExt cx="4114094" cy="4813961"/>
          </a:xfrm>
        </p:grpSpPr>
        <p:pic>
          <p:nvPicPr>
            <p:cNvPr id="7" name="Picture 6"/>
            <p:cNvPicPr>
              <a:picLocks noChangeAspect="1"/>
            </p:cNvPicPr>
            <p:nvPr/>
          </p:nvPicPr>
          <p:blipFill>
            <a:blip r:embed="rId4"/>
            <a:stretch>
              <a:fillRect/>
            </a:stretch>
          </p:blipFill>
          <p:spPr>
            <a:xfrm>
              <a:off x="8047037" y="2049462"/>
              <a:ext cx="4114094" cy="4813961"/>
            </a:xfrm>
            <a:prstGeom prst="rect">
              <a:avLst/>
            </a:prstGeom>
            <a:ln>
              <a:solidFill>
                <a:schemeClr val="bg1">
                  <a:lumMod val="75000"/>
                </a:schemeClr>
              </a:solidFill>
            </a:ln>
          </p:spPr>
        </p:pic>
        <p:sp>
          <p:nvSpPr>
            <p:cNvPr id="10" name="Rectangle 9"/>
            <p:cNvSpPr/>
            <p:nvPr/>
          </p:nvSpPr>
          <p:spPr bwMode="auto">
            <a:xfrm>
              <a:off x="8809037" y="2201862"/>
              <a:ext cx="762000" cy="1524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93979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0" y="571499"/>
            <a:ext cx="3733269" cy="5098729"/>
          </a:xfrm>
        </p:spPr>
        <p:txBody>
          <a:bodyPr/>
          <a:lstStyle/>
          <a:p>
            <a:r>
              <a:rPr lang="en-US" dirty="0">
                <a:solidFill>
                  <a:schemeClr val="bg1"/>
                </a:solidFill>
                <a:ea typeface="Calibri" panose="020F0502020204030204" pitchFamily="34" charset="0"/>
                <a:cs typeface="Times New Roman" panose="02020603050405020304" pitchFamily="18" charset="0"/>
              </a:rPr>
              <a:t>Use built-in threat intelligence reports to inform </a:t>
            </a:r>
            <a:r>
              <a:rPr lang="en-US">
                <a:solidFill>
                  <a:schemeClr val="bg1"/>
                </a:solidFill>
                <a:ea typeface="Calibri" panose="020F0502020204030204" pitchFamily="34" charset="0"/>
                <a:cs typeface="Times New Roman" panose="02020603050405020304" pitchFamily="18" charset="0"/>
              </a:rPr>
              <a:t>your response</a:t>
            </a:r>
            <a:endParaRPr lang="en-US" dirty="0">
              <a:solidFill>
                <a:schemeClr val="bg1"/>
              </a:solidFill>
            </a:endParaRPr>
          </a:p>
        </p:txBody>
      </p:sp>
      <p:pic>
        <p:nvPicPr>
          <p:cNvPr id="11" name="Picture 10"/>
          <p:cNvPicPr>
            <a:picLocks noChangeAspect="1"/>
          </p:cNvPicPr>
          <p:nvPr/>
        </p:nvPicPr>
        <p:blipFill rotWithShape="1">
          <a:blip r:embed="rId3"/>
          <a:srcRect t="691"/>
          <a:stretch/>
        </p:blipFill>
        <p:spPr>
          <a:xfrm>
            <a:off x="5020981" y="189752"/>
            <a:ext cx="3594193" cy="4808089"/>
          </a:xfrm>
          <a:prstGeom prst="rect">
            <a:avLst/>
          </a:prstGeom>
          <a:ln>
            <a:solidFill>
              <a:schemeClr val="bg1">
                <a:lumMod val="75000"/>
              </a:schemeClr>
            </a:solidFill>
          </a:ln>
        </p:spPr>
      </p:pic>
      <p:grpSp>
        <p:nvGrpSpPr>
          <p:cNvPr id="6" name="Group 5"/>
          <p:cNvGrpSpPr/>
          <p:nvPr/>
        </p:nvGrpSpPr>
        <p:grpSpPr>
          <a:xfrm>
            <a:off x="7022485" y="2021384"/>
            <a:ext cx="5063599" cy="4841562"/>
            <a:chOff x="6884550" y="1981930"/>
            <a:chExt cx="4964763" cy="4747060"/>
          </a:xfrm>
        </p:grpSpPr>
        <p:pic>
          <p:nvPicPr>
            <p:cNvPr id="12" name="Picture 11"/>
            <p:cNvPicPr>
              <a:picLocks noChangeAspect="1"/>
            </p:cNvPicPr>
            <p:nvPr/>
          </p:nvPicPr>
          <p:blipFill>
            <a:blip r:embed="rId4"/>
            <a:stretch>
              <a:fillRect/>
            </a:stretch>
          </p:blipFill>
          <p:spPr>
            <a:xfrm>
              <a:off x="8236329" y="1981930"/>
              <a:ext cx="3612984" cy="4747060"/>
            </a:xfrm>
            <a:prstGeom prst="rect">
              <a:avLst/>
            </a:prstGeom>
            <a:ln>
              <a:solidFill>
                <a:schemeClr val="bg1">
                  <a:lumMod val="75000"/>
                </a:schemeClr>
              </a:solidFill>
            </a:ln>
          </p:spPr>
        </p:pic>
        <p:cxnSp>
          <p:nvCxnSpPr>
            <p:cNvPr id="13" name="Straight Arrow Connector 12"/>
            <p:cNvCxnSpPr/>
            <p:nvPr/>
          </p:nvCxnSpPr>
          <p:spPr>
            <a:xfrm>
              <a:off x="6884550" y="4156097"/>
              <a:ext cx="1279863"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bwMode="auto">
          <a:xfrm>
            <a:off x="6305881" y="2774770"/>
            <a:ext cx="2021946" cy="109719"/>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534878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268850" y="4431228"/>
            <a:ext cx="7716109" cy="2083871"/>
          </a:xfrm>
          <a:prstGeom prst="rect">
            <a:avLst/>
          </a:prstGeom>
          <a:solidFill>
            <a:schemeClr val="bg1">
              <a:lumMod val="85000"/>
            </a:schemeClr>
          </a:solidFill>
          <a:ln w="9525" cap="flat" cmpd="sng" algn="ctr">
            <a:noFill/>
            <a:prstDash val="solid"/>
            <a:headEnd type="none" w="med" len="med"/>
            <a:tailEnd type="none" w="med" len="med"/>
          </a:ln>
          <a:effectLst/>
        </p:spPr>
        <p:txBody>
          <a:bodyPr lIns="182776" tIns="146220" rIns="182776" bIns="146220"/>
          <a:lstStyle/>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gradFill>
                  <a:gsLst>
                    <a:gs pos="5439">
                      <a:srgbClr val="0078D7"/>
                    </a:gs>
                    <a:gs pos="58000">
                      <a:srgbClr val="0078D7"/>
                    </a:gs>
                  </a:gsLst>
                  <a:lin ang="5400000" scaled="0"/>
                </a:gradFill>
                <a:effectLst/>
                <a:uLnTx/>
                <a:uFillTx/>
                <a:latin typeface="Segoe UI"/>
                <a:ea typeface="+mn-ea"/>
                <a:cs typeface="+mn-cs"/>
              </a:rPr>
              <a:t>Fusion</a:t>
            </a:r>
          </a:p>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Combine events and alerts from across the kill chain to map the attack timeline</a:t>
            </a:r>
          </a:p>
          <a:p>
            <a:pPr marL="0" marR="0" lvl="1" indent="0" algn="l" defTabSz="931881" rtl="0" eaLnBrk="1" fontAlgn="auto" latinLnBrk="0" hangingPunct="1">
              <a:lnSpc>
                <a:spcPct val="90000"/>
              </a:lnSpc>
              <a:spcBef>
                <a:spcPts val="0"/>
              </a:spcBef>
              <a:spcAft>
                <a:spcPts val="0"/>
              </a:spcAft>
              <a:buClrTx/>
              <a:buSzTx/>
              <a:buFontTx/>
              <a:buNone/>
              <a:tabLst/>
              <a:defRPr/>
            </a:pPr>
            <a:endPar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endParaRPr>
          </a:p>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Examples</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SQL injections (WAF + Azure SQL Logs)</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Malicious process (Crash dump… and later… suspicious process execution)</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Breach detection (Brute force attempt… and later… suspicious VM activity)</a:t>
            </a:r>
          </a:p>
          <a:p>
            <a:pPr marL="0" marR="0" lvl="1" indent="0" algn="l" defTabSz="931881" rtl="0" eaLnBrk="1" fontAlgn="auto" latinLnBrk="0" hangingPunct="1">
              <a:lnSpc>
                <a:spcPct val="90000"/>
              </a:lnSpc>
              <a:spcBef>
                <a:spcPts val="0"/>
              </a:spcBef>
              <a:spcAft>
                <a:spcPts val="0"/>
              </a:spcAft>
              <a:buClrTx/>
              <a:buSzTx/>
              <a:buFontTx/>
              <a:buNone/>
              <a:tabLst/>
              <a:defRPr/>
            </a:pPr>
            <a:endParaRPr kumimoji="0" lang="en-US" sz="1600" b="1"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endParaRPr>
          </a:p>
        </p:txBody>
      </p:sp>
      <p:sp>
        <p:nvSpPr>
          <p:cNvPr id="6" name="Rectangle 5"/>
          <p:cNvSpPr/>
          <p:nvPr/>
        </p:nvSpPr>
        <p:spPr bwMode="auto">
          <a:xfrm>
            <a:off x="-696" y="1488"/>
            <a:ext cx="12429421" cy="160101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6" tIns="146220" rIns="182776" bIns="146220" numCol="1" spcCol="0" rtlCol="0" fromWordArt="0" anchor="t" anchorCtr="0" forceAA="0" compatLnSpc="1">
            <a:prstTxWarp prst="textNoShape">
              <a:avLst/>
            </a:prstTxWarp>
            <a:noAutofit/>
          </a:bodyPr>
          <a:lstStyle/>
          <a:p>
            <a:pPr marL="0" marR="0" lvl="0" indent="0" algn="ctr" defTabSz="931756"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9" name="Freeform 5"/>
          <p:cNvSpPr>
            <a:spLocks/>
          </p:cNvSpPr>
          <p:nvPr/>
        </p:nvSpPr>
        <p:spPr bwMode="auto">
          <a:xfrm>
            <a:off x="6865104" y="-303531"/>
            <a:ext cx="6069924" cy="2496634"/>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17" name="Freeform 137"/>
          <p:cNvSpPr>
            <a:spLocks/>
          </p:cNvSpPr>
          <p:nvPr/>
        </p:nvSpPr>
        <p:spPr bwMode="auto">
          <a:xfrm>
            <a:off x="-245317" y="1125543"/>
            <a:ext cx="1509842" cy="838801"/>
          </a:xfrm>
          <a:custGeom>
            <a:avLst/>
            <a:gdLst>
              <a:gd name="T0" fmla="*/ 210 w 266"/>
              <a:gd name="T1" fmla="*/ 37 h 148"/>
              <a:gd name="T2" fmla="*/ 192 w 266"/>
              <a:gd name="T3" fmla="*/ 39 h 148"/>
              <a:gd name="T4" fmla="*/ 129 w 266"/>
              <a:gd name="T5" fmla="*/ 0 h 148"/>
              <a:gd name="T6" fmla="*/ 59 w 266"/>
              <a:gd name="T7" fmla="*/ 54 h 148"/>
              <a:gd name="T8" fmla="*/ 46 w 266"/>
              <a:gd name="T9" fmla="*/ 54 h 148"/>
              <a:gd name="T10" fmla="*/ 0 w 266"/>
              <a:gd name="T11" fmla="*/ 100 h 148"/>
              <a:gd name="T12" fmla="*/ 46 w 266"/>
              <a:gd name="T13" fmla="*/ 148 h 148"/>
              <a:gd name="T14" fmla="*/ 210 w 266"/>
              <a:gd name="T15" fmla="*/ 148 h 148"/>
              <a:gd name="T16" fmla="*/ 266 w 266"/>
              <a:gd name="T17" fmla="*/ 91 h 148"/>
              <a:gd name="T18" fmla="*/ 210 w 266"/>
              <a:gd name="T19" fmla="*/ 3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148">
                <a:moveTo>
                  <a:pt x="210" y="37"/>
                </a:moveTo>
                <a:cubicBezTo>
                  <a:pt x="203" y="37"/>
                  <a:pt x="199" y="37"/>
                  <a:pt x="192" y="39"/>
                </a:cubicBezTo>
                <a:cubicBezTo>
                  <a:pt x="179" y="15"/>
                  <a:pt x="157" y="0"/>
                  <a:pt x="129" y="0"/>
                </a:cubicBezTo>
                <a:cubicBezTo>
                  <a:pt x="96" y="0"/>
                  <a:pt x="68" y="24"/>
                  <a:pt x="59" y="54"/>
                </a:cubicBezTo>
                <a:cubicBezTo>
                  <a:pt x="55" y="54"/>
                  <a:pt x="50" y="54"/>
                  <a:pt x="46" y="54"/>
                </a:cubicBezTo>
                <a:cubicBezTo>
                  <a:pt x="22" y="54"/>
                  <a:pt x="0" y="74"/>
                  <a:pt x="0" y="100"/>
                </a:cubicBezTo>
                <a:cubicBezTo>
                  <a:pt x="0" y="126"/>
                  <a:pt x="22" y="148"/>
                  <a:pt x="46" y="148"/>
                </a:cubicBezTo>
                <a:cubicBezTo>
                  <a:pt x="210" y="148"/>
                  <a:pt x="210" y="148"/>
                  <a:pt x="210" y="148"/>
                </a:cubicBezTo>
                <a:cubicBezTo>
                  <a:pt x="240" y="148"/>
                  <a:pt x="266" y="122"/>
                  <a:pt x="266" y="91"/>
                </a:cubicBezTo>
                <a:cubicBezTo>
                  <a:pt x="266" y="61"/>
                  <a:pt x="240" y="37"/>
                  <a:pt x="210" y="37"/>
                </a:cubicBezTo>
              </a:path>
            </a:pathLst>
          </a:custGeom>
          <a:solidFill>
            <a:schemeClr val="bg1"/>
          </a:solidFill>
          <a:ln>
            <a:noFill/>
          </a:ln>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41" name="Freeform 9"/>
          <p:cNvSpPr>
            <a:spLocks/>
          </p:cNvSpPr>
          <p:nvPr/>
        </p:nvSpPr>
        <p:spPr bwMode="auto">
          <a:xfrm>
            <a:off x="6102394" y="1168261"/>
            <a:ext cx="1021615" cy="558933"/>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8" name="Freeform 5"/>
          <p:cNvSpPr>
            <a:spLocks/>
          </p:cNvSpPr>
          <p:nvPr/>
        </p:nvSpPr>
        <p:spPr bwMode="auto">
          <a:xfrm flipH="1">
            <a:off x="1770828" y="117729"/>
            <a:ext cx="3714378" cy="1527770"/>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4" name="Rectangle 13"/>
          <p:cNvSpPr/>
          <p:nvPr/>
        </p:nvSpPr>
        <p:spPr bwMode="auto">
          <a:xfrm>
            <a:off x="274641" y="1852062"/>
            <a:ext cx="3732906" cy="24918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gradFill>
                  <a:gsLst>
                    <a:gs pos="5439">
                      <a:srgbClr val="0078D7"/>
                    </a:gs>
                    <a:gs pos="58000">
                      <a:srgbClr val="0078D7"/>
                    </a:gs>
                  </a:gsLst>
                  <a:lin ang="5400000" scaled="0"/>
                </a:gradFill>
                <a:effectLst/>
                <a:uLnTx/>
                <a:uFillTx/>
                <a:latin typeface="Segoe UI"/>
                <a:ea typeface="+mn-ea"/>
                <a:cs typeface="+mn-cs"/>
              </a:rPr>
              <a:t>Threat intelligence</a:t>
            </a:r>
          </a:p>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Looks for known malicious actors</a:t>
            </a:r>
          </a:p>
          <a:p>
            <a:pPr marL="0" marR="0" lvl="1" indent="0" algn="l" defTabSz="931881" rtl="0" eaLnBrk="1" fontAlgn="auto" latinLnBrk="0" hangingPunct="1">
              <a:lnSpc>
                <a:spcPct val="90000"/>
              </a:lnSpc>
              <a:spcBef>
                <a:spcPts val="0"/>
              </a:spcBef>
              <a:spcAft>
                <a:spcPts val="0"/>
              </a:spcAft>
              <a:buClrTx/>
              <a:buSzTx/>
              <a:buFontTx/>
              <a:buNone/>
              <a:tabLst/>
              <a:defRPr/>
            </a:pPr>
            <a:endPar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endParaRPr>
          </a:p>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Examples</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Network traffic to malicious </a:t>
            </a:r>
            <a:b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b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IP address</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Malicious process executed</a:t>
            </a:r>
          </a:p>
        </p:txBody>
      </p:sp>
      <p:sp>
        <p:nvSpPr>
          <p:cNvPr id="1340" name="Rectangle 1339"/>
          <p:cNvSpPr/>
          <p:nvPr/>
        </p:nvSpPr>
        <p:spPr bwMode="auto">
          <a:xfrm>
            <a:off x="4100945" y="1852063"/>
            <a:ext cx="3884014" cy="24918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0" bIns="146241" numCol="1" spcCol="0" rtlCol="0" fromWordArt="0" anchor="t" anchorCtr="0" forceAA="0" compatLnSpc="1">
            <a:prstTxWarp prst="textNoShape">
              <a:avLst/>
            </a:prstTxWarp>
            <a:noAutofit/>
          </a:bodyPr>
          <a:lstStyle/>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gradFill>
                  <a:gsLst>
                    <a:gs pos="5439">
                      <a:srgbClr val="0078D7"/>
                    </a:gs>
                    <a:gs pos="58000">
                      <a:srgbClr val="0078D7"/>
                    </a:gs>
                  </a:gsLst>
                  <a:lin ang="5400000" scaled="0"/>
                </a:gradFill>
                <a:effectLst/>
                <a:uLnTx/>
                <a:uFillTx/>
                <a:latin typeface="Segoe UI"/>
                <a:ea typeface="+mn-ea"/>
                <a:cs typeface="+mn-cs"/>
              </a:rPr>
              <a:t>Behavioral analytics</a:t>
            </a:r>
          </a:p>
          <a:p>
            <a:pPr marL="0" marR="0" lvl="0" indent="0" algn="l" defTabSz="932205"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Looks for known patterns and </a:t>
            </a:r>
            <a:b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b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malicious behaviors</a:t>
            </a:r>
          </a:p>
          <a:p>
            <a:pPr marL="0" marR="0" lvl="0" indent="0" algn="l" defTabSz="932205" rtl="0" eaLnBrk="1" fontAlgn="auto" latinLnBrk="0" hangingPunct="1">
              <a:lnSpc>
                <a:spcPct val="90000"/>
              </a:lnSpc>
              <a:spcBef>
                <a:spcPts val="0"/>
              </a:spcBef>
              <a:spcAft>
                <a:spcPts val="0"/>
              </a:spcAft>
              <a:buClrTx/>
              <a:buSzTx/>
              <a:buFontTx/>
              <a:buNone/>
              <a:tabLst/>
              <a:defRPr/>
            </a:pPr>
            <a:endPar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endParaRPr>
          </a:p>
          <a:p>
            <a:pPr marL="0" marR="0" lvl="0" indent="0" algn="l" defTabSz="932205"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Examples</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Process executed in a suspicious manner</a:t>
            </a:r>
          </a:p>
        </p:txBody>
      </p:sp>
      <p:sp>
        <p:nvSpPr>
          <p:cNvPr id="2" name="Title 1"/>
          <p:cNvSpPr>
            <a:spLocks noGrp="1"/>
          </p:cNvSpPr>
          <p:nvPr>
            <p:ph type="title"/>
          </p:nvPr>
        </p:nvSpPr>
        <p:spPr>
          <a:xfrm>
            <a:off x="269232" y="221059"/>
            <a:ext cx="11889564" cy="917575"/>
          </a:xfrm>
        </p:spPr>
        <p:txBody>
          <a:bodyPr/>
          <a:lstStyle/>
          <a:p>
            <a:r>
              <a:rPr lang="en-US" sz="4800" dirty="0">
                <a:gradFill>
                  <a:gsLst>
                    <a:gs pos="1250">
                      <a:schemeClr val="bg1"/>
                    </a:gs>
                    <a:gs pos="100000">
                      <a:schemeClr val="bg1"/>
                    </a:gs>
                  </a:gsLst>
                  <a:lin ang="5400000" scaled="0"/>
                </a:gradFill>
              </a:rPr>
              <a:t>Advanced detection capabilities</a:t>
            </a:r>
          </a:p>
        </p:txBody>
      </p:sp>
      <p:sp>
        <p:nvSpPr>
          <p:cNvPr id="28" name="Rectangle 27"/>
          <p:cNvSpPr/>
          <p:nvPr/>
        </p:nvSpPr>
        <p:spPr bwMode="auto">
          <a:xfrm>
            <a:off x="8078357" y="1852062"/>
            <a:ext cx="3964417" cy="4663037"/>
          </a:xfrm>
          <a:prstGeom prst="rect">
            <a:avLst/>
          </a:prstGeom>
          <a:solidFill>
            <a:schemeClr val="bg1">
              <a:lumMod val="85000"/>
            </a:schemeClr>
          </a:solidFill>
          <a:ln w="9525" cap="flat" cmpd="sng" algn="ctr">
            <a:noFill/>
            <a:prstDash val="solid"/>
            <a:headEnd type="none" w="med" len="med"/>
            <a:tailEnd type="none" w="med" len="med"/>
          </a:ln>
          <a:effectLst/>
        </p:spPr>
        <p:txBody>
          <a:bodyPr lIns="182776" tIns="146220" rIns="182776" bIns="146220"/>
          <a:lstStyle/>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gradFill>
                  <a:gsLst>
                    <a:gs pos="5439">
                      <a:srgbClr val="0078D7"/>
                    </a:gs>
                    <a:gs pos="58000">
                      <a:srgbClr val="0078D7"/>
                    </a:gs>
                  </a:gsLst>
                  <a:lin ang="5400000" scaled="0"/>
                </a:gradFill>
                <a:effectLst/>
                <a:uLnTx/>
                <a:uFillTx/>
                <a:latin typeface="Segoe UI"/>
                <a:ea typeface="+mn-ea"/>
                <a:cs typeface="+mn-cs"/>
              </a:rPr>
              <a:t>Anomaly detection</a:t>
            </a:r>
          </a:p>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Uses statistical profiling to build historical baselines</a:t>
            </a:r>
          </a:p>
          <a:p>
            <a:pPr marL="0" marR="0" lvl="1" indent="0" algn="l" defTabSz="931881" rtl="0" eaLnBrk="1" fontAlgn="auto" latinLnBrk="0" hangingPunct="1">
              <a:lnSpc>
                <a:spcPct val="9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Alert on deviations that conform </a:t>
            </a:r>
            <a:b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b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to a potential attack vector</a:t>
            </a:r>
          </a:p>
          <a:p>
            <a:pPr marL="0" marR="0" lvl="1" indent="0" algn="l" defTabSz="931881" rtl="0" eaLnBrk="1" fontAlgn="auto" latinLnBrk="0" hangingPunct="1">
              <a:lnSpc>
                <a:spcPct val="90000"/>
              </a:lnSpc>
              <a:spcBef>
                <a:spcPts val="0"/>
              </a:spcBef>
              <a:spcAft>
                <a:spcPts val="0"/>
              </a:spcAft>
              <a:buClrTx/>
              <a:buSzTx/>
              <a:buFontTx/>
              <a:buNone/>
              <a:tabLst/>
              <a:defRPr/>
            </a:pPr>
            <a:endPar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endParaRPr>
          </a:p>
          <a:p>
            <a:pPr marL="0" marR="0" lvl="1" indent="0" algn="l" defTabSz="931881" rtl="0" eaLnBrk="1" fontAlgn="auto" latinLnBrk="0" hangingPunct="1">
              <a:lnSpc>
                <a:spcPct val="90000"/>
              </a:lnSpc>
              <a:spcBef>
                <a:spcPts val="0"/>
              </a:spcBef>
              <a:spcAft>
                <a:spcPts val="0"/>
              </a:spcAft>
              <a:buClrTx/>
              <a:buSzTx/>
              <a:buFontTx/>
              <a:buNone/>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Example</a:t>
            </a:r>
          </a:p>
          <a:p>
            <a:pPr marL="176213" marR="0" lvl="1" indent="-176213" algn="l" defTabSz="931881" rtl="0" eaLnBrk="1" fontAlgn="auto" latinLnBrk="0" hangingPunct="1">
              <a:lnSpc>
                <a:spcPct val="90000"/>
              </a:lnSpc>
              <a:spcBef>
                <a:spcPts val="0"/>
              </a:spcBef>
              <a:spcAft>
                <a:spcPts val="0"/>
              </a:spcAft>
              <a:buClrTx/>
              <a:buSzTx/>
              <a:buFont typeface="Wingdings" panose="05000000000000000000" pitchFamily="2" charset="2"/>
              <a:buChar char="§"/>
              <a:tabLst/>
              <a:defRPr/>
            </a:pP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Remote desktop connections </a:t>
            </a:r>
            <a:b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b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to a specific VM typically occur </a:t>
            </a:r>
            <a:b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b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5 times a day, today there were </a:t>
            </a:r>
            <a:b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br>
            <a:r>
              <a:rPr kumimoji="0" lang="en-US" sz="1600" b="0" i="0" u="none" strike="noStrike" kern="0" cap="none" spc="0" normalizeH="0" baseline="0" noProof="0" dirty="0">
                <a:ln>
                  <a:noFill/>
                </a:ln>
                <a:gradFill>
                  <a:gsLst>
                    <a:gs pos="5439">
                      <a:srgbClr val="505050"/>
                    </a:gs>
                    <a:gs pos="58000">
                      <a:srgbClr val="505050"/>
                    </a:gs>
                  </a:gsLst>
                  <a:lin ang="5400000" scaled="0"/>
                </a:gradFill>
                <a:effectLst/>
                <a:uLnTx/>
                <a:uFillTx/>
                <a:latin typeface="Segoe UI"/>
                <a:ea typeface="+mn-ea"/>
                <a:cs typeface="+mn-cs"/>
              </a:rPr>
              <a:t>100 connection attempts</a:t>
            </a:r>
          </a:p>
        </p:txBody>
      </p:sp>
      <p:grpSp>
        <p:nvGrpSpPr>
          <p:cNvPr id="8" name="Group 7"/>
          <p:cNvGrpSpPr/>
          <p:nvPr/>
        </p:nvGrpSpPr>
        <p:grpSpPr>
          <a:xfrm>
            <a:off x="5073518" y="3556050"/>
            <a:ext cx="6701112" cy="2861391"/>
            <a:chOff x="3477945" y="3406432"/>
            <a:chExt cx="8301136" cy="3544604"/>
          </a:xfrm>
          <a:solidFill>
            <a:schemeClr val="tx1">
              <a:lumMod val="60000"/>
              <a:lumOff val="40000"/>
            </a:schemeClr>
          </a:solidFill>
        </p:grpSpPr>
        <p:cxnSp>
          <p:nvCxnSpPr>
            <p:cNvPr id="67" name="Straight Connector 1441"/>
            <p:cNvCxnSpPr>
              <a:cxnSpLocks noChangeShapeType="1"/>
              <a:endCxn id="83" idx="4"/>
            </p:cNvCxnSpPr>
            <p:nvPr/>
          </p:nvCxnSpPr>
          <p:spPr bwMode="auto">
            <a:xfrm flipH="1" flipV="1">
              <a:off x="7173660" y="4436045"/>
              <a:ext cx="325357" cy="1107438"/>
            </a:xfrm>
            <a:prstGeom prst="line">
              <a:avLst/>
            </a:prstGeom>
            <a:grpFill/>
            <a:ln w="28575" algn="ctr">
              <a:solidFill>
                <a:srgbClr val="969696"/>
              </a:solidFill>
              <a:round/>
              <a:headEnd/>
              <a:tailEnd/>
            </a:ln>
            <a:extLst/>
          </p:spPr>
        </p:cxnSp>
        <p:grpSp>
          <p:nvGrpSpPr>
            <p:cNvPr id="68" name="Group 1247"/>
            <p:cNvGrpSpPr>
              <a:grpSpLocks/>
            </p:cNvGrpSpPr>
            <p:nvPr/>
          </p:nvGrpSpPr>
          <p:grpSpPr bwMode="auto">
            <a:xfrm rot="20992678">
              <a:off x="5564716" y="4326512"/>
              <a:ext cx="3503511" cy="2177058"/>
              <a:chOff x="-689528" y="-249998"/>
              <a:chExt cx="5285687" cy="3206692"/>
            </a:xfrm>
            <a:grpFill/>
          </p:grpSpPr>
          <p:cxnSp>
            <p:nvCxnSpPr>
              <p:cNvPr id="69" name="Straight Connector 1439"/>
              <p:cNvCxnSpPr>
                <a:cxnSpLocks noChangeShapeType="1"/>
                <a:stCxn id="86" idx="4"/>
                <a:endCxn id="84" idx="2"/>
              </p:cNvCxnSpPr>
              <p:nvPr/>
            </p:nvCxnSpPr>
            <p:spPr bwMode="auto">
              <a:xfrm rot="607322">
                <a:off x="-689528" y="-249998"/>
                <a:ext cx="2860288" cy="1862564"/>
              </a:xfrm>
              <a:prstGeom prst="line">
                <a:avLst/>
              </a:prstGeom>
              <a:grpFill/>
              <a:ln w="28575" algn="ctr">
                <a:solidFill>
                  <a:srgbClr val="969696"/>
                </a:solidFill>
                <a:round/>
                <a:headEnd/>
                <a:tailEnd/>
              </a:ln>
              <a:extLst/>
            </p:spPr>
          </p:cxnSp>
          <p:cxnSp>
            <p:nvCxnSpPr>
              <p:cNvPr id="70" name="Straight Connector 1441"/>
              <p:cNvCxnSpPr>
                <a:cxnSpLocks noChangeShapeType="1"/>
                <a:endCxn id="85" idx="2"/>
              </p:cNvCxnSpPr>
              <p:nvPr/>
            </p:nvCxnSpPr>
            <p:spPr bwMode="auto">
              <a:xfrm rot="607322">
                <a:off x="2363547" y="2331818"/>
                <a:ext cx="2232612" cy="624878"/>
              </a:xfrm>
              <a:prstGeom prst="line">
                <a:avLst/>
              </a:prstGeom>
              <a:grpFill/>
              <a:ln w="28575" algn="ctr">
                <a:solidFill>
                  <a:srgbClr val="969696"/>
                </a:solidFill>
                <a:round/>
                <a:headEnd/>
                <a:tailEnd/>
              </a:ln>
              <a:extLst/>
            </p:spPr>
          </p:cxnSp>
        </p:grpSp>
        <p:sp>
          <p:nvSpPr>
            <p:cNvPr id="71" name="Oval 70"/>
            <p:cNvSpPr/>
            <p:nvPr/>
          </p:nvSpPr>
          <p:spPr bwMode="auto">
            <a:xfrm rot="20992678">
              <a:off x="7301813" y="6583883"/>
              <a:ext cx="182221" cy="186640"/>
            </a:xfrm>
            <a:prstGeom prst="ellipse">
              <a:avLst/>
            </a:prstGeom>
            <a:grpFill/>
            <a:ln w="10795" cap="flat" cmpd="sng" algn="ctr">
              <a:noFill/>
              <a:prstDash val="solid"/>
            </a:ln>
            <a:effectLst/>
          </p:spPr>
        </p:sp>
        <p:sp>
          <p:nvSpPr>
            <p:cNvPr id="72" name="Oval 71"/>
            <p:cNvSpPr/>
            <p:nvPr/>
          </p:nvSpPr>
          <p:spPr bwMode="auto">
            <a:xfrm rot="20992678">
              <a:off x="7780555" y="4998363"/>
              <a:ext cx="286345" cy="293294"/>
            </a:xfrm>
            <a:prstGeom prst="ellipse">
              <a:avLst/>
            </a:prstGeom>
            <a:grpFill/>
            <a:ln w="10795" cap="flat" cmpd="sng" algn="ctr">
              <a:noFill/>
              <a:prstDash val="solid"/>
            </a:ln>
            <a:effectLst/>
          </p:spPr>
        </p:sp>
        <p:sp>
          <p:nvSpPr>
            <p:cNvPr id="73" name="Oval 72"/>
            <p:cNvSpPr/>
            <p:nvPr/>
          </p:nvSpPr>
          <p:spPr bwMode="auto">
            <a:xfrm rot="20992678">
              <a:off x="7102577" y="5255277"/>
              <a:ext cx="182221" cy="186640"/>
            </a:xfrm>
            <a:prstGeom prst="ellipse">
              <a:avLst/>
            </a:prstGeom>
            <a:grpFill/>
            <a:ln w="10795" cap="flat" cmpd="sng" algn="ctr">
              <a:noFill/>
              <a:prstDash val="solid"/>
            </a:ln>
            <a:effectLst/>
          </p:spPr>
        </p:sp>
        <p:sp>
          <p:nvSpPr>
            <p:cNvPr id="74" name="Oval 73"/>
            <p:cNvSpPr/>
            <p:nvPr/>
          </p:nvSpPr>
          <p:spPr bwMode="auto">
            <a:xfrm rot="20992678">
              <a:off x="10485623" y="5537130"/>
              <a:ext cx="350420" cy="358920"/>
            </a:xfrm>
            <a:prstGeom prst="ellipse">
              <a:avLst/>
            </a:prstGeom>
            <a:grpFill/>
            <a:ln w="57150" cap="flat" cmpd="sng" algn="ctr">
              <a:noFill/>
              <a:prstDash val="solid"/>
            </a:ln>
            <a:effectLst/>
          </p:spPr>
        </p:sp>
        <p:sp>
          <p:nvSpPr>
            <p:cNvPr id="75" name="Oval 74"/>
            <p:cNvSpPr/>
            <p:nvPr/>
          </p:nvSpPr>
          <p:spPr bwMode="auto">
            <a:xfrm rot="20992678">
              <a:off x="7717147" y="6279892"/>
              <a:ext cx="182221" cy="186641"/>
            </a:xfrm>
            <a:prstGeom prst="ellipse">
              <a:avLst/>
            </a:prstGeom>
            <a:grpFill/>
            <a:ln w="10795" cap="flat" cmpd="sng" algn="ctr">
              <a:noFill/>
              <a:prstDash val="solid"/>
            </a:ln>
            <a:effectLst/>
          </p:spPr>
        </p:sp>
        <p:sp>
          <p:nvSpPr>
            <p:cNvPr id="76" name="Oval 75"/>
            <p:cNvSpPr/>
            <p:nvPr/>
          </p:nvSpPr>
          <p:spPr bwMode="auto">
            <a:xfrm rot="20992678">
              <a:off x="8192944" y="5387556"/>
              <a:ext cx="286345" cy="293294"/>
            </a:xfrm>
            <a:prstGeom prst="ellipse">
              <a:avLst/>
            </a:prstGeom>
            <a:grpFill/>
            <a:ln w="10795" cap="flat" cmpd="sng" algn="ctr">
              <a:noFill/>
              <a:prstDash val="solid"/>
            </a:ln>
            <a:effectLst/>
          </p:spPr>
        </p:sp>
        <p:sp>
          <p:nvSpPr>
            <p:cNvPr id="77" name="Oval 76"/>
            <p:cNvSpPr/>
            <p:nvPr/>
          </p:nvSpPr>
          <p:spPr bwMode="auto">
            <a:xfrm rot="20992678">
              <a:off x="8644939" y="6426365"/>
              <a:ext cx="182221" cy="186641"/>
            </a:xfrm>
            <a:prstGeom prst="ellipse">
              <a:avLst/>
            </a:prstGeom>
            <a:grpFill/>
            <a:ln w="10795" cap="flat" cmpd="sng" algn="ctr">
              <a:noFill/>
              <a:prstDash val="solid"/>
            </a:ln>
            <a:effectLst/>
          </p:spPr>
        </p:sp>
        <p:sp>
          <p:nvSpPr>
            <p:cNvPr id="78" name="Oval 77"/>
            <p:cNvSpPr/>
            <p:nvPr/>
          </p:nvSpPr>
          <p:spPr bwMode="auto">
            <a:xfrm rot="20992678">
              <a:off x="7931777" y="6471101"/>
              <a:ext cx="468566" cy="479935"/>
            </a:xfrm>
            <a:prstGeom prst="ellipse">
              <a:avLst/>
            </a:prstGeom>
            <a:grpFill/>
            <a:ln w="57150" cap="flat" cmpd="sng" algn="ctr">
              <a:noFill/>
              <a:prstDash val="solid"/>
            </a:ln>
            <a:effectLst/>
          </p:spPr>
        </p:sp>
        <p:sp>
          <p:nvSpPr>
            <p:cNvPr id="79" name="Oval 78"/>
            <p:cNvSpPr/>
            <p:nvPr/>
          </p:nvSpPr>
          <p:spPr bwMode="auto">
            <a:xfrm rot="17849378">
              <a:off x="6636609" y="5868179"/>
              <a:ext cx="293294" cy="286345"/>
            </a:xfrm>
            <a:prstGeom prst="ellipse">
              <a:avLst/>
            </a:prstGeom>
            <a:grpFill/>
            <a:ln w="10795" cap="flat" cmpd="sng" algn="ctr">
              <a:noFill/>
              <a:prstDash val="solid"/>
            </a:ln>
            <a:effectLst/>
          </p:spPr>
        </p:sp>
        <p:sp>
          <p:nvSpPr>
            <p:cNvPr id="80" name="Oval 79"/>
            <p:cNvSpPr/>
            <p:nvPr/>
          </p:nvSpPr>
          <p:spPr bwMode="auto">
            <a:xfrm rot="17849378">
              <a:off x="4191485" y="4580239"/>
              <a:ext cx="186641" cy="182221"/>
            </a:xfrm>
            <a:prstGeom prst="ellipse">
              <a:avLst/>
            </a:prstGeom>
            <a:grpFill/>
            <a:ln w="10795" cap="flat" cmpd="sng" algn="ctr">
              <a:noFill/>
              <a:prstDash val="solid"/>
            </a:ln>
            <a:effectLst/>
          </p:spPr>
        </p:sp>
        <p:sp>
          <p:nvSpPr>
            <p:cNvPr id="81" name="Oval 80"/>
            <p:cNvSpPr/>
            <p:nvPr/>
          </p:nvSpPr>
          <p:spPr bwMode="auto">
            <a:xfrm rot="17849378">
              <a:off x="5230650" y="5637794"/>
              <a:ext cx="296353" cy="289333"/>
            </a:xfrm>
            <a:prstGeom prst="ellipse">
              <a:avLst/>
            </a:prstGeom>
            <a:grpFill/>
            <a:ln w="57150" cap="flat" cmpd="sng" algn="ctr">
              <a:noFill/>
              <a:prstDash val="solid"/>
            </a:ln>
            <a:effectLst/>
          </p:spPr>
        </p:sp>
        <p:sp>
          <p:nvSpPr>
            <p:cNvPr id="82" name="Oval 81"/>
            <p:cNvSpPr/>
            <p:nvPr/>
          </p:nvSpPr>
          <p:spPr bwMode="auto">
            <a:xfrm rot="17849378">
              <a:off x="6376246" y="5504925"/>
              <a:ext cx="238731" cy="233076"/>
            </a:xfrm>
            <a:prstGeom prst="ellipse">
              <a:avLst/>
            </a:prstGeom>
            <a:grpFill/>
            <a:ln w="10795" cap="flat" cmpd="sng" algn="ctr">
              <a:noFill/>
              <a:prstDash val="solid"/>
            </a:ln>
            <a:effectLst/>
          </p:spPr>
        </p:sp>
        <p:sp>
          <p:nvSpPr>
            <p:cNvPr id="83" name="Oval 1254"/>
            <p:cNvSpPr>
              <a:spLocks noChangeArrowheads="1"/>
            </p:cNvSpPr>
            <p:nvPr/>
          </p:nvSpPr>
          <p:spPr bwMode="auto">
            <a:xfrm rot="20992678">
              <a:off x="6885506" y="3939700"/>
              <a:ext cx="488392" cy="500239"/>
            </a:xfrm>
            <a:prstGeom prst="ellipse">
              <a:avLst/>
            </a:prstGeom>
            <a:solidFill>
              <a:srgbClr val="FF0000"/>
            </a:solidFill>
            <a:ln w="38100" algn="ctr">
              <a:noFill/>
              <a:round/>
              <a:headEnd/>
              <a:tailEnd/>
            </a:ln>
          </p:spPr>
          <p:txBody>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altLang="en-US" sz="1762" b="0" i="0" u="none" strike="noStrike" kern="0" cap="none" spc="0" normalizeH="0" baseline="0" noProof="0">
                <a:ln>
                  <a:noFill/>
                </a:ln>
                <a:solidFill>
                  <a:srgbClr val="FFFFFF"/>
                </a:solidFill>
                <a:effectLst/>
                <a:uLnTx/>
                <a:uFillTx/>
                <a:latin typeface="Segoe UI"/>
                <a:ea typeface="MS PGothic" panose="020B0600070205080204" pitchFamily="34" charset="-128"/>
                <a:cs typeface="+mn-cs"/>
              </a:endParaRPr>
            </a:p>
          </p:txBody>
        </p:sp>
        <p:sp>
          <p:nvSpPr>
            <p:cNvPr id="84" name="Oval 1255"/>
            <p:cNvSpPr>
              <a:spLocks noChangeArrowheads="1"/>
            </p:cNvSpPr>
            <p:nvPr/>
          </p:nvSpPr>
          <p:spPr bwMode="auto">
            <a:xfrm rot="615912">
              <a:off x="7389174" y="5541177"/>
              <a:ext cx="468566" cy="479934"/>
            </a:xfrm>
            <a:prstGeom prst="ellipse">
              <a:avLst/>
            </a:prstGeom>
            <a:solidFill>
              <a:srgbClr val="FF0000"/>
            </a:solidFill>
            <a:ln w="38100" algn="ctr">
              <a:noFill/>
              <a:round/>
              <a:headEnd/>
              <a:tailEnd/>
            </a:ln>
          </p:spPr>
          <p:txBody>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altLang="en-US" sz="1762" b="0" i="0" u="none" strike="noStrike" kern="0" cap="none" spc="0" normalizeH="0" baseline="0" noProof="0">
                <a:ln>
                  <a:noFill/>
                </a:ln>
                <a:solidFill>
                  <a:srgbClr val="FFFFFF"/>
                </a:solidFill>
                <a:effectLst/>
                <a:uLnTx/>
                <a:uFillTx/>
                <a:latin typeface="Segoe UI"/>
                <a:ea typeface="MS PGothic" panose="020B0600070205080204" pitchFamily="34" charset="-128"/>
                <a:cs typeface="+mn-cs"/>
              </a:endParaRPr>
            </a:p>
          </p:txBody>
        </p:sp>
        <p:sp>
          <p:nvSpPr>
            <p:cNvPr id="85" name="Oval 1256"/>
            <p:cNvSpPr>
              <a:spLocks noChangeArrowheads="1"/>
            </p:cNvSpPr>
            <p:nvPr/>
          </p:nvSpPr>
          <p:spPr bwMode="auto">
            <a:xfrm rot="20992678">
              <a:off x="9203973" y="6116948"/>
              <a:ext cx="325260" cy="333151"/>
            </a:xfrm>
            <a:prstGeom prst="ellipse">
              <a:avLst/>
            </a:prstGeom>
            <a:solidFill>
              <a:srgbClr val="FF0000"/>
            </a:solidFill>
            <a:ln w="38100" algn="ctr">
              <a:noFill/>
              <a:round/>
              <a:headEnd/>
              <a:tailEnd/>
            </a:ln>
          </p:spPr>
          <p:txBody>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altLang="en-US" sz="1762" b="0" i="0" u="none" strike="noStrike" kern="0" cap="none" spc="0" normalizeH="0" baseline="0" noProof="0">
                <a:ln>
                  <a:noFill/>
                </a:ln>
                <a:solidFill>
                  <a:srgbClr val="FFFFFF"/>
                </a:solidFill>
                <a:effectLst/>
                <a:uLnTx/>
                <a:uFillTx/>
                <a:latin typeface="Segoe UI"/>
                <a:ea typeface="MS PGothic" panose="020B0600070205080204" pitchFamily="34" charset="-128"/>
                <a:cs typeface="+mn-cs"/>
              </a:endParaRPr>
            </a:p>
          </p:txBody>
        </p:sp>
        <p:sp>
          <p:nvSpPr>
            <p:cNvPr id="86" name="Oval 1257"/>
            <p:cNvSpPr>
              <a:spLocks noChangeArrowheads="1"/>
            </p:cNvSpPr>
            <p:nvPr/>
          </p:nvSpPr>
          <p:spPr bwMode="auto">
            <a:xfrm rot="17849378">
              <a:off x="5049242" y="4132454"/>
              <a:ext cx="479934" cy="468566"/>
            </a:xfrm>
            <a:prstGeom prst="ellipse">
              <a:avLst/>
            </a:prstGeom>
            <a:solidFill>
              <a:srgbClr val="FF0000"/>
            </a:solidFill>
            <a:ln w="38100" algn="ctr">
              <a:noFill/>
              <a:round/>
              <a:headEnd/>
              <a:tailEnd/>
            </a:ln>
          </p:spPr>
          <p:txBody>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altLang="en-US" sz="1762" b="0" i="0" u="none" strike="noStrike" kern="0" cap="none" spc="0" normalizeH="0" baseline="0" noProof="0" dirty="0">
                <a:ln>
                  <a:noFill/>
                </a:ln>
                <a:solidFill>
                  <a:srgbClr val="FFFFFF"/>
                </a:solidFill>
                <a:effectLst/>
                <a:uLnTx/>
                <a:uFillTx/>
                <a:latin typeface="Segoe UI"/>
                <a:ea typeface="MS PGothic" panose="020B0600070205080204" pitchFamily="34" charset="-128"/>
                <a:cs typeface="+mn-cs"/>
              </a:endParaRPr>
            </a:p>
          </p:txBody>
        </p:sp>
        <p:sp>
          <p:nvSpPr>
            <p:cNvPr id="87" name="Oval 86"/>
            <p:cNvSpPr/>
            <p:nvPr/>
          </p:nvSpPr>
          <p:spPr bwMode="auto">
            <a:xfrm rot="20992678">
              <a:off x="3477945" y="4580973"/>
              <a:ext cx="416505" cy="426610"/>
            </a:xfrm>
            <a:prstGeom prst="ellipse">
              <a:avLst/>
            </a:prstGeom>
            <a:grpFill/>
            <a:ln w="10795" cap="flat" cmpd="sng" algn="ctr">
              <a:noFill/>
              <a:prstDash val="solid"/>
            </a:ln>
            <a:effectLst/>
          </p:spPr>
        </p:sp>
        <p:sp>
          <p:nvSpPr>
            <p:cNvPr id="88" name="Oval 87"/>
            <p:cNvSpPr/>
            <p:nvPr/>
          </p:nvSpPr>
          <p:spPr bwMode="auto">
            <a:xfrm rot="20992678">
              <a:off x="6575394" y="4621202"/>
              <a:ext cx="286345" cy="293294"/>
            </a:xfrm>
            <a:prstGeom prst="ellipse">
              <a:avLst/>
            </a:prstGeom>
            <a:grpFill/>
            <a:ln w="10795" cap="flat" cmpd="sng" algn="ctr">
              <a:noFill/>
              <a:prstDash val="solid"/>
            </a:ln>
            <a:effectLst/>
          </p:spPr>
        </p:sp>
        <p:sp>
          <p:nvSpPr>
            <p:cNvPr id="89" name="Oval 88"/>
            <p:cNvSpPr/>
            <p:nvPr/>
          </p:nvSpPr>
          <p:spPr bwMode="auto">
            <a:xfrm rot="17849378">
              <a:off x="4585521" y="4716276"/>
              <a:ext cx="426610" cy="416505"/>
            </a:xfrm>
            <a:prstGeom prst="ellipse">
              <a:avLst/>
            </a:prstGeom>
            <a:grpFill/>
            <a:ln w="10795" cap="flat" cmpd="sng" algn="ctr">
              <a:noFill/>
              <a:prstDash val="solid"/>
            </a:ln>
            <a:effectLst/>
          </p:spPr>
        </p:sp>
        <p:sp>
          <p:nvSpPr>
            <p:cNvPr id="90" name="Oval 89"/>
            <p:cNvSpPr/>
            <p:nvPr/>
          </p:nvSpPr>
          <p:spPr bwMode="auto">
            <a:xfrm rot="20992678">
              <a:off x="8641291" y="5041716"/>
              <a:ext cx="251127" cy="257220"/>
            </a:xfrm>
            <a:prstGeom prst="ellipse">
              <a:avLst/>
            </a:prstGeom>
            <a:grpFill/>
            <a:ln w="10795" cap="flat" cmpd="sng" algn="ctr">
              <a:noFill/>
              <a:prstDash val="solid"/>
            </a:ln>
            <a:effectLst/>
          </p:spPr>
        </p:sp>
        <p:sp>
          <p:nvSpPr>
            <p:cNvPr id="91" name="Oval 90"/>
            <p:cNvSpPr/>
            <p:nvPr/>
          </p:nvSpPr>
          <p:spPr bwMode="auto">
            <a:xfrm rot="20992678">
              <a:off x="6298770" y="6274887"/>
              <a:ext cx="182221" cy="186641"/>
            </a:xfrm>
            <a:prstGeom prst="ellipse">
              <a:avLst/>
            </a:prstGeom>
            <a:grpFill/>
            <a:ln w="10795" cap="flat" cmpd="sng" algn="ctr">
              <a:noFill/>
              <a:prstDash val="solid"/>
            </a:ln>
            <a:effectLst/>
          </p:spPr>
        </p:sp>
        <p:sp>
          <p:nvSpPr>
            <p:cNvPr id="93" name="Oval 92"/>
            <p:cNvSpPr/>
            <p:nvPr/>
          </p:nvSpPr>
          <p:spPr bwMode="auto">
            <a:xfrm rot="17849378">
              <a:off x="8676689" y="5650054"/>
              <a:ext cx="390653" cy="381399"/>
            </a:xfrm>
            <a:prstGeom prst="ellipse">
              <a:avLst/>
            </a:prstGeom>
            <a:grpFill/>
            <a:ln w="10795" cap="flat" cmpd="sng" algn="ctr">
              <a:noFill/>
              <a:prstDash val="solid"/>
            </a:ln>
            <a:effectLst/>
          </p:spPr>
        </p:sp>
        <p:sp>
          <p:nvSpPr>
            <p:cNvPr id="94" name="Oval 93"/>
            <p:cNvSpPr/>
            <p:nvPr/>
          </p:nvSpPr>
          <p:spPr bwMode="auto">
            <a:xfrm rot="17849378">
              <a:off x="6553309" y="3410603"/>
              <a:ext cx="352170" cy="343827"/>
            </a:xfrm>
            <a:prstGeom prst="ellipse">
              <a:avLst/>
            </a:prstGeom>
            <a:grpFill/>
            <a:ln w="10795" cap="flat" cmpd="sng" algn="ctr">
              <a:noFill/>
              <a:prstDash val="solid"/>
            </a:ln>
            <a:effectLst/>
          </p:spPr>
        </p:sp>
        <p:sp>
          <p:nvSpPr>
            <p:cNvPr id="95" name="Oval 94"/>
            <p:cNvSpPr/>
            <p:nvPr/>
          </p:nvSpPr>
          <p:spPr bwMode="auto">
            <a:xfrm rot="20992678">
              <a:off x="10181124" y="5151163"/>
              <a:ext cx="182221" cy="186641"/>
            </a:xfrm>
            <a:prstGeom prst="ellipse">
              <a:avLst/>
            </a:prstGeom>
            <a:grpFill/>
            <a:ln w="10795" cap="flat" cmpd="sng" algn="ctr">
              <a:noFill/>
              <a:prstDash val="solid"/>
            </a:ln>
            <a:effectLst/>
          </p:spPr>
        </p:sp>
        <p:sp>
          <p:nvSpPr>
            <p:cNvPr id="96" name="Oval 95"/>
            <p:cNvSpPr/>
            <p:nvPr/>
          </p:nvSpPr>
          <p:spPr bwMode="auto">
            <a:xfrm rot="20992678">
              <a:off x="9787246" y="5994836"/>
              <a:ext cx="468566" cy="479935"/>
            </a:xfrm>
            <a:prstGeom prst="ellipse">
              <a:avLst/>
            </a:prstGeom>
            <a:grpFill/>
            <a:ln w="57150" cap="flat" cmpd="sng" algn="ctr">
              <a:noFill/>
              <a:prstDash val="solid"/>
            </a:ln>
            <a:effectLst/>
          </p:spPr>
        </p:sp>
        <p:sp>
          <p:nvSpPr>
            <p:cNvPr id="97" name="Oval 96"/>
            <p:cNvSpPr/>
            <p:nvPr/>
          </p:nvSpPr>
          <p:spPr bwMode="auto">
            <a:xfrm rot="20992678">
              <a:off x="11028838" y="5354985"/>
              <a:ext cx="182221" cy="186641"/>
            </a:xfrm>
            <a:prstGeom prst="ellipse">
              <a:avLst/>
            </a:prstGeom>
            <a:grpFill/>
            <a:ln w="10795" cap="flat" cmpd="sng" algn="ctr">
              <a:noFill/>
              <a:prstDash val="solid"/>
            </a:ln>
            <a:effectLst/>
          </p:spPr>
        </p:sp>
        <p:sp>
          <p:nvSpPr>
            <p:cNvPr id="98" name="Oval 97"/>
            <p:cNvSpPr/>
            <p:nvPr/>
          </p:nvSpPr>
          <p:spPr bwMode="auto">
            <a:xfrm rot="20992678">
              <a:off x="9316780" y="5420262"/>
              <a:ext cx="182221" cy="186641"/>
            </a:xfrm>
            <a:prstGeom prst="ellipse">
              <a:avLst/>
            </a:prstGeom>
            <a:grpFill/>
            <a:ln w="10795" cap="flat" cmpd="sng" algn="ctr">
              <a:noFill/>
              <a:prstDash val="solid"/>
            </a:ln>
            <a:effectLst/>
          </p:spPr>
        </p:sp>
        <p:sp>
          <p:nvSpPr>
            <p:cNvPr id="99" name="Oval 98"/>
            <p:cNvSpPr/>
            <p:nvPr/>
          </p:nvSpPr>
          <p:spPr bwMode="auto">
            <a:xfrm rot="20992678">
              <a:off x="11552645" y="4976137"/>
              <a:ext cx="182221" cy="186641"/>
            </a:xfrm>
            <a:prstGeom prst="ellipse">
              <a:avLst/>
            </a:prstGeom>
            <a:grpFill/>
            <a:ln w="10795" cap="flat" cmpd="sng" algn="ctr">
              <a:noFill/>
              <a:prstDash val="solid"/>
            </a:ln>
            <a:effectLst/>
          </p:spPr>
        </p:sp>
        <p:sp>
          <p:nvSpPr>
            <p:cNvPr id="100" name="Oval 99"/>
            <p:cNvSpPr/>
            <p:nvPr/>
          </p:nvSpPr>
          <p:spPr bwMode="auto">
            <a:xfrm rot="20992678">
              <a:off x="9801485" y="5562609"/>
              <a:ext cx="239372" cy="245179"/>
            </a:xfrm>
            <a:prstGeom prst="ellipse">
              <a:avLst/>
            </a:prstGeom>
            <a:grpFill/>
            <a:ln w="57150" cap="flat" cmpd="sng" algn="ctr">
              <a:noFill/>
              <a:prstDash val="solid"/>
            </a:ln>
            <a:effectLst/>
          </p:spPr>
        </p:sp>
        <p:sp>
          <p:nvSpPr>
            <p:cNvPr id="101" name="Oval 100"/>
            <p:cNvSpPr/>
            <p:nvPr/>
          </p:nvSpPr>
          <p:spPr bwMode="auto">
            <a:xfrm rot="17849378">
              <a:off x="9450918" y="4976536"/>
              <a:ext cx="293294" cy="286345"/>
            </a:xfrm>
            <a:prstGeom prst="ellipse">
              <a:avLst/>
            </a:prstGeom>
            <a:grpFill/>
            <a:ln w="10795" cap="flat" cmpd="sng" algn="ctr">
              <a:noFill/>
              <a:prstDash val="solid"/>
            </a:ln>
            <a:effectLst/>
          </p:spPr>
        </p:sp>
        <p:sp>
          <p:nvSpPr>
            <p:cNvPr id="102" name="Oval 101"/>
            <p:cNvSpPr/>
            <p:nvPr/>
          </p:nvSpPr>
          <p:spPr bwMode="auto">
            <a:xfrm rot="20992678">
              <a:off x="11492736" y="6035745"/>
              <a:ext cx="286345" cy="293294"/>
            </a:xfrm>
            <a:prstGeom prst="ellipse">
              <a:avLst/>
            </a:prstGeom>
            <a:grpFill/>
            <a:ln w="10795" cap="flat" cmpd="sng" algn="ctr">
              <a:noFill/>
              <a:prstDash val="solid"/>
            </a:ln>
            <a:effectLst/>
          </p:spPr>
        </p:sp>
        <p:sp>
          <p:nvSpPr>
            <p:cNvPr id="103" name="Oval 102"/>
            <p:cNvSpPr/>
            <p:nvPr/>
          </p:nvSpPr>
          <p:spPr bwMode="auto">
            <a:xfrm rot="20992678">
              <a:off x="10525636" y="6165461"/>
              <a:ext cx="286345" cy="293294"/>
            </a:xfrm>
            <a:prstGeom prst="ellipse">
              <a:avLst/>
            </a:prstGeom>
            <a:grpFill/>
            <a:ln w="10795" cap="flat" cmpd="sng" algn="ctr">
              <a:noFill/>
              <a:prstDash val="solid"/>
            </a:ln>
            <a:effectLst/>
          </p:spPr>
        </p:sp>
        <p:sp>
          <p:nvSpPr>
            <p:cNvPr id="104" name="Oval 103"/>
            <p:cNvSpPr/>
            <p:nvPr/>
          </p:nvSpPr>
          <p:spPr bwMode="auto">
            <a:xfrm rot="20992678">
              <a:off x="10786474" y="4776743"/>
              <a:ext cx="340678" cy="348942"/>
            </a:xfrm>
            <a:prstGeom prst="ellipse">
              <a:avLst/>
            </a:prstGeom>
            <a:grpFill/>
            <a:ln w="10795" cap="flat" cmpd="sng" algn="ctr">
              <a:noFill/>
              <a:prstDash val="solid"/>
            </a:ln>
            <a:effectLst/>
          </p:spPr>
        </p:sp>
        <p:sp>
          <p:nvSpPr>
            <p:cNvPr id="105" name="Oval 104"/>
            <p:cNvSpPr/>
            <p:nvPr/>
          </p:nvSpPr>
          <p:spPr bwMode="auto">
            <a:xfrm rot="20992678">
              <a:off x="11237614" y="6340339"/>
              <a:ext cx="182221" cy="186641"/>
            </a:xfrm>
            <a:prstGeom prst="ellipse">
              <a:avLst/>
            </a:prstGeom>
            <a:grpFill/>
            <a:ln w="10795" cap="flat" cmpd="sng" algn="ctr">
              <a:noFill/>
              <a:prstDash val="solid"/>
            </a:ln>
            <a:effectLst/>
          </p:spPr>
        </p:sp>
        <p:sp>
          <p:nvSpPr>
            <p:cNvPr id="106" name="Oval 105"/>
            <p:cNvSpPr/>
            <p:nvPr/>
          </p:nvSpPr>
          <p:spPr bwMode="auto">
            <a:xfrm rot="20992678">
              <a:off x="11424038" y="5414583"/>
              <a:ext cx="286345" cy="293294"/>
            </a:xfrm>
            <a:prstGeom prst="ellipse">
              <a:avLst/>
            </a:prstGeom>
            <a:grpFill/>
            <a:ln w="10795" cap="flat" cmpd="sng" algn="ctr">
              <a:noFill/>
              <a:prstDash val="solid"/>
            </a:ln>
            <a:effectLst/>
          </p:spPr>
        </p:sp>
      </p:grpSp>
    </p:spTree>
    <p:extLst>
      <p:ext uri="{BB962C8B-B14F-4D97-AF65-F5344CB8AC3E}">
        <p14:creationId xmlns:p14="http://schemas.microsoft.com/office/powerpoint/2010/main" val="1972403264"/>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59219" y="3311236"/>
            <a:ext cx="3790085" cy="320386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2800" b="0" i="0" u="none" strike="noStrike" kern="0" cap="none" spc="0" normalizeH="0" baseline="0" noProof="0" dirty="0">
                <a:ln>
                  <a:noFill/>
                </a:ln>
                <a:gradFill>
                  <a:gsLst>
                    <a:gs pos="1250">
                      <a:srgbClr val="0078D7"/>
                    </a:gs>
                    <a:gs pos="100000">
                      <a:srgbClr val="0078D7"/>
                    </a:gs>
                  </a:gsLst>
                  <a:lin ang="5400000" scaled="0"/>
                </a:gradFill>
                <a:effectLst/>
                <a:uLnTx/>
                <a:uFillTx/>
                <a:latin typeface="Segoe UI"/>
                <a:ea typeface="+mn-ea"/>
                <a:cs typeface="Segoe UI Semilight" panose="020B0402040204020203" pitchFamily="34" charset="0"/>
              </a:rPr>
              <a:t>Target and attack</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Inbound brute force RDP, SSH, SQL attacks and more</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Application and DDoS attacks </a:t>
            </a:r>
            <a:b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b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(WAF partners)</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Intrusion detection </a:t>
            </a:r>
            <a:b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b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(NG Firewall partners)</a:t>
            </a:r>
          </a:p>
        </p:txBody>
      </p:sp>
      <p:sp>
        <p:nvSpPr>
          <p:cNvPr id="24" name="Rectangle 23"/>
          <p:cNvSpPr/>
          <p:nvPr/>
        </p:nvSpPr>
        <p:spPr bwMode="auto">
          <a:xfrm>
            <a:off x="8189189" y="3311236"/>
            <a:ext cx="3790085" cy="320386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1" indent="0" algn="l" defTabSz="931881" rtl="0" eaLnBrk="1" fontAlgn="auto" latinLnBrk="0" hangingPunct="1">
              <a:lnSpc>
                <a:spcPct val="100000"/>
              </a:lnSpc>
              <a:spcBef>
                <a:spcPts val="600"/>
              </a:spcBef>
              <a:spcAft>
                <a:spcPts val="0"/>
              </a:spcAft>
              <a:buClrTx/>
              <a:buSzTx/>
              <a:buFontTx/>
              <a:buNone/>
              <a:tabLst/>
              <a:defRPr/>
            </a:pPr>
            <a:r>
              <a:rPr kumimoji="0" lang="en-US" sz="2800" b="0" i="0" u="none" strike="noStrike" kern="0" cap="none" spc="0" normalizeH="0" baseline="0" noProof="0" dirty="0">
                <a:ln>
                  <a:noFill/>
                </a:ln>
                <a:gradFill>
                  <a:gsLst>
                    <a:gs pos="1250">
                      <a:srgbClr val="0078D7"/>
                    </a:gs>
                    <a:gs pos="100000">
                      <a:srgbClr val="0078D7"/>
                    </a:gs>
                  </a:gsLst>
                  <a:lin ang="5400000" scaled="0"/>
                </a:gradFill>
                <a:effectLst/>
                <a:uLnTx/>
                <a:uFillTx/>
                <a:latin typeface="Segoe UI"/>
                <a:ea typeface="+mn-ea"/>
                <a:cs typeface="Segoe UI Semilight" panose="020B0402040204020203" pitchFamily="34" charset="0"/>
              </a:rPr>
              <a:t>Post breach</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Communication to a known malicious IP (data exfiltration or command </a:t>
            </a:r>
            <a:b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b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and control)</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Using compromised resources to mount additional attacks (outbound port scanning, brute force RDP/SSH attacks, DDoS, and spam)</a:t>
            </a:r>
          </a:p>
        </p:txBody>
      </p:sp>
      <p:sp>
        <p:nvSpPr>
          <p:cNvPr id="27" name="Rectangle 26"/>
          <p:cNvSpPr/>
          <p:nvPr/>
        </p:nvSpPr>
        <p:spPr bwMode="auto">
          <a:xfrm>
            <a:off x="4324204" y="3311236"/>
            <a:ext cx="3790085" cy="320386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1" indent="0" algn="l" defTabSz="931881" rtl="0" eaLnBrk="1" fontAlgn="auto" latinLnBrk="0" hangingPunct="1">
              <a:lnSpc>
                <a:spcPct val="100000"/>
              </a:lnSpc>
              <a:spcBef>
                <a:spcPts val="600"/>
              </a:spcBef>
              <a:spcAft>
                <a:spcPts val="0"/>
              </a:spcAft>
              <a:buClrTx/>
              <a:buSzTx/>
              <a:buFontTx/>
              <a:buNone/>
              <a:tabLst/>
              <a:defRPr/>
            </a:pPr>
            <a:r>
              <a:rPr kumimoji="0" lang="en-US" sz="2800" b="0" i="0" u="none" strike="noStrike" kern="0" cap="none" spc="0" normalizeH="0" baseline="0" noProof="0" dirty="0">
                <a:ln>
                  <a:noFill/>
                </a:ln>
                <a:gradFill>
                  <a:gsLst>
                    <a:gs pos="1250">
                      <a:srgbClr val="0078D7"/>
                    </a:gs>
                    <a:gs pos="100000">
                      <a:srgbClr val="0078D7"/>
                    </a:gs>
                  </a:gsLst>
                  <a:lin ang="5400000" scaled="0"/>
                </a:gradFill>
                <a:effectLst/>
                <a:uLnTx/>
                <a:uFillTx/>
                <a:latin typeface="Segoe UI"/>
                <a:ea typeface="+mn-ea"/>
                <a:cs typeface="Segoe UI Semilight" panose="020B0402040204020203" pitchFamily="34" charset="0"/>
              </a:rPr>
              <a:t>Install and exploit</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Known malware signatures </a:t>
            </a:r>
            <a:b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b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(AM/EPP partners)</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2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In-memory malware and exploit attempts</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Suspicious process execution</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Suspicious PowerShell activity</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Lateral movement</a:t>
            </a:r>
          </a:p>
          <a:p>
            <a:pPr marL="0" marR="0" lvl="0" indent="0" algn="l" defTabSz="914224" rtl="0" eaLnBrk="1" fontAlgn="auto" latinLnBrk="0" hangingPunct="1">
              <a:lnSpc>
                <a:spcPct val="100000"/>
              </a:lnSpc>
              <a:spcBef>
                <a:spcPts val="600"/>
              </a:spcBef>
              <a:spcAft>
                <a:spcPts val="0"/>
              </a:spcAft>
              <a:buClrTx/>
              <a:buSzTx/>
              <a:buFontTx/>
              <a:buNone/>
              <a:tabLst/>
              <a:defRPr/>
            </a:pPr>
            <a:r>
              <a:rPr kumimoji="0" lang="en-US" sz="1600" b="0" i="0" u="none" strike="noStrike" kern="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Internal reconnaissance</a:t>
            </a:r>
          </a:p>
        </p:txBody>
      </p:sp>
      <p:sp>
        <p:nvSpPr>
          <p:cNvPr id="4" name="Right Arrow 3"/>
          <p:cNvSpPr/>
          <p:nvPr/>
        </p:nvSpPr>
        <p:spPr bwMode="auto">
          <a:xfrm>
            <a:off x="495759" y="1973329"/>
            <a:ext cx="11162842" cy="420492"/>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Freeform: Shape 8"/>
          <p:cNvSpPr/>
          <p:nvPr/>
        </p:nvSpPr>
        <p:spPr bwMode="auto">
          <a:xfrm>
            <a:off x="498548" y="1211263"/>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10" name="Freeform: Shape 9"/>
          <p:cNvSpPr/>
          <p:nvPr/>
        </p:nvSpPr>
        <p:spPr bwMode="auto">
          <a:xfrm>
            <a:off x="4363532" y="1211263"/>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11" name="Freeform: Shape 10"/>
          <p:cNvSpPr/>
          <p:nvPr/>
        </p:nvSpPr>
        <p:spPr bwMode="auto">
          <a:xfrm>
            <a:off x="8228517" y="1211263"/>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20" name="Freeform: Shape 19"/>
          <p:cNvSpPr/>
          <p:nvPr/>
        </p:nvSpPr>
        <p:spPr bwMode="auto">
          <a:xfrm>
            <a:off x="6264919"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1" name="Freeform: Shape 20"/>
          <p:cNvSpPr/>
          <p:nvPr/>
        </p:nvSpPr>
        <p:spPr bwMode="auto">
          <a:xfrm>
            <a:off x="6919451"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2" name="Freeform: Shape 21"/>
          <p:cNvSpPr/>
          <p:nvPr/>
        </p:nvSpPr>
        <p:spPr bwMode="auto">
          <a:xfrm>
            <a:off x="7573983"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5" name="Freeform: Shape 24"/>
          <p:cNvSpPr/>
          <p:nvPr/>
        </p:nvSpPr>
        <p:spPr bwMode="auto">
          <a:xfrm>
            <a:off x="2399935"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6" name="Freeform: Shape 25"/>
          <p:cNvSpPr/>
          <p:nvPr/>
        </p:nvSpPr>
        <p:spPr bwMode="auto">
          <a:xfrm>
            <a:off x="3054467"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8" name="Freeform: Shape 27"/>
          <p:cNvSpPr/>
          <p:nvPr/>
        </p:nvSpPr>
        <p:spPr bwMode="auto">
          <a:xfrm>
            <a:off x="3708999"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29" name="Freeform: Shape 28"/>
          <p:cNvSpPr/>
          <p:nvPr/>
        </p:nvSpPr>
        <p:spPr bwMode="auto">
          <a:xfrm>
            <a:off x="10127538"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0" name="Freeform: Shape 29"/>
          <p:cNvSpPr/>
          <p:nvPr/>
        </p:nvSpPr>
        <p:spPr bwMode="auto">
          <a:xfrm>
            <a:off x="10782070"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1" name="Freeform: Shape 30"/>
          <p:cNvSpPr/>
          <p:nvPr/>
        </p:nvSpPr>
        <p:spPr bwMode="auto">
          <a:xfrm>
            <a:off x="11436602" y="1753527"/>
            <a:ext cx="429545" cy="859090"/>
          </a:xfrm>
          <a:custGeom>
            <a:avLst/>
            <a:gdLst>
              <a:gd name="connsiteX0" fmla="*/ 0 w 429545"/>
              <a:gd name="connsiteY0" fmla="*/ 0 h 859090"/>
              <a:gd name="connsiteX1" fmla="*/ 429545 w 429545"/>
              <a:gd name="connsiteY1" fmla="*/ 429545 h 859090"/>
              <a:gd name="connsiteX2" fmla="*/ 0 w 429545"/>
              <a:gd name="connsiteY2" fmla="*/ 859090 h 859090"/>
            </a:gdLst>
            <a:ahLst/>
            <a:cxnLst>
              <a:cxn ang="0">
                <a:pos x="connsiteX0" y="connsiteY0"/>
              </a:cxn>
              <a:cxn ang="0">
                <a:pos x="connsiteX1" y="connsiteY1"/>
              </a:cxn>
              <a:cxn ang="0">
                <a:pos x="connsiteX2" y="connsiteY2"/>
              </a:cxn>
            </a:cxnLst>
            <a:rect l="l" t="t" r="r" b="b"/>
            <a:pathLst>
              <a:path w="429545" h="859090">
                <a:moveTo>
                  <a:pt x="0" y="0"/>
                </a:moveTo>
                <a:lnTo>
                  <a:pt x="429545" y="429545"/>
                </a:lnTo>
                <a:lnTo>
                  <a:pt x="0" y="859090"/>
                </a:lnTo>
                <a:close/>
              </a:path>
            </a:pathLst>
          </a:cu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grpSp>
        <p:nvGrpSpPr>
          <p:cNvPr id="7" name="Group 6"/>
          <p:cNvGrpSpPr/>
          <p:nvPr/>
        </p:nvGrpSpPr>
        <p:grpSpPr>
          <a:xfrm rot="10800000" flipH="1">
            <a:off x="5019461" y="1831937"/>
            <a:ext cx="45719" cy="317632"/>
            <a:chOff x="6069012" y="1174750"/>
            <a:chExt cx="30162" cy="209550"/>
          </a:xfrm>
          <a:solidFill>
            <a:schemeClr val="tx2"/>
          </a:solidFill>
        </p:grpSpPr>
        <p:sp>
          <p:nvSpPr>
            <p:cNvPr id="39" name="Oval 710"/>
            <p:cNvSpPr>
              <a:spLocks noChangeArrowheads="1"/>
            </p:cNvSpPr>
            <p:nvPr/>
          </p:nvSpPr>
          <p:spPr bwMode="auto">
            <a:xfrm>
              <a:off x="6069012" y="1174750"/>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0" name="Rectangle 711"/>
            <p:cNvSpPr>
              <a:spLocks noChangeArrowheads="1"/>
            </p:cNvSpPr>
            <p:nvPr/>
          </p:nvSpPr>
          <p:spPr bwMode="auto">
            <a:xfrm>
              <a:off x="6069012" y="1235075"/>
              <a:ext cx="30162"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34" name="Title 1"/>
          <p:cNvSpPr txBox="1">
            <a:spLocks/>
          </p:cNvSpPr>
          <p:nvPr/>
        </p:nvSpPr>
        <p:spPr>
          <a:xfrm>
            <a:off x="547688" y="215900"/>
            <a:ext cx="11888787" cy="917575"/>
          </a:xfrm>
          <a:prstGeom prst="rect">
            <a:avLst/>
          </a:prstGeom>
        </p:spPr>
        <p:txBody>
          <a:bodyPr vert="horz" wrap="square" lIns="146304" tIns="91440" rIns="146304" bIns="91440" rtlCol="0" anchor="t">
            <a:noAutofit/>
          </a:bodyPr>
          <a:lst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102" normalizeH="0" baseline="0" noProof="0">
                <a:ln w="3175">
                  <a:noFill/>
                </a:ln>
                <a:solidFill>
                  <a:srgbClr val="505050"/>
                </a:solidFill>
                <a:effectLst/>
                <a:uLnTx/>
                <a:uFillTx/>
                <a:latin typeface="Segoe UI Light"/>
                <a:ea typeface="+mn-ea"/>
                <a:cs typeface="Segoe UI" pitchFamily="34" charset="0"/>
              </a:rPr>
              <a:t>Detection throughout the kill chain</a:t>
            </a:r>
          </a:p>
        </p:txBody>
      </p:sp>
      <mc:AlternateContent xmlns:mc="http://schemas.openxmlformats.org/markup-compatibility/2006" xmlns:pslz="http://schemas.microsoft.com/office/powerpoint/2016/slidezoom">
        <mc:Choice Requires="pslz">
          <p:graphicFrame>
            <p:nvGraphicFramePr>
              <p:cNvPr id="35" name="Slide Zoom 34">
                <a:extLst>
                  <a:ext uri="{FF2B5EF4-FFF2-40B4-BE49-F238E27FC236}">
                    <a16:creationId xmlns:a16="http://schemas.microsoft.com/office/drawing/2014/main" id="{3495EC31-0FAF-4885-9E7E-F3B24CCB5884}"/>
                  </a:ext>
                </a:extLst>
              </p:cNvPr>
              <p:cNvGraphicFramePr>
                <a:graphicFrameLocks noChangeAspect="1"/>
              </p:cNvGraphicFramePr>
              <p:nvPr>
                <p:extLst>
                  <p:ext uri="{D42A27DB-BD31-4B8C-83A1-F6EECF244321}">
                    <p14:modId xmlns:p14="http://schemas.microsoft.com/office/powerpoint/2010/main" val="2491682544"/>
                  </p:ext>
                </p:extLst>
              </p:nvPr>
            </p:nvGraphicFramePr>
            <p:xfrm>
              <a:off x="846683" y="1702426"/>
              <a:ext cx="953831" cy="941832"/>
            </p:xfrm>
            <a:graphic>
              <a:graphicData uri="http://schemas.microsoft.com/office/powerpoint/2016/slidezoom">
                <pslz:sldZm>
                  <pslz:sldZmObj sldId="441" cId="3657445850">
                    <pslz:zmPr id="{28C0DB99-EAF9-43C0-ACF0-983D700FB1A7}" returnToParent="0" imageType="cover" transitionDur="1000">
                      <p166:blipFill xmlns:p166="http://schemas.microsoft.com/office/powerpoint/2016/6/main">
                        <a:blip r:embed="rId3"/>
                        <a:stretch>
                          <a:fillRect/>
                        </a:stretch>
                      </p166:blipFill>
                      <p166:spPr xmlns:p166="http://schemas.microsoft.com/office/powerpoint/2016/6/main">
                        <a:xfrm>
                          <a:off x="0" y="0"/>
                          <a:ext cx="953831" cy="941832"/>
                        </a:xfrm>
                        <a:prstGeom prst="rect">
                          <a:avLst/>
                        </a:prstGeom>
                        <a:ln w="3175">
                          <a:noFill/>
                        </a:ln>
                      </p166:spPr>
                    </pslz:zmPr>
                  </pslz:sldZmObj>
                </pslz:sldZm>
              </a:graphicData>
            </a:graphic>
          </p:graphicFrame>
        </mc:Choice>
        <mc:Fallback xmlns="">
          <p:pic>
            <p:nvPicPr>
              <p:cNvPr id="35" name="Slide Zoom 34">
                <a:hlinkClick r:id="rId4" action="ppaction://hlinksldjump"/>
                <a:extLst>
                  <a:ext uri="{FF2B5EF4-FFF2-40B4-BE49-F238E27FC236}">
                    <a16:creationId xmlns:a16="http://schemas.microsoft.com/office/drawing/2014/main" id="{3495EC31-0FAF-4885-9E7E-F3B24CCB5884}"/>
                  </a:ext>
                </a:extLst>
              </p:cNvPr>
              <p:cNvPicPr>
                <a:picLocks noGrp="1" noRot="1" noChangeAspect="1" noMove="1" noResize="1" noEditPoints="1" noAdjustHandles="1" noChangeArrowheads="1" noChangeShapeType="1"/>
              </p:cNvPicPr>
              <p:nvPr/>
            </p:nvPicPr>
            <p:blipFill>
              <a:blip r:embed="rId5"/>
              <a:stretch>
                <a:fillRect/>
              </a:stretch>
            </p:blipFill>
            <p:spPr>
              <a:xfrm>
                <a:off x="846683" y="1702426"/>
                <a:ext cx="953831" cy="941832"/>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8" name="Slide Zoom 7">
                <a:extLst>
                  <a:ext uri="{FF2B5EF4-FFF2-40B4-BE49-F238E27FC236}">
                    <a16:creationId xmlns:a16="http://schemas.microsoft.com/office/drawing/2014/main" id="{660A6EB1-EA95-4B48-85C2-72DACC2A0A1D}"/>
                  </a:ext>
                </a:extLst>
              </p:cNvPr>
              <p:cNvGraphicFramePr>
                <a:graphicFrameLocks noChangeAspect="1"/>
              </p:cNvGraphicFramePr>
              <p:nvPr>
                <p:extLst>
                  <p:ext uri="{D42A27DB-BD31-4B8C-83A1-F6EECF244321}">
                    <p14:modId xmlns:p14="http://schemas.microsoft.com/office/powerpoint/2010/main" val="2348734895"/>
                  </p:ext>
                </p:extLst>
              </p:nvPr>
            </p:nvGraphicFramePr>
            <p:xfrm>
              <a:off x="4723495" y="1598180"/>
              <a:ext cx="1039838" cy="1039838"/>
            </p:xfrm>
            <a:graphic>
              <a:graphicData uri="http://schemas.microsoft.com/office/powerpoint/2016/slidezoom">
                <pslz:sldZm>
                  <pslz:sldZmObj sldId="443" cId="3863494599">
                    <pslz:zmPr id="{C0BC2B69-E967-4B41-AF03-D4E8425461EB}" returnToParent="0" imageType="cover" transitionDur="1000">
                      <p166:blipFill xmlns:p166="http://schemas.microsoft.com/office/powerpoint/2016/6/main">
                        <a:blip r:embed="rId6"/>
                        <a:stretch>
                          <a:fillRect/>
                        </a:stretch>
                      </p166:blipFill>
                      <p166:spPr xmlns:p166="http://schemas.microsoft.com/office/powerpoint/2016/6/main">
                        <a:xfrm>
                          <a:off x="0" y="0"/>
                          <a:ext cx="1039838" cy="1039838"/>
                        </a:xfrm>
                        <a:prstGeom prst="rect">
                          <a:avLst/>
                        </a:prstGeom>
                        <a:ln w="3175">
                          <a:noFill/>
                        </a:ln>
                      </p166:spPr>
                    </pslz:zmPr>
                  </pslz:sldZmObj>
                </pslz:sldZm>
              </a:graphicData>
            </a:graphic>
          </p:graphicFrame>
        </mc:Choice>
        <mc:Fallback xmlns="">
          <p:pic>
            <p:nvPicPr>
              <p:cNvPr id="8" name="Slide Zoom 7">
                <a:hlinkClick r:id="rId7" action="ppaction://hlinksldjump"/>
                <a:extLst>
                  <a:ext uri="{FF2B5EF4-FFF2-40B4-BE49-F238E27FC236}">
                    <a16:creationId xmlns:a16="http://schemas.microsoft.com/office/drawing/2014/main" id="{660A6EB1-EA95-4B48-85C2-72DACC2A0A1D}"/>
                  </a:ext>
                </a:extLst>
              </p:cNvPr>
              <p:cNvPicPr>
                <a:picLocks noGrp="1" noRot="1" noChangeAspect="1" noMove="1" noResize="1" noEditPoints="1" noAdjustHandles="1" noChangeArrowheads="1" noChangeShapeType="1"/>
              </p:cNvPicPr>
              <p:nvPr/>
            </p:nvPicPr>
            <p:blipFill>
              <a:blip r:embed="rId8"/>
              <a:stretch>
                <a:fillRect/>
              </a:stretch>
            </p:blipFill>
            <p:spPr>
              <a:xfrm>
                <a:off x="4723495" y="1598180"/>
                <a:ext cx="1039838" cy="1039838"/>
              </a:xfrm>
              <a:prstGeom prst="rect">
                <a:avLst/>
              </a:prstGeom>
              <a:ln w="3175">
                <a:noFill/>
              </a:ln>
            </p:spPr>
          </p:pic>
        </mc:Fallback>
      </mc:AlternateContent>
      <mc:AlternateContent xmlns:mc="http://schemas.openxmlformats.org/markup-compatibility/2006" xmlns:pslz="http://schemas.microsoft.com/office/powerpoint/2016/slidezoom">
        <mc:Choice Requires="pslz">
          <p:graphicFrame>
            <p:nvGraphicFramePr>
              <p:cNvPr id="36" name="Slide Zoom 35">
                <a:extLst>
                  <a:ext uri="{FF2B5EF4-FFF2-40B4-BE49-F238E27FC236}">
                    <a16:creationId xmlns:a16="http://schemas.microsoft.com/office/drawing/2014/main" id="{A08E589D-CCF8-424E-A2B3-091604031100}"/>
                  </a:ext>
                </a:extLst>
              </p:cNvPr>
              <p:cNvGraphicFramePr>
                <a:graphicFrameLocks noChangeAspect="1"/>
              </p:cNvGraphicFramePr>
              <p:nvPr>
                <p:extLst>
                  <p:ext uri="{D42A27DB-BD31-4B8C-83A1-F6EECF244321}">
                    <p14:modId xmlns:p14="http://schemas.microsoft.com/office/powerpoint/2010/main" val="33573724"/>
                  </p:ext>
                </p:extLst>
              </p:nvPr>
            </p:nvGraphicFramePr>
            <p:xfrm>
              <a:off x="8633196" y="1654646"/>
              <a:ext cx="909465" cy="1182940"/>
            </p:xfrm>
            <a:graphic>
              <a:graphicData uri="http://schemas.microsoft.com/office/powerpoint/2016/slidezoom">
                <pslz:sldZm>
                  <pslz:sldZmObj sldId="445" cId="3472241748">
                    <pslz:zmPr id="{6A7AF861-31C8-4020-A8C1-498EC32F80EF}" returnToParent="0" imageType="cover" transitionDur="1000">
                      <p166:blipFill xmlns:p166="http://schemas.microsoft.com/office/powerpoint/2016/6/main">
                        <a:blip r:embed="rId9"/>
                        <a:stretch>
                          <a:fillRect/>
                        </a:stretch>
                      </p166:blipFill>
                      <p166:spPr xmlns:p166="http://schemas.microsoft.com/office/powerpoint/2016/6/main">
                        <a:xfrm>
                          <a:off x="0" y="0"/>
                          <a:ext cx="909465" cy="1182940"/>
                        </a:xfrm>
                        <a:prstGeom prst="rect">
                          <a:avLst/>
                        </a:prstGeom>
                        <a:ln w="3175">
                          <a:noFill/>
                        </a:ln>
                      </p166:spPr>
                    </pslz:zmPr>
                  </pslz:sldZmObj>
                </pslz:sldZm>
              </a:graphicData>
            </a:graphic>
          </p:graphicFrame>
        </mc:Choice>
        <mc:Fallback xmlns="">
          <p:pic>
            <p:nvPicPr>
              <p:cNvPr id="36" name="Slide Zoom 35">
                <a:hlinkClick r:id="rId10" action="ppaction://hlinksldjump"/>
                <a:extLst>
                  <a:ext uri="{FF2B5EF4-FFF2-40B4-BE49-F238E27FC236}">
                    <a16:creationId xmlns:a16="http://schemas.microsoft.com/office/drawing/2014/main" id="{A08E589D-CCF8-424E-A2B3-091604031100}"/>
                  </a:ext>
                </a:extLst>
              </p:cNvPr>
              <p:cNvPicPr>
                <a:picLocks noGrp="1" noRot="1" noChangeAspect="1" noMove="1" noResize="1" noEditPoints="1" noAdjustHandles="1" noChangeArrowheads="1" noChangeShapeType="1"/>
              </p:cNvPicPr>
              <p:nvPr/>
            </p:nvPicPr>
            <p:blipFill>
              <a:blip r:embed="rId11"/>
              <a:stretch>
                <a:fillRect/>
              </a:stretch>
            </p:blipFill>
            <p:spPr>
              <a:xfrm>
                <a:off x="8633196" y="1654646"/>
                <a:ext cx="909465" cy="1182940"/>
              </a:xfrm>
              <a:prstGeom prst="rect">
                <a:avLst/>
              </a:prstGeom>
              <a:ln w="3175">
                <a:noFill/>
              </a:ln>
            </p:spPr>
          </p:pic>
        </mc:Fallback>
      </mc:AlternateContent>
    </p:spTree>
    <p:extLst>
      <p:ext uri="{BB962C8B-B14F-4D97-AF65-F5344CB8AC3E}">
        <p14:creationId xmlns:p14="http://schemas.microsoft.com/office/powerpoint/2010/main" val="1726744800"/>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501724" y="2188198"/>
            <a:ext cx="1676399" cy="1676399"/>
          </a:xfrm>
          <a:prstGeom prst="rect">
            <a:avLst/>
          </a:prstGeom>
          <a:solidFill>
            <a:schemeClr val="bg1"/>
          </a:solidFill>
          <a:ln w="6985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4" name="TextBox 3"/>
          <p:cNvSpPr txBox="1"/>
          <p:nvPr/>
        </p:nvSpPr>
        <p:spPr>
          <a:xfrm>
            <a:off x="489024" y="3972558"/>
            <a:ext cx="1692307" cy="1071062"/>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An attacker attempts to log into a VM using a brute force attack.</a:t>
            </a:r>
          </a:p>
        </p:txBody>
      </p:sp>
      <p:sp>
        <p:nvSpPr>
          <p:cNvPr id="18" name="TextBox 17"/>
          <p:cNvSpPr txBox="1"/>
          <p:nvPr/>
        </p:nvSpPr>
        <p:spPr>
          <a:xfrm>
            <a:off x="3842782" y="4013890"/>
            <a:ext cx="2362202" cy="1458861"/>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Security Center uses machine learning to understand typical RDP access patterns for this VM and alerts when access attempts exceed the norm.</a:t>
            </a:r>
          </a:p>
        </p:txBody>
      </p:sp>
      <p:sp>
        <p:nvSpPr>
          <p:cNvPr id="20" name="TextBox 19"/>
          <p:cNvSpPr txBox="1"/>
          <p:nvPr/>
        </p:nvSpPr>
        <p:spPr>
          <a:xfrm>
            <a:off x="7228996" y="6154305"/>
            <a:ext cx="4960773" cy="489365"/>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Azure Security Center triggers an alert</a:t>
            </a:r>
          </a:p>
        </p:txBody>
      </p:sp>
      <p:sp>
        <p:nvSpPr>
          <p:cNvPr id="28" name="Freeform: Shape 8"/>
          <p:cNvSpPr/>
          <p:nvPr/>
        </p:nvSpPr>
        <p:spPr bwMode="auto">
          <a:xfrm>
            <a:off x="3865360" y="2054085"/>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30" name="Freeform 829"/>
          <p:cNvSpPr>
            <a:spLocks noEditPoints="1"/>
          </p:cNvSpPr>
          <p:nvPr/>
        </p:nvSpPr>
        <p:spPr bwMode="auto">
          <a:xfrm>
            <a:off x="4233935" y="2556772"/>
            <a:ext cx="939251" cy="939251"/>
          </a:xfrm>
          <a:custGeom>
            <a:avLst/>
            <a:gdLst>
              <a:gd name="T0" fmla="*/ 56 w 116"/>
              <a:gd name="T1" fmla="*/ 116 h 116"/>
              <a:gd name="T2" fmla="*/ 112 w 116"/>
              <a:gd name="T3" fmla="*/ 60 h 116"/>
              <a:gd name="T4" fmla="*/ 104 w 116"/>
              <a:gd name="T5" fmla="*/ 32 h 116"/>
              <a:gd name="T6" fmla="*/ 116 w 116"/>
              <a:gd name="T7" fmla="*/ 20 h 116"/>
              <a:gd name="T8" fmla="*/ 96 w 116"/>
              <a:gd name="T9" fmla="*/ 20 h 116"/>
              <a:gd name="T10" fmla="*/ 96 w 116"/>
              <a:gd name="T11" fmla="*/ 0 h 116"/>
              <a:gd name="T12" fmla="*/ 84 w 116"/>
              <a:gd name="T13" fmla="*/ 12 h 116"/>
              <a:gd name="T14" fmla="*/ 56 w 116"/>
              <a:gd name="T15" fmla="*/ 4 h 116"/>
              <a:gd name="T16" fmla="*/ 0 w 116"/>
              <a:gd name="T17" fmla="*/ 60 h 116"/>
              <a:gd name="T18" fmla="*/ 56 w 116"/>
              <a:gd name="T19" fmla="*/ 116 h 116"/>
              <a:gd name="T20" fmla="*/ 96 w 116"/>
              <a:gd name="T21" fmla="*/ 28 h 116"/>
              <a:gd name="T22" fmla="*/ 97 w 116"/>
              <a:gd name="T23" fmla="*/ 28 h 116"/>
              <a:gd name="T24" fmla="*/ 89 w 116"/>
              <a:gd name="T25" fmla="*/ 36 h 116"/>
              <a:gd name="T26" fmla="*/ 80 w 116"/>
              <a:gd name="T27" fmla="*/ 36 h 116"/>
              <a:gd name="T28" fmla="*/ 80 w 116"/>
              <a:gd name="T29" fmla="*/ 27 h 116"/>
              <a:gd name="T30" fmla="*/ 88 w 116"/>
              <a:gd name="T31" fmla="*/ 19 h 116"/>
              <a:gd name="T32" fmla="*/ 88 w 116"/>
              <a:gd name="T33" fmla="*/ 20 h 116"/>
              <a:gd name="T34" fmla="*/ 88 w 116"/>
              <a:gd name="T35" fmla="*/ 28 h 116"/>
              <a:gd name="T36" fmla="*/ 96 w 116"/>
              <a:gd name="T37" fmla="*/ 28 h 116"/>
              <a:gd name="T38" fmla="*/ 84 w 116"/>
              <a:gd name="T39" fmla="*/ 60 h 116"/>
              <a:gd name="T40" fmla="*/ 56 w 116"/>
              <a:gd name="T41" fmla="*/ 88 h 116"/>
              <a:gd name="T42" fmla="*/ 28 w 116"/>
              <a:gd name="T43" fmla="*/ 60 h 116"/>
              <a:gd name="T44" fmla="*/ 56 w 116"/>
              <a:gd name="T45" fmla="*/ 32 h 116"/>
              <a:gd name="T46" fmla="*/ 72 w 116"/>
              <a:gd name="T47" fmla="*/ 37 h 116"/>
              <a:gd name="T48" fmla="*/ 72 w 116"/>
              <a:gd name="T49" fmla="*/ 38 h 116"/>
              <a:gd name="T50" fmla="*/ 64 w 116"/>
              <a:gd name="T51" fmla="*/ 46 h 116"/>
              <a:gd name="T52" fmla="*/ 56 w 116"/>
              <a:gd name="T53" fmla="*/ 44 h 116"/>
              <a:gd name="T54" fmla="*/ 40 w 116"/>
              <a:gd name="T55" fmla="*/ 60 h 116"/>
              <a:gd name="T56" fmla="*/ 56 w 116"/>
              <a:gd name="T57" fmla="*/ 76 h 116"/>
              <a:gd name="T58" fmla="*/ 72 w 116"/>
              <a:gd name="T59" fmla="*/ 60 h 116"/>
              <a:gd name="T60" fmla="*/ 70 w 116"/>
              <a:gd name="T61" fmla="*/ 52 h 116"/>
              <a:gd name="T62" fmla="*/ 78 w 116"/>
              <a:gd name="T63" fmla="*/ 44 h 116"/>
              <a:gd name="T64" fmla="*/ 79 w 116"/>
              <a:gd name="T65" fmla="*/ 44 h 116"/>
              <a:gd name="T66" fmla="*/ 84 w 116"/>
              <a:gd name="T67" fmla="*/ 60 h 116"/>
              <a:gd name="T68" fmla="*/ 64 w 116"/>
              <a:gd name="T69" fmla="*/ 60 h 116"/>
              <a:gd name="T70" fmla="*/ 56 w 116"/>
              <a:gd name="T71" fmla="*/ 68 h 116"/>
              <a:gd name="T72" fmla="*/ 48 w 116"/>
              <a:gd name="T73" fmla="*/ 60 h 116"/>
              <a:gd name="T74" fmla="*/ 56 w 116"/>
              <a:gd name="T75" fmla="*/ 52 h 116"/>
              <a:gd name="T76" fmla="*/ 58 w 116"/>
              <a:gd name="T77" fmla="*/ 52 h 116"/>
              <a:gd name="T78" fmla="*/ 53 w 116"/>
              <a:gd name="T79" fmla="*/ 57 h 116"/>
              <a:gd name="T80" fmla="*/ 53 w 116"/>
              <a:gd name="T81" fmla="*/ 63 h 116"/>
              <a:gd name="T82" fmla="*/ 56 w 116"/>
              <a:gd name="T83" fmla="*/ 64 h 116"/>
              <a:gd name="T84" fmla="*/ 59 w 116"/>
              <a:gd name="T85" fmla="*/ 63 h 116"/>
              <a:gd name="T86" fmla="*/ 64 w 116"/>
              <a:gd name="T87" fmla="*/ 58 h 116"/>
              <a:gd name="T88" fmla="*/ 64 w 116"/>
              <a:gd name="T89" fmla="*/ 60 h 116"/>
              <a:gd name="T90" fmla="*/ 56 w 116"/>
              <a:gd name="T91" fmla="*/ 12 h 116"/>
              <a:gd name="T92" fmla="*/ 78 w 116"/>
              <a:gd name="T93" fmla="*/ 18 h 116"/>
              <a:gd name="T94" fmla="*/ 72 w 116"/>
              <a:gd name="T95" fmla="*/ 24 h 116"/>
              <a:gd name="T96" fmla="*/ 72 w 116"/>
              <a:gd name="T97" fmla="*/ 28 h 116"/>
              <a:gd name="T98" fmla="*/ 56 w 116"/>
              <a:gd name="T99" fmla="*/ 24 h 116"/>
              <a:gd name="T100" fmla="*/ 20 w 116"/>
              <a:gd name="T101" fmla="*/ 60 h 116"/>
              <a:gd name="T102" fmla="*/ 56 w 116"/>
              <a:gd name="T103" fmla="*/ 96 h 116"/>
              <a:gd name="T104" fmla="*/ 92 w 116"/>
              <a:gd name="T105" fmla="*/ 60 h 116"/>
              <a:gd name="T106" fmla="*/ 88 w 116"/>
              <a:gd name="T107" fmla="*/ 44 h 116"/>
              <a:gd name="T108" fmla="*/ 92 w 116"/>
              <a:gd name="T109" fmla="*/ 44 h 116"/>
              <a:gd name="T110" fmla="*/ 98 w 116"/>
              <a:gd name="T111" fmla="*/ 38 h 116"/>
              <a:gd name="T112" fmla="*/ 104 w 116"/>
              <a:gd name="T113" fmla="*/ 60 h 116"/>
              <a:gd name="T114" fmla="*/ 56 w 116"/>
              <a:gd name="T115" fmla="*/ 108 h 116"/>
              <a:gd name="T116" fmla="*/ 8 w 116"/>
              <a:gd name="T117" fmla="*/ 60 h 116"/>
              <a:gd name="T118" fmla="*/ 56 w 116"/>
              <a:gd name="T119" fmla="*/ 1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 h="116">
                <a:moveTo>
                  <a:pt x="56" y="116"/>
                </a:moveTo>
                <a:cubicBezTo>
                  <a:pt x="87" y="116"/>
                  <a:pt x="112" y="91"/>
                  <a:pt x="112" y="60"/>
                </a:cubicBezTo>
                <a:cubicBezTo>
                  <a:pt x="112" y="50"/>
                  <a:pt x="109" y="40"/>
                  <a:pt x="104" y="32"/>
                </a:cubicBezTo>
                <a:cubicBezTo>
                  <a:pt x="116" y="20"/>
                  <a:pt x="116" y="20"/>
                  <a:pt x="116" y="20"/>
                </a:cubicBezTo>
                <a:cubicBezTo>
                  <a:pt x="96" y="20"/>
                  <a:pt x="96" y="20"/>
                  <a:pt x="96" y="20"/>
                </a:cubicBezTo>
                <a:cubicBezTo>
                  <a:pt x="96" y="0"/>
                  <a:pt x="96" y="0"/>
                  <a:pt x="96" y="0"/>
                </a:cubicBezTo>
                <a:cubicBezTo>
                  <a:pt x="84" y="12"/>
                  <a:pt x="84" y="12"/>
                  <a:pt x="84" y="12"/>
                </a:cubicBezTo>
                <a:cubicBezTo>
                  <a:pt x="76" y="7"/>
                  <a:pt x="66" y="4"/>
                  <a:pt x="56" y="4"/>
                </a:cubicBezTo>
                <a:cubicBezTo>
                  <a:pt x="25" y="4"/>
                  <a:pt x="0" y="29"/>
                  <a:pt x="0" y="60"/>
                </a:cubicBezTo>
                <a:cubicBezTo>
                  <a:pt x="0" y="91"/>
                  <a:pt x="25" y="116"/>
                  <a:pt x="56" y="116"/>
                </a:cubicBezTo>
                <a:close/>
                <a:moveTo>
                  <a:pt x="96" y="28"/>
                </a:moveTo>
                <a:cubicBezTo>
                  <a:pt x="97" y="28"/>
                  <a:pt x="97" y="28"/>
                  <a:pt x="97" y="28"/>
                </a:cubicBezTo>
                <a:cubicBezTo>
                  <a:pt x="89" y="36"/>
                  <a:pt x="89" y="36"/>
                  <a:pt x="89" y="36"/>
                </a:cubicBezTo>
                <a:cubicBezTo>
                  <a:pt x="80" y="36"/>
                  <a:pt x="80" y="36"/>
                  <a:pt x="80" y="36"/>
                </a:cubicBezTo>
                <a:cubicBezTo>
                  <a:pt x="80" y="27"/>
                  <a:pt x="80" y="27"/>
                  <a:pt x="80" y="27"/>
                </a:cubicBezTo>
                <a:cubicBezTo>
                  <a:pt x="88" y="19"/>
                  <a:pt x="88" y="19"/>
                  <a:pt x="88" y="19"/>
                </a:cubicBezTo>
                <a:cubicBezTo>
                  <a:pt x="88" y="20"/>
                  <a:pt x="88" y="20"/>
                  <a:pt x="88" y="20"/>
                </a:cubicBezTo>
                <a:cubicBezTo>
                  <a:pt x="88" y="28"/>
                  <a:pt x="88" y="28"/>
                  <a:pt x="88" y="28"/>
                </a:cubicBezTo>
                <a:lnTo>
                  <a:pt x="96" y="28"/>
                </a:lnTo>
                <a:close/>
                <a:moveTo>
                  <a:pt x="84" y="60"/>
                </a:moveTo>
                <a:cubicBezTo>
                  <a:pt x="84" y="75"/>
                  <a:pt x="71" y="88"/>
                  <a:pt x="56" y="88"/>
                </a:cubicBezTo>
                <a:cubicBezTo>
                  <a:pt x="41" y="88"/>
                  <a:pt x="28" y="75"/>
                  <a:pt x="28" y="60"/>
                </a:cubicBezTo>
                <a:cubicBezTo>
                  <a:pt x="28" y="45"/>
                  <a:pt x="41" y="32"/>
                  <a:pt x="56" y="32"/>
                </a:cubicBezTo>
                <a:cubicBezTo>
                  <a:pt x="62" y="32"/>
                  <a:pt x="67" y="34"/>
                  <a:pt x="72" y="37"/>
                </a:cubicBezTo>
                <a:cubicBezTo>
                  <a:pt x="72" y="38"/>
                  <a:pt x="72" y="38"/>
                  <a:pt x="72" y="38"/>
                </a:cubicBezTo>
                <a:cubicBezTo>
                  <a:pt x="64" y="46"/>
                  <a:pt x="64" y="46"/>
                  <a:pt x="64" y="46"/>
                </a:cubicBezTo>
                <a:cubicBezTo>
                  <a:pt x="62" y="45"/>
                  <a:pt x="59" y="44"/>
                  <a:pt x="56" y="44"/>
                </a:cubicBezTo>
                <a:cubicBezTo>
                  <a:pt x="47" y="44"/>
                  <a:pt x="40" y="51"/>
                  <a:pt x="40" y="60"/>
                </a:cubicBezTo>
                <a:cubicBezTo>
                  <a:pt x="40" y="69"/>
                  <a:pt x="47" y="76"/>
                  <a:pt x="56" y="76"/>
                </a:cubicBezTo>
                <a:cubicBezTo>
                  <a:pt x="65" y="76"/>
                  <a:pt x="72" y="69"/>
                  <a:pt x="72" y="60"/>
                </a:cubicBezTo>
                <a:cubicBezTo>
                  <a:pt x="72" y="57"/>
                  <a:pt x="71" y="54"/>
                  <a:pt x="70" y="52"/>
                </a:cubicBezTo>
                <a:cubicBezTo>
                  <a:pt x="78" y="44"/>
                  <a:pt x="78" y="44"/>
                  <a:pt x="78" y="44"/>
                </a:cubicBezTo>
                <a:cubicBezTo>
                  <a:pt x="79" y="44"/>
                  <a:pt x="79" y="44"/>
                  <a:pt x="79" y="44"/>
                </a:cubicBezTo>
                <a:cubicBezTo>
                  <a:pt x="82" y="49"/>
                  <a:pt x="84" y="54"/>
                  <a:pt x="84" y="60"/>
                </a:cubicBezTo>
                <a:close/>
                <a:moveTo>
                  <a:pt x="64" y="60"/>
                </a:moveTo>
                <a:cubicBezTo>
                  <a:pt x="64" y="64"/>
                  <a:pt x="60" y="68"/>
                  <a:pt x="56" y="68"/>
                </a:cubicBezTo>
                <a:cubicBezTo>
                  <a:pt x="52" y="68"/>
                  <a:pt x="48" y="64"/>
                  <a:pt x="48" y="60"/>
                </a:cubicBezTo>
                <a:cubicBezTo>
                  <a:pt x="48" y="56"/>
                  <a:pt x="52" y="52"/>
                  <a:pt x="56" y="52"/>
                </a:cubicBezTo>
                <a:cubicBezTo>
                  <a:pt x="57" y="52"/>
                  <a:pt x="57" y="52"/>
                  <a:pt x="58" y="52"/>
                </a:cubicBezTo>
                <a:cubicBezTo>
                  <a:pt x="53" y="57"/>
                  <a:pt x="53" y="57"/>
                  <a:pt x="53" y="57"/>
                </a:cubicBezTo>
                <a:cubicBezTo>
                  <a:pt x="52" y="59"/>
                  <a:pt x="52" y="61"/>
                  <a:pt x="53" y="63"/>
                </a:cubicBezTo>
                <a:cubicBezTo>
                  <a:pt x="54" y="64"/>
                  <a:pt x="55" y="64"/>
                  <a:pt x="56" y="64"/>
                </a:cubicBezTo>
                <a:cubicBezTo>
                  <a:pt x="57" y="64"/>
                  <a:pt x="58" y="64"/>
                  <a:pt x="59" y="63"/>
                </a:cubicBezTo>
                <a:cubicBezTo>
                  <a:pt x="64" y="58"/>
                  <a:pt x="64" y="58"/>
                  <a:pt x="64" y="58"/>
                </a:cubicBezTo>
                <a:cubicBezTo>
                  <a:pt x="64" y="59"/>
                  <a:pt x="64" y="59"/>
                  <a:pt x="64" y="60"/>
                </a:cubicBezTo>
                <a:close/>
                <a:moveTo>
                  <a:pt x="56" y="12"/>
                </a:moveTo>
                <a:cubicBezTo>
                  <a:pt x="64" y="12"/>
                  <a:pt x="72" y="14"/>
                  <a:pt x="78" y="18"/>
                </a:cubicBezTo>
                <a:cubicBezTo>
                  <a:pt x="72" y="24"/>
                  <a:pt x="72" y="24"/>
                  <a:pt x="72" y="24"/>
                </a:cubicBezTo>
                <a:cubicBezTo>
                  <a:pt x="72" y="28"/>
                  <a:pt x="72" y="28"/>
                  <a:pt x="72" y="28"/>
                </a:cubicBezTo>
                <a:cubicBezTo>
                  <a:pt x="67" y="25"/>
                  <a:pt x="62" y="24"/>
                  <a:pt x="56" y="24"/>
                </a:cubicBezTo>
                <a:cubicBezTo>
                  <a:pt x="36" y="24"/>
                  <a:pt x="20" y="40"/>
                  <a:pt x="20" y="60"/>
                </a:cubicBezTo>
                <a:cubicBezTo>
                  <a:pt x="20" y="80"/>
                  <a:pt x="36" y="96"/>
                  <a:pt x="56" y="96"/>
                </a:cubicBezTo>
                <a:cubicBezTo>
                  <a:pt x="76" y="96"/>
                  <a:pt x="92" y="80"/>
                  <a:pt x="92" y="60"/>
                </a:cubicBezTo>
                <a:cubicBezTo>
                  <a:pt x="92" y="54"/>
                  <a:pt x="91" y="49"/>
                  <a:pt x="88" y="44"/>
                </a:cubicBezTo>
                <a:cubicBezTo>
                  <a:pt x="92" y="44"/>
                  <a:pt x="92" y="44"/>
                  <a:pt x="92" y="44"/>
                </a:cubicBezTo>
                <a:cubicBezTo>
                  <a:pt x="98" y="38"/>
                  <a:pt x="98" y="38"/>
                  <a:pt x="98" y="38"/>
                </a:cubicBezTo>
                <a:cubicBezTo>
                  <a:pt x="102" y="44"/>
                  <a:pt x="104" y="52"/>
                  <a:pt x="104" y="60"/>
                </a:cubicBezTo>
                <a:cubicBezTo>
                  <a:pt x="104" y="86"/>
                  <a:pt x="82" y="108"/>
                  <a:pt x="56" y="108"/>
                </a:cubicBezTo>
                <a:cubicBezTo>
                  <a:pt x="30" y="108"/>
                  <a:pt x="8" y="86"/>
                  <a:pt x="8" y="60"/>
                </a:cubicBezTo>
                <a:cubicBezTo>
                  <a:pt x="8" y="34"/>
                  <a:pt x="30" y="12"/>
                  <a:pt x="56" y="12"/>
                </a:cubicBezTo>
                <a:close/>
              </a:path>
            </a:pathLst>
          </a:custGeom>
          <a:solidFill>
            <a:schemeClr val="accent1"/>
          </a:solidFill>
          <a:ln w="31750">
            <a:solidFill>
              <a:srgbClr val="FFFFFF"/>
            </a:solidFill>
            <a:miter lim="800000"/>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cxnSp>
        <p:nvCxnSpPr>
          <p:cNvPr id="15" name="Straight Connector 14"/>
          <p:cNvCxnSpPr>
            <a:stCxn id="5" idx="3"/>
          </p:cNvCxnSpPr>
          <p:nvPr/>
        </p:nvCxnSpPr>
        <p:spPr>
          <a:xfrm>
            <a:off x="2178123" y="3026398"/>
            <a:ext cx="1558466" cy="0"/>
          </a:xfrm>
          <a:prstGeom prst="line">
            <a:avLst/>
          </a:prstGeom>
          <a:solidFill>
            <a:schemeClr val="bg1"/>
          </a:solid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5"/>
          <p:cNvSpPr/>
          <p:nvPr/>
        </p:nvSpPr>
        <p:spPr bwMode="auto">
          <a:xfrm rot="8100000">
            <a:off x="3406197" y="2889545"/>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21" name="Straight Connector 20"/>
          <p:cNvCxnSpPr/>
          <p:nvPr/>
        </p:nvCxnSpPr>
        <p:spPr>
          <a:xfrm>
            <a:off x="5541760" y="3026398"/>
            <a:ext cx="1577173" cy="0"/>
          </a:xfrm>
          <a:prstGeom prst="line">
            <a:avLst/>
          </a:prstGeom>
          <a:solidFill>
            <a:schemeClr val="bg1"/>
          </a:solidFill>
          <a:ln w="69850">
            <a:solidFill>
              <a:srgbClr val="00BCF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3" name="Rectangle 5"/>
          <p:cNvSpPr/>
          <p:nvPr/>
        </p:nvSpPr>
        <p:spPr bwMode="auto">
          <a:xfrm rot="8100000">
            <a:off x="6788541" y="2889545"/>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rgbClr val="00BCF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idx="4294967295"/>
          </p:nvPr>
        </p:nvSpPr>
        <p:spPr>
          <a:xfrm>
            <a:off x="274638" y="449262"/>
            <a:ext cx="11582399" cy="858838"/>
          </a:xfrm>
        </p:spPr>
        <p:txBody>
          <a:bodyPr/>
          <a:lstStyle/>
          <a:p>
            <a:r>
              <a:rPr lang="en-US" sz="4400" dirty="0">
                <a:solidFill>
                  <a:schemeClr val="tx1"/>
                </a:solidFill>
              </a:rPr>
              <a:t>Target and attack</a:t>
            </a:r>
            <a:br>
              <a:rPr lang="en-US" dirty="0"/>
            </a:br>
            <a:r>
              <a:rPr lang="en-US" sz="2800" dirty="0">
                <a:gradFill>
                  <a:gsLst>
                    <a:gs pos="1250">
                      <a:schemeClr val="tx2"/>
                    </a:gs>
                    <a:gs pos="100000">
                      <a:schemeClr val="tx2"/>
                    </a:gs>
                  </a:gsLst>
                  <a:lin ang="5400000" scaled="0"/>
                </a:gradFill>
              </a:rPr>
              <a:t>RDP brute force attack detected using anomaly detection</a:t>
            </a:r>
            <a:endParaRPr lang="en-US" sz="4000" dirty="0">
              <a:gradFill>
                <a:gsLst>
                  <a:gs pos="1250">
                    <a:schemeClr val="tx2"/>
                  </a:gs>
                  <a:gs pos="100000">
                    <a:schemeClr val="tx2"/>
                  </a:gs>
                </a:gsLst>
                <a:lin ang="5400000" scaled="0"/>
              </a:gradFill>
            </a:endParaRPr>
          </a:p>
        </p:txBody>
      </p:sp>
      <p:sp>
        <p:nvSpPr>
          <p:cNvPr id="24" name="Freeform 542"/>
          <p:cNvSpPr>
            <a:spLocks noEditPoints="1"/>
          </p:cNvSpPr>
          <p:nvPr/>
        </p:nvSpPr>
        <p:spPr bwMode="auto">
          <a:xfrm>
            <a:off x="765353" y="2605585"/>
            <a:ext cx="1149140" cy="841624"/>
          </a:xfrm>
          <a:custGeom>
            <a:avLst/>
            <a:gdLst>
              <a:gd name="T0" fmla="*/ 0 w 284"/>
              <a:gd name="T1" fmla="*/ 0 h 208"/>
              <a:gd name="T2" fmla="*/ 0 w 284"/>
              <a:gd name="T3" fmla="*/ 9 h 208"/>
              <a:gd name="T4" fmla="*/ 0 w 284"/>
              <a:gd name="T5" fmla="*/ 19 h 208"/>
              <a:gd name="T6" fmla="*/ 0 w 284"/>
              <a:gd name="T7" fmla="*/ 151 h 208"/>
              <a:gd name="T8" fmla="*/ 0 w 284"/>
              <a:gd name="T9" fmla="*/ 161 h 208"/>
              <a:gd name="T10" fmla="*/ 0 w 284"/>
              <a:gd name="T11" fmla="*/ 170 h 208"/>
              <a:gd name="T12" fmla="*/ 133 w 284"/>
              <a:gd name="T13" fmla="*/ 170 h 208"/>
              <a:gd name="T14" fmla="*/ 133 w 284"/>
              <a:gd name="T15" fmla="*/ 189 h 208"/>
              <a:gd name="T16" fmla="*/ 95 w 284"/>
              <a:gd name="T17" fmla="*/ 189 h 208"/>
              <a:gd name="T18" fmla="*/ 95 w 284"/>
              <a:gd name="T19" fmla="*/ 208 h 208"/>
              <a:gd name="T20" fmla="*/ 189 w 284"/>
              <a:gd name="T21" fmla="*/ 208 h 208"/>
              <a:gd name="T22" fmla="*/ 189 w 284"/>
              <a:gd name="T23" fmla="*/ 189 h 208"/>
              <a:gd name="T24" fmla="*/ 151 w 284"/>
              <a:gd name="T25" fmla="*/ 189 h 208"/>
              <a:gd name="T26" fmla="*/ 151 w 284"/>
              <a:gd name="T27" fmla="*/ 170 h 208"/>
              <a:gd name="T28" fmla="*/ 265 w 284"/>
              <a:gd name="T29" fmla="*/ 170 h 208"/>
              <a:gd name="T30" fmla="*/ 274 w 284"/>
              <a:gd name="T31" fmla="*/ 170 h 208"/>
              <a:gd name="T32" fmla="*/ 284 w 284"/>
              <a:gd name="T33" fmla="*/ 170 h 208"/>
              <a:gd name="T34" fmla="*/ 284 w 284"/>
              <a:gd name="T35" fmla="*/ 19 h 208"/>
              <a:gd name="T36" fmla="*/ 284 w 284"/>
              <a:gd name="T37" fmla="*/ 9 h 208"/>
              <a:gd name="T38" fmla="*/ 284 w 284"/>
              <a:gd name="T39" fmla="*/ 0 h 208"/>
              <a:gd name="T40" fmla="*/ 0 w 284"/>
              <a:gd name="T41" fmla="*/ 0 h 208"/>
              <a:gd name="T42" fmla="*/ 265 w 284"/>
              <a:gd name="T43" fmla="*/ 151 h 208"/>
              <a:gd name="T44" fmla="*/ 19 w 284"/>
              <a:gd name="T45" fmla="*/ 151 h 208"/>
              <a:gd name="T46" fmla="*/ 19 w 284"/>
              <a:gd name="T47" fmla="*/ 19 h 208"/>
              <a:gd name="T48" fmla="*/ 265 w 284"/>
              <a:gd name="T49" fmla="*/ 19 h 208"/>
              <a:gd name="T50" fmla="*/ 265 w 284"/>
              <a:gd name="T51" fmla="*/ 15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 h="208">
                <a:moveTo>
                  <a:pt x="0" y="0"/>
                </a:moveTo>
                <a:lnTo>
                  <a:pt x="0" y="9"/>
                </a:lnTo>
                <a:lnTo>
                  <a:pt x="0" y="19"/>
                </a:lnTo>
                <a:lnTo>
                  <a:pt x="0" y="151"/>
                </a:lnTo>
                <a:lnTo>
                  <a:pt x="0" y="161"/>
                </a:lnTo>
                <a:lnTo>
                  <a:pt x="0" y="170"/>
                </a:lnTo>
                <a:lnTo>
                  <a:pt x="133" y="170"/>
                </a:lnTo>
                <a:lnTo>
                  <a:pt x="133" y="189"/>
                </a:lnTo>
                <a:lnTo>
                  <a:pt x="95" y="189"/>
                </a:lnTo>
                <a:lnTo>
                  <a:pt x="95" y="208"/>
                </a:lnTo>
                <a:lnTo>
                  <a:pt x="189" y="208"/>
                </a:lnTo>
                <a:lnTo>
                  <a:pt x="189" y="189"/>
                </a:lnTo>
                <a:lnTo>
                  <a:pt x="151" y="189"/>
                </a:lnTo>
                <a:lnTo>
                  <a:pt x="151" y="170"/>
                </a:lnTo>
                <a:lnTo>
                  <a:pt x="265" y="170"/>
                </a:lnTo>
                <a:lnTo>
                  <a:pt x="274" y="170"/>
                </a:lnTo>
                <a:lnTo>
                  <a:pt x="284" y="170"/>
                </a:lnTo>
                <a:lnTo>
                  <a:pt x="284" y="19"/>
                </a:lnTo>
                <a:lnTo>
                  <a:pt x="284" y="9"/>
                </a:lnTo>
                <a:lnTo>
                  <a:pt x="284" y="0"/>
                </a:lnTo>
                <a:lnTo>
                  <a:pt x="0" y="0"/>
                </a:lnTo>
                <a:close/>
                <a:moveTo>
                  <a:pt x="265" y="151"/>
                </a:moveTo>
                <a:lnTo>
                  <a:pt x="19" y="151"/>
                </a:lnTo>
                <a:lnTo>
                  <a:pt x="19" y="19"/>
                </a:lnTo>
                <a:lnTo>
                  <a:pt x="265" y="19"/>
                </a:lnTo>
                <a:lnTo>
                  <a:pt x="265" y="151"/>
                </a:lnTo>
                <a:close/>
              </a:path>
            </a:pathLst>
          </a:custGeom>
          <a:solidFill>
            <a:schemeClr val="accent6"/>
          </a:solidFill>
          <a:ln w="31750">
            <a:solidFill>
              <a:srgbClr val="FFFFFF"/>
            </a:solidFill>
            <a:miter lim="800000"/>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nvGrpSpPr>
          <p:cNvPr id="6" name="Group 5"/>
          <p:cNvGrpSpPr/>
          <p:nvPr/>
        </p:nvGrpSpPr>
        <p:grpSpPr>
          <a:xfrm>
            <a:off x="7228996" y="1841390"/>
            <a:ext cx="4750279" cy="4392933"/>
            <a:chOff x="7228996" y="1841390"/>
            <a:chExt cx="4750279" cy="4392933"/>
          </a:xfrm>
        </p:grpSpPr>
        <p:pic>
          <p:nvPicPr>
            <p:cNvPr id="12" name="Picture 11"/>
            <p:cNvPicPr>
              <a:picLocks noChangeAspect="1"/>
            </p:cNvPicPr>
            <p:nvPr/>
          </p:nvPicPr>
          <p:blipFill rotWithShape="1">
            <a:blip r:embed="rId3"/>
            <a:srcRect b="25645"/>
            <a:stretch/>
          </p:blipFill>
          <p:spPr>
            <a:xfrm>
              <a:off x="7228996" y="1841390"/>
              <a:ext cx="4750279" cy="4392933"/>
            </a:xfrm>
            <a:prstGeom prst="rect">
              <a:avLst/>
            </a:prstGeom>
            <a:ln>
              <a:solidFill>
                <a:schemeClr val="bg1">
                  <a:lumMod val="75000"/>
                </a:schemeClr>
              </a:solidFill>
            </a:ln>
          </p:spPr>
        </p:pic>
        <p:sp>
          <p:nvSpPr>
            <p:cNvPr id="13" name="Rectangle 12"/>
            <p:cNvSpPr/>
            <p:nvPr/>
          </p:nvSpPr>
          <p:spPr bwMode="auto">
            <a:xfrm>
              <a:off x="9875837" y="2811462"/>
              <a:ext cx="914400" cy="152400"/>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32" name="Rectangle 31"/>
            <p:cNvSpPr/>
            <p:nvPr/>
          </p:nvSpPr>
          <p:spPr bwMode="auto">
            <a:xfrm>
              <a:off x="9571037" y="6078193"/>
              <a:ext cx="914400" cy="152400"/>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17" name="Rectangle 16"/>
            <p:cNvSpPr/>
            <p:nvPr/>
          </p:nvSpPr>
          <p:spPr bwMode="auto">
            <a:xfrm>
              <a:off x="7589837" y="2116157"/>
              <a:ext cx="1752600" cy="76200"/>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657445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857" y="3768358"/>
            <a:ext cx="1710266" cy="1071062"/>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An attacker gains access to a VM and installs malware undetected.</a:t>
            </a:r>
          </a:p>
        </p:txBody>
      </p:sp>
      <p:sp>
        <p:nvSpPr>
          <p:cNvPr id="8" name="TextBox 7"/>
          <p:cNvSpPr txBox="1"/>
          <p:nvPr/>
        </p:nvSpPr>
        <p:spPr>
          <a:xfrm>
            <a:off x="2710281" y="3768358"/>
            <a:ext cx="2177808" cy="1341906"/>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20" normalizeH="0" baseline="0" noProof="0" dirty="0">
                <a:ln>
                  <a:noFill/>
                </a:ln>
                <a:gradFill>
                  <a:gsLst>
                    <a:gs pos="2917">
                      <a:srgbClr val="505050"/>
                    </a:gs>
                    <a:gs pos="30000">
                      <a:srgbClr val="505050"/>
                    </a:gs>
                  </a:gsLst>
                  <a:lin ang="5400000" scaled="0"/>
                </a:gradFill>
                <a:effectLst/>
                <a:uLnTx/>
                <a:uFillTx/>
                <a:latin typeface="Segoe UI"/>
                <a:ea typeface="+mn-ea"/>
                <a:cs typeface="+mn-cs"/>
              </a:rPr>
              <a:t>A malicious or non-robust program causes a crash. </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Windows Error Reporting generates a memory crash dump.</a:t>
            </a:r>
          </a:p>
        </p:txBody>
      </p:sp>
      <p:sp>
        <p:nvSpPr>
          <p:cNvPr id="18" name="TextBox 17"/>
          <p:cNvSpPr txBox="1"/>
          <p:nvPr/>
        </p:nvSpPr>
        <p:spPr>
          <a:xfrm>
            <a:off x="4952705" y="3768358"/>
            <a:ext cx="2362202" cy="1264962"/>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Security Center</a:t>
            </a:r>
            <a:r>
              <a:rPr kumimoji="0" lang="en-US" sz="1400" b="0" i="1"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 </a:t>
            </a: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collects </a:t>
            </a:r>
            <a:b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an ephemeral copy of the crash dump and scans it </a:t>
            </a:r>
            <a:b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for evidence of exploits </a:t>
            </a:r>
            <a:b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and compromises.</a:t>
            </a:r>
          </a:p>
        </p:txBody>
      </p:sp>
      <p:sp>
        <p:nvSpPr>
          <p:cNvPr id="22" name="Title 1"/>
          <p:cNvSpPr txBox="1">
            <a:spLocks/>
          </p:cNvSpPr>
          <p:nvPr/>
        </p:nvSpPr>
        <p:spPr>
          <a:xfrm>
            <a:off x="141809" y="284375"/>
            <a:ext cx="11178721" cy="1236019"/>
          </a:xfrm>
          <a:prstGeom prst="rect">
            <a:avLst/>
          </a:prstGeom>
        </p:spPr>
        <p:txBody>
          <a:bodyPr vert="horz" wrap="square" lIns="146304" tIns="91440" rIns="146304" bIns="91440" rtlCol="0" anchor="ctr">
            <a:noAutofit/>
          </a:bodyPr>
          <a:lstStyle>
            <a:lvl1pPr algn="l" defTabSz="932563" rtl="0" eaLnBrk="1" latinLnBrk="0" hangingPunct="1">
              <a:lnSpc>
                <a:spcPct val="90000"/>
              </a:lnSpc>
              <a:spcBef>
                <a:spcPct val="0"/>
              </a:spcBef>
              <a:buNone/>
              <a:defRPr lang="en-US" sz="4399" b="0" kern="1200" cap="none" spc="-102" baseline="0">
                <a:ln w="3175">
                  <a:noFill/>
                </a:ln>
                <a:solidFill>
                  <a:schemeClr val="bg1"/>
                </a:solidFill>
                <a:effectLst/>
                <a:latin typeface="+mj-lt"/>
                <a:ea typeface="+mn-ea"/>
                <a:cs typeface="Segoe UI" pitchFamily="34" charset="0"/>
              </a:defRPr>
            </a:lvl1pPr>
          </a:lstStyle>
          <a:p>
            <a:pPr marL="0" marR="0" lvl="0" indent="0" algn="l" defTabSz="914224" rtl="0" eaLnBrk="1" fontAlgn="auto" latinLnBrk="0" hangingPunct="1">
              <a:lnSpc>
                <a:spcPct val="90000"/>
              </a:lnSpc>
              <a:spcBef>
                <a:spcPts val="600"/>
              </a:spcBef>
              <a:spcAft>
                <a:spcPts val="0"/>
              </a:spcAft>
              <a:buClrTx/>
              <a:buSzTx/>
              <a:buFontTx/>
              <a:buNone/>
              <a:tabLst/>
              <a:defRPr/>
            </a:pPr>
            <a:r>
              <a:rPr kumimoji="0" lang="en-US" sz="4400" b="0" i="0" u="none" strike="noStrike" kern="0" cap="none" spc="-20" normalizeH="0" baseline="0" noProof="0" dirty="0">
                <a:ln w="3175">
                  <a:noFill/>
                </a:ln>
                <a:gradFill>
                  <a:gsLst>
                    <a:gs pos="1250">
                      <a:srgbClr val="505050"/>
                    </a:gs>
                    <a:gs pos="100000">
                      <a:srgbClr val="505050"/>
                    </a:gs>
                  </a:gsLst>
                  <a:lin ang="5400000" scaled="0"/>
                </a:gradFill>
                <a:effectLst/>
                <a:uLnTx/>
                <a:uFillTx/>
                <a:latin typeface="Segoe UI Light"/>
                <a:ea typeface="+mn-ea"/>
                <a:cs typeface="Segoe UI Semilight" panose="020B0402040204020203" pitchFamily="34" charset="0"/>
              </a:rPr>
              <a:t>Install and Exploit</a:t>
            </a:r>
          </a:p>
          <a:p>
            <a:pPr marL="0" marR="0" lvl="0" indent="0" algn="l" defTabSz="914224" rtl="0" eaLnBrk="1" fontAlgn="auto" latinLnBrk="0" hangingPunct="1">
              <a:lnSpc>
                <a:spcPct val="90000"/>
              </a:lnSpc>
              <a:spcBef>
                <a:spcPts val="600"/>
              </a:spcBef>
              <a:spcAft>
                <a:spcPts val="0"/>
              </a:spcAft>
              <a:buClrTx/>
              <a:buSzTx/>
              <a:buFontTx/>
              <a:buNone/>
              <a:tabLst/>
              <a:defRPr/>
            </a:pPr>
            <a:r>
              <a:rPr kumimoji="0" lang="en-US" sz="2800" b="0" i="0" u="none" strike="noStrike" kern="0" cap="none" spc="-20" normalizeH="0" baseline="0" noProof="0" dirty="0">
                <a:ln w="3175">
                  <a:noFill/>
                </a:ln>
                <a:solidFill>
                  <a:srgbClr val="0078D7"/>
                </a:solidFill>
                <a:effectLst/>
                <a:uLnTx/>
                <a:uFillTx/>
                <a:latin typeface="Segoe UI Light"/>
                <a:ea typeface="+mn-ea"/>
                <a:cs typeface="Segoe UI Semilight" panose="020B0402040204020203" pitchFamily="34" charset="0"/>
              </a:rPr>
              <a:t>In-memory malware and exploit detected using crash analysis</a:t>
            </a:r>
          </a:p>
        </p:txBody>
      </p:sp>
      <p:sp>
        <p:nvSpPr>
          <p:cNvPr id="23" name="Rectangle 22"/>
          <p:cNvSpPr/>
          <p:nvPr/>
        </p:nvSpPr>
        <p:spPr bwMode="auto">
          <a:xfrm>
            <a:off x="457200" y="5252665"/>
            <a:ext cx="6561302" cy="1262435"/>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09728" rIns="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Segoe UI" pitchFamily="34" charset="0"/>
                <a:cs typeface="Segoe UI" pitchFamily="34" charset="0"/>
              </a:rPr>
              <a:t>Some Real World Examples: </a:t>
            </a:r>
          </a:p>
          <a:p>
            <a:pPr marL="171450" marR="0" lvl="0" indent="-171450" algn="l" defTabSz="932472"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200" b="1"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Segoe UI" pitchFamily="34" charset="0"/>
                <a:cs typeface="Segoe UI" pitchFamily="34" charset="0"/>
              </a:rPr>
              <a:t>Malicious PDF.EXE</a:t>
            </a:r>
            <a:r>
              <a:rPr kumimoji="0" lang="en-US" sz="12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Segoe UI" pitchFamily="34" charset="0"/>
                <a:cs typeface="Segoe UI" pitchFamily="34" charset="0"/>
              </a:rPr>
              <a:t>—Detected Phishing software when only 8% of A/V engines detected it </a:t>
            </a:r>
          </a:p>
          <a:p>
            <a:pPr marL="171450" marR="0" lvl="0" indent="-171450" algn="l" defTabSz="932472"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200" b="1" i="0" u="none" strike="noStrike" kern="1200" cap="none" spc="-20" normalizeH="0" baseline="0" noProof="0" dirty="0" err="1">
                <a:ln>
                  <a:noFill/>
                </a:ln>
                <a:gradFill>
                  <a:gsLst>
                    <a:gs pos="1250">
                      <a:srgbClr val="FFFFFF"/>
                    </a:gs>
                    <a:gs pos="100000">
                      <a:srgbClr val="FFFFFF"/>
                    </a:gs>
                  </a:gsLst>
                  <a:lin ang="5400000" scaled="0"/>
                </a:gradFill>
                <a:effectLst/>
                <a:uLnTx/>
                <a:uFillTx/>
                <a:latin typeface="Segoe UI"/>
                <a:ea typeface="+mn-ea"/>
                <a:cs typeface="+mn-cs"/>
              </a:rPr>
              <a:t>Metasploit</a:t>
            </a:r>
            <a:r>
              <a:rPr kumimoji="0" lang="en-US" sz="1200" b="1" i="0" u="none" strike="noStrike" kern="1200" cap="none" spc="-20" normalizeH="0" baseline="0" noProof="0" dirty="0">
                <a:ln>
                  <a:noFill/>
                </a:ln>
                <a:gradFill>
                  <a:gsLst>
                    <a:gs pos="1250">
                      <a:srgbClr val="FFFFFF"/>
                    </a:gs>
                    <a:gs pos="100000">
                      <a:srgbClr val="FFFFFF"/>
                    </a:gs>
                  </a:gsLst>
                  <a:lin ang="5400000" scaled="0"/>
                </a:gradFill>
                <a:effectLst/>
                <a:uLnTx/>
                <a:uFillTx/>
                <a:latin typeface="Segoe UI"/>
                <a:ea typeface="+mn-ea"/>
                <a:cs typeface="+mn-cs"/>
              </a:rPr>
              <a:t> injecting </a:t>
            </a:r>
            <a:r>
              <a:rPr kumimoji="0" lang="en-US" sz="1200" b="1" i="0" u="none" strike="noStrike" kern="1200" cap="none" spc="-20" normalizeH="0" baseline="0" noProof="0" dirty="0" err="1">
                <a:ln>
                  <a:noFill/>
                </a:ln>
                <a:gradFill>
                  <a:gsLst>
                    <a:gs pos="1250">
                      <a:srgbClr val="FFFFFF"/>
                    </a:gs>
                    <a:gs pos="100000">
                      <a:srgbClr val="FFFFFF"/>
                    </a:gs>
                  </a:gsLst>
                  <a:lin ang="5400000" scaled="0"/>
                </a:gradFill>
                <a:effectLst/>
                <a:uLnTx/>
                <a:uFillTx/>
                <a:latin typeface="Segoe UI"/>
                <a:ea typeface="+mn-ea"/>
                <a:cs typeface="+mn-cs"/>
              </a:rPr>
              <a:t>Mimikatz</a:t>
            </a:r>
            <a:r>
              <a:rPr kumimoji="0" lang="en-US" sz="1200" b="1" i="0" u="none" strike="noStrike" kern="1200" cap="none" spc="-20" normalizeH="0" baseline="0" noProof="0" dirty="0">
                <a:ln>
                  <a:noFill/>
                </a:ln>
                <a:gradFill>
                  <a:gsLst>
                    <a:gs pos="1250">
                      <a:srgbClr val="FFFFFF"/>
                    </a:gs>
                    <a:gs pos="100000">
                      <a:srgbClr val="FFFFFF"/>
                    </a:gs>
                  </a:gsLst>
                  <a:lin ang="5400000" scaled="0"/>
                </a:gradFill>
                <a:effectLst/>
                <a:uLnTx/>
                <a:uFillTx/>
                <a:latin typeface="Segoe UI"/>
                <a:ea typeface="+mn-ea"/>
                <a:cs typeface="+mn-cs"/>
              </a:rPr>
              <a:t> into memory via PowerShell</a:t>
            </a:r>
            <a:r>
              <a:rPr kumimoji="0" lang="en-US" sz="1200" b="0" i="0" u="none" strike="noStrike" kern="1200" cap="none" spc="-20" normalizeH="0" baseline="0" noProof="0" dirty="0">
                <a:ln>
                  <a:noFill/>
                </a:ln>
                <a:gradFill>
                  <a:gsLst>
                    <a:gs pos="1250">
                      <a:srgbClr val="FFFFFF"/>
                    </a:gs>
                    <a:gs pos="100000">
                      <a:srgbClr val="FFFFFF"/>
                    </a:gs>
                  </a:gsLst>
                  <a:lin ang="5400000" scaled="0"/>
                </a:gradFill>
                <a:effectLst/>
                <a:uLnTx/>
                <a:uFillTx/>
                <a:latin typeface="Segoe UI"/>
                <a:ea typeface="+mn-ea"/>
                <a:cs typeface="+mn-cs"/>
              </a:rPr>
              <a:t>—Toolkit for lateral movement</a:t>
            </a:r>
          </a:p>
          <a:p>
            <a:pPr marL="171450" marR="0" lvl="0" indent="-171450" algn="l" defTabSz="932472"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200" b="1" i="0" u="none" strike="noStrike" kern="1200" cap="none" spc="0" normalizeH="0" baseline="0" noProof="0" dirty="0" err="1">
                <a:ln>
                  <a:noFill/>
                </a:ln>
                <a:gradFill>
                  <a:gsLst>
                    <a:gs pos="1250">
                      <a:srgbClr val="FFFFFF"/>
                    </a:gs>
                    <a:gs pos="100000">
                      <a:srgbClr val="FFFFFF"/>
                    </a:gs>
                  </a:gsLst>
                  <a:lin ang="5400000" scaled="0"/>
                </a:gradFill>
                <a:effectLst/>
                <a:uLnTx/>
                <a:uFillTx/>
                <a:latin typeface="Segoe UI"/>
                <a:ea typeface="+mn-ea"/>
                <a:cs typeface="+mn-cs"/>
              </a:rPr>
              <a:t>RemoteIE</a:t>
            </a:r>
            <a:r>
              <a:rPr kumimoji="0" lang="en-US" sz="12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rPr>
              <a:t>—Trojan injected into browser memory and collects/exports data </a:t>
            </a:r>
          </a:p>
          <a:p>
            <a:pPr marL="171450" marR="0" lvl="0" indent="-171450" algn="l" defTabSz="932472"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200" b="1" i="0" u="none" strike="noStrike" kern="1200" cap="none" spc="0" normalizeH="0" baseline="0" noProof="0" dirty="0" err="1">
                <a:ln>
                  <a:noFill/>
                </a:ln>
                <a:gradFill>
                  <a:gsLst>
                    <a:gs pos="1250">
                      <a:srgbClr val="FFFFFF"/>
                    </a:gs>
                    <a:gs pos="100000">
                      <a:srgbClr val="FFFFFF"/>
                    </a:gs>
                  </a:gsLst>
                  <a:lin ang="5400000" scaled="0"/>
                </a:gradFill>
                <a:effectLst/>
                <a:uLnTx/>
                <a:uFillTx/>
                <a:latin typeface="Segoe UI"/>
                <a:ea typeface="+mn-ea"/>
                <a:cs typeface="+mn-cs"/>
              </a:rPr>
              <a:t>Carberp.K</a:t>
            </a:r>
            <a:r>
              <a:rPr kumimoji="0" lang="en-US" sz="12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rPr>
              <a:t>—Trojan that steals banking creds, exports certificates, and contains key logger </a:t>
            </a:r>
          </a:p>
        </p:txBody>
      </p:sp>
      <p:grpSp>
        <p:nvGrpSpPr>
          <p:cNvPr id="14" name="Group 13"/>
          <p:cNvGrpSpPr/>
          <p:nvPr/>
        </p:nvGrpSpPr>
        <p:grpSpPr>
          <a:xfrm>
            <a:off x="501724" y="2018863"/>
            <a:ext cx="1676399" cy="1676399"/>
            <a:chOff x="501724" y="2188198"/>
            <a:chExt cx="1676399" cy="1676399"/>
          </a:xfrm>
        </p:grpSpPr>
        <p:sp>
          <p:nvSpPr>
            <p:cNvPr id="31" name="Rectangle 30"/>
            <p:cNvSpPr/>
            <p:nvPr/>
          </p:nvSpPr>
          <p:spPr bwMode="auto">
            <a:xfrm>
              <a:off x="501724" y="2188198"/>
              <a:ext cx="1676399" cy="1676399"/>
            </a:xfrm>
            <a:prstGeom prst="rect">
              <a:avLst/>
            </a:prstGeom>
            <a:solidFill>
              <a:schemeClr val="bg1"/>
            </a:solidFill>
            <a:ln w="6985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32" name="Freeform 542"/>
            <p:cNvSpPr>
              <a:spLocks noEditPoints="1"/>
            </p:cNvSpPr>
            <p:nvPr/>
          </p:nvSpPr>
          <p:spPr bwMode="auto">
            <a:xfrm>
              <a:off x="765353" y="2605585"/>
              <a:ext cx="1149140" cy="841624"/>
            </a:xfrm>
            <a:custGeom>
              <a:avLst/>
              <a:gdLst>
                <a:gd name="T0" fmla="*/ 0 w 284"/>
                <a:gd name="T1" fmla="*/ 0 h 208"/>
                <a:gd name="T2" fmla="*/ 0 w 284"/>
                <a:gd name="T3" fmla="*/ 9 h 208"/>
                <a:gd name="T4" fmla="*/ 0 w 284"/>
                <a:gd name="T5" fmla="*/ 19 h 208"/>
                <a:gd name="T6" fmla="*/ 0 w 284"/>
                <a:gd name="T7" fmla="*/ 151 h 208"/>
                <a:gd name="T8" fmla="*/ 0 w 284"/>
                <a:gd name="T9" fmla="*/ 161 h 208"/>
                <a:gd name="T10" fmla="*/ 0 w 284"/>
                <a:gd name="T11" fmla="*/ 170 h 208"/>
                <a:gd name="T12" fmla="*/ 133 w 284"/>
                <a:gd name="T13" fmla="*/ 170 h 208"/>
                <a:gd name="T14" fmla="*/ 133 w 284"/>
                <a:gd name="T15" fmla="*/ 189 h 208"/>
                <a:gd name="T16" fmla="*/ 95 w 284"/>
                <a:gd name="T17" fmla="*/ 189 h 208"/>
                <a:gd name="T18" fmla="*/ 95 w 284"/>
                <a:gd name="T19" fmla="*/ 208 h 208"/>
                <a:gd name="T20" fmla="*/ 189 w 284"/>
                <a:gd name="T21" fmla="*/ 208 h 208"/>
                <a:gd name="T22" fmla="*/ 189 w 284"/>
                <a:gd name="T23" fmla="*/ 189 h 208"/>
                <a:gd name="T24" fmla="*/ 151 w 284"/>
                <a:gd name="T25" fmla="*/ 189 h 208"/>
                <a:gd name="T26" fmla="*/ 151 w 284"/>
                <a:gd name="T27" fmla="*/ 170 h 208"/>
                <a:gd name="T28" fmla="*/ 265 w 284"/>
                <a:gd name="T29" fmla="*/ 170 h 208"/>
                <a:gd name="T30" fmla="*/ 274 w 284"/>
                <a:gd name="T31" fmla="*/ 170 h 208"/>
                <a:gd name="T32" fmla="*/ 284 w 284"/>
                <a:gd name="T33" fmla="*/ 170 h 208"/>
                <a:gd name="T34" fmla="*/ 284 w 284"/>
                <a:gd name="T35" fmla="*/ 19 h 208"/>
                <a:gd name="T36" fmla="*/ 284 w 284"/>
                <a:gd name="T37" fmla="*/ 9 h 208"/>
                <a:gd name="T38" fmla="*/ 284 w 284"/>
                <a:gd name="T39" fmla="*/ 0 h 208"/>
                <a:gd name="T40" fmla="*/ 0 w 284"/>
                <a:gd name="T41" fmla="*/ 0 h 208"/>
                <a:gd name="T42" fmla="*/ 265 w 284"/>
                <a:gd name="T43" fmla="*/ 151 h 208"/>
                <a:gd name="T44" fmla="*/ 19 w 284"/>
                <a:gd name="T45" fmla="*/ 151 h 208"/>
                <a:gd name="T46" fmla="*/ 19 w 284"/>
                <a:gd name="T47" fmla="*/ 19 h 208"/>
                <a:gd name="T48" fmla="*/ 265 w 284"/>
                <a:gd name="T49" fmla="*/ 19 h 208"/>
                <a:gd name="T50" fmla="*/ 265 w 284"/>
                <a:gd name="T51" fmla="*/ 15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 h="208">
                  <a:moveTo>
                    <a:pt x="0" y="0"/>
                  </a:moveTo>
                  <a:lnTo>
                    <a:pt x="0" y="9"/>
                  </a:lnTo>
                  <a:lnTo>
                    <a:pt x="0" y="19"/>
                  </a:lnTo>
                  <a:lnTo>
                    <a:pt x="0" y="151"/>
                  </a:lnTo>
                  <a:lnTo>
                    <a:pt x="0" y="161"/>
                  </a:lnTo>
                  <a:lnTo>
                    <a:pt x="0" y="170"/>
                  </a:lnTo>
                  <a:lnTo>
                    <a:pt x="133" y="170"/>
                  </a:lnTo>
                  <a:lnTo>
                    <a:pt x="133" y="189"/>
                  </a:lnTo>
                  <a:lnTo>
                    <a:pt x="95" y="189"/>
                  </a:lnTo>
                  <a:lnTo>
                    <a:pt x="95" y="208"/>
                  </a:lnTo>
                  <a:lnTo>
                    <a:pt x="189" y="208"/>
                  </a:lnTo>
                  <a:lnTo>
                    <a:pt x="189" y="189"/>
                  </a:lnTo>
                  <a:lnTo>
                    <a:pt x="151" y="189"/>
                  </a:lnTo>
                  <a:lnTo>
                    <a:pt x="151" y="170"/>
                  </a:lnTo>
                  <a:lnTo>
                    <a:pt x="265" y="170"/>
                  </a:lnTo>
                  <a:lnTo>
                    <a:pt x="274" y="170"/>
                  </a:lnTo>
                  <a:lnTo>
                    <a:pt x="284" y="170"/>
                  </a:lnTo>
                  <a:lnTo>
                    <a:pt x="284" y="19"/>
                  </a:lnTo>
                  <a:lnTo>
                    <a:pt x="284" y="9"/>
                  </a:lnTo>
                  <a:lnTo>
                    <a:pt x="284" y="0"/>
                  </a:lnTo>
                  <a:lnTo>
                    <a:pt x="0" y="0"/>
                  </a:lnTo>
                  <a:close/>
                  <a:moveTo>
                    <a:pt x="265" y="151"/>
                  </a:moveTo>
                  <a:lnTo>
                    <a:pt x="19" y="151"/>
                  </a:lnTo>
                  <a:lnTo>
                    <a:pt x="19" y="19"/>
                  </a:lnTo>
                  <a:lnTo>
                    <a:pt x="265" y="19"/>
                  </a:lnTo>
                  <a:lnTo>
                    <a:pt x="265" y="151"/>
                  </a:lnTo>
                  <a:close/>
                </a:path>
              </a:pathLst>
            </a:custGeom>
            <a:solidFill>
              <a:schemeClr val="accent6"/>
            </a:solidFill>
            <a:ln w="31750">
              <a:solidFill>
                <a:srgbClr val="FFFFFF"/>
              </a:solidFill>
              <a:miter lim="800000"/>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nvGrpSpPr>
          <p:cNvPr id="5" name="Group 4"/>
          <p:cNvGrpSpPr/>
          <p:nvPr/>
        </p:nvGrpSpPr>
        <p:grpSpPr>
          <a:xfrm>
            <a:off x="4986572" y="1884750"/>
            <a:ext cx="1676400" cy="1944624"/>
            <a:chOff x="4363532" y="1211263"/>
            <a:chExt cx="1676400" cy="1944624"/>
          </a:xfrm>
        </p:grpSpPr>
        <p:sp>
          <p:nvSpPr>
            <p:cNvPr id="33" name="Freeform: Shape 32"/>
            <p:cNvSpPr/>
            <p:nvPr/>
          </p:nvSpPr>
          <p:spPr bwMode="auto">
            <a:xfrm>
              <a:off x="4363532" y="1211263"/>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35" name="Freeform 9"/>
            <p:cNvSpPr>
              <a:spLocks noEditPoints="1"/>
            </p:cNvSpPr>
            <p:nvPr/>
          </p:nvSpPr>
          <p:spPr bwMode="auto">
            <a:xfrm>
              <a:off x="4725393" y="1664987"/>
              <a:ext cx="988214" cy="988214"/>
            </a:xfrm>
            <a:custGeom>
              <a:avLst/>
              <a:gdLst>
                <a:gd name="T0" fmla="*/ 36 w 112"/>
                <a:gd name="T1" fmla="*/ 72 h 112"/>
                <a:gd name="T2" fmla="*/ 58 w 112"/>
                <a:gd name="T3" fmla="*/ 64 h 112"/>
                <a:gd name="T4" fmla="*/ 105 w 112"/>
                <a:gd name="T5" fmla="*/ 111 h 112"/>
                <a:gd name="T6" fmla="*/ 108 w 112"/>
                <a:gd name="T7" fmla="*/ 112 h 112"/>
                <a:gd name="T8" fmla="*/ 111 w 112"/>
                <a:gd name="T9" fmla="*/ 111 h 112"/>
                <a:gd name="T10" fmla="*/ 111 w 112"/>
                <a:gd name="T11" fmla="*/ 105 h 112"/>
                <a:gd name="T12" fmla="*/ 64 w 112"/>
                <a:gd name="T13" fmla="*/ 58 h 112"/>
                <a:gd name="T14" fmla="*/ 72 w 112"/>
                <a:gd name="T15" fmla="*/ 36 h 112"/>
                <a:gd name="T16" fmla="*/ 36 w 112"/>
                <a:gd name="T17" fmla="*/ 0 h 112"/>
                <a:gd name="T18" fmla="*/ 0 w 112"/>
                <a:gd name="T19" fmla="*/ 36 h 112"/>
                <a:gd name="T20" fmla="*/ 36 w 112"/>
                <a:gd name="T21" fmla="*/ 72 h 112"/>
                <a:gd name="T22" fmla="*/ 36 w 112"/>
                <a:gd name="T23" fmla="*/ 8 h 112"/>
                <a:gd name="T24" fmla="*/ 64 w 112"/>
                <a:gd name="T25" fmla="*/ 36 h 112"/>
                <a:gd name="T26" fmla="*/ 36 w 112"/>
                <a:gd name="T27" fmla="*/ 64 h 112"/>
                <a:gd name="T28" fmla="*/ 8 w 112"/>
                <a:gd name="T29" fmla="*/ 36 h 112"/>
                <a:gd name="T30" fmla="*/ 36 w 112"/>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2">
                  <a:moveTo>
                    <a:pt x="36" y="72"/>
                  </a:moveTo>
                  <a:cubicBezTo>
                    <a:pt x="44" y="72"/>
                    <a:pt x="52" y="69"/>
                    <a:pt x="58" y="64"/>
                  </a:cubicBezTo>
                  <a:cubicBezTo>
                    <a:pt x="105" y="111"/>
                    <a:pt x="105" y="111"/>
                    <a:pt x="105" y="111"/>
                  </a:cubicBezTo>
                  <a:cubicBezTo>
                    <a:pt x="106" y="112"/>
                    <a:pt x="107" y="112"/>
                    <a:pt x="108" y="112"/>
                  </a:cubicBezTo>
                  <a:cubicBezTo>
                    <a:pt x="109" y="112"/>
                    <a:pt x="110" y="112"/>
                    <a:pt x="111" y="111"/>
                  </a:cubicBezTo>
                  <a:cubicBezTo>
                    <a:pt x="112" y="109"/>
                    <a:pt x="112" y="107"/>
                    <a:pt x="111" y="105"/>
                  </a:cubicBezTo>
                  <a:cubicBezTo>
                    <a:pt x="64" y="58"/>
                    <a:pt x="64" y="58"/>
                    <a:pt x="64" y="58"/>
                  </a:cubicBezTo>
                  <a:cubicBezTo>
                    <a:pt x="69" y="52"/>
                    <a:pt x="72" y="44"/>
                    <a:pt x="72" y="36"/>
                  </a:cubicBezTo>
                  <a:cubicBezTo>
                    <a:pt x="72" y="16"/>
                    <a:pt x="56" y="0"/>
                    <a:pt x="36" y="0"/>
                  </a:cubicBezTo>
                  <a:cubicBezTo>
                    <a:pt x="16" y="0"/>
                    <a:pt x="0" y="16"/>
                    <a:pt x="0" y="36"/>
                  </a:cubicBezTo>
                  <a:cubicBezTo>
                    <a:pt x="0" y="56"/>
                    <a:pt x="16" y="72"/>
                    <a:pt x="36" y="72"/>
                  </a:cubicBezTo>
                  <a:close/>
                  <a:moveTo>
                    <a:pt x="36" y="8"/>
                  </a:moveTo>
                  <a:cubicBezTo>
                    <a:pt x="51" y="8"/>
                    <a:pt x="64" y="21"/>
                    <a:pt x="64" y="36"/>
                  </a:cubicBezTo>
                  <a:cubicBezTo>
                    <a:pt x="64" y="51"/>
                    <a:pt x="51" y="64"/>
                    <a:pt x="36" y="64"/>
                  </a:cubicBezTo>
                  <a:cubicBezTo>
                    <a:pt x="21" y="64"/>
                    <a:pt x="8" y="51"/>
                    <a:pt x="8" y="36"/>
                  </a:cubicBezTo>
                  <a:cubicBezTo>
                    <a:pt x="8" y="21"/>
                    <a:pt x="21" y="8"/>
                    <a:pt x="36" y="8"/>
                  </a:cubicBezTo>
                  <a:close/>
                </a:path>
              </a:pathLst>
            </a:custGeom>
            <a:solidFill>
              <a:schemeClr val="accent1"/>
            </a:solidFill>
            <a:ln w="31750">
              <a:solidFill>
                <a:srgbClr val="FFFFFF"/>
              </a:solidFill>
              <a:miter lim="800000"/>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nvGrpSpPr>
            <p:cNvPr id="36" name="Group 35"/>
            <p:cNvGrpSpPr/>
            <p:nvPr/>
          </p:nvGrpSpPr>
          <p:grpSpPr>
            <a:xfrm rot="10800000" flipH="1">
              <a:off x="5019461" y="1831937"/>
              <a:ext cx="45719" cy="317632"/>
              <a:chOff x="6069012" y="1174750"/>
              <a:chExt cx="30162" cy="209550"/>
            </a:xfrm>
            <a:solidFill>
              <a:schemeClr val="tx2"/>
            </a:solidFill>
          </p:grpSpPr>
          <p:sp>
            <p:nvSpPr>
              <p:cNvPr id="37" name="Oval 710"/>
              <p:cNvSpPr>
                <a:spLocks noChangeArrowheads="1"/>
              </p:cNvSpPr>
              <p:nvPr/>
            </p:nvSpPr>
            <p:spPr bwMode="auto">
              <a:xfrm>
                <a:off x="6069012" y="1174750"/>
                <a:ext cx="30162" cy="301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8" name="Rectangle 711"/>
              <p:cNvSpPr>
                <a:spLocks noChangeArrowheads="1"/>
              </p:cNvSpPr>
              <p:nvPr/>
            </p:nvSpPr>
            <p:spPr bwMode="auto">
              <a:xfrm>
                <a:off x="6069012" y="1235075"/>
                <a:ext cx="30162" cy="1492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42" name="TextBox 41"/>
          <p:cNvSpPr txBox="1"/>
          <p:nvPr/>
        </p:nvSpPr>
        <p:spPr>
          <a:xfrm>
            <a:off x="7228996" y="5655299"/>
            <a:ext cx="4960773" cy="489365"/>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Azure Security Center triggers an alert</a:t>
            </a:r>
          </a:p>
        </p:txBody>
      </p:sp>
      <p:grpSp>
        <p:nvGrpSpPr>
          <p:cNvPr id="13" name="Group 12"/>
          <p:cNvGrpSpPr/>
          <p:nvPr/>
        </p:nvGrpSpPr>
        <p:grpSpPr>
          <a:xfrm>
            <a:off x="2744148" y="2018863"/>
            <a:ext cx="1676399" cy="1676399"/>
            <a:chOff x="2632318" y="2188198"/>
            <a:chExt cx="1676399" cy="1676399"/>
          </a:xfrm>
        </p:grpSpPr>
        <p:sp>
          <p:nvSpPr>
            <p:cNvPr id="52" name="Rectangle 51"/>
            <p:cNvSpPr/>
            <p:nvPr/>
          </p:nvSpPr>
          <p:spPr bwMode="auto">
            <a:xfrm>
              <a:off x="2632318" y="2188198"/>
              <a:ext cx="1676399" cy="1676399"/>
            </a:xfrm>
            <a:prstGeom prst="rect">
              <a:avLst/>
            </a:prstGeom>
            <a:solidFill>
              <a:schemeClr val="bg1"/>
            </a:solidFill>
            <a:ln w="6985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53" name="Freeform 542"/>
            <p:cNvSpPr>
              <a:spLocks noEditPoints="1"/>
            </p:cNvSpPr>
            <p:nvPr/>
          </p:nvSpPr>
          <p:spPr bwMode="auto">
            <a:xfrm>
              <a:off x="2895947" y="2605585"/>
              <a:ext cx="1149140" cy="841624"/>
            </a:xfrm>
            <a:custGeom>
              <a:avLst/>
              <a:gdLst>
                <a:gd name="T0" fmla="*/ 0 w 284"/>
                <a:gd name="T1" fmla="*/ 0 h 208"/>
                <a:gd name="T2" fmla="*/ 0 w 284"/>
                <a:gd name="T3" fmla="*/ 9 h 208"/>
                <a:gd name="T4" fmla="*/ 0 w 284"/>
                <a:gd name="T5" fmla="*/ 19 h 208"/>
                <a:gd name="T6" fmla="*/ 0 w 284"/>
                <a:gd name="T7" fmla="*/ 151 h 208"/>
                <a:gd name="T8" fmla="*/ 0 w 284"/>
                <a:gd name="T9" fmla="*/ 161 h 208"/>
                <a:gd name="T10" fmla="*/ 0 w 284"/>
                <a:gd name="T11" fmla="*/ 170 h 208"/>
                <a:gd name="T12" fmla="*/ 133 w 284"/>
                <a:gd name="T13" fmla="*/ 170 h 208"/>
                <a:gd name="T14" fmla="*/ 133 w 284"/>
                <a:gd name="T15" fmla="*/ 189 h 208"/>
                <a:gd name="T16" fmla="*/ 95 w 284"/>
                <a:gd name="T17" fmla="*/ 189 h 208"/>
                <a:gd name="T18" fmla="*/ 95 w 284"/>
                <a:gd name="T19" fmla="*/ 208 h 208"/>
                <a:gd name="T20" fmla="*/ 189 w 284"/>
                <a:gd name="T21" fmla="*/ 208 h 208"/>
                <a:gd name="T22" fmla="*/ 189 w 284"/>
                <a:gd name="T23" fmla="*/ 189 h 208"/>
                <a:gd name="T24" fmla="*/ 151 w 284"/>
                <a:gd name="T25" fmla="*/ 189 h 208"/>
                <a:gd name="T26" fmla="*/ 151 w 284"/>
                <a:gd name="T27" fmla="*/ 170 h 208"/>
                <a:gd name="T28" fmla="*/ 265 w 284"/>
                <a:gd name="T29" fmla="*/ 170 h 208"/>
                <a:gd name="T30" fmla="*/ 274 w 284"/>
                <a:gd name="T31" fmla="*/ 170 h 208"/>
                <a:gd name="T32" fmla="*/ 284 w 284"/>
                <a:gd name="T33" fmla="*/ 170 h 208"/>
                <a:gd name="T34" fmla="*/ 284 w 284"/>
                <a:gd name="T35" fmla="*/ 19 h 208"/>
                <a:gd name="T36" fmla="*/ 284 w 284"/>
                <a:gd name="T37" fmla="*/ 9 h 208"/>
                <a:gd name="T38" fmla="*/ 284 w 284"/>
                <a:gd name="T39" fmla="*/ 0 h 208"/>
                <a:gd name="T40" fmla="*/ 0 w 284"/>
                <a:gd name="T41" fmla="*/ 0 h 208"/>
                <a:gd name="T42" fmla="*/ 265 w 284"/>
                <a:gd name="T43" fmla="*/ 151 h 208"/>
                <a:gd name="T44" fmla="*/ 19 w 284"/>
                <a:gd name="T45" fmla="*/ 151 h 208"/>
                <a:gd name="T46" fmla="*/ 19 w 284"/>
                <a:gd name="T47" fmla="*/ 19 h 208"/>
                <a:gd name="T48" fmla="*/ 265 w 284"/>
                <a:gd name="T49" fmla="*/ 19 h 208"/>
                <a:gd name="T50" fmla="*/ 265 w 284"/>
                <a:gd name="T51" fmla="*/ 15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 h="208">
                  <a:moveTo>
                    <a:pt x="0" y="0"/>
                  </a:moveTo>
                  <a:lnTo>
                    <a:pt x="0" y="9"/>
                  </a:lnTo>
                  <a:lnTo>
                    <a:pt x="0" y="19"/>
                  </a:lnTo>
                  <a:lnTo>
                    <a:pt x="0" y="151"/>
                  </a:lnTo>
                  <a:lnTo>
                    <a:pt x="0" y="161"/>
                  </a:lnTo>
                  <a:lnTo>
                    <a:pt x="0" y="170"/>
                  </a:lnTo>
                  <a:lnTo>
                    <a:pt x="133" y="170"/>
                  </a:lnTo>
                  <a:lnTo>
                    <a:pt x="133" y="189"/>
                  </a:lnTo>
                  <a:lnTo>
                    <a:pt x="95" y="189"/>
                  </a:lnTo>
                  <a:lnTo>
                    <a:pt x="95" y="208"/>
                  </a:lnTo>
                  <a:lnTo>
                    <a:pt x="189" y="208"/>
                  </a:lnTo>
                  <a:lnTo>
                    <a:pt x="189" y="189"/>
                  </a:lnTo>
                  <a:lnTo>
                    <a:pt x="151" y="189"/>
                  </a:lnTo>
                  <a:lnTo>
                    <a:pt x="151" y="170"/>
                  </a:lnTo>
                  <a:lnTo>
                    <a:pt x="265" y="170"/>
                  </a:lnTo>
                  <a:lnTo>
                    <a:pt x="274" y="170"/>
                  </a:lnTo>
                  <a:lnTo>
                    <a:pt x="284" y="170"/>
                  </a:lnTo>
                  <a:lnTo>
                    <a:pt x="284" y="19"/>
                  </a:lnTo>
                  <a:lnTo>
                    <a:pt x="284" y="9"/>
                  </a:lnTo>
                  <a:lnTo>
                    <a:pt x="284" y="0"/>
                  </a:lnTo>
                  <a:lnTo>
                    <a:pt x="0" y="0"/>
                  </a:lnTo>
                  <a:close/>
                  <a:moveTo>
                    <a:pt x="265" y="151"/>
                  </a:moveTo>
                  <a:lnTo>
                    <a:pt x="19" y="151"/>
                  </a:lnTo>
                  <a:lnTo>
                    <a:pt x="19" y="19"/>
                  </a:lnTo>
                  <a:lnTo>
                    <a:pt x="265" y="19"/>
                  </a:lnTo>
                  <a:lnTo>
                    <a:pt x="265" y="151"/>
                  </a:lnTo>
                  <a:close/>
                </a:path>
              </a:pathLst>
            </a:custGeom>
            <a:solidFill>
              <a:schemeClr val="accent6"/>
            </a:solidFill>
            <a:ln w="31750">
              <a:solidFill>
                <a:srgbClr val="FFFFFF"/>
              </a:solidFill>
              <a:miter lim="800000"/>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cxnSp>
        <p:nvCxnSpPr>
          <p:cNvPr id="54" name="Straight Connector 53"/>
          <p:cNvCxnSpPr>
            <a:stCxn id="31" idx="3"/>
          </p:cNvCxnSpPr>
          <p:nvPr/>
        </p:nvCxnSpPr>
        <p:spPr>
          <a:xfrm>
            <a:off x="2178123" y="2857063"/>
            <a:ext cx="452330" cy="0"/>
          </a:xfrm>
          <a:prstGeom prst="line">
            <a:avLst/>
          </a:prstGeom>
          <a:solidFill>
            <a:schemeClr val="bg1"/>
          </a:solid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55" name="Rectangle 5"/>
          <p:cNvSpPr/>
          <p:nvPr/>
        </p:nvSpPr>
        <p:spPr bwMode="auto">
          <a:xfrm rot="8100000">
            <a:off x="2300061" y="2720210"/>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6" name="Straight Connector 55"/>
          <p:cNvCxnSpPr/>
          <p:nvPr/>
        </p:nvCxnSpPr>
        <p:spPr>
          <a:xfrm flipV="1">
            <a:off x="4412141" y="2857063"/>
            <a:ext cx="452330" cy="1"/>
          </a:xfrm>
          <a:prstGeom prst="line">
            <a:avLst/>
          </a:prstGeom>
          <a:solidFill>
            <a:schemeClr val="bg1"/>
          </a:solid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57" name="Rectangle 5"/>
          <p:cNvSpPr/>
          <p:nvPr/>
        </p:nvSpPr>
        <p:spPr bwMode="auto">
          <a:xfrm rot="8100000">
            <a:off x="4534079" y="2720211"/>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8" name="Straight Connector 57"/>
          <p:cNvCxnSpPr/>
          <p:nvPr/>
        </p:nvCxnSpPr>
        <p:spPr>
          <a:xfrm flipV="1">
            <a:off x="6675295" y="2857063"/>
            <a:ext cx="452330" cy="1"/>
          </a:xfrm>
          <a:prstGeom prst="line">
            <a:avLst/>
          </a:prstGeom>
          <a:solidFill>
            <a:schemeClr val="bg1"/>
          </a:solidFill>
          <a:ln w="69850">
            <a:solidFill>
              <a:srgbClr val="00BCF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59" name="Rectangle 5"/>
          <p:cNvSpPr/>
          <p:nvPr/>
        </p:nvSpPr>
        <p:spPr bwMode="auto">
          <a:xfrm rot="8100000">
            <a:off x="6797233" y="2720211"/>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rgbClr val="00BCF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0" name="Picture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0841" y="2586927"/>
            <a:ext cx="398164" cy="40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1"/>
          <p:cNvPicPr>
            <a:picLocks noChangeAspect="1"/>
          </p:cNvPicPr>
          <p:nvPr/>
        </p:nvPicPr>
        <p:blipFill>
          <a:blip r:embed="rId4">
            <a:duotone>
              <a:schemeClr val="bg2">
                <a:shade val="45000"/>
                <a:satMod val="135000"/>
              </a:schemeClr>
              <a:prstClr val="white"/>
            </a:duotone>
            <a:lum bright="-20000"/>
            <a:extLst>
              <a:ext uri="{28A0092B-C50C-407E-A947-70E740481C1C}">
                <a14:useLocalDpi xmlns:a14="http://schemas.microsoft.com/office/drawing/2010/main" val="0"/>
              </a:ext>
            </a:extLst>
          </a:blip>
          <a:srcRect/>
          <a:stretch>
            <a:fillRect/>
          </a:stretch>
        </p:blipFill>
        <p:spPr bwMode="auto">
          <a:xfrm>
            <a:off x="3379501" y="2614498"/>
            <a:ext cx="405693" cy="35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7228996" y="1841391"/>
            <a:ext cx="4750279" cy="3869936"/>
            <a:chOff x="7228996" y="1841391"/>
            <a:chExt cx="4750279" cy="3869936"/>
          </a:xfrm>
        </p:grpSpPr>
        <p:grpSp>
          <p:nvGrpSpPr>
            <p:cNvPr id="46" name="Group 45"/>
            <p:cNvGrpSpPr/>
            <p:nvPr/>
          </p:nvGrpSpPr>
          <p:grpSpPr>
            <a:xfrm>
              <a:off x="7228996" y="1841391"/>
              <a:ext cx="4750279" cy="3869936"/>
              <a:chOff x="7314661" y="1668462"/>
              <a:chExt cx="4983981" cy="4060327"/>
            </a:xfrm>
          </p:grpSpPr>
          <p:pic>
            <p:nvPicPr>
              <p:cNvPr id="47" name="Picture 46"/>
              <p:cNvPicPr>
                <a:picLocks noChangeAspect="1"/>
              </p:cNvPicPr>
              <p:nvPr/>
            </p:nvPicPr>
            <p:blipFill>
              <a:blip r:embed="rId5"/>
              <a:stretch>
                <a:fillRect/>
              </a:stretch>
            </p:blipFill>
            <p:spPr>
              <a:xfrm>
                <a:off x="7314661" y="1668462"/>
                <a:ext cx="4983981" cy="4060327"/>
              </a:xfrm>
              <a:prstGeom prst="rect">
                <a:avLst/>
              </a:prstGeom>
              <a:ln>
                <a:solidFill>
                  <a:schemeClr val="bg1">
                    <a:lumMod val="75000"/>
                  </a:schemeClr>
                </a:solidFill>
              </a:ln>
            </p:spPr>
          </p:pic>
          <p:sp>
            <p:nvSpPr>
              <p:cNvPr id="48" name="Rectangle 47"/>
              <p:cNvSpPr/>
              <p:nvPr/>
            </p:nvSpPr>
            <p:spPr bwMode="auto">
              <a:xfrm>
                <a:off x="9113837" y="5472641"/>
                <a:ext cx="1447800" cy="256148"/>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pic>
            <p:nvPicPr>
              <p:cNvPr id="49" name="Picture 48"/>
              <p:cNvPicPr>
                <a:picLocks noChangeAspect="1"/>
              </p:cNvPicPr>
              <p:nvPr/>
            </p:nvPicPr>
            <p:blipFill rotWithShape="1">
              <a:blip r:embed="rId6"/>
              <a:srcRect b="75612"/>
              <a:stretch/>
            </p:blipFill>
            <p:spPr>
              <a:xfrm>
                <a:off x="9037637" y="3937534"/>
                <a:ext cx="990600" cy="284108"/>
              </a:xfrm>
              <a:prstGeom prst="rect">
                <a:avLst/>
              </a:prstGeom>
            </p:spPr>
          </p:pic>
          <p:pic>
            <p:nvPicPr>
              <p:cNvPr id="50" name="Picture 49"/>
              <p:cNvPicPr>
                <a:picLocks noChangeAspect="1"/>
              </p:cNvPicPr>
              <p:nvPr/>
            </p:nvPicPr>
            <p:blipFill rotWithShape="1">
              <a:blip r:embed="rId6"/>
              <a:srcRect t="73728" b="1884"/>
              <a:stretch/>
            </p:blipFill>
            <p:spPr>
              <a:xfrm>
                <a:off x="9037637" y="4792662"/>
                <a:ext cx="990600" cy="284108"/>
              </a:xfrm>
              <a:prstGeom prst="rect">
                <a:avLst/>
              </a:prstGeom>
            </p:spPr>
          </p:pic>
        </p:grpSp>
        <p:sp>
          <p:nvSpPr>
            <p:cNvPr id="34" name="Rectangle 33"/>
            <p:cNvSpPr/>
            <p:nvPr/>
          </p:nvSpPr>
          <p:spPr bwMode="auto">
            <a:xfrm>
              <a:off x="7760276" y="2207172"/>
              <a:ext cx="1752600" cy="131302"/>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86349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228996" y="1841391"/>
            <a:ext cx="4750279" cy="4248211"/>
            <a:chOff x="7228996" y="1841391"/>
            <a:chExt cx="4750279" cy="4248211"/>
          </a:xfrm>
        </p:grpSpPr>
        <p:pic>
          <p:nvPicPr>
            <p:cNvPr id="23" name="Picture 22"/>
            <p:cNvPicPr>
              <a:picLocks noChangeAspect="1"/>
            </p:cNvPicPr>
            <p:nvPr/>
          </p:nvPicPr>
          <p:blipFill rotWithShape="1">
            <a:blip r:embed="rId3"/>
            <a:srcRect t="-1" b="45288"/>
            <a:stretch/>
          </p:blipFill>
          <p:spPr>
            <a:xfrm>
              <a:off x="7228996" y="1841391"/>
              <a:ext cx="4750279" cy="4248211"/>
            </a:xfrm>
            <a:prstGeom prst="rect">
              <a:avLst/>
            </a:prstGeom>
            <a:ln>
              <a:solidFill>
                <a:schemeClr val="bg1">
                  <a:lumMod val="75000"/>
                </a:schemeClr>
              </a:solidFill>
            </a:ln>
          </p:spPr>
        </p:pic>
        <p:sp>
          <p:nvSpPr>
            <p:cNvPr id="26" name="Rectangle 25"/>
            <p:cNvSpPr/>
            <p:nvPr/>
          </p:nvSpPr>
          <p:spPr bwMode="auto">
            <a:xfrm>
              <a:off x="7742237" y="2116156"/>
              <a:ext cx="1600200" cy="85705"/>
            </a:xfrm>
            <a:prstGeom prst="rect">
              <a:avLst/>
            </a:prstGeom>
            <a:solidFill>
              <a:srgbClr val="282D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2" name="Title 1"/>
          <p:cNvSpPr txBox="1">
            <a:spLocks/>
          </p:cNvSpPr>
          <p:nvPr/>
        </p:nvSpPr>
        <p:spPr>
          <a:xfrm>
            <a:off x="141809" y="284375"/>
            <a:ext cx="11178721" cy="1236019"/>
          </a:xfrm>
          <a:prstGeom prst="rect">
            <a:avLst/>
          </a:prstGeom>
        </p:spPr>
        <p:txBody>
          <a:bodyPr vert="horz" wrap="square" lIns="146304" tIns="91440" rIns="146304" bIns="91440" rtlCol="0" anchor="ctr">
            <a:noAutofit/>
          </a:bodyPr>
          <a:lstStyle>
            <a:lvl1pPr algn="l" defTabSz="932563" rtl="0" eaLnBrk="1" latinLnBrk="0" hangingPunct="1">
              <a:lnSpc>
                <a:spcPct val="90000"/>
              </a:lnSpc>
              <a:spcBef>
                <a:spcPct val="0"/>
              </a:spcBef>
              <a:buNone/>
              <a:defRPr lang="en-US" sz="4399" b="0" kern="1200" cap="none" spc="-102" baseline="0">
                <a:ln w="3175">
                  <a:noFill/>
                </a:ln>
                <a:solidFill>
                  <a:schemeClr val="bg1"/>
                </a:solidFill>
                <a:effectLst/>
                <a:latin typeface="+mj-lt"/>
                <a:ea typeface="+mn-ea"/>
                <a:cs typeface="Segoe UI" pitchFamily="34" charset="0"/>
              </a:defRPr>
            </a:lvl1pPr>
          </a:lstStyle>
          <a:p>
            <a:pPr marL="0" marR="0" lvl="0" indent="0" algn="l" defTabSz="914224" rtl="0" eaLnBrk="1" fontAlgn="auto" latinLnBrk="0" hangingPunct="1">
              <a:lnSpc>
                <a:spcPct val="90000"/>
              </a:lnSpc>
              <a:spcBef>
                <a:spcPts val="600"/>
              </a:spcBef>
              <a:spcAft>
                <a:spcPts val="0"/>
              </a:spcAft>
              <a:buClrTx/>
              <a:buSzTx/>
              <a:buFontTx/>
              <a:buNone/>
              <a:tabLst/>
              <a:defRPr/>
            </a:pPr>
            <a:r>
              <a:rPr kumimoji="0" lang="en-US" sz="4400" b="0" i="0" u="none" strike="noStrike" kern="0" cap="none" spc="-20" normalizeH="0" baseline="0" noProof="0" dirty="0">
                <a:ln w="3175">
                  <a:noFill/>
                </a:ln>
                <a:gradFill>
                  <a:gsLst>
                    <a:gs pos="1250">
                      <a:srgbClr val="505050"/>
                    </a:gs>
                    <a:gs pos="100000">
                      <a:srgbClr val="505050"/>
                    </a:gs>
                  </a:gsLst>
                  <a:lin ang="5400000" scaled="0"/>
                </a:gradFill>
                <a:effectLst/>
                <a:uLnTx/>
                <a:uFillTx/>
                <a:latin typeface="Segoe UI Light"/>
                <a:ea typeface="+mn-ea"/>
                <a:cs typeface="Segoe UI Semilight" panose="020B0402040204020203" pitchFamily="34" charset="0"/>
              </a:rPr>
              <a:t>Post Breach</a:t>
            </a:r>
          </a:p>
          <a:p>
            <a:pPr marL="0" marR="0" lvl="0" indent="0" algn="l" defTabSz="914224" rtl="0" eaLnBrk="1" fontAlgn="auto" latinLnBrk="0" hangingPunct="1">
              <a:lnSpc>
                <a:spcPct val="90000"/>
              </a:lnSpc>
              <a:spcBef>
                <a:spcPts val="600"/>
              </a:spcBef>
              <a:spcAft>
                <a:spcPts val="0"/>
              </a:spcAft>
              <a:buClrTx/>
              <a:buSzTx/>
              <a:buFontTx/>
              <a:buNone/>
              <a:tabLst/>
              <a:defRPr/>
            </a:pPr>
            <a:r>
              <a:rPr kumimoji="0" lang="en-US" sz="2800" b="0" i="0" u="none" strike="noStrike" kern="0" cap="none" spc="-20" normalizeH="0" baseline="0" noProof="0" dirty="0">
                <a:ln w="3175">
                  <a:noFill/>
                </a:ln>
                <a:solidFill>
                  <a:srgbClr val="0078D7"/>
                </a:solidFill>
                <a:effectLst/>
                <a:uLnTx/>
                <a:uFillTx/>
                <a:latin typeface="Segoe UI Light"/>
                <a:ea typeface="+mn-ea"/>
                <a:cs typeface="Segoe UI Semilight" panose="020B0402040204020203" pitchFamily="34" charset="0"/>
              </a:rPr>
              <a:t>Outbound SPAM detected using machine learning and threat intelligence</a:t>
            </a:r>
          </a:p>
        </p:txBody>
      </p:sp>
      <p:grpSp>
        <p:nvGrpSpPr>
          <p:cNvPr id="20" name="Group 19"/>
          <p:cNvGrpSpPr/>
          <p:nvPr/>
        </p:nvGrpSpPr>
        <p:grpSpPr>
          <a:xfrm>
            <a:off x="501724" y="2018863"/>
            <a:ext cx="1676399" cy="1676399"/>
            <a:chOff x="501724" y="2188198"/>
            <a:chExt cx="1676399" cy="1676399"/>
          </a:xfrm>
        </p:grpSpPr>
        <p:sp>
          <p:nvSpPr>
            <p:cNvPr id="21" name="Rectangle 20"/>
            <p:cNvSpPr/>
            <p:nvPr/>
          </p:nvSpPr>
          <p:spPr bwMode="auto">
            <a:xfrm>
              <a:off x="501724" y="2188198"/>
              <a:ext cx="1676399" cy="1676399"/>
            </a:xfrm>
            <a:prstGeom prst="rect">
              <a:avLst/>
            </a:prstGeom>
            <a:solidFill>
              <a:schemeClr val="bg1"/>
            </a:solidFill>
            <a:ln w="6985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24" name="Freeform 542"/>
            <p:cNvSpPr>
              <a:spLocks noEditPoints="1"/>
            </p:cNvSpPr>
            <p:nvPr/>
          </p:nvSpPr>
          <p:spPr bwMode="auto">
            <a:xfrm>
              <a:off x="765353" y="2605585"/>
              <a:ext cx="1149140" cy="841624"/>
            </a:xfrm>
            <a:custGeom>
              <a:avLst/>
              <a:gdLst>
                <a:gd name="T0" fmla="*/ 0 w 284"/>
                <a:gd name="T1" fmla="*/ 0 h 208"/>
                <a:gd name="T2" fmla="*/ 0 w 284"/>
                <a:gd name="T3" fmla="*/ 9 h 208"/>
                <a:gd name="T4" fmla="*/ 0 w 284"/>
                <a:gd name="T5" fmla="*/ 19 h 208"/>
                <a:gd name="T6" fmla="*/ 0 w 284"/>
                <a:gd name="T7" fmla="*/ 151 h 208"/>
                <a:gd name="T8" fmla="*/ 0 w 284"/>
                <a:gd name="T9" fmla="*/ 161 h 208"/>
                <a:gd name="T10" fmla="*/ 0 w 284"/>
                <a:gd name="T11" fmla="*/ 170 h 208"/>
                <a:gd name="T12" fmla="*/ 133 w 284"/>
                <a:gd name="T13" fmla="*/ 170 h 208"/>
                <a:gd name="T14" fmla="*/ 133 w 284"/>
                <a:gd name="T15" fmla="*/ 189 h 208"/>
                <a:gd name="T16" fmla="*/ 95 w 284"/>
                <a:gd name="T17" fmla="*/ 189 h 208"/>
                <a:gd name="T18" fmla="*/ 95 w 284"/>
                <a:gd name="T19" fmla="*/ 208 h 208"/>
                <a:gd name="T20" fmla="*/ 189 w 284"/>
                <a:gd name="T21" fmla="*/ 208 h 208"/>
                <a:gd name="T22" fmla="*/ 189 w 284"/>
                <a:gd name="T23" fmla="*/ 189 h 208"/>
                <a:gd name="T24" fmla="*/ 151 w 284"/>
                <a:gd name="T25" fmla="*/ 189 h 208"/>
                <a:gd name="T26" fmla="*/ 151 w 284"/>
                <a:gd name="T27" fmla="*/ 170 h 208"/>
                <a:gd name="T28" fmla="*/ 265 w 284"/>
                <a:gd name="T29" fmla="*/ 170 h 208"/>
                <a:gd name="T30" fmla="*/ 274 w 284"/>
                <a:gd name="T31" fmla="*/ 170 h 208"/>
                <a:gd name="T32" fmla="*/ 284 w 284"/>
                <a:gd name="T33" fmla="*/ 170 h 208"/>
                <a:gd name="T34" fmla="*/ 284 w 284"/>
                <a:gd name="T35" fmla="*/ 19 h 208"/>
                <a:gd name="T36" fmla="*/ 284 w 284"/>
                <a:gd name="T37" fmla="*/ 9 h 208"/>
                <a:gd name="T38" fmla="*/ 284 w 284"/>
                <a:gd name="T39" fmla="*/ 0 h 208"/>
                <a:gd name="T40" fmla="*/ 0 w 284"/>
                <a:gd name="T41" fmla="*/ 0 h 208"/>
                <a:gd name="T42" fmla="*/ 265 w 284"/>
                <a:gd name="T43" fmla="*/ 151 h 208"/>
                <a:gd name="T44" fmla="*/ 19 w 284"/>
                <a:gd name="T45" fmla="*/ 151 h 208"/>
                <a:gd name="T46" fmla="*/ 19 w 284"/>
                <a:gd name="T47" fmla="*/ 19 h 208"/>
                <a:gd name="T48" fmla="*/ 265 w 284"/>
                <a:gd name="T49" fmla="*/ 19 h 208"/>
                <a:gd name="T50" fmla="*/ 265 w 284"/>
                <a:gd name="T51" fmla="*/ 15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 h="208">
                  <a:moveTo>
                    <a:pt x="0" y="0"/>
                  </a:moveTo>
                  <a:lnTo>
                    <a:pt x="0" y="9"/>
                  </a:lnTo>
                  <a:lnTo>
                    <a:pt x="0" y="19"/>
                  </a:lnTo>
                  <a:lnTo>
                    <a:pt x="0" y="151"/>
                  </a:lnTo>
                  <a:lnTo>
                    <a:pt x="0" y="161"/>
                  </a:lnTo>
                  <a:lnTo>
                    <a:pt x="0" y="170"/>
                  </a:lnTo>
                  <a:lnTo>
                    <a:pt x="133" y="170"/>
                  </a:lnTo>
                  <a:lnTo>
                    <a:pt x="133" y="189"/>
                  </a:lnTo>
                  <a:lnTo>
                    <a:pt x="95" y="189"/>
                  </a:lnTo>
                  <a:lnTo>
                    <a:pt x="95" y="208"/>
                  </a:lnTo>
                  <a:lnTo>
                    <a:pt x="189" y="208"/>
                  </a:lnTo>
                  <a:lnTo>
                    <a:pt x="189" y="189"/>
                  </a:lnTo>
                  <a:lnTo>
                    <a:pt x="151" y="189"/>
                  </a:lnTo>
                  <a:lnTo>
                    <a:pt x="151" y="170"/>
                  </a:lnTo>
                  <a:lnTo>
                    <a:pt x="265" y="170"/>
                  </a:lnTo>
                  <a:lnTo>
                    <a:pt x="274" y="170"/>
                  </a:lnTo>
                  <a:lnTo>
                    <a:pt x="284" y="170"/>
                  </a:lnTo>
                  <a:lnTo>
                    <a:pt x="284" y="19"/>
                  </a:lnTo>
                  <a:lnTo>
                    <a:pt x="284" y="9"/>
                  </a:lnTo>
                  <a:lnTo>
                    <a:pt x="284" y="0"/>
                  </a:lnTo>
                  <a:lnTo>
                    <a:pt x="0" y="0"/>
                  </a:lnTo>
                  <a:close/>
                  <a:moveTo>
                    <a:pt x="265" y="151"/>
                  </a:moveTo>
                  <a:lnTo>
                    <a:pt x="19" y="151"/>
                  </a:lnTo>
                  <a:lnTo>
                    <a:pt x="19" y="19"/>
                  </a:lnTo>
                  <a:lnTo>
                    <a:pt x="265" y="19"/>
                  </a:lnTo>
                  <a:lnTo>
                    <a:pt x="265" y="151"/>
                  </a:lnTo>
                  <a:close/>
                </a:path>
              </a:pathLst>
            </a:custGeom>
            <a:solidFill>
              <a:schemeClr val="accent6"/>
            </a:solidFill>
            <a:ln w="31750">
              <a:solidFill>
                <a:srgbClr val="FFFFFF"/>
              </a:solidFill>
              <a:miter lim="800000"/>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sp>
        <p:nvSpPr>
          <p:cNvPr id="27" name="Freeform: Shape 26"/>
          <p:cNvSpPr/>
          <p:nvPr/>
        </p:nvSpPr>
        <p:spPr bwMode="auto">
          <a:xfrm>
            <a:off x="4986572" y="1884750"/>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grpSp>
        <p:nvGrpSpPr>
          <p:cNvPr id="32" name="Group 31"/>
          <p:cNvGrpSpPr/>
          <p:nvPr/>
        </p:nvGrpSpPr>
        <p:grpSpPr>
          <a:xfrm>
            <a:off x="2744148" y="2018863"/>
            <a:ext cx="1676399" cy="1676399"/>
            <a:chOff x="2632318" y="2188198"/>
            <a:chExt cx="1676399" cy="1676399"/>
          </a:xfrm>
        </p:grpSpPr>
        <p:sp>
          <p:nvSpPr>
            <p:cNvPr id="33" name="Rectangle 32"/>
            <p:cNvSpPr/>
            <p:nvPr/>
          </p:nvSpPr>
          <p:spPr bwMode="auto">
            <a:xfrm>
              <a:off x="2632318" y="2188198"/>
              <a:ext cx="1676399" cy="1676399"/>
            </a:xfrm>
            <a:prstGeom prst="rect">
              <a:avLst/>
            </a:prstGeom>
            <a:solidFill>
              <a:schemeClr val="bg1"/>
            </a:solidFill>
            <a:ln w="69850">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endParaRPr kumimoji="0" lang="en-US" sz="2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35" name="Freeform 542"/>
            <p:cNvSpPr>
              <a:spLocks noEditPoints="1"/>
            </p:cNvSpPr>
            <p:nvPr/>
          </p:nvSpPr>
          <p:spPr bwMode="auto">
            <a:xfrm>
              <a:off x="2895947" y="2605585"/>
              <a:ext cx="1149140" cy="841624"/>
            </a:xfrm>
            <a:custGeom>
              <a:avLst/>
              <a:gdLst>
                <a:gd name="T0" fmla="*/ 0 w 284"/>
                <a:gd name="T1" fmla="*/ 0 h 208"/>
                <a:gd name="T2" fmla="*/ 0 w 284"/>
                <a:gd name="T3" fmla="*/ 9 h 208"/>
                <a:gd name="T4" fmla="*/ 0 w 284"/>
                <a:gd name="T5" fmla="*/ 19 h 208"/>
                <a:gd name="T6" fmla="*/ 0 w 284"/>
                <a:gd name="T7" fmla="*/ 151 h 208"/>
                <a:gd name="T8" fmla="*/ 0 w 284"/>
                <a:gd name="T9" fmla="*/ 161 h 208"/>
                <a:gd name="T10" fmla="*/ 0 w 284"/>
                <a:gd name="T11" fmla="*/ 170 h 208"/>
                <a:gd name="T12" fmla="*/ 133 w 284"/>
                <a:gd name="T13" fmla="*/ 170 h 208"/>
                <a:gd name="T14" fmla="*/ 133 w 284"/>
                <a:gd name="T15" fmla="*/ 189 h 208"/>
                <a:gd name="T16" fmla="*/ 95 w 284"/>
                <a:gd name="T17" fmla="*/ 189 h 208"/>
                <a:gd name="T18" fmla="*/ 95 w 284"/>
                <a:gd name="T19" fmla="*/ 208 h 208"/>
                <a:gd name="T20" fmla="*/ 189 w 284"/>
                <a:gd name="T21" fmla="*/ 208 h 208"/>
                <a:gd name="T22" fmla="*/ 189 w 284"/>
                <a:gd name="T23" fmla="*/ 189 h 208"/>
                <a:gd name="T24" fmla="*/ 151 w 284"/>
                <a:gd name="T25" fmla="*/ 189 h 208"/>
                <a:gd name="T26" fmla="*/ 151 w 284"/>
                <a:gd name="T27" fmla="*/ 170 h 208"/>
                <a:gd name="T28" fmla="*/ 265 w 284"/>
                <a:gd name="T29" fmla="*/ 170 h 208"/>
                <a:gd name="T30" fmla="*/ 274 w 284"/>
                <a:gd name="T31" fmla="*/ 170 h 208"/>
                <a:gd name="T32" fmla="*/ 284 w 284"/>
                <a:gd name="T33" fmla="*/ 170 h 208"/>
                <a:gd name="T34" fmla="*/ 284 w 284"/>
                <a:gd name="T35" fmla="*/ 19 h 208"/>
                <a:gd name="T36" fmla="*/ 284 w 284"/>
                <a:gd name="T37" fmla="*/ 9 h 208"/>
                <a:gd name="T38" fmla="*/ 284 w 284"/>
                <a:gd name="T39" fmla="*/ 0 h 208"/>
                <a:gd name="T40" fmla="*/ 0 w 284"/>
                <a:gd name="T41" fmla="*/ 0 h 208"/>
                <a:gd name="T42" fmla="*/ 265 w 284"/>
                <a:gd name="T43" fmla="*/ 151 h 208"/>
                <a:gd name="T44" fmla="*/ 19 w 284"/>
                <a:gd name="T45" fmla="*/ 151 h 208"/>
                <a:gd name="T46" fmla="*/ 19 w 284"/>
                <a:gd name="T47" fmla="*/ 19 h 208"/>
                <a:gd name="T48" fmla="*/ 265 w 284"/>
                <a:gd name="T49" fmla="*/ 19 h 208"/>
                <a:gd name="T50" fmla="*/ 265 w 284"/>
                <a:gd name="T51" fmla="*/ 15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 h="208">
                  <a:moveTo>
                    <a:pt x="0" y="0"/>
                  </a:moveTo>
                  <a:lnTo>
                    <a:pt x="0" y="9"/>
                  </a:lnTo>
                  <a:lnTo>
                    <a:pt x="0" y="19"/>
                  </a:lnTo>
                  <a:lnTo>
                    <a:pt x="0" y="151"/>
                  </a:lnTo>
                  <a:lnTo>
                    <a:pt x="0" y="161"/>
                  </a:lnTo>
                  <a:lnTo>
                    <a:pt x="0" y="170"/>
                  </a:lnTo>
                  <a:lnTo>
                    <a:pt x="133" y="170"/>
                  </a:lnTo>
                  <a:lnTo>
                    <a:pt x="133" y="189"/>
                  </a:lnTo>
                  <a:lnTo>
                    <a:pt x="95" y="189"/>
                  </a:lnTo>
                  <a:lnTo>
                    <a:pt x="95" y="208"/>
                  </a:lnTo>
                  <a:lnTo>
                    <a:pt x="189" y="208"/>
                  </a:lnTo>
                  <a:lnTo>
                    <a:pt x="189" y="189"/>
                  </a:lnTo>
                  <a:lnTo>
                    <a:pt x="151" y="189"/>
                  </a:lnTo>
                  <a:lnTo>
                    <a:pt x="151" y="170"/>
                  </a:lnTo>
                  <a:lnTo>
                    <a:pt x="265" y="170"/>
                  </a:lnTo>
                  <a:lnTo>
                    <a:pt x="274" y="170"/>
                  </a:lnTo>
                  <a:lnTo>
                    <a:pt x="284" y="170"/>
                  </a:lnTo>
                  <a:lnTo>
                    <a:pt x="284" y="19"/>
                  </a:lnTo>
                  <a:lnTo>
                    <a:pt x="284" y="9"/>
                  </a:lnTo>
                  <a:lnTo>
                    <a:pt x="284" y="0"/>
                  </a:lnTo>
                  <a:lnTo>
                    <a:pt x="0" y="0"/>
                  </a:lnTo>
                  <a:close/>
                  <a:moveTo>
                    <a:pt x="265" y="151"/>
                  </a:moveTo>
                  <a:lnTo>
                    <a:pt x="19" y="151"/>
                  </a:lnTo>
                  <a:lnTo>
                    <a:pt x="19" y="19"/>
                  </a:lnTo>
                  <a:lnTo>
                    <a:pt x="265" y="19"/>
                  </a:lnTo>
                  <a:lnTo>
                    <a:pt x="265" y="151"/>
                  </a:lnTo>
                  <a:close/>
                </a:path>
              </a:pathLst>
            </a:custGeom>
            <a:solidFill>
              <a:schemeClr val="accent6"/>
            </a:solidFill>
            <a:ln w="31750">
              <a:solidFill>
                <a:srgbClr val="FFFFFF"/>
              </a:solidFill>
              <a:miter lim="800000"/>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cxnSp>
        <p:nvCxnSpPr>
          <p:cNvPr id="36" name="Straight Connector 35"/>
          <p:cNvCxnSpPr>
            <a:stCxn id="21" idx="3"/>
          </p:cNvCxnSpPr>
          <p:nvPr/>
        </p:nvCxnSpPr>
        <p:spPr>
          <a:xfrm>
            <a:off x="2178123" y="2857063"/>
            <a:ext cx="452330" cy="0"/>
          </a:xfrm>
          <a:prstGeom prst="line">
            <a:avLst/>
          </a:prstGeom>
          <a:solidFill>
            <a:schemeClr val="bg1"/>
          </a:solid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7" name="Rectangle 5"/>
          <p:cNvSpPr/>
          <p:nvPr/>
        </p:nvSpPr>
        <p:spPr bwMode="auto">
          <a:xfrm rot="8100000">
            <a:off x="2300061" y="2720210"/>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38" name="Straight Connector 37"/>
          <p:cNvCxnSpPr/>
          <p:nvPr/>
        </p:nvCxnSpPr>
        <p:spPr>
          <a:xfrm flipV="1">
            <a:off x="4412141" y="2857063"/>
            <a:ext cx="452330" cy="1"/>
          </a:xfrm>
          <a:prstGeom prst="line">
            <a:avLst/>
          </a:prstGeom>
          <a:solidFill>
            <a:schemeClr val="bg1"/>
          </a:solid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9" name="Rectangle 5"/>
          <p:cNvSpPr/>
          <p:nvPr/>
        </p:nvSpPr>
        <p:spPr bwMode="auto">
          <a:xfrm rot="8100000">
            <a:off x="4534079" y="2720211"/>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chemeClr val="accent1"/>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40" name="Straight Connector 39"/>
          <p:cNvCxnSpPr/>
          <p:nvPr/>
        </p:nvCxnSpPr>
        <p:spPr>
          <a:xfrm flipV="1">
            <a:off x="6675295" y="2857063"/>
            <a:ext cx="452330" cy="1"/>
          </a:xfrm>
          <a:prstGeom prst="line">
            <a:avLst/>
          </a:prstGeom>
          <a:solidFill>
            <a:schemeClr val="bg1"/>
          </a:solidFill>
          <a:ln w="69850">
            <a:solidFill>
              <a:srgbClr val="00BCF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41" name="Rectangle 5"/>
          <p:cNvSpPr/>
          <p:nvPr/>
        </p:nvSpPr>
        <p:spPr bwMode="auto">
          <a:xfrm rot="8100000">
            <a:off x="6797233" y="2720211"/>
            <a:ext cx="273705" cy="273705"/>
          </a:xfrm>
          <a:custGeom>
            <a:avLst/>
            <a:gdLst>
              <a:gd name="connsiteX0" fmla="*/ 0 w 292100"/>
              <a:gd name="connsiteY0" fmla="*/ 0 h 292100"/>
              <a:gd name="connsiteX1" fmla="*/ 292100 w 292100"/>
              <a:gd name="connsiteY1" fmla="*/ 0 h 292100"/>
              <a:gd name="connsiteX2" fmla="*/ 292100 w 292100"/>
              <a:gd name="connsiteY2" fmla="*/ 292100 h 292100"/>
              <a:gd name="connsiteX3" fmla="*/ 0 w 292100"/>
              <a:gd name="connsiteY3" fmla="*/ 292100 h 292100"/>
              <a:gd name="connsiteX4" fmla="*/ 0 w 292100"/>
              <a:gd name="connsiteY4" fmla="*/ 0 h 292100"/>
              <a:gd name="connsiteX0" fmla="*/ 292100 w 383540"/>
              <a:gd name="connsiteY0" fmla="*/ 292100 h 383540"/>
              <a:gd name="connsiteX1" fmla="*/ 0 w 383540"/>
              <a:gd name="connsiteY1" fmla="*/ 292100 h 383540"/>
              <a:gd name="connsiteX2" fmla="*/ 0 w 383540"/>
              <a:gd name="connsiteY2" fmla="*/ 0 h 383540"/>
              <a:gd name="connsiteX3" fmla="*/ 292100 w 383540"/>
              <a:gd name="connsiteY3" fmla="*/ 0 h 383540"/>
              <a:gd name="connsiteX4" fmla="*/ 383540 w 383540"/>
              <a:gd name="connsiteY4" fmla="*/ 383540 h 383540"/>
              <a:gd name="connsiteX0" fmla="*/ 292100 w 292100"/>
              <a:gd name="connsiteY0" fmla="*/ 292100 h 292100"/>
              <a:gd name="connsiteX1" fmla="*/ 0 w 292100"/>
              <a:gd name="connsiteY1" fmla="*/ 292100 h 292100"/>
              <a:gd name="connsiteX2" fmla="*/ 0 w 292100"/>
              <a:gd name="connsiteY2" fmla="*/ 0 h 292100"/>
              <a:gd name="connsiteX3" fmla="*/ 292100 w 292100"/>
              <a:gd name="connsiteY3" fmla="*/ 0 h 292100"/>
              <a:gd name="connsiteX0" fmla="*/ 0 w 292100"/>
              <a:gd name="connsiteY0" fmla="*/ 292100 h 292100"/>
              <a:gd name="connsiteX1" fmla="*/ 0 w 292100"/>
              <a:gd name="connsiteY1" fmla="*/ 0 h 292100"/>
              <a:gd name="connsiteX2" fmla="*/ 292100 w 292100"/>
              <a:gd name="connsiteY2" fmla="*/ 0 h 292100"/>
            </a:gdLst>
            <a:ahLst/>
            <a:cxnLst>
              <a:cxn ang="0">
                <a:pos x="connsiteX0" y="connsiteY0"/>
              </a:cxn>
              <a:cxn ang="0">
                <a:pos x="connsiteX1" y="connsiteY1"/>
              </a:cxn>
              <a:cxn ang="0">
                <a:pos x="connsiteX2" y="connsiteY2"/>
              </a:cxn>
            </a:cxnLst>
            <a:rect l="l" t="t" r="r" b="b"/>
            <a:pathLst>
              <a:path w="292100" h="292100">
                <a:moveTo>
                  <a:pt x="0" y="292100"/>
                </a:moveTo>
                <a:lnTo>
                  <a:pt x="0" y="0"/>
                </a:lnTo>
                <a:lnTo>
                  <a:pt x="292100" y="0"/>
                </a:lnTo>
              </a:path>
            </a:pathLst>
          </a:custGeom>
          <a:noFill/>
          <a:ln w="69850">
            <a:solidFill>
              <a:srgbClr val="00BCF2"/>
            </a:solidFill>
            <a:miter lim="800000"/>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TextBox 44"/>
          <p:cNvSpPr txBox="1"/>
          <p:nvPr/>
        </p:nvSpPr>
        <p:spPr>
          <a:xfrm>
            <a:off x="467857" y="3768358"/>
            <a:ext cx="1710266" cy="1071062"/>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An attacker gains access to a VM and begins to send spam emails.</a:t>
            </a:r>
          </a:p>
        </p:txBody>
      </p:sp>
      <p:sp>
        <p:nvSpPr>
          <p:cNvPr id="50" name="TextBox 49"/>
          <p:cNvSpPr txBox="1"/>
          <p:nvPr/>
        </p:nvSpPr>
        <p:spPr>
          <a:xfrm>
            <a:off x="2710281" y="3768358"/>
            <a:ext cx="2177808" cy="877163"/>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Security Center machine learning detects a spike in SMTP traffic.</a:t>
            </a:r>
          </a:p>
        </p:txBody>
      </p:sp>
      <p:sp>
        <p:nvSpPr>
          <p:cNvPr id="51" name="TextBox 50"/>
          <p:cNvSpPr txBox="1"/>
          <p:nvPr/>
        </p:nvSpPr>
        <p:spPr>
          <a:xfrm>
            <a:off x="4952705" y="3768358"/>
            <a:ext cx="2362202" cy="1071062"/>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Traffic is correlated with O365 SPAM database to determine if the traffic is likely legitimate or not.</a:t>
            </a:r>
          </a:p>
        </p:txBody>
      </p:sp>
      <p:grpSp>
        <p:nvGrpSpPr>
          <p:cNvPr id="52" name="Group 51"/>
          <p:cNvGrpSpPr/>
          <p:nvPr/>
        </p:nvGrpSpPr>
        <p:grpSpPr>
          <a:xfrm>
            <a:off x="5417499" y="2350519"/>
            <a:ext cx="834423" cy="1058962"/>
            <a:chOff x="8669512" y="1676299"/>
            <a:chExt cx="834423" cy="1058962"/>
          </a:xfrm>
        </p:grpSpPr>
        <p:sp>
          <p:nvSpPr>
            <p:cNvPr id="55" name="Freeform: Shape 54"/>
            <p:cNvSpPr/>
            <p:nvPr/>
          </p:nvSpPr>
          <p:spPr bwMode="auto">
            <a:xfrm rot="10800000">
              <a:off x="8669512" y="1676299"/>
              <a:ext cx="834423" cy="1058962"/>
            </a:xfrm>
            <a:custGeom>
              <a:avLst/>
              <a:gdLst>
                <a:gd name="connsiteX0" fmla="*/ 1062264 w 1062264"/>
                <a:gd name="connsiteY0" fmla="*/ 1348113 h 1348113"/>
                <a:gd name="connsiteX1" fmla="*/ 0 w 1062264"/>
                <a:gd name="connsiteY1" fmla="*/ 1348113 h 1348113"/>
                <a:gd name="connsiteX2" fmla="*/ 0 w 1062264"/>
                <a:gd name="connsiteY2" fmla="*/ 285849 h 1348113"/>
                <a:gd name="connsiteX3" fmla="*/ 699348 w 1062264"/>
                <a:gd name="connsiteY3" fmla="*/ 285849 h 1348113"/>
                <a:gd name="connsiteX4" fmla="*/ 948775 w 1062264"/>
                <a:gd name="connsiteY4" fmla="*/ 0 h 1348113"/>
                <a:gd name="connsiteX5" fmla="*/ 948775 w 1062264"/>
                <a:gd name="connsiteY5" fmla="*/ 285849 h 1348113"/>
                <a:gd name="connsiteX6" fmla="*/ 1062264 w 1062264"/>
                <a:gd name="connsiteY6" fmla="*/ 285849 h 134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264" h="1348113">
                  <a:moveTo>
                    <a:pt x="1062264" y="1348113"/>
                  </a:moveTo>
                  <a:lnTo>
                    <a:pt x="0" y="1348113"/>
                  </a:lnTo>
                  <a:lnTo>
                    <a:pt x="0" y="285849"/>
                  </a:lnTo>
                  <a:lnTo>
                    <a:pt x="699348" y="285849"/>
                  </a:lnTo>
                  <a:lnTo>
                    <a:pt x="948775" y="0"/>
                  </a:lnTo>
                  <a:lnTo>
                    <a:pt x="948775" y="285849"/>
                  </a:lnTo>
                  <a:lnTo>
                    <a:pt x="1062264" y="285849"/>
                  </a:lnTo>
                  <a:close/>
                </a:path>
              </a:pathLst>
            </a:custGeom>
            <a:noFill/>
            <a:ln w="34925">
              <a:solidFill>
                <a:schemeClr val="accent1"/>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56" name="Freeform 16"/>
            <p:cNvSpPr>
              <a:spLocks/>
            </p:cNvSpPr>
            <p:nvPr/>
          </p:nvSpPr>
          <p:spPr bwMode="auto">
            <a:xfrm>
              <a:off x="8877058" y="1874031"/>
              <a:ext cx="438473" cy="467531"/>
            </a:xfrm>
            <a:custGeom>
              <a:avLst/>
              <a:gdLst>
                <a:gd name="T0" fmla="*/ 88 w 88"/>
                <a:gd name="T1" fmla="*/ 37 h 94"/>
                <a:gd name="T2" fmla="*/ 44 w 88"/>
                <a:gd name="T3" fmla="*/ 94 h 94"/>
                <a:gd name="T4" fmla="*/ 0 w 88"/>
                <a:gd name="T5" fmla="*/ 37 h 94"/>
                <a:gd name="T6" fmla="*/ 0 w 88"/>
                <a:gd name="T7" fmla="*/ 0 h 94"/>
                <a:gd name="T8" fmla="*/ 21 w 88"/>
                <a:gd name="T9" fmla="*/ 7 h 94"/>
                <a:gd name="T10" fmla="*/ 44 w 88"/>
                <a:gd name="T11" fmla="*/ 0 h 94"/>
                <a:gd name="T12" fmla="*/ 67 w 88"/>
                <a:gd name="T13" fmla="*/ 7 h 94"/>
                <a:gd name="T14" fmla="*/ 88 w 88"/>
                <a:gd name="T15" fmla="*/ 0 h 94"/>
                <a:gd name="T16" fmla="*/ 88 w 88"/>
                <a:gd name="T1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94">
                  <a:moveTo>
                    <a:pt x="88" y="37"/>
                  </a:moveTo>
                  <a:cubicBezTo>
                    <a:pt x="88" y="76"/>
                    <a:pt x="44" y="94"/>
                    <a:pt x="44" y="94"/>
                  </a:cubicBezTo>
                  <a:cubicBezTo>
                    <a:pt x="44" y="94"/>
                    <a:pt x="0" y="76"/>
                    <a:pt x="0" y="37"/>
                  </a:cubicBezTo>
                  <a:cubicBezTo>
                    <a:pt x="0" y="28"/>
                    <a:pt x="0" y="0"/>
                    <a:pt x="0" y="0"/>
                  </a:cubicBezTo>
                  <a:cubicBezTo>
                    <a:pt x="0" y="0"/>
                    <a:pt x="10" y="7"/>
                    <a:pt x="21" y="7"/>
                  </a:cubicBezTo>
                  <a:cubicBezTo>
                    <a:pt x="32" y="7"/>
                    <a:pt x="44" y="0"/>
                    <a:pt x="44" y="0"/>
                  </a:cubicBezTo>
                  <a:cubicBezTo>
                    <a:pt x="44" y="0"/>
                    <a:pt x="55" y="7"/>
                    <a:pt x="67" y="7"/>
                  </a:cubicBezTo>
                  <a:cubicBezTo>
                    <a:pt x="79" y="7"/>
                    <a:pt x="88" y="0"/>
                    <a:pt x="88" y="0"/>
                  </a:cubicBezTo>
                  <a:cubicBezTo>
                    <a:pt x="88" y="0"/>
                    <a:pt x="88" y="28"/>
                    <a:pt x="88" y="37"/>
                  </a:cubicBezTo>
                  <a:close/>
                </a:path>
              </a:pathLst>
            </a:custGeom>
            <a:noFill/>
            <a:ln w="34925" cap="flat">
              <a:solidFill>
                <a:schemeClr val="accent1"/>
              </a:solidFill>
              <a:prstDash val="solid"/>
              <a:miter lim="800000"/>
              <a:headEnd/>
              <a:tailEnd/>
            </a:ln>
            <a:extLst/>
          </p:spPr>
          <p:txBody>
            <a:bodyPr vert="horz" wrap="square" lIns="93248" tIns="46624" rIns="93248" bIns="46624" numCol="1" anchor="t" anchorCtr="0" compatLnSpc="1">
              <a:prstTxWarp prst="textNoShape">
                <a:avLst/>
              </a:prstTxWarp>
            </a:bodyPr>
            <a:lstStyle/>
            <a:p>
              <a:pPr marL="0" marR="0" lvl="0" indent="0" algn="l" defTabSz="932504"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latin typeface="Segoe UI"/>
                <a:ea typeface="+mn-ea"/>
                <a:cs typeface="+mn-cs"/>
              </a:endParaRPr>
            </a:p>
          </p:txBody>
        </p:sp>
      </p:grpSp>
      <p:sp>
        <p:nvSpPr>
          <p:cNvPr id="64" name="TextBox 63"/>
          <p:cNvSpPr txBox="1"/>
          <p:nvPr/>
        </p:nvSpPr>
        <p:spPr>
          <a:xfrm>
            <a:off x="7228996" y="6051502"/>
            <a:ext cx="4960773" cy="489365"/>
          </a:xfrm>
          <a:prstGeom prst="rect">
            <a:avLst/>
          </a:prstGeom>
          <a:noFill/>
        </p:spPr>
        <p:txBody>
          <a:bodyPr wrap="square" lIns="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Azure Security Center triggers an alert</a:t>
            </a:r>
          </a:p>
        </p:txBody>
      </p:sp>
      <p:pic>
        <p:nvPicPr>
          <p:cNvPr id="65" name="Picture 31"/>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18923" y="2607388"/>
            <a:ext cx="526848" cy="34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40450" y="2624135"/>
            <a:ext cx="398946" cy="30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224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696" y="1488"/>
            <a:ext cx="12429421" cy="160101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6" tIns="146220" rIns="182776" bIns="146220" numCol="1" spcCol="0" rtlCol="0" fromWordArt="0" anchor="t" anchorCtr="0" forceAA="0" compatLnSpc="1">
            <a:prstTxWarp prst="textNoShape">
              <a:avLst/>
            </a:prstTxWarp>
            <a:noAutofit/>
          </a:bodyPr>
          <a:lstStyle/>
          <a:p>
            <a:pPr marL="0" marR="0" lvl="0" indent="0" algn="ctr" defTabSz="931756"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1" name="Freeform 137"/>
          <p:cNvSpPr>
            <a:spLocks/>
          </p:cNvSpPr>
          <p:nvPr/>
        </p:nvSpPr>
        <p:spPr bwMode="auto">
          <a:xfrm>
            <a:off x="-245317" y="1125543"/>
            <a:ext cx="1509842" cy="838801"/>
          </a:xfrm>
          <a:custGeom>
            <a:avLst/>
            <a:gdLst>
              <a:gd name="T0" fmla="*/ 210 w 266"/>
              <a:gd name="T1" fmla="*/ 37 h 148"/>
              <a:gd name="T2" fmla="*/ 192 w 266"/>
              <a:gd name="T3" fmla="*/ 39 h 148"/>
              <a:gd name="T4" fmla="*/ 129 w 266"/>
              <a:gd name="T5" fmla="*/ 0 h 148"/>
              <a:gd name="T6" fmla="*/ 59 w 266"/>
              <a:gd name="T7" fmla="*/ 54 h 148"/>
              <a:gd name="T8" fmla="*/ 46 w 266"/>
              <a:gd name="T9" fmla="*/ 54 h 148"/>
              <a:gd name="T10" fmla="*/ 0 w 266"/>
              <a:gd name="T11" fmla="*/ 100 h 148"/>
              <a:gd name="T12" fmla="*/ 46 w 266"/>
              <a:gd name="T13" fmla="*/ 148 h 148"/>
              <a:gd name="T14" fmla="*/ 210 w 266"/>
              <a:gd name="T15" fmla="*/ 148 h 148"/>
              <a:gd name="T16" fmla="*/ 266 w 266"/>
              <a:gd name="T17" fmla="*/ 91 h 148"/>
              <a:gd name="T18" fmla="*/ 210 w 266"/>
              <a:gd name="T19" fmla="*/ 3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148">
                <a:moveTo>
                  <a:pt x="210" y="37"/>
                </a:moveTo>
                <a:cubicBezTo>
                  <a:pt x="203" y="37"/>
                  <a:pt x="199" y="37"/>
                  <a:pt x="192" y="39"/>
                </a:cubicBezTo>
                <a:cubicBezTo>
                  <a:pt x="179" y="15"/>
                  <a:pt x="157" y="0"/>
                  <a:pt x="129" y="0"/>
                </a:cubicBezTo>
                <a:cubicBezTo>
                  <a:pt x="96" y="0"/>
                  <a:pt x="68" y="24"/>
                  <a:pt x="59" y="54"/>
                </a:cubicBezTo>
                <a:cubicBezTo>
                  <a:pt x="55" y="54"/>
                  <a:pt x="50" y="54"/>
                  <a:pt x="46" y="54"/>
                </a:cubicBezTo>
                <a:cubicBezTo>
                  <a:pt x="22" y="54"/>
                  <a:pt x="0" y="74"/>
                  <a:pt x="0" y="100"/>
                </a:cubicBezTo>
                <a:cubicBezTo>
                  <a:pt x="0" y="126"/>
                  <a:pt x="22" y="148"/>
                  <a:pt x="46" y="148"/>
                </a:cubicBezTo>
                <a:cubicBezTo>
                  <a:pt x="210" y="148"/>
                  <a:pt x="210" y="148"/>
                  <a:pt x="210" y="148"/>
                </a:cubicBezTo>
                <a:cubicBezTo>
                  <a:pt x="240" y="148"/>
                  <a:pt x="266" y="122"/>
                  <a:pt x="266" y="91"/>
                </a:cubicBezTo>
                <a:cubicBezTo>
                  <a:pt x="266" y="61"/>
                  <a:pt x="240" y="37"/>
                  <a:pt x="210" y="37"/>
                </a:cubicBezTo>
              </a:path>
            </a:pathLst>
          </a:custGeom>
          <a:solidFill>
            <a:schemeClr val="bg1"/>
          </a:solidFill>
          <a:ln>
            <a:noFill/>
          </a:ln>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42" name="Freeform 9"/>
          <p:cNvSpPr>
            <a:spLocks/>
          </p:cNvSpPr>
          <p:nvPr/>
        </p:nvSpPr>
        <p:spPr bwMode="auto">
          <a:xfrm>
            <a:off x="6102394" y="1168261"/>
            <a:ext cx="1021615" cy="558933"/>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43" name="Freeform 5"/>
          <p:cNvSpPr>
            <a:spLocks/>
          </p:cNvSpPr>
          <p:nvPr/>
        </p:nvSpPr>
        <p:spPr bwMode="auto">
          <a:xfrm flipH="1">
            <a:off x="1770828" y="117729"/>
            <a:ext cx="3714378" cy="1527770"/>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44" name="Title 1"/>
          <p:cNvSpPr txBox="1">
            <a:spLocks/>
          </p:cNvSpPr>
          <p:nvPr/>
        </p:nvSpPr>
        <p:spPr>
          <a:xfrm>
            <a:off x="269232" y="312001"/>
            <a:ext cx="11889564" cy="917575"/>
          </a:xfrm>
          <a:prstGeom prst="rect">
            <a:avLst/>
          </a:prstGeom>
        </p:spPr>
        <p:txBody>
          <a:bodyPr/>
          <a:lstStyle>
            <a:lvl1pPr algn="l" defTabSz="932563" rtl="0" eaLnBrk="1" latinLnBrk="0" hangingPunct="1">
              <a:lnSpc>
                <a:spcPct val="90000"/>
              </a:lnSpc>
              <a:spcBef>
                <a:spcPct val="0"/>
              </a:spcBef>
              <a:buNone/>
              <a:defRPr lang="en-US" sz="3599" b="0" kern="1200" cap="none" spc="-102" baseline="0" dirty="0" smtClean="0">
                <a:ln w="3175">
                  <a:noFill/>
                </a:ln>
                <a:solidFill>
                  <a:schemeClr val="bg1"/>
                </a:soli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rPr>
              <a:t>Ongoing Security Research and Innovation</a:t>
            </a:r>
          </a:p>
        </p:txBody>
      </p:sp>
      <p:sp>
        <p:nvSpPr>
          <p:cNvPr id="36" name="Freeform 5"/>
          <p:cNvSpPr>
            <a:spLocks/>
          </p:cNvSpPr>
          <p:nvPr/>
        </p:nvSpPr>
        <p:spPr bwMode="auto">
          <a:xfrm>
            <a:off x="6865104" y="-303531"/>
            <a:ext cx="6069924" cy="2496634"/>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388" tIns="45694" rIns="91388" bIns="45694" numCol="1" anchor="t" anchorCtr="0" compatLnSpc="1">
            <a:prstTxWarp prst="textNoShape">
              <a:avLst/>
            </a:prstTxWarp>
          </a:bodyPr>
          <a:lstStyle/>
          <a:p>
            <a:pPr marL="0" marR="0" lvl="0" indent="0" algn="l" defTabSz="932026"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4" name="Text Placeholder 2"/>
          <p:cNvSpPr txBox="1">
            <a:spLocks/>
          </p:cNvSpPr>
          <p:nvPr/>
        </p:nvSpPr>
        <p:spPr>
          <a:xfrm>
            <a:off x="350837" y="1907518"/>
            <a:ext cx="7277548" cy="4862870"/>
          </a:xfrm>
          <a:prstGeom prst="rect">
            <a:avLst/>
          </a:prstGeom>
        </p:spPr>
        <p:txBody>
          <a:bodyPr vert="horz" wrap="square" lIns="146304" tIns="91440" rIns="146304" bIns="91440" rtlCol="0">
            <a:spAutoFit/>
          </a:bodyPr>
          <a:lstStyle>
            <a:lvl1pPr marL="342834" marR="0" indent="-342834" algn="l" defTabSz="932563" rtl="0" eaLnBrk="1" fontAlgn="auto" latinLnBrk="0" hangingPunct="1">
              <a:lnSpc>
                <a:spcPct val="100000"/>
              </a:lnSpc>
              <a:spcBef>
                <a:spcPts val="600"/>
              </a:spcBef>
              <a:spcAft>
                <a:spcPts val="0"/>
              </a:spcAft>
              <a:buClrTx/>
              <a:buSzPct val="90000"/>
              <a:buFont typeface="Arial" pitchFamily="34" charset="0"/>
              <a:buChar char="•"/>
              <a:tabLst/>
              <a:defRPr sz="1399" kern="1200" spc="0" baseline="0">
                <a:gradFill>
                  <a:gsLst>
                    <a:gs pos="1250">
                      <a:schemeClr val="tx1"/>
                    </a:gs>
                    <a:gs pos="100000">
                      <a:schemeClr val="tx1"/>
                    </a:gs>
                  </a:gsLst>
                  <a:lin ang="5400000" scaled="0"/>
                </a:gradFill>
                <a:latin typeface="+mn-lt"/>
                <a:ea typeface="+mn-ea"/>
                <a:cs typeface="+mn-cs"/>
              </a:defRPr>
            </a:lvl1pPr>
            <a:lvl2pPr marL="584088" marR="0" indent="-241253"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100000"/>
              </a:lnSpc>
              <a:spcBef>
                <a:spcPts val="6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63" rtl="0" eaLnBrk="1" fontAlgn="auto" latinLnBrk="0" hangingPunct="1">
              <a:lnSpc>
                <a:spcPct val="100000"/>
              </a:lnSpc>
              <a:spcBef>
                <a:spcPts val="600"/>
              </a:spcBef>
              <a:spcAft>
                <a:spcPts val="0"/>
              </a:spcAft>
              <a:buClrTx/>
              <a:buSzPct val="90000"/>
              <a:buFont typeface="Arial" pitchFamily="34" charset="0"/>
              <a:buNone/>
              <a:tabLst/>
              <a:defRPr/>
            </a:pPr>
            <a:r>
              <a:rPr kumimoji="0" lang="en-US" sz="2000" b="1" i="0" u="none" strike="noStrike" kern="1200" cap="none" spc="0" normalizeH="0" baseline="0" noProof="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Teams </a:t>
            </a:r>
            <a:r>
              <a:rPr kumimoji="0" lang="en-US" sz="2000" b="1"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of security researchers and data scientists:</a:t>
            </a:r>
          </a:p>
          <a:p>
            <a:pPr marL="342834" marR="0" lvl="0" indent="-342834" algn="l" defTabSz="932563" rtl="0" eaLnBrk="1" fontAlgn="auto" latinLnBrk="0" hangingPunct="1">
              <a:lnSpc>
                <a:spcPct val="100000"/>
              </a:lnSpc>
              <a:spcBef>
                <a:spcPts val="6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Semilight" panose="020B0402040204020203" pitchFamily="34" charset="0"/>
                <a:ea typeface="+mn-ea"/>
                <a:cs typeface="Segoe UI Semilight" panose="020B0402040204020203" pitchFamily="34" charset="0"/>
              </a:rPr>
              <a:t>Monitor threat intelligence</a:t>
            </a:r>
          </a:p>
          <a:p>
            <a:pPr marL="342834" marR="0" lvl="0" indent="-342834" algn="l" defTabSz="932563" rtl="0" eaLnBrk="1" fontAlgn="auto" latinLnBrk="0" hangingPunct="1">
              <a:lnSpc>
                <a:spcPct val="100000"/>
              </a:lnSpc>
              <a:spcBef>
                <a:spcPts val="6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Semilight" panose="020B0402040204020203" pitchFamily="34" charset="0"/>
                <a:ea typeface="+mn-ea"/>
                <a:cs typeface="Segoe UI Semilight" panose="020B0402040204020203" pitchFamily="34" charset="0"/>
              </a:rPr>
              <a:t>Share signals and analysis across Microsoft security products/services</a:t>
            </a:r>
          </a:p>
          <a:p>
            <a:pPr marL="342834" marR="0" lvl="0" indent="-342834" algn="l" defTabSz="932563" rtl="0" eaLnBrk="1" fontAlgn="auto" latinLnBrk="0" hangingPunct="1">
              <a:lnSpc>
                <a:spcPct val="100000"/>
              </a:lnSpc>
              <a:spcBef>
                <a:spcPts val="6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Semilight" panose="020B0402040204020203" pitchFamily="34" charset="0"/>
                <a:ea typeface="+mn-ea"/>
                <a:cs typeface="Segoe UI Semilight" panose="020B0402040204020203" pitchFamily="34" charset="0"/>
              </a:rPr>
              <a:t>Work with on specialized fields, like forensics and web attack detections</a:t>
            </a:r>
          </a:p>
          <a:p>
            <a:pPr marL="0" marR="0" lvl="0" indent="0" algn="l" defTabSz="932563" rtl="0" eaLnBrk="1" fontAlgn="auto" latinLnBrk="0" hangingPunct="1">
              <a:lnSpc>
                <a:spcPct val="100000"/>
              </a:lnSpc>
              <a:spcBef>
                <a:spcPts val="600"/>
              </a:spcBef>
              <a:spcAft>
                <a:spcPts val="0"/>
              </a:spcAft>
              <a:buClrTx/>
              <a:buSzPct val="90000"/>
              <a:buFont typeface="Arial" pitchFamily="34" charset="0"/>
              <a:buNone/>
              <a:tabLst/>
              <a:defRPr/>
            </a:pPr>
            <a:endPar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endParaRPr>
          </a:p>
          <a:p>
            <a:pPr marL="0" marR="0" lvl="0" indent="0" algn="l" defTabSz="932563" rtl="0" eaLnBrk="1" fontAlgn="auto" latinLnBrk="0" hangingPunct="1">
              <a:lnSpc>
                <a:spcPct val="100000"/>
              </a:lnSpc>
              <a:spcBef>
                <a:spcPts val="600"/>
              </a:spcBef>
              <a:spcAft>
                <a:spcPts val="0"/>
              </a:spcAft>
              <a:buClrTx/>
              <a:buSzPct val="90000"/>
              <a:buFont typeface="Arial" pitchFamily="34" charset="0"/>
              <a:buNone/>
              <a:tabLst/>
              <a:defRPr/>
            </a:pPr>
            <a:r>
              <a:rPr kumimoji="0" lang="en-US" sz="2000" b="1"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Culminates in new detection algorithms, which are validated and tuned </a:t>
            </a:r>
          </a:p>
          <a:p>
            <a:pPr marL="0" marR="0" lvl="0" indent="0" algn="l" defTabSz="932563" rtl="0" eaLnBrk="1" fontAlgn="auto" latinLnBrk="0" hangingPunct="1">
              <a:lnSpc>
                <a:spcPct val="100000"/>
              </a:lnSpc>
              <a:spcBef>
                <a:spcPts val="600"/>
              </a:spcBef>
              <a:spcAft>
                <a:spcPts val="0"/>
              </a:spcAft>
              <a:buClrTx/>
              <a:buSzPct val="90000"/>
              <a:buFont typeface="Arial" pitchFamily="34" charset="0"/>
              <a:buNone/>
              <a:tabLst/>
              <a:defRPr/>
            </a:pPr>
            <a:endPar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endParaRPr>
          </a:p>
          <a:p>
            <a:pPr marL="0" marR="0" lvl="0" indent="0" algn="l" defTabSz="932563" rtl="0" eaLnBrk="1" fontAlgn="auto" latinLnBrk="0" hangingPunct="1">
              <a:lnSpc>
                <a:spcPct val="100000"/>
              </a:lnSpc>
              <a:spcBef>
                <a:spcPts val="600"/>
              </a:spcBef>
              <a:spcAft>
                <a:spcPts val="0"/>
              </a:spcAft>
              <a:buClrTx/>
              <a:buSzPct val="90000"/>
              <a:buFont typeface="Arial" pitchFamily="34" charset="0"/>
              <a:buNone/>
              <a:tabLst/>
              <a:defRPr/>
            </a:pPr>
            <a:r>
              <a:rPr kumimoji="0" lang="en-US" sz="2000" b="1"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rPr>
              <a:t>Often results in new security insights or threat intelligence that informs security research</a:t>
            </a:r>
          </a:p>
          <a:p>
            <a:pPr marL="342834" marR="0" lvl="0" indent="-342834" algn="l" defTabSz="932563" rtl="0" eaLnBrk="1" fontAlgn="auto" latinLnBrk="0" hangingPunct="1">
              <a:lnSpc>
                <a:spcPct val="100000"/>
              </a:lnSpc>
              <a:spcBef>
                <a:spcPts val="600"/>
              </a:spcBef>
              <a:spcAft>
                <a:spcPts val="0"/>
              </a:spcAft>
              <a:buClrTx/>
              <a:buSzPct val="90000"/>
              <a:buFont typeface="Arial" pitchFamily="34" charset="0"/>
              <a:buChar char="•"/>
              <a:tabLst/>
              <a:defRPr/>
            </a:pPr>
            <a:endParaRPr kumimoji="0" lang="en-US" sz="24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Segoe UI Semilight" panose="020B0402040204020203" pitchFamily="34" charset="0"/>
            </a:endParaRPr>
          </a:p>
        </p:txBody>
      </p:sp>
      <p:grpSp>
        <p:nvGrpSpPr>
          <p:cNvPr id="45" name="Group 44"/>
          <p:cNvGrpSpPr/>
          <p:nvPr/>
        </p:nvGrpSpPr>
        <p:grpSpPr>
          <a:xfrm>
            <a:off x="8818432" y="1203326"/>
            <a:ext cx="1676400" cy="1952995"/>
            <a:chOff x="8366498" y="1203326"/>
            <a:chExt cx="1676400" cy="1952995"/>
          </a:xfrm>
        </p:grpSpPr>
        <p:sp>
          <p:nvSpPr>
            <p:cNvPr id="46" name="Isosceles Triangle 45"/>
            <p:cNvSpPr/>
            <p:nvPr/>
          </p:nvSpPr>
          <p:spPr bwMode="auto">
            <a:xfrm rot="8818860">
              <a:off x="9462608" y="2835196"/>
              <a:ext cx="533400" cy="321125"/>
            </a:xfrm>
            <a:prstGeom prst="triangle">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47" name="Freeform: Shape 46"/>
            <p:cNvSpPr/>
            <p:nvPr/>
          </p:nvSpPr>
          <p:spPr bwMode="auto">
            <a:xfrm>
              <a:off x="8366498" y="1203326"/>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Security</a:t>
              </a:r>
            </a:p>
            <a:p>
              <a:pPr marL="0" marR="0" lvl="0" indent="0" algn="ctr" defTabSz="93345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Research</a:t>
              </a:r>
            </a:p>
          </p:txBody>
        </p:sp>
      </p:grpSp>
      <p:grpSp>
        <p:nvGrpSpPr>
          <p:cNvPr id="48" name="Group 47"/>
          <p:cNvGrpSpPr/>
          <p:nvPr/>
        </p:nvGrpSpPr>
        <p:grpSpPr>
          <a:xfrm>
            <a:off x="9946772" y="2871337"/>
            <a:ext cx="1676400" cy="1965321"/>
            <a:chOff x="9895777" y="2871337"/>
            <a:chExt cx="1676400" cy="1965321"/>
          </a:xfrm>
        </p:grpSpPr>
        <p:sp>
          <p:nvSpPr>
            <p:cNvPr id="49" name="Isosceles Triangle 48"/>
            <p:cNvSpPr/>
            <p:nvPr/>
          </p:nvSpPr>
          <p:spPr bwMode="auto">
            <a:xfrm rot="12766117">
              <a:off x="9960936" y="4515533"/>
              <a:ext cx="533400" cy="321125"/>
            </a:xfrm>
            <a:prstGeom prst="triangle">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50" name="Freeform: Shape 49"/>
            <p:cNvSpPr/>
            <p:nvPr/>
          </p:nvSpPr>
          <p:spPr bwMode="auto">
            <a:xfrm>
              <a:off x="9895777" y="2871337"/>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91440"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New </a:t>
              </a:r>
              <a:b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b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detection algorithm</a:t>
              </a:r>
            </a:p>
          </p:txBody>
        </p:sp>
      </p:grpSp>
      <p:grpSp>
        <p:nvGrpSpPr>
          <p:cNvPr id="51" name="Group 50"/>
          <p:cNvGrpSpPr/>
          <p:nvPr/>
        </p:nvGrpSpPr>
        <p:grpSpPr>
          <a:xfrm>
            <a:off x="8818432" y="4547005"/>
            <a:ext cx="1676400" cy="1959544"/>
            <a:chOff x="8366498" y="4524427"/>
            <a:chExt cx="1676400" cy="1959544"/>
          </a:xfrm>
        </p:grpSpPr>
        <p:sp>
          <p:nvSpPr>
            <p:cNvPr id="52" name="Isosceles Triangle 51"/>
            <p:cNvSpPr/>
            <p:nvPr/>
          </p:nvSpPr>
          <p:spPr bwMode="auto">
            <a:xfrm rot="19640410">
              <a:off x="8423668" y="4524427"/>
              <a:ext cx="533400" cy="321125"/>
            </a:xfrm>
            <a:prstGeom prst="triangle">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53" name="Freeform: Shape 52"/>
            <p:cNvSpPr/>
            <p:nvPr/>
          </p:nvSpPr>
          <p:spPr bwMode="auto">
            <a:xfrm>
              <a:off x="8366498" y="4539347"/>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0"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Validation</a:t>
              </a:r>
              <a:b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b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and</a:t>
              </a:r>
              <a:b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b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tuning</a:t>
              </a:r>
            </a:p>
          </p:txBody>
        </p:sp>
      </p:grpSp>
      <p:grpSp>
        <p:nvGrpSpPr>
          <p:cNvPr id="54" name="Group 53"/>
          <p:cNvGrpSpPr/>
          <p:nvPr/>
        </p:nvGrpSpPr>
        <p:grpSpPr>
          <a:xfrm>
            <a:off x="7708370" y="2876777"/>
            <a:ext cx="1676400" cy="1955509"/>
            <a:chOff x="7290303" y="2876777"/>
            <a:chExt cx="1676400" cy="1955509"/>
          </a:xfrm>
        </p:grpSpPr>
        <p:sp>
          <p:nvSpPr>
            <p:cNvPr id="55" name="Isosceles Triangle 54"/>
            <p:cNvSpPr/>
            <p:nvPr/>
          </p:nvSpPr>
          <p:spPr bwMode="auto">
            <a:xfrm rot="1973532">
              <a:off x="8385571" y="2876777"/>
              <a:ext cx="533400" cy="321125"/>
            </a:xfrm>
            <a:prstGeom prst="triangle">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56" name="Freeform: Shape 55"/>
            <p:cNvSpPr/>
            <p:nvPr/>
          </p:nvSpPr>
          <p:spPr bwMode="auto">
            <a:xfrm>
              <a:off x="7290303" y="2887662"/>
              <a:ext cx="1676400" cy="1944624"/>
            </a:xfrm>
            <a:custGeom>
              <a:avLst/>
              <a:gdLst>
                <a:gd name="connsiteX0" fmla="*/ 838200 w 1676400"/>
                <a:gd name="connsiteY0" fmla="*/ 0 h 1944624"/>
                <a:gd name="connsiteX1" fmla="*/ 1676400 w 1676400"/>
                <a:gd name="connsiteY1" fmla="*/ 543791 h 1944624"/>
                <a:gd name="connsiteX2" fmla="*/ 1676400 w 1676400"/>
                <a:gd name="connsiteY2" fmla="*/ 1400833 h 1944624"/>
                <a:gd name="connsiteX3" fmla="*/ 838200 w 1676400"/>
                <a:gd name="connsiteY3" fmla="*/ 1944624 h 1944624"/>
                <a:gd name="connsiteX4" fmla="*/ 0 w 1676400"/>
                <a:gd name="connsiteY4" fmla="*/ 1400833 h 1944624"/>
                <a:gd name="connsiteX5" fmla="*/ 0 w 1676400"/>
                <a:gd name="connsiteY5" fmla="*/ 543791 h 1944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400" h="1944624">
                  <a:moveTo>
                    <a:pt x="838200" y="0"/>
                  </a:moveTo>
                  <a:lnTo>
                    <a:pt x="1676400" y="543791"/>
                  </a:lnTo>
                  <a:lnTo>
                    <a:pt x="1676400" y="1400833"/>
                  </a:lnTo>
                  <a:lnTo>
                    <a:pt x="838200" y="1944624"/>
                  </a:lnTo>
                  <a:lnTo>
                    <a:pt x="0" y="1400833"/>
                  </a:lnTo>
                  <a:lnTo>
                    <a:pt x="0" y="543791"/>
                  </a:lnTo>
                  <a:close/>
                </a:path>
              </a:pathLst>
            </a:custGeom>
            <a:solidFill>
              <a:schemeClr val="bg1"/>
            </a:solidFill>
            <a:ln w="69850">
              <a:solidFill>
                <a:srgbClr val="00BCF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345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gradFill>
                    <a:gsLst>
                      <a:gs pos="1250">
                        <a:srgbClr val="0078D7"/>
                      </a:gs>
                      <a:gs pos="100000">
                        <a:srgbClr val="0078D7"/>
                      </a:gs>
                    </a:gsLst>
                    <a:lin ang="5400000" scaled="0"/>
                  </a:gradFill>
                  <a:effectLst/>
                  <a:uLnTx/>
                  <a:uFillTx/>
                  <a:latin typeface="Segoe UI"/>
                  <a:ea typeface="+mn-ea"/>
                  <a:cs typeface="+mn-cs"/>
                </a:rPr>
                <a:t>Security insights</a:t>
              </a:r>
            </a:p>
          </p:txBody>
        </p:sp>
      </p:grpSp>
    </p:spTree>
    <p:extLst>
      <p:ext uri="{BB962C8B-B14F-4D97-AF65-F5344CB8AC3E}">
        <p14:creationId xmlns:p14="http://schemas.microsoft.com/office/powerpoint/2010/main" val="1271950361"/>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20C1B-B9AF-459A-AAB9-FAA427153CA4}"/>
              </a:ext>
            </a:extLst>
          </p:cNvPr>
          <p:cNvSpPr>
            <a:spLocks noGrp="1"/>
          </p:cNvSpPr>
          <p:nvPr>
            <p:ph type="title"/>
          </p:nvPr>
        </p:nvSpPr>
        <p:spPr/>
        <p:txBody>
          <a:bodyPr/>
          <a:lstStyle/>
          <a:p>
            <a:r>
              <a:rPr lang="en-US"/>
              <a:t>Resources</a:t>
            </a:r>
          </a:p>
        </p:txBody>
      </p:sp>
      <p:sp>
        <p:nvSpPr>
          <p:cNvPr id="3" name="Text Placeholder 2">
            <a:extLst>
              <a:ext uri="{FF2B5EF4-FFF2-40B4-BE49-F238E27FC236}">
                <a16:creationId xmlns:a16="http://schemas.microsoft.com/office/drawing/2014/main" id="{341AD7CD-0991-4B44-8CC3-77B73978858A}"/>
              </a:ext>
            </a:extLst>
          </p:cNvPr>
          <p:cNvSpPr>
            <a:spLocks noGrp="1"/>
          </p:cNvSpPr>
          <p:nvPr>
            <p:ph type="body" sz="quarter" idx="10"/>
          </p:nvPr>
        </p:nvSpPr>
        <p:spPr>
          <a:xfrm>
            <a:off x="274702" y="1211287"/>
            <a:ext cx="11888787" cy="4339650"/>
          </a:xfrm>
        </p:spPr>
        <p:txBody>
          <a:bodyPr/>
          <a:lstStyle/>
          <a:p>
            <a:r>
              <a:rPr lang="en-US" sz="3600" dirty="0">
                <a:hlinkClick r:id="rId3"/>
              </a:rPr>
              <a:t>Azure Home Page</a:t>
            </a:r>
          </a:p>
          <a:p>
            <a:r>
              <a:rPr lang="en-US" sz="3600" dirty="0">
                <a:hlinkClick r:id="rId3"/>
              </a:rPr>
              <a:t>Azure Blog</a:t>
            </a:r>
            <a:endParaRPr lang="en-US" sz="3600" dirty="0"/>
          </a:p>
          <a:p>
            <a:r>
              <a:rPr lang="en-US" sz="3600" dirty="0">
                <a:hlinkClick r:id="rId4"/>
              </a:rPr>
              <a:t>Azure Updates</a:t>
            </a:r>
            <a:endParaRPr lang="en-US" sz="3600" dirty="0"/>
          </a:p>
          <a:p>
            <a:r>
              <a:rPr lang="en-US" sz="3600" dirty="0">
                <a:hlinkClick r:id="rId5"/>
              </a:rPr>
              <a:t>Azure Security Center</a:t>
            </a:r>
            <a:endParaRPr lang="en-US" sz="3600" dirty="0"/>
          </a:p>
          <a:p>
            <a:r>
              <a:rPr lang="en-US" sz="3600" dirty="0">
                <a:hlinkClick r:id="rId6"/>
              </a:rPr>
              <a:t>Videos &amp; Webinars</a:t>
            </a:r>
            <a:endParaRPr lang="en-US" sz="3600" dirty="0"/>
          </a:p>
          <a:p>
            <a:r>
              <a:rPr lang="en-US" sz="3600" dirty="0">
                <a:hlinkClick r:id="rId7"/>
              </a:rPr>
              <a:t>Pricing &amp; Licensing</a:t>
            </a:r>
            <a:endParaRPr lang="en-US" sz="3600" dirty="0"/>
          </a:p>
          <a:p>
            <a:r>
              <a:rPr lang="en-US" sz="3600" dirty="0">
                <a:hlinkClick r:id="rId8"/>
              </a:rPr>
              <a:t>Blog</a:t>
            </a:r>
            <a:endParaRPr lang="en-US" sz="3600" dirty="0"/>
          </a:p>
        </p:txBody>
      </p:sp>
    </p:spTree>
    <p:extLst>
      <p:ext uri="{BB962C8B-B14F-4D97-AF65-F5344CB8AC3E}">
        <p14:creationId xmlns:p14="http://schemas.microsoft.com/office/powerpoint/2010/main" val="19760957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7236516"/>
      </p:ext>
    </p:extLst>
  </p:cSld>
  <p:clrMapOvr>
    <a:masterClrMapping/>
  </p:clrMapOvr>
  <mc:AlternateContent xmlns:mc="http://schemas.openxmlformats.org/markup-compatibility/2006" xmlns:p14="http://schemas.microsoft.com/office/powerpoint/2010/main">
    <mc:Choice Requires="p14">
      <p:transition spd="med" p14:dur="700" advTm="863">
        <p:fade/>
      </p:transition>
    </mc:Choice>
    <mc:Fallback xmlns="">
      <p:transition spd="med" advTm="863">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BDF175-D1F9-4AA8-908B-62161617A047}"/>
              </a:ext>
            </a:extLst>
          </p:cNvPr>
          <p:cNvSpPr>
            <a:spLocks noGrp="1"/>
          </p:cNvSpPr>
          <p:nvPr>
            <p:ph type="body" sz="quarter" idx="10"/>
          </p:nvPr>
        </p:nvSpPr>
        <p:spPr>
          <a:xfrm>
            <a:off x="3383628" y="1417320"/>
            <a:ext cx="8778210" cy="5280343"/>
          </a:xfrm>
        </p:spPr>
        <p:txBody>
          <a:bodyPr/>
          <a:lstStyle/>
          <a:p>
            <a:r>
              <a:rPr lang="en-US" sz="2800" dirty="0"/>
              <a:t>12+ years of experience in working with Enterprise Systems</a:t>
            </a:r>
          </a:p>
          <a:p>
            <a:r>
              <a:rPr lang="en-US" sz="2800" dirty="0"/>
              <a:t>9+ years in Microsoft Ecosystem as Partner, Vendor, Customer and Employee</a:t>
            </a:r>
          </a:p>
          <a:p>
            <a:r>
              <a:rPr lang="en-US" sz="2800" dirty="0"/>
              <a:t>Extensive experience with integration of Systems of Business and Systems of Interaction</a:t>
            </a:r>
          </a:p>
          <a:p>
            <a:r>
              <a:rPr lang="en-US" sz="2800" dirty="0"/>
              <a:t>Passionate tinkerer who can break(actually tries to fix) any working thing</a:t>
            </a:r>
          </a:p>
          <a:p>
            <a:pPr marL="0" indent="0">
              <a:buNone/>
            </a:pPr>
            <a:endParaRPr lang="en-US" sz="2800" dirty="0"/>
          </a:p>
          <a:p>
            <a:endParaRPr lang="en-US" sz="2800" dirty="0"/>
          </a:p>
        </p:txBody>
      </p:sp>
      <p:sp>
        <p:nvSpPr>
          <p:cNvPr id="3" name="Title 2">
            <a:extLst>
              <a:ext uri="{FF2B5EF4-FFF2-40B4-BE49-F238E27FC236}">
                <a16:creationId xmlns:a16="http://schemas.microsoft.com/office/drawing/2014/main" id="{95A58D4B-EBED-4C08-81C3-45C42BCED658}"/>
              </a:ext>
            </a:extLst>
          </p:cNvPr>
          <p:cNvSpPr>
            <a:spLocks noGrp="1"/>
          </p:cNvSpPr>
          <p:nvPr>
            <p:ph type="title"/>
          </p:nvPr>
        </p:nvSpPr>
        <p:spPr/>
        <p:txBody>
          <a:bodyPr/>
          <a:lstStyle/>
          <a:p>
            <a:r>
              <a:rPr lang="en-US" sz="4000" dirty="0"/>
              <a:t>Paresh Sharda – Azure Infra Technology Sales Professional</a:t>
            </a:r>
          </a:p>
        </p:txBody>
      </p:sp>
      <p:pic>
        <p:nvPicPr>
          <p:cNvPr id="7" name="Picture 6">
            <a:extLst>
              <a:ext uri="{FF2B5EF4-FFF2-40B4-BE49-F238E27FC236}">
                <a16:creationId xmlns:a16="http://schemas.microsoft.com/office/drawing/2014/main" id="{EDFCFB23-81BA-4EEC-8858-9263C113A0B7}"/>
              </a:ext>
            </a:extLst>
          </p:cNvPr>
          <p:cNvPicPr>
            <a:picLocks noChangeAspect="1"/>
          </p:cNvPicPr>
          <p:nvPr/>
        </p:nvPicPr>
        <p:blipFill>
          <a:blip r:embed="rId3"/>
          <a:stretch>
            <a:fillRect/>
          </a:stretch>
        </p:blipFill>
        <p:spPr>
          <a:xfrm>
            <a:off x="4022581" y="5043010"/>
            <a:ext cx="1762761" cy="1762761"/>
          </a:xfrm>
          <a:prstGeom prst="rect">
            <a:avLst/>
          </a:prstGeom>
        </p:spPr>
      </p:pic>
      <p:pic>
        <p:nvPicPr>
          <p:cNvPr id="9" name="Picture 8">
            <a:extLst>
              <a:ext uri="{FF2B5EF4-FFF2-40B4-BE49-F238E27FC236}">
                <a16:creationId xmlns:a16="http://schemas.microsoft.com/office/drawing/2014/main" id="{73DE296A-7E40-4789-BAD3-5E041FE8E155}"/>
              </a:ext>
            </a:extLst>
          </p:cNvPr>
          <p:cNvPicPr>
            <a:picLocks noChangeAspect="1"/>
          </p:cNvPicPr>
          <p:nvPr/>
        </p:nvPicPr>
        <p:blipFill>
          <a:blip r:embed="rId3"/>
          <a:stretch>
            <a:fillRect/>
          </a:stretch>
        </p:blipFill>
        <p:spPr>
          <a:xfrm>
            <a:off x="6424294" y="5043010"/>
            <a:ext cx="1727201" cy="1727201"/>
          </a:xfrm>
          <a:prstGeom prst="rect">
            <a:avLst/>
          </a:prstGeom>
        </p:spPr>
      </p:pic>
      <p:grpSp>
        <p:nvGrpSpPr>
          <p:cNvPr id="23" name="Group 22">
            <a:extLst>
              <a:ext uri="{FF2B5EF4-FFF2-40B4-BE49-F238E27FC236}">
                <a16:creationId xmlns:a16="http://schemas.microsoft.com/office/drawing/2014/main" id="{276401EB-B41D-41AD-A793-DA5C6969B806}"/>
              </a:ext>
            </a:extLst>
          </p:cNvPr>
          <p:cNvGrpSpPr/>
          <p:nvPr/>
        </p:nvGrpSpPr>
        <p:grpSpPr>
          <a:xfrm>
            <a:off x="274639" y="1417320"/>
            <a:ext cx="3138488" cy="2414588"/>
            <a:chOff x="274639" y="1417320"/>
            <a:chExt cx="3138488" cy="2414588"/>
          </a:xfrm>
        </p:grpSpPr>
        <p:pic>
          <p:nvPicPr>
            <p:cNvPr id="13" name="Picture 12">
              <a:extLst>
                <a:ext uri="{FF2B5EF4-FFF2-40B4-BE49-F238E27FC236}">
                  <a16:creationId xmlns:a16="http://schemas.microsoft.com/office/drawing/2014/main" id="{D02D3016-0B55-4065-9698-B5EDFB64670C}"/>
                </a:ext>
              </a:extLst>
            </p:cNvPr>
            <p:cNvPicPr>
              <a:picLocks noChangeAspect="1"/>
            </p:cNvPicPr>
            <p:nvPr/>
          </p:nvPicPr>
          <p:blipFill>
            <a:blip r:embed="rId4"/>
            <a:stretch>
              <a:fillRect/>
            </a:stretch>
          </p:blipFill>
          <p:spPr>
            <a:xfrm>
              <a:off x="274639" y="1417320"/>
              <a:ext cx="3138488" cy="2414588"/>
            </a:xfrm>
            <a:prstGeom prst="ellipse">
              <a:avLst/>
            </a:prstGeom>
            <a:ln w="190500" cap="rnd">
              <a:no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21" name="Picture 20">
              <a:extLst>
                <a:ext uri="{FF2B5EF4-FFF2-40B4-BE49-F238E27FC236}">
                  <a16:creationId xmlns:a16="http://schemas.microsoft.com/office/drawing/2014/main" id="{521E9362-4B9D-4DCC-B148-D105E486084C}"/>
                </a:ext>
              </a:extLst>
            </p:cNvPr>
            <p:cNvPicPr>
              <a:picLocks noChangeAspect="1"/>
            </p:cNvPicPr>
            <p:nvPr/>
          </p:nvPicPr>
          <p:blipFill>
            <a:blip r:embed="rId5">
              <a:extLst>
                <a:ext uri="{BEBA8EAE-BF5A-486C-A8C5-ECC9F3942E4B}">
                  <a14:imgProps xmlns:a14="http://schemas.microsoft.com/office/drawing/2010/main">
                    <a14:imgLayer r:embed="rId6">
                      <a14:imgEffect>
                        <a14:artisticLineDrawing/>
                      </a14:imgEffect>
                    </a14:imgLayer>
                  </a14:imgProps>
                </a:ext>
              </a:extLst>
            </a:blip>
            <a:stretch>
              <a:fillRect/>
            </a:stretch>
          </p:blipFill>
          <p:spPr>
            <a:xfrm>
              <a:off x="2220677" y="1797805"/>
              <a:ext cx="699287" cy="584715"/>
            </a:xfrm>
            <a:prstGeom prst="rect">
              <a:avLst/>
            </a:prstGeom>
          </p:spPr>
        </p:pic>
      </p:grpSp>
    </p:spTree>
    <p:extLst>
      <p:ext uri="{BB962C8B-B14F-4D97-AF65-F5344CB8AC3E}">
        <p14:creationId xmlns:p14="http://schemas.microsoft.com/office/powerpoint/2010/main" val="422603268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p:txBody>
          <a:bodyPr/>
          <a:lstStyle/>
          <a:p>
            <a:r>
              <a:rPr lang="en-US" dirty="0">
                <a:hlinkClick r:id="rId3"/>
              </a:rPr>
              <a:t>Subscribe to Azure Updates</a:t>
            </a:r>
            <a:endParaRPr lang="en-US" dirty="0"/>
          </a:p>
        </p:txBody>
      </p:sp>
      <p:sp>
        <p:nvSpPr>
          <p:cNvPr id="2" name="Title 1"/>
          <p:cNvSpPr>
            <a:spLocks noGrp="1"/>
          </p:cNvSpPr>
          <p:nvPr>
            <p:ph type="ctrTitle"/>
          </p:nvPr>
        </p:nvSpPr>
        <p:spPr/>
        <p:txBody>
          <a:bodyPr/>
          <a:lstStyle/>
          <a:p>
            <a:r>
              <a:rPr lang="en-US" dirty="0"/>
              <a:t>Azure Service Updates</a:t>
            </a:r>
          </a:p>
        </p:txBody>
      </p:sp>
    </p:spTree>
    <p:extLst>
      <p:ext uri="{BB962C8B-B14F-4D97-AF65-F5344CB8AC3E}">
        <p14:creationId xmlns:p14="http://schemas.microsoft.com/office/powerpoint/2010/main" val="389024915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267" y="-13979"/>
            <a:ext cx="12432948" cy="46251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Freeform 5"/>
          <p:cNvSpPr>
            <a:spLocks/>
          </p:cNvSpPr>
          <p:nvPr/>
        </p:nvSpPr>
        <p:spPr bwMode="auto">
          <a:xfrm flipH="1">
            <a:off x="3788827" y="2836592"/>
            <a:ext cx="4314472" cy="1774596"/>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 name="Title 1"/>
          <p:cNvSpPr>
            <a:spLocks noGrp="1"/>
          </p:cNvSpPr>
          <p:nvPr>
            <p:ph type="title"/>
          </p:nvPr>
        </p:nvSpPr>
        <p:spPr>
          <a:xfrm>
            <a:off x="586015" y="265423"/>
            <a:ext cx="11652021" cy="841903"/>
          </a:xfrm>
        </p:spPr>
        <p:txBody>
          <a:bodyPr/>
          <a:lstStyle/>
          <a:p>
            <a:r>
              <a:rPr lang="en-US" sz="4800" dirty="0">
                <a:solidFill>
                  <a:schemeClr val="bg1"/>
                </a:solidFill>
              </a:rPr>
              <a:t>Cloud Presents Unique Security Challenges</a:t>
            </a:r>
          </a:p>
        </p:txBody>
      </p:sp>
      <p:sp>
        <p:nvSpPr>
          <p:cNvPr id="59" name="Freeform 5"/>
          <p:cNvSpPr>
            <a:spLocks/>
          </p:cNvSpPr>
          <p:nvPr/>
        </p:nvSpPr>
        <p:spPr bwMode="auto">
          <a:xfrm>
            <a:off x="10230988" y="3086349"/>
            <a:ext cx="3754888" cy="1544433"/>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9" name="Rectangle 28"/>
          <p:cNvSpPr/>
          <p:nvPr/>
        </p:nvSpPr>
        <p:spPr bwMode="auto">
          <a:xfrm>
            <a:off x="4522222" y="4805922"/>
            <a:ext cx="3581078" cy="1350436"/>
          </a:xfrm>
          <a:prstGeom prst="rect">
            <a:avLst/>
          </a:prstGeom>
          <a:noFill/>
          <a:ln w="9525" cap="flat" cmpd="sng" algn="ctr">
            <a:noFill/>
            <a:prstDash val="solid"/>
            <a:headEnd type="none" w="med" len="med"/>
            <a:tailEnd type="none" w="med" len="med"/>
          </a:ln>
          <a:effectLst/>
        </p:spPr>
        <p:txBody>
          <a:bodyPr lIns="182828" tIns="146262" rIns="182828" bIns="146262"/>
          <a:lstStyle/>
          <a:p>
            <a:pPr marL="0" marR="0" lvl="0" indent="0" algn="l" defTabSz="93233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505050"/>
                </a:solidFill>
                <a:effectLst/>
                <a:uLnTx/>
                <a:uFillTx/>
                <a:latin typeface="Segoe UI Light"/>
                <a:ea typeface="+mn-ea"/>
                <a:cs typeface="+mn-cs"/>
              </a:rPr>
              <a:t>Cloud environments are more dynamic: resources are being spun up (and down) frequently, it’s not just about VMs – there’s also PaaS to consider</a:t>
            </a:r>
          </a:p>
        </p:txBody>
      </p:sp>
      <p:sp>
        <p:nvSpPr>
          <p:cNvPr id="27" name="Rectangle 26"/>
          <p:cNvSpPr/>
          <p:nvPr/>
        </p:nvSpPr>
        <p:spPr bwMode="auto">
          <a:xfrm>
            <a:off x="272926" y="4805922"/>
            <a:ext cx="3735511" cy="1350436"/>
          </a:xfrm>
          <a:prstGeom prst="rect">
            <a:avLst/>
          </a:prstGeom>
          <a:noFill/>
          <a:ln w="9525" cap="flat" cmpd="sng" algn="ctr">
            <a:noFill/>
            <a:prstDash val="solid"/>
            <a:headEnd type="none" w="med" len="med"/>
            <a:tailEnd type="none" w="med" len="med"/>
          </a:ln>
          <a:effectLst/>
        </p:spPr>
        <p:txBody>
          <a:bodyPr lIns="182828" tIns="146262" rIns="182828" bIns="146262"/>
          <a:lstStyle/>
          <a:p>
            <a:pPr marL="0" marR="0" lvl="0" indent="0" algn="l" defTabSz="93233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505050"/>
                </a:solidFill>
                <a:effectLst/>
                <a:uLnTx/>
                <a:uFillTx/>
                <a:latin typeface="Segoe UI Light"/>
                <a:ea typeface="+mn-ea"/>
                <a:cs typeface="+mn-cs"/>
              </a:rPr>
              <a:t>CIOs and CISOs lack visibility and control: management is increasingly distributed and physical networks no longer define the perimeter</a:t>
            </a:r>
          </a:p>
        </p:txBody>
      </p:sp>
      <p:grpSp>
        <p:nvGrpSpPr>
          <p:cNvPr id="9" name="Group 8"/>
          <p:cNvGrpSpPr/>
          <p:nvPr/>
        </p:nvGrpSpPr>
        <p:grpSpPr>
          <a:xfrm>
            <a:off x="1030173" y="1687908"/>
            <a:ext cx="2347678" cy="2347678"/>
            <a:chOff x="1028700" y="1405821"/>
            <a:chExt cx="2348345" cy="2348345"/>
          </a:xfrm>
        </p:grpSpPr>
        <p:sp>
          <p:nvSpPr>
            <p:cNvPr id="14" name="Freeform 5"/>
            <p:cNvSpPr>
              <a:spLocks noEditPoints="1"/>
            </p:cNvSpPr>
            <p:nvPr/>
          </p:nvSpPr>
          <p:spPr bwMode="auto">
            <a:xfrm>
              <a:off x="1819220" y="2124976"/>
              <a:ext cx="484289" cy="917283"/>
            </a:xfrm>
            <a:custGeom>
              <a:avLst/>
              <a:gdLst>
                <a:gd name="T0" fmla="*/ 33 w 216"/>
                <a:gd name="T1" fmla="*/ 375 h 410"/>
                <a:gd name="T2" fmla="*/ 26 w 216"/>
                <a:gd name="T3" fmla="*/ 375 h 410"/>
                <a:gd name="T4" fmla="*/ 26 w 216"/>
                <a:gd name="T5" fmla="*/ 304 h 410"/>
                <a:gd name="T6" fmla="*/ 51 w 216"/>
                <a:gd name="T7" fmla="*/ 304 h 410"/>
                <a:gd name="T8" fmla="*/ 88 w 216"/>
                <a:gd name="T9" fmla="*/ 281 h 410"/>
                <a:gd name="T10" fmla="*/ 88 w 216"/>
                <a:gd name="T11" fmla="*/ 211 h 410"/>
                <a:gd name="T12" fmla="*/ 128 w 216"/>
                <a:gd name="T13" fmla="*/ 211 h 410"/>
                <a:gd name="T14" fmla="*/ 128 w 216"/>
                <a:gd name="T15" fmla="*/ 260 h 410"/>
                <a:gd name="T16" fmla="*/ 150 w 216"/>
                <a:gd name="T17" fmla="*/ 233 h 410"/>
                <a:gd name="T18" fmla="*/ 150 w 216"/>
                <a:gd name="T19" fmla="*/ 211 h 410"/>
                <a:gd name="T20" fmla="*/ 185 w 216"/>
                <a:gd name="T21" fmla="*/ 211 h 410"/>
                <a:gd name="T22" fmla="*/ 216 w 216"/>
                <a:gd name="T23" fmla="*/ 203 h 410"/>
                <a:gd name="T24" fmla="*/ 216 w 216"/>
                <a:gd name="T25" fmla="*/ 0 h 410"/>
                <a:gd name="T26" fmla="*/ 0 w 216"/>
                <a:gd name="T27" fmla="*/ 0 h 410"/>
                <a:gd name="T28" fmla="*/ 0 w 216"/>
                <a:gd name="T29" fmla="*/ 410 h 410"/>
                <a:gd name="T30" fmla="*/ 50 w 216"/>
                <a:gd name="T31" fmla="*/ 410 h 410"/>
                <a:gd name="T32" fmla="*/ 33 w 216"/>
                <a:gd name="T33" fmla="*/ 375 h 410"/>
                <a:gd name="T34" fmla="*/ 150 w 216"/>
                <a:gd name="T35" fmla="*/ 25 h 410"/>
                <a:gd name="T36" fmla="*/ 190 w 216"/>
                <a:gd name="T37" fmla="*/ 25 h 410"/>
                <a:gd name="T38" fmla="*/ 190 w 216"/>
                <a:gd name="T39" fmla="*/ 96 h 410"/>
                <a:gd name="T40" fmla="*/ 150 w 216"/>
                <a:gd name="T41" fmla="*/ 96 h 410"/>
                <a:gd name="T42" fmla="*/ 150 w 216"/>
                <a:gd name="T43" fmla="*/ 25 h 410"/>
                <a:gd name="T44" fmla="*/ 150 w 216"/>
                <a:gd name="T45" fmla="*/ 118 h 410"/>
                <a:gd name="T46" fmla="*/ 190 w 216"/>
                <a:gd name="T47" fmla="*/ 118 h 410"/>
                <a:gd name="T48" fmla="*/ 190 w 216"/>
                <a:gd name="T49" fmla="*/ 189 h 410"/>
                <a:gd name="T50" fmla="*/ 150 w 216"/>
                <a:gd name="T51" fmla="*/ 189 h 410"/>
                <a:gd name="T52" fmla="*/ 150 w 216"/>
                <a:gd name="T53" fmla="*/ 118 h 410"/>
                <a:gd name="T54" fmla="*/ 88 w 216"/>
                <a:gd name="T55" fmla="*/ 25 h 410"/>
                <a:gd name="T56" fmla="*/ 128 w 216"/>
                <a:gd name="T57" fmla="*/ 25 h 410"/>
                <a:gd name="T58" fmla="*/ 128 w 216"/>
                <a:gd name="T59" fmla="*/ 96 h 410"/>
                <a:gd name="T60" fmla="*/ 88 w 216"/>
                <a:gd name="T61" fmla="*/ 96 h 410"/>
                <a:gd name="T62" fmla="*/ 88 w 216"/>
                <a:gd name="T63" fmla="*/ 25 h 410"/>
                <a:gd name="T64" fmla="*/ 88 w 216"/>
                <a:gd name="T65" fmla="*/ 118 h 410"/>
                <a:gd name="T66" fmla="*/ 128 w 216"/>
                <a:gd name="T67" fmla="*/ 118 h 410"/>
                <a:gd name="T68" fmla="*/ 128 w 216"/>
                <a:gd name="T69" fmla="*/ 189 h 410"/>
                <a:gd name="T70" fmla="*/ 88 w 216"/>
                <a:gd name="T71" fmla="*/ 189 h 410"/>
                <a:gd name="T72" fmla="*/ 88 w 216"/>
                <a:gd name="T73" fmla="*/ 118 h 410"/>
                <a:gd name="T74" fmla="*/ 26 w 216"/>
                <a:gd name="T75" fmla="*/ 25 h 410"/>
                <a:gd name="T76" fmla="*/ 66 w 216"/>
                <a:gd name="T77" fmla="*/ 25 h 410"/>
                <a:gd name="T78" fmla="*/ 66 w 216"/>
                <a:gd name="T79" fmla="*/ 96 h 410"/>
                <a:gd name="T80" fmla="*/ 26 w 216"/>
                <a:gd name="T81" fmla="*/ 96 h 410"/>
                <a:gd name="T82" fmla="*/ 26 w 216"/>
                <a:gd name="T83" fmla="*/ 25 h 410"/>
                <a:gd name="T84" fmla="*/ 26 w 216"/>
                <a:gd name="T85" fmla="*/ 118 h 410"/>
                <a:gd name="T86" fmla="*/ 66 w 216"/>
                <a:gd name="T87" fmla="*/ 118 h 410"/>
                <a:gd name="T88" fmla="*/ 66 w 216"/>
                <a:gd name="T89" fmla="*/ 189 h 410"/>
                <a:gd name="T90" fmla="*/ 26 w 216"/>
                <a:gd name="T91" fmla="*/ 189 h 410"/>
                <a:gd name="T92" fmla="*/ 26 w 216"/>
                <a:gd name="T93" fmla="*/ 118 h 410"/>
                <a:gd name="T94" fmla="*/ 26 w 216"/>
                <a:gd name="T95" fmla="*/ 211 h 410"/>
                <a:gd name="T96" fmla="*/ 66 w 216"/>
                <a:gd name="T97" fmla="*/ 211 h 410"/>
                <a:gd name="T98" fmla="*/ 66 w 216"/>
                <a:gd name="T99" fmla="*/ 282 h 410"/>
                <a:gd name="T100" fmla="*/ 26 w 216"/>
                <a:gd name="T101" fmla="*/ 282 h 410"/>
                <a:gd name="T102" fmla="*/ 26 w 216"/>
                <a:gd name="T103" fmla="*/ 2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6" h="410">
                  <a:moveTo>
                    <a:pt x="33" y="375"/>
                  </a:moveTo>
                  <a:cubicBezTo>
                    <a:pt x="26" y="375"/>
                    <a:pt x="26" y="375"/>
                    <a:pt x="26" y="375"/>
                  </a:cubicBezTo>
                  <a:cubicBezTo>
                    <a:pt x="26" y="304"/>
                    <a:pt x="26" y="304"/>
                    <a:pt x="26" y="304"/>
                  </a:cubicBezTo>
                  <a:cubicBezTo>
                    <a:pt x="51" y="304"/>
                    <a:pt x="51" y="304"/>
                    <a:pt x="51" y="304"/>
                  </a:cubicBezTo>
                  <a:cubicBezTo>
                    <a:pt x="61" y="293"/>
                    <a:pt x="74" y="285"/>
                    <a:pt x="88" y="281"/>
                  </a:cubicBezTo>
                  <a:cubicBezTo>
                    <a:pt x="88" y="211"/>
                    <a:pt x="88" y="211"/>
                    <a:pt x="88" y="211"/>
                  </a:cubicBezTo>
                  <a:cubicBezTo>
                    <a:pt x="128" y="211"/>
                    <a:pt x="128" y="211"/>
                    <a:pt x="128" y="211"/>
                  </a:cubicBezTo>
                  <a:cubicBezTo>
                    <a:pt x="128" y="260"/>
                    <a:pt x="128" y="260"/>
                    <a:pt x="128" y="260"/>
                  </a:cubicBezTo>
                  <a:cubicBezTo>
                    <a:pt x="134" y="250"/>
                    <a:pt x="142" y="241"/>
                    <a:pt x="150" y="233"/>
                  </a:cubicBezTo>
                  <a:cubicBezTo>
                    <a:pt x="150" y="211"/>
                    <a:pt x="150" y="211"/>
                    <a:pt x="150" y="211"/>
                  </a:cubicBezTo>
                  <a:cubicBezTo>
                    <a:pt x="185" y="211"/>
                    <a:pt x="185" y="211"/>
                    <a:pt x="185" y="211"/>
                  </a:cubicBezTo>
                  <a:cubicBezTo>
                    <a:pt x="195" y="207"/>
                    <a:pt x="205" y="204"/>
                    <a:pt x="216" y="203"/>
                  </a:cubicBezTo>
                  <a:cubicBezTo>
                    <a:pt x="216" y="0"/>
                    <a:pt x="216" y="0"/>
                    <a:pt x="216" y="0"/>
                  </a:cubicBezTo>
                  <a:cubicBezTo>
                    <a:pt x="0" y="0"/>
                    <a:pt x="0" y="0"/>
                    <a:pt x="0" y="0"/>
                  </a:cubicBezTo>
                  <a:cubicBezTo>
                    <a:pt x="0" y="410"/>
                    <a:pt x="0" y="410"/>
                    <a:pt x="0" y="410"/>
                  </a:cubicBezTo>
                  <a:cubicBezTo>
                    <a:pt x="50" y="410"/>
                    <a:pt x="50" y="410"/>
                    <a:pt x="50" y="410"/>
                  </a:cubicBezTo>
                  <a:cubicBezTo>
                    <a:pt x="42" y="400"/>
                    <a:pt x="35" y="388"/>
                    <a:pt x="33" y="375"/>
                  </a:cubicBezTo>
                  <a:close/>
                  <a:moveTo>
                    <a:pt x="150" y="25"/>
                  </a:moveTo>
                  <a:cubicBezTo>
                    <a:pt x="190" y="25"/>
                    <a:pt x="190" y="25"/>
                    <a:pt x="190" y="25"/>
                  </a:cubicBezTo>
                  <a:cubicBezTo>
                    <a:pt x="190" y="96"/>
                    <a:pt x="190" y="96"/>
                    <a:pt x="190" y="96"/>
                  </a:cubicBezTo>
                  <a:cubicBezTo>
                    <a:pt x="150" y="96"/>
                    <a:pt x="150" y="96"/>
                    <a:pt x="150" y="96"/>
                  </a:cubicBezTo>
                  <a:lnTo>
                    <a:pt x="150" y="25"/>
                  </a:lnTo>
                  <a:close/>
                  <a:moveTo>
                    <a:pt x="150" y="118"/>
                  </a:moveTo>
                  <a:cubicBezTo>
                    <a:pt x="190" y="118"/>
                    <a:pt x="190" y="118"/>
                    <a:pt x="190" y="118"/>
                  </a:cubicBezTo>
                  <a:cubicBezTo>
                    <a:pt x="190" y="189"/>
                    <a:pt x="190" y="189"/>
                    <a:pt x="190" y="189"/>
                  </a:cubicBezTo>
                  <a:cubicBezTo>
                    <a:pt x="150" y="189"/>
                    <a:pt x="150" y="189"/>
                    <a:pt x="150" y="189"/>
                  </a:cubicBezTo>
                  <a:lnTo>
                    <a:pt x="150" y="118"/>
                  </a:lnTo>
                  <a:close/>
                  <a:moveTo>
                    <a:pt x="88" y="25"/>
                  </a:moveTo>
                  <a:cubicBezTo>
                    <a:pt x="128" y="25"/>
                    <a:pt x="128" y="25"/>
                    <a:pt x="128" y="25"/>
                  </a:cubicBezTo>
                  <a:cubicBezTo>
                    <a:pt x="128" y="96"/>
                    <a:pt x="128" y="96"/>
                    <a:pt x="128" y="96"/>
                  </a:cubicBezTo>
                  <a:cubicBezTo>
                    <a:pt x="88" y="96"/>
                    <a:pt x="88" y="96"/>
                    <a:pt x="88" y="96"/>
                  </a:cubicBezTo>
                  <a:lnTo>
                    <a:pt x="88" y="25"/>
                  </a:lnTo>
                  <a:close/>
                  <a:moveTo>
                    <a:pt x="88" y="118"/>
                  </a:moveTo>
                  <a:cubicBezTo>
                    <a:pt x="128" y="118"/>
                    <a:pt x="128" y="118"/>
                    <a:pt x="128" y="118"/>
                  </a:cubicBezTo>
                  <a:cubicBezTo>
                    <a:pt x="128" y="189"/>
                    <a:pt x="128" y="189"/>
                    <a:pt x="128" y="189"/>
                  </a:cubicBezTo>
                  <a:cubicBezTo>
                    <a:pt x="88" y="189"/>
                    <a:pt x="88" y="189"/>
                    <a:pt x="88" y="189"/>
                  </a:cubicBezTo>
                  <a:lnTo>
                    <a:pt x="88" y="118"/>
                  </a:lnTo>
                  <a:close/>
                  <a:moveTo>
                    <a:pt x="26" y="25"/>
                  </a:moveTo>
                  <a:cubicBezTo>
                    <a:pt x="66" y="25"/>
                    <a:pt x="66" y="25"/>
                    <a:pt x="66" y="25"/>
                  </a:cubicBezTo>
                  <a:cubicBezTo>
                    <a:pt x="66" y="96"/>
                    <a:pt x="66" y="96"/>
                    <a:pt x="66" y="96"/>
                  </a:cubicBezTo>
                  <a:cubicBezTo>
                    <a:pt x="26" y="96"/>
                    <a:pt x="26" y="96"/>
                    <a:pt x="26" y="96"/>
                  </a:cubicBezTo>
                  <a:lnTo>
                    <a:pt x="26" y="25"/>
                  </a:lnTo>
                  <a:close/>
                  <a:moveTo>
                    <a:pt x="26" y="118"/>
                  </a:moveTo>
                  <a:cubicBezTo>
                    <a:pt x="66" y="118"/>
                    <a:pt x="66" y="118"/>
                    <a:pt x="66" y="118"/>
                  </a:cubicBezTo>
                  <a:cubicBezTo>
                    <a:pt x="66" y="189"/>
                    <a:pt x="66" y="189"/>
                    <a:pt x="66" y="189"/>
                  </a:cubicBezTo>
                  <a:cubicBezTo>
                    <a:pt x="26" y="189"/>
                    <a:pt x="26" y="189"/>
                    <a:pt x="26" y="189"/>
                  </a:cubicBezTo>
                  <a:lnTo>
                    <a:pt x="26" y="118"/>
                  </a:lnTo>
                  <a:close/>
                  <a:moveTo>
                    <a:pt x="26" y="211"/>
                  </a:moveTo>
                  <a:cubicBezTo>
                    <a:pt x="66" y="211"/>
                    <a:pt x="66" y="211"/>
                    <a:pt x="66" y="211"/>
                  </a:cubicBezTo>
                  <a:cubicBezTo>
                    <a:pt x="66" y="282"/>
                    <a:pt x="66" y="282"/>
                    <a:pt x="66" y="282"/>
                  </a:cubicBezTo>
                  <a:cubicBezTo>
                    <a:pt x="26" y="282"/>
                    <a:pt x="26" y="282"/>
                    <a:pt x="26" y="282"/>
                  </a:cubicBezTo>
                  <a:lnTo>
                    <a:pt x="26" y="2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5" name="Freeform 6"/>
            <p:cNvSpPr>
              <a:spLocks/>
            </p:cNvSpPr>
            <p:nvPr/>
          </p:nvSpPr>
          <p:spPr bwMode="auto">
            <a:xfrm>
              <a:off x="1920302" y="2609265"/>
              <a:ext cx="850901" cy="464676"/>
            </a:xfrm>
            <a:custGeom>
              <a:avLst/>
              <a:gdLst>
                <a:gd name="T0" fmla="*/ 301 w 380"/>
                <a:gd name="T1" fmla="*/ 49 h 208"/>
                <a:gd name="T2" fmla="*/ 274 w 380"/>
                <a:gd name="T3" fmla="*/ 53 h 208"/>
                <a:gd name="T4" fmla="*/ 184 w 380"/>
                <a:gd name="T5" fmla="*/ 0 h 208"/>
                <a:gd name="T6" fmla="*/ 84 w 380"/>
                <a:gd name="T7" fmla="*/ 78 h 208"/>
                <a:gd name="T8" fmla="*/ 66 w 380"/>
                <a:gd name="T9" fmla="*/ 75 h 208"/>
                <a:gd name="T10" fmla="*/ 0 w 380"/>
                <a:gd name="T11" fmla="*/ 142 h 208"/>
                <a:gd name="T12" fmla="*/ 66 w 380"/>
                <a:gd name="T13" fmla="*/ 208 h 208"/>
                <a:gd name="T14" fmla="*/ 301 w 380"/>
                <a:gd name="T15" fmla="*/ 208 h 208"/>
                <a:gd name="T16" fmla="*/ 380 w 380"/>
                <a:gd name="T17" fmla="*/ 129 h 208"/>
                <a:gd name="T18" fmla="*/ 301 w 380"/>
                <a:gd name="T19" fmla="*/ 4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208">
                  <a:moveTo>
                    <a:pt x="301" y="49"/>
                  </a:moveTo>
                  <a:cubicBezTo>
                    <a:pt x="291" y="49"/>
                    <a:pt x="282" y="50"/>
                    <a:pt x="274" y="53"/>
                  </a:cubicBezTo>
                  <a:cubicBezTo>
                    <a:pt x="256" y="21"/>
                    <a:pt x="223" y="0"/>
                    <a:pt x="184" y="0"/>
                  </a:cubicBezTo>
                  <a:cubicBezTo>
                    <a:pt x="136" y="0"/>
                    <a:pt x="96" y="33"/>
                    <a:pt x="84" y="78"/>
                  </a:cubicBezTo>
                  <a:cubicBezTo>
                    <a:pt x="78" y="76"/>
                    <a:pt x="72" y="75"/>
                    <a:pt x="66" y="75"/>
                  </a:cubicBezTo>
                  <a:cubicBezTo>
                    <a:pt x="29" y="75"/>
                    <a:pt x="0" y="105"/>
                    <a:pt x="0" y="142"/>
                  </a:cubicBezTo>
                  <a:cubicBezTo>
                    <a:pt x="0" y="178"/>
                    <a:pt x="29" y="208"/>
                    <a:pt x="66" y="208"/>
                  </a:cubicBezTo>
                  <a:cubicBezTo>
                    <a:pt x="301" y="208"/>
                    <a:pt x="301" y="208"/>
                    <a:pt x="301" y="208"/>
                  </a:cubicBezTo>
                  <a:cubicBezTo>
                    <a:pt x="344" y="208"/>
                    <a:pt x="380" y="173"/>
                    <a:pt x="380" y="129"/>
                  </a:cubicBezTo>
                  <a:cubicBezTo>
                    <a:pt x="380" y="84"/>
                    <a:pt x="344" y="49"/>
                    <a:pt x="301" y="49"/>
                  </a:cubicBezTo>
                </a:path>
              </a:pathLst>
            </a:custGeom>
            <a:noFill/>
            <a:ln w="28575">
              <a:solidFill>
                <a:schemeClr val="bg1"/>
              </a:solidFill>
              <a:round/>
              <a:headEnd/>
              <a:tailEnd/>
            </a:ln>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2" name="Oval 41"/>
            <p:cNvSpPr/>
            <p:nvPr/>
          </p:nvSpPr>
          <p:spPr bwMode="auto">
            <a:xfrm>
              <a:off x="1164802" y="1543016"/>
              <a:ext cx="2073711" cy="2073711"/>
            </a:xfrm>
            <a:prstGeom prst="ellipse">
              <a:avLst/>
            </a:prstGeom>
            <a:noFill/>
            <a:ln w="279400">
              <a:solidFill>
                <a:srgbClr val="FFFFFF">
                  <a:alpha val="40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 name="Block Arc 42"/>
            <p:cNvSpPr/>
            <p:nvPr/>
          </p:nvSpPr>
          <p:spPr bwMode="auto">
            <a:xfrm rot="16200000">
              <a:off x="1028700" y="1405821"/>
              <a:ext cx="2348345" cy="2348345"/>
            </a:xfrm>
            <a:prstGeom prst="blockArc">
              <a:avLst>
                <a:gd name="adj1" fmla="val 21597032"/>
                <a:gd name="adj2" fmla="val 14167475"/>
                <a:gd name="adj3" fmla="val 1163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28" tIns="146262" rIns="182828" bIns="146262"/>
            <a:lstStyle/>
            <a:p>
              <a:pPr marL="0" marR="0" lvl="0" indent="0" algn="l" defTabSz="93233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Segoe UI Light"/>
                <a:ea typeface="+mn-ea"/>
                <a:cs typeface="+mn-cs"/>
              </a:endParaRPr>
            </a:p>
          </p:txBody>
        </p:sp>
      </p:grpSp>
      <p:sp>
        <p:nvSpPr>
          <p:cNvPr id="28" name="Rectangle 27"/>
          <p:cNvSpPr/>
          <p:nvPr/>
        </p:nvSpPr>
        <p:spPr bwMode="auto">
          <a:xfrm>
            <a:off x="8657526" y="4805922"/>
            <a:ext cx="3423284" cy="1350436"/>
          </a:xfrm>
          <a:prstGeom prst="rect">
            <a:avLst/>
          </a:prstGeom>
          <a:noFill/>
          <a:ln w="9525" cap="flat" cmpd="sng" algn="ctr">
            <a:noFill/>
            <a:prstDash val="solid"/>
            <a:headEnd type="none" w="med" len="med"/>
            <a:tailEnd type="none" w="med" len="med"/>
          </a:ln>
          <a:effectLst/>
        </p:spPr>
        <p:txBody>
          <a:bodyPr lIns="182828" tIns="146262" rIns="182828" bIns="146262"/>
          <a:lstStyle/>
          <a:p>
            <a:pPr marL="0" marR="0" lvl="0" indent="0" algn="l" defTabSz="93233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505050"/>
                </a:solidFill>
                <a:effectLst/>
                <a:uLnTx/>
                <a:uFillTx/>
                <a:latin typeface="Segoe UI Light"/>
                <a:ea typeface="+mn-ea"/>
                <a:cs typeface="+mn-cs"/>
              </a:rPr>
              <a:t>Enterprises bring on-premises security issues to the cloud: disconnected point solutions, noisy alerts, and advanced threats</a:t>
            </a:r>
          </a:p>
        </p:txBody>
      </p:sp>
      <p:sp>
        <p:nvSpPr>
          <p:cNvPr id="209" name="Oval 208"/>
          <p:cNvSpPr/>
          <p:nvPr/>
        </p:nvSpPr>
        <p:spPr bwMode="auto">
          <a:xfrm>
            <a:off x="4874107" y="1557768"/>
            <a:ext cx="2570894" cy="2570894"/>
          </a:xfrm>
          <a:prstGeom prst="ellipse">
            <a:avLst/>
          </a:prstGeom>
          <a:solidFill>
            <a:schemeClr val="bg1"/>
          </a:solidFill>
          <a:ln w="9842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11" name="Group 210"/>
          <p:cNvGrpSpPr/>
          <p:nvPr/>
        </p:nvGrpSpPr>
        <p:grpSpPr>
          <a:xfrm>
            <a:off x="842481" y="1222288"/>
            <a:ext cx="2559911" cy="3542294"/>
            <a:chOff x="896425" y="1709297"/>
            <a:chExt cx="2510301" cy="3473646"/>
          </a:xfrm>
        </p:grpSpPr>
        <p:sp>
          <p:nvSpPr>
            <p:cNvPr id="212" name="Oval 211"/>
            <p:cNvSpPr/>
            <p:nvPr/>
          </p:nvSpPr>
          <p:spPr bwMode="auto">
            <a:xfrm>
              <a:off x="896425" y="2082807"/>
              <a:ext cx="2510301" cy="2508744"/>
            </a:xfrm>
            <a:prstGeom prst="ellipse">
              <a:avLst/>
            </a:prstGeom>
            <a:solidFill>
              <a:schemeClr val="bg1"/>
            </a:solidFill>
            <a:ln>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13"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31426" y="1709297"/>
              <a:ext cx="2066757" cy="347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 name="Picture 213"/>
            <p:cNvPicPr>
              <a:picLocks noChangeAspect="1"/>
            </p:cNvPicPr>
            <p:nvPr/>
          </p:nvPicPr>
          <p:blipFill>
            <a:blip r:embed="rId4"/>
            <a:stretch>
              <a:fillRect/>
            </a:stretch>
          </p:blipFill>
          <p:spPr>
            <a:xfrm>
              <a:off x="1282263" y="2238530"/>
              <a:ext cx="2052875" cy="1810868"/>
            </a:xfrm>
            <a:prstGeom prst="rect">
              <a:avLst/>
            </a:prstGeom>
          </p:spPr>
        </p:pic>
      </p:grpSp>
      <p:sp>
        <p:nvSpPr>
          <p:cNvPr id="241" name="Freeform 9"/>
          <p:cNvSpPr>
            <a:spLocks/>
          </p:cNvSpPr>
          <p:nvPr/>
        </p:nvSpPr>
        <p:spPr bwMode="auto">
          <a:xfrm>
            <a:off x="2872741" y="3762669"/>
            <a:ext cx="1628899" cy="891183"/>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2" name="Oval 31"/>
          <p:cNvSpPr/>
          <p:nvPr/>
        </p:nvSpPr>
        <p:spPr bwMode="auto">
          <a:xfrm>
            <a:off x="9162178" y="1615749"/>
            <a:ext cx="2559910" cy="2558324"/>
          </a:xfrm>
          <a:prstGeom prst="ellipse">
            <a:avLst/>
          </a:prstGeom>
          <a:solidFill>
            <a:schemeClr val="bg1"/>
          </a:solidFill>
          <a:ln w="9842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28" tIns="146262" rIns="182828" bIns="146262"/>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3" name="Group 14"/>
          <p:cNvGrpSpPr>
            <a:grpSpLocks noChangeAspect="1"/>
          </p:cNvGrpSpPr>
          <p:nvPr/>
        </p:nvGrpSpPr>
        <p:grpSpPr bwMode="auto">
          <a:xfrm>
            <a:off x="9724885" y="2353767"/>
            <a:ext cx="1636639" cy="1807735"/>
            <a:chOff x="-1419" y="690"/>
            <a:chExt cx="1259" cy="1363"/>
          </a:xfrm>
        </p:grpSpPr>
        <p:sp>
          <p:nvSpPr>
            <p:cNvPr id="51" name="Freeform 15"/>
            <p:cNvSpPr>
              <a:spLocks/>
            </p:cNvSpPr>
            <p:nvPr/>
          </p:nvSpPr>
          <p:spPr bwMode="auto">
            <a:xfrm>
              <a:off x="-1181" y="1022"/>
              <a:ext cx="845" cy="646"/>
            </a:xfrm>
            <a:custGeom>
              <a:avLst/>
              <a:gdLst>
                <a:gd name="T0" fmla="*/ 35 w 845"/>
                <a:gd name="T1" fmla="*/ 0 h 646"/>
                <a:gd name="T2" fmla="*/ 0 w 845"/>
                <a:gd name="T3" fmla="*/ 490 h 646"/>
                <a:gd name="T4" fmla="*/ 736 w 845"/>
                <a:gd name="T5" fmla="*/ 646 h 646"/>
                <a:gd name="T6" fmla="*/ 783 w 845"/>
                <a:gd name="T7" fmla="*/ 487 h 646"/>
                <a:gd name="T8" fmla="*/ 845 w 845"/>
                <a:gd name="T9" fmla="*/ 499 h 646"/>
                <a:gd name="T10" fmla="*/ 819 w 845"/>
                <a:gd name="T11" fmla="*/ 342 h 646"/>
                <a:gd name="T12" fmla="*/ 826 w 845"/>
                <a:gd name="T13" fmla="*/ 254 h 646"/>
                <a:gd name="T14" fmla="*/ 686 w 845"/>
                <a:gd name="T15" fmla="*/ 48 h 646"/>
                <a:gd name="T16" fmla="*/ 35 w 845"/>
                <a:gd name="T1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5" h="646">
                  <a:moveTo>
                    <a:pt x="35" y="0"/>
                  </a:moveTo>
                  <a:lnTo>
                    <a:pt x="0" y="490"/>
                  </a:lnTo>
                  <a:lnTo>
                    <a:pt x="736" y="646"/>
                  </a:lnTo>
                  <a:lnTo>
                    <a:pt x="783" y="487"/>
                  </a:lnTo>
                  <a:lnTo>
                    <a:pt x="845" y="499"/>
                  </a:lnTo>
                  <a:lnTo>
                    <a:pt x="819" y="342"/>
                  </a:lnTo>
                  <a:lnTo>
                    <a:pt x="826" y="254"/>
                  </a:lnTo>
                  <a:lnTo>
                    <a:pt x="686" y="48"/>
                  </a:lnTo>
                  <a:lnTo>
                    <a:pt x="35"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1505"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25000" noProof="0">
                <a:ln>
                  <a:noFill/>
                </a:ln>
                <a:solidFill>
                  <a:srgbClr val="505050"/>
                </a:solidFill>
                <a:effectLst/>
                <a:uLnTx/>
                <a:uFillTx/>
                <a:latin typeface="Segoe UI"/>
                <a:ea typeface="MS PGothic" panose="020B0600070205080204" pitchFamily="34" charset="-128"/>
                <a:cs typeface="+mn-cs"/>
              </a:endParaRPr>
            </a:p>
          </p:txBody>
        </p:sp>
        <p:sp>
          <p:nvSpPr>
            <p:cNvPr id="56" name="Freeform 16"/>
            <p:cNvSpPr>
              <a:spLocks/>
            </p:cNvSpPr>
            <p:nvPr/>
          </p:nvSpPr>
          <p:spPr bwMode="auto">
            <a:xfrm>
              <a:off x="-1419" y="1445"/>
              <a:ext cx="1083" cy="608"/>
            </a:xfrm>
            <a:custGeom>
              <a:avLst/>
              <a:gdLst>
                <a:gd name="T0" fmla="*/ 77 w 456"/>
                <a:gd name="T1" fmla="*/ 0 h 256"/>
                <a:gd name="T2" fmla="*/ 54 w 456"/>
                <a:gd name="T3" fmla="*/ 76 h 256"/>
                <a:gd name="T4" fmla="*/ 0 w 456"/>
                <a:gd name="T5" fmla="*/ 180 h 256"/>
                <a:gd name="T6" fmla="*/ 236 w 456"/>
                <a:gd name="T7" fmla="*/ 256 h 256"/>
                <a:gd name="T8" fmla="*/ 443 w 456"/>
                <a:gd name="T9" fmla="*/ 199 h 256"/>
                <a:gd name="T10" fmla="*/ 409 w 456"/>
                <a:gd name="T11" fmla="*/ 147 h 256"/>
                <a:gd name="T12" fmla="*/ 456 w 456"/>
                <a:gd name="T13" fmla="*/ 81 h 256"/>
                <a:gd name="T14" fmla="*/ 77 w 456"/>
                <a:gd name="T15" fmla="*/ 0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6" h="256">
                  <a:moveTo>
                    <a:pt x="77" y="0"/>
                  </a:moveTo>
                  <a:cubicBezTo>
                    <a:pt x="54" y="76"/>
                    <a:pt x="54" y="76"/>
                    <a:pt x="54" y="76"/>
                  </a:cubicBezTo>
                  <a:cubicBezTo>
                    <a:pt x="0" y="180"/>
                    <a:pt x="0" y="180"/>
                    <a:pt x="0" y="180"/>
                  </a:cubicBezTo>
                  <a:cubicBezTo>
                    <a:pt x="66" y="228"/>
                    <a:pt x="148" y="256"/>
                    <a:pt x="236" y="256"/>
                  </a:cubicBezTo>
                  <a:cubicBezTo>
                    <a:pt x="312" y="256"/>
                    <a:pt x="382" y="235"/>
                    <a:pt x="443" y="199"/>
                  </a:cubicBezTo>
                  <a:cubicBezTo>
                    <a:pt x="409" y="147"/>
                    <a:pt x="409" y="147"/>
                    <a:pt x="409" y="147"/>
                  </a:cubicBezTo>
                  <a:cubicBezTo>
                    <a:pt x="456" y="81"/>
                    <a:pt x="456" y="81"/>
                    <a:pt x="456" y="81"/>
                  </a:cubicBezTo>
                  <a:lnTo>
                    <a:pt x="77" y="0"/>
                  </a:lnTo>
                  <a:close/>
                </a:path>
              </a:pathLst>
            </a:custGeom>
            <a:solidFill>
              <a:srgbClr val="00A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1505"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25000" noProof="0">
                <a:ln>
                  <a:noFill/>
                </a:ln>
                <a:solidFill>
                  <a:srgbClr val="505050"/>
                </a:solidFill>
                <a:effectLst/>
                <a:uLnTx/>
                <a:uFillTx/>
                <a:latin typeface="Segoe UI"/>
                <a:ea typeface="MS PGothic" panose="020B0600070205080204" pitchFamily="34" charset="-128"/>
                <a:cs typeface="+mn-cs"/>
              </a:endParaRPr>
            </a:p>
          </p:txBody>
        </p:sp>
        <p:sp>
          <p:nvSpPr>
            <p:cNvPr id="57" name="Freeform 17"/>
            <p:cNvSpPr>
              <a:spLocks/>
            </p:cNvSpPr>
            <p:nvPr/>
          </p:nvSpPr>
          <p:spPr bwMode="auto">
            <a:xfrm>
              <a:off x="-1362" y="690"/>
              <a:ext cx="1202" cy="674"/>
            </a:xfrm>
            <a:custGeom>
              <a:avLst/>
              <a:gdLst>
                <a:gd name="T0" fmla="*/ 1202 w 1202"/>
                <a:gd name="T1" fmla="*/ 674 h 674"/>
                <a:gd name="T2" fmla="*/ 1078 w 1202"/>
                <a:gd name="T3" fmla="*/ 442 h 674"/>
                <a:gd name="T4" fmla="*/ 1010 w 1202"/>
                <a:gd name="T5" fmla="*/ 140 h 674"/>
                <a:gd name="T6" fmla="*/ 727 w 1202"/>
                <a:gd name="T7" fmla="*/ 140 h 674"/>
                <a:gd name="T8" fmla="*/ 487 w 1202"/>
                <a:gd name="T9" fmla="*/ 0 h 674"/>
                <a:gd name="T10" fmla="*/ 266 w 1202"/>
                <a:gd name="T11" fmla="*/ 199 h 674"/>
                <a:gd name="T12" fmla="*/ 0 w 1202"/>
                <a:gd name="T13" fmla="*/ 351 h 674"/>
                <a:gd name="T14" fmla="*/ 1202 w 1202"/>
                <a:gd name="T15" fmla="*/ 674 h 6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674">
                  <a:moveTo>
                    <a:pt x="1202" y="674"/>
                  </a:moveTo>
                  <a:lnTo>
                    <a:pt x="1078" y="442"/>
                  </a:lnTo>
                  <a:lnTo>
                    <a:pt x="1010" y="140"/>
                  </a:lnTo>
                  <a:lnTo>
                    <a:pt x="727" y="140"/>
                  </a:lnTo>
                  <a:lnTo>
                    <a:pt x="487" y="0"/>
                  </a:lnTo>
                  <a:lnTo>
                    <a:pt x="266" y="199"/>
                  </a:lnTo>
                  <a:lnTo>
                    <a:pt x="0" y="351"/>
                  </a:lnTo>
                  <a:lnTo>
                    <a:pt x="1202" y="674"/>
                  </a:lnTo>
                  <a:close/>
                </a:path>
              </a:pathLst>
            </a:custGeom>
            <a:solidFill>
              <a:srgbClr val="00A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1505"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25000" noProof="0">
                <a:ln>
                  <a:noFill/>
                </a:ln>
                <a:solidFill>
                  <a:srgbClr val="505050"/>
                </a:solidFill>
                <a:effectLst/>
                <a:uLnTx/>
                <a:uFillTx/>
                <a:latin typeface="Segoe UI"/>
                <a:ea typeface="MS PGothic" panose="020B0600070205080204" pitchFamily="34" charset="-128"/>
                <a:cs typeface="+mn-cs"/>
              </a:endParaRPr>
            </a:p>
          </p:txBody>
        </p:sp>
        <p:sp>
          <p:nvSpPr>
            <p:cNvPr id="58" name="Freeform 18"/>
            <p:cNvSpPr>
              <a:spLocks noEditPoints="1"/>
            </p:cNvSpPr>
            <p:nvPr/>
          </p:nvSpPr>
          <p:spPr bwMode="auto">
            <a:xfrm>
              <a:off x="-1010" y="1136"/>
              <a:ext cx="653" cy="285"/>
            </a:xfrm>
            <a:custGeom>
              <a:avLst/>
              <a:gdLst>
                <a:gd name="T0" fmla="*/ 0 w 653"/>
                <a:gd name="T1" fmla="*/ 0 h 285"/>
                <a:gd name="T2" fmla="*/ 482 w 653"/>
                <a:gd name="T3" fmla="*/ 285 h 285"/>
                <a:gd name="T4" fmla="*/ 648 w 653"/>
                <a:gd name="T5" fmla="*/ 228 h 285"/>
                <a:gd name="T6" fmla="*/ 653 w 653"/>
                <a:gd name="T7" fmla="*/ 174 h 285"/>
                <a:gd name="T8" fmla="*/ 0 w 653"/>
                <a:gd name="T9" fmla="*/ 0 h 285"/>
                <a:gd name="T10" fmla="*/ 484 w 653"/>
                <a:gd name="T11" fmla="*/ 228 h 285"/>
                <a:gd name="T12" fmla="*/ 370 w 653"/>
                <a:gd name="T13" fmla="*/ 143 h 285"/>
                <a:gd name="T14" fmla="*/ 570 w 653"/>
                <a:gd name="T15" fmla="*/ 197 h 285"/>
                <a:gd name="T16" fmla="*/ 484 w 653"/>
                <a:gd name="T17" fmla="*/ 22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3" h="285">
                  <a:moveTo>
                    <a:pt x="0" y="0"/>
                  </a:moveTo>
                  <a:lnTo>
                    <a:pt x="482" y="285"/>
                  </a:lnTo>
                  <a:lnTo>
                    <a:pt x="648" y="228"/>
                  </a:lnTo>
                  <a:lnTo>
                    <a:pt x="653" y="174"/>
                  </a:lnTo>
                  <a:lnTo>
                    <a:pt x="0" y="0"/>
                  </a:lnTo>
                  <a:close/>
                  <a:moveTo>
                    <a:pt x="484" y="228"/>
                  </a:moveTo>
                  <a:lnTo>
                    <a:pt x="370" y="143"/>
                  </a:lnTo>
                  <a:lnTo>
                    <a:pt x="570" y="197"/>
                  </a:lnTo>
                  <a:lnTo>
                    <a:pt x="484" y="228"/>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1505"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25000" noProof="0">
                <a:ln>
                  <a:noFill/>
                </a:ln>
                <a:solidFill>
                  <a:srgbClr val="505050"/>
                </a:solidFill>
                <a:effectLst/>
                <a:uLnTx/>
                <a:uFillTx/>
                <a:latin typeface="Segoe UI"/>
                <a:ea typeface="MS PGothic" panose="020B0600070205080204" pitchFamily="34" charset="-128"/>
                <a:cs typeface="+mn-cs"/>
              </a:endParaRPr>
            </a:p>
          </p:txBody>
        </p:sp>
      </p:grpSp>
      <p:sp>
        <p:nvSpPr>
          <p:cNvPr id="34" name="TextBox 33"/>
          <p:cNvSpPr txBox="1"/>
          <p:nvPr/>
        </p:nvSpPr>
        <p:spPr>
          <a:xfrm>
            <a:off x="9377851" y="1924136"/>
            <a:ext cx="544138" cy="63434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35" name="TextBox 34"/>
          <p:cNvSpPr txBox="1"/>
          <p:nvPr/>
        </p:nvSpPr>
        <p:spPr>
          <a:xfrm>
            <a:off x="10394856" y="1649305"/>
            <a:ext cx="630776" cy="803703"/>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3598"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36" name="TextBox 35"/>
          <p:cNvSpPr txBox="1"/>
          <p:nvPr/>
        </p:nvSpPr>
        <p:spPr>
          <a:xfrm>
            <a:off x="9386936" y="3291444"/>
            <a:ext cx="483009" cy="51691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1598" b="0" i="0" u="none" strike="noStrike" kern="1200" cap="none" spc="0" normalizeH="0" baseline="0" noProof="0" dirty="0">
                <a:ln>
                  <a:noFill/>
                </a:ln>
                <a:gradFill>
                  <a:gsLst>
                    <a:gs pos="8824">
                      <a:srgbClr val="D2D2D2"/>
                    </a:gs>
                    <a:gs pos="43000">
                      <a:srgbClr val="D2D2D2"/>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37" name="TextBox 36"/>
          <p:cNvSpPr txBox="1"/>
          <p:nvPr/>
        </p:nvSpPr>
        <p:spPr>
          <a:xfrm>
            <a:off x="11167696" y="2431195"/>
            <a:ext cx="544138" cy="63434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39" name="TextBox 38"/>
          <p:cNvSpPr txBox="1"/>
          <p:nvPr/>
        </p:nvSpPr>
        <p:spPr>
          <a:xfrm>
            <a:off x="9169534" y="2677947"/>
            <a:ext cx="630776" cy="803703"/>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3598" b="0" i="0" u="none" strike="noStrike" kern="1200" cap="none" spc="0" normalizeH="0" baseline="0" noProof="0" dirty="0">
                <a:ln>
                  <a:noFill/>
                </a:ln>
                <a:gradFill>
                  <a:gsLst>
                    <a:gs pos="980">
                      <a:srgbClr val="00BCF2"/>
                    </a:gs>
                    <a:gs pos="13000">
                      <a:srgbClr val="00BCF2"/>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0" name="TextBox 39"/>
          <p:cNvSpPr txBox="1"/>
          <p:nvPr/>
        </p:nvSpPr>
        <p:spPr>
          <a:xfrm>
            <a:off x="9792731" y="2081415"/>
            <a:ext cx="483009" cy="51691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1598" b="0" i="0" u="none" strike="noStrike" kern="1200" cap="none" spc="0" normalizeH="0" baseline="0" noProof="0" dirty="0">
                <a:ln>
                  <a:noFill/>
                </a:ln>
                <a:gradFill>
                  <a:gsLst>
                    <a:gs pos="8824">
                      <a:srgbClr val="D2D2D2"/>
                    </a:gs>
                    <a:gs pos="43000">
                      <a:srgbClr val="D2D2D2"/>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1" name="TextBox 40"/>
          <p:cNvSpPr txBox="1"/>
          <p:nvPr/>
        </p:nvSpPr>
        <p:spPr>
          <a:xfrm>
            <a:off x="10005104" y="1684200"/>
            <a:ext cx="483009" cy="51691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1598"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4" name="TextBox 43"/>
          <p:cNvSpPr txBox="1"/>
          <p:nvPr/>
        </p:nvSpPr>
        <p:spPr>
          <a:xfrm>
            <a:off x="11091701" y="3245828"/>
            <a:ext cx="483009" cy="51691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1598" b="0" i="0" u="none" strike="noStrike" kern="1200" cap="none" spc="0" normalizeH="0" baseline="0" noProof="0" dirty="0">
                <a:ln>
                  <a:noFill/>
                </a:ln>
                <a:gradFill>
                  <a:gsLst>
                    <a:gs pos="8824">
                      <a:srgbClr val="D2D2D2"/>
                    </a:gs>
                    <a:gs pos="43000">
                      <a:srgbClr val="D2D2D2"/>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5" name="TextBox 44"/>
          <p:cNvSpPr txBox="1"/>
          <p:nvPr/>
        </p:nvSpPr>
        <p:spPr>
          <a:xfrm>
            <a:off x="10860579" y="1955229"/>
            <a:ext cx="544138" cy="63434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6" name="TextBox 45"/>
          <p:cNvSpPr txBox="1"/>
          <p:nvPr/>
        </p:nvSpPr>
        <p:spPr>
          <a:xfrm>
            <a:off x="9483152" y="1162666"/>
            <a:ext cx="761551" cy="1057928"/>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5398"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7" name="TextBox 46"/>
          <p:cNvSpPr txBox="1"/>
          <p:nvPr/>
        </p:nvSpPr>
        <p:spPr>
          <a:xfrm>
            <a:off x="11128818" y="1683120"/>
            <a:ext cx="761551" cy="1057928"/>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5398" b="0" i="0" u="none" strike="noStrike" kern="1200" cap="none" spc="0" normalizeH="0" baseline="0" noProof="0" dirty="0">
                <a:ln>
                  <a:noFill/>
                </a:ln>
                <a:gradFill>
                  <a:gsLst>
                    <a:gs pos="71569">
                      <a:srgbClr val="00BCF2"/>
                    </a:gs>
                    <a:gs pos="46078">
                      <a:srgbClr val="00BCF2"/>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8" name="TextBox 47"/>
          <p:cNvSpPr txBox="1"/>
          <p:nvPr/>
        </p:nvSpPr>
        <p:spPr>
          <a:xfrm>
            <a:off x="9042037" y="2232522"/>
            <a:ext cx="544138" cy="63434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2400"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49" name="TextBox 48"/>
          <p:cNvSpPr txBox="1"/>
          <p:nvPr/>
        </p:nvSpPr>
        <p:spPr>
          <a:xfrm>
            <a:off x="10739830" y="1262610"/>
            <a:ext cx="483009" cy="516919"/>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1598" b="0" i="0" u="none" strike="noStrike" kern="1200" cap="none" spc="0" normalizeH="0" baseline="0" noProof="0" dirty="0">
                <a:ln>
                  <a:noFill/>
                </a:ln>
                <a:gradFill>
                  <a:gsLst>
                    <a:gs pos="3922">
                      <a:srgbClr val="00A6EF"/>
                    </a:gs>
                    <a:gs pos="33000">
                      <a:srgbClr val="00A6EF"/>
                    </a:gs>
                  </a:gsLst>
                  <a:lin ang="5400000" scaled="0"/>
                </a:gradFill>
                <a:effectLst/>
                <a:uLnTx/>
                <a:uFillTx/>
                <a:latin typeface="Segoe Pro Semibold" panose="020B0702040504020203" pitchFamily="34" charset="0"/>
                <a:ea typeface="MS PGothic" panose="020B0600070205080204" pitchFamily="34" charset="-128"/>
                <a:cs typeface="+mn-cs"/>
              </a:rPr>
              <a:t>$</a:t>
            </a:r>
          </a:p>
        </p:txBody>
      </p:sp>
      <p:sp>
        <p:nvSpPr>
          <p:cNvPr id="50" name="TextBox 49"/>
          <p:cNvSpPr txBox="1"/>
          <p:nvPr/>
        </p:nvSpPr>
        <p:spPr>
          <a:xfrm>
            <a:off x="10102502" y="810158"/>
            <a:ext cx="630776" cy="803703"/>
          </a:xfrm>
          <a:prstGeom prst="rect">
            <a:avLst/>
          </a:prstGeom>
          <a:noFill/>
        </p:spPr>
        <p:txBody>
          <a:bodyPr wrap="none" lIns="182828" tIns="146262" rIns="182828" bIns="146262" rtlCol="0">
            <a:spAutoFit/>
          </a:bodyPr>
          <a:lstStyle/>
          <a:p>
            <a:pPr marL="0" marR="0" lvl="0" indent="0" algn="l" defTabSz="931505" rtl="0" eaLnBrk="0" fontAlgn="base" latinLnBrk="0" hangingPunct="0">
              <a:lnSpc>
                <a:spcPct val="90000"/>
              </a:lnSpc>
              <a:spcBef>
                <a:spcPct val="0"/>
              </a:spcBef>
              <a:spcAft>
                <a:spcPts val="600"/>
              </a:spcAft>
              <a:buClrTx/>
              <a:buSzTx/>
              <a:buFontTx/>
              <a:buNone/>
              <a:tabLst/>
              <a:defRPr/>
            </a:pPr>
            <a:r>
              <a:rPr kumimoji="0" lang="en-US" sz="3598" b="0" i="0" u="none" strike="noStrike" kern="1200" cap="none" spc="0" normalizeH="0" baseline="0" noProof="0" dirty="0">
                <a:ln>
                  <a:noFill/>
                </a:ln>
                <a:gradFill>
                  <a:gsLst>
                    <a:gs pos="52941">
                      <a:srgbClr val="D2D2D2"/>
                    </a:gs>
                    <a:gs pos="33000">
                      <a:srgbClr val="D2D2D2"/>
                    </a:gs>
                  </a:gsLst>
                  <a:lin ang="5400000" scaled="0"/>
                </a:gradFill>
                <a:effectLst/>
                <a:uLnTx/>
                <a:uFillTx/>
                <a:latin typeface="Segoe Pro Semibold" panose="020B0702040504020203" pitchFamily="34" charset="0"/>
                <a:ea typeface="MS PGothic" panose="020B0600070205080204" pitchFamily="34" charset="-128"/>
                <a:cs typeface="+mn-cs"/>
              </a:rPr>
              <a:t>$</a:t>
            </a:r>
          </a:p>
        </p:txBody>
      </p:sp>
      <p:pic>
        <p:nvPicPr>
          <p:cNvPr id="60" name="Picture 15" descr="test3.png"/>
          <p:cNvPicPr>
            <a:picLocks noChangeAspect="1"/>
          </p:cNvPicPr>
          <p:nvPr/>
        </p:nvPicPr>
        <p:blipFill rotWithShape="1">
          <a:blip r:embed="rId5">
            <a:extLst>
              <a:ext uri="{28A0092B-C50C-407E-A947-70E740481C1C}">
                <a14:useLocalDpi xmlns:a14="http://schemas.microsoft.com/office/drawing/2010/main" val="0"/>
              </a:ext>
            </a:extLst>
          </a:blip>
          <a:srcRect t="-2444" b="1"/>
          <a:stretch/>
        </p:blipFill>
        <p:spPr bwMode="auto">
          <a:xfrm>
            <a:off x="5158931" y="1360407"/>
            <a:ext cx="2098426" cy="286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59630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579" y="-13479"/>
            <a:ext cx="12431184" cy="51208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Freeform 5"/>
          <p:cNvSpPr>
            <a:spLocks/>
          </p:cNvSpPr>
          <p:nvPr/>
        </p:nvSpPr>
        <p:spPr bwMode="auto">
          <a:xfrm flipH="1">
            <a:off x="1770196" y="3622361"/>
            <a:ext cx="3714905" cy="1527987"/>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59" name="Freeform 5"/>
          <p:cNvSpPr>
            <a:spLocks/>
          </p:cNvSpPr>
          <p:nvPr/>
        </p:nvSpPr>
        <p:spPr bwMode="auto">
          <a:xfrm>
            <a:off x="6865195" y="2740099"/>
            <a:ext cx="6070785" cy="2496989"/>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7" name="Freeform 137"/>
          <p:cNvSpPr>
            <a:spLocks/>
          </p:cNvSpPr>
          <p:nvPr/>
        </p:nvSpPr>
        <p:spPr bwMode="auto">
          <a:xfrm>
            <a:off x="7867806" y="4363686"/>
            <a:ext cx="1510057" cy="838920"/>
          </a:xfrm>
          <a:custGeom>
            <a:avLst/>
            <a:gdLst>
              <a:gd name="T0" fmla="*/ 210 w 266"/>
              <a:gd name="T1" fmla="*/ 37 h 148"/>
              <a:gd name="T2" fmla="*/ 192 w 266"/>
              <a:gd name="T3" fmla="*/ 39 h 148"/>
              <a:gd name="T4" fmla="*/ 129 w 266"/>
              <a:gd name="T5" fmla="*/ 0 h 148"/>
              <a:gd name="T6" fmla="*/ 59 w 266"/>
              <a:gd name="T7" fmla="*/ 54 h 148"/>
              <a:gd name="T8" fmla="*/ 46 w 266"/>
              <a:gd name="T9" fmla="*/ 54 h 148"/>
              <a:gd name="T10" fmla="*/ 0 w 266"/>
              <a:gd name="T11" fmla="*/ 100 h 148"/>
              <a:gd name="T12" fmla="*/ 46 w 266"/>
              <a:gd name="T13" fmla="*/ 148 h 148"/>
              <a:gd name="T14" fmla="*/ 210 w 266"/>
              <a:gd name="T15" fmla="*/ 148 h 148"/>
              <a:gd name="T16" fmla="*/ 266 w 266"/>
              <a:gd name="T17" fmla="*/ 91 h 148"/>
              <a:gd name="T18" fmla="*/ 210 w 266"/>
              <a:gd name="T19" fmla="*/ 3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148">
                <a:moveTo>
                  <a:pt x="210" y="37"/>
                </a:moveTo>
                <a:cubicBezTo>
                  <a:pt x="203" y="37"/>
                  <a:pt x="199" y="37"/>
                  <a:pt x="192" y="39"/>
                </a:cubicBezTo>
                <a:cubicBezTo>
                  <a:pt x="179" y="15"/>
                  <a:pt x="157" y="0"/>
                  <a:pt x="129" y="0"/>
                </a:cubicBezTo>
                <a:cubicBezTo>
                  <a:pt x="96" y="0"/>
                  <a:pt x="68" y="24"/>
                  <a:pt x="59" y="54"/>
                </a:cubicBezTo>
                <a:cubicBezTo>
                  <a:pt x="55" y="54"/>
                  <a:pt x="50" y="54"/>
                  <a:pt x="46" y="54"/>
                </a:cubicBezTo>
                <a:cubicBezTo>
                  <a:pt x="22" y="54"/>
                  <a:pt x="0" y="74"/>
                  <a:pt x="0" y="100"/>
                </a:cubicBezTo>
                <a:cubicBezTo>
                  <a:pt x="0" y="126"/>
                  <a:pt x="22" y="148"/>
                  <a:pt x="46" y="148"/>
                </a:cubicBezTo>
                <a:cubicBezTo>
                  <a:pt x="210" y="148"/>
                  <a:pt x="210" y="148"/>
                  <a:pt x="210" y="148"/>
                </a:cubicBezTo>
                <a:cubicBezTo>
                  <a:pt x="240" y="148"/>
                  <a:pt x="266" y="122"/>
                  <a:pt x="266" y="91"/>
                </a:cubicBezTo>
                <a:cubicBezTo>
                  <a:pt x="266" y="61"/>
                  <a:pt x="240" y="37"/>
                  <a:pt x="210" y="37"/>
                </a:cubicBezTo>
              </a:path>
            </a:pathLst>
          </a:custGeom>
          <a:solidFill>
            <a:srgbClr val="FFFFFF"/>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 name="Title 1"/>
          <p:cNvSpPr>
            <a:spLocks noGrp="1"/>
          </p:cNvSpPr>
          <p:nvPr>
            <p:ph type="title"/>
          </p:nvPr>
        </p:nvSpPr>
        <p:spPr>
          <a:xfrm>
            <a:off x="275482" y="798019"/>
            <a:ext cx="11887878" cy="917444"/>
          </a:xfrm>
        </p:spPr>
        <p:txBody>
          <a:bodyPr/>
          <a:lstStyle/>
          <a:p>
            <a:r>
              <a:rPr lang="en-US" sz="5399" dirty="0"/>
              <a:t>Azure Security Center Helps you Prevent, Detect, and Respond to Threats</a:t>
            </a:r>
          </a:p>
        </p:txBody>
      </p:sp>
      <p:sp>
        <p:nvSpPr>
          <p:cNvPr id="29" name="Rectangle 28"/>
          <p:cNvSpPr/>
          <p:nvPr/>
        </p:nvSpPr>
        <p:spPr bwMode="auto">
          <a:xfrm>
            <a:off x="3411996" y="5608781"/>
            <a:ext cx="2339786" cy="630043"/>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0" indent="0" algn="ctr" defTabSz="932151" rtl="0" eaLnBrk="1" fontAlgn="auto" latinLnBrk="0" hangingPunct="1">
              <a:lnSpc>
                <a:spcPct val="100000"/>
              </a:lnSpc>
              <a:spcBef>
                <a:spcPts val="600"/>
              </a:spcBef>
              <a:spcAft>
                <a:spcPts val="600"/>
              </a:spcAft>
              <a:buClrTx/>
              <a:buSzTx/>
              <a:buFontTx/>
              <a:buNone/>
              <a:tabLst/>
              <a:defRPr/>
            </a:pPr>
            <a:r>
              <a:rPr kumimoji="0" lang="en-US" sz="2000" b="1" i="0" u="none" strike="noStrike" kern="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t>Enable security at cloud speed</a:t>
            </a:r>
            <a:endParaRPr kumimoji="0" lang="en-US" sz="1050" b="1" i="0" u="none" strike="noStrike" kern="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endParaRPr>
          </a:p>
        </p:txBody>
      </p:sp>
      <p:sp>
        <p:nvSpPr>
          <p:cNvPr id="27" name="Rectangle 26"/>
          <p:cNvSpPr/>
          <p:nvPr/>
        </p:nvSpPr>
        <p:spPr bwMode="auto">
          <a:xfrm>
            <a:off x="331693" y="5600407"/>
            <a:ext cx="2346137" cy="1092518"/>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1" indent="0" algn="ctr" defTabSz="932060" rtl="0" eaLnBrk="1" fontAlgn="auto" latinLnBrk="0" hangingPunct="1">
              <a:lnSpc>
                <a:spcPct val="100000"/>
              </a:lnSpc>
              <a:spcBef>
                <a:spcPts val="600"/>
              </a:spcBef>
              <a:spcAft>
                <a:spcPts val="600"/>
              </a:spcAft>
              <a:buClrTx/>
              <a:buSzTx/>
              <a:buFontTx/>
              <a:buNone/>
              <a:tabLst/>
              <a:defRPr/>
            </a:pPr>
            <a:r>
              <a:rPr kumimoji="0" lang="en-US" sz="2000" b="1" i="0" u="none" strike="noStrike" kern="120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t>Gain visibility and control </a:t>
            </a:r>
          </a:p>
        </p:txBody>
      </p:sp>
      <p:sp>
        <p:nvSpPr>
          <p:cNvPr id="28" name="Rectangle 27"/>
          <p:cNvSpPr/>
          <p:nvPr/>
        </p:nvSpPr>
        <p:spPr bwMode="auto">
          <a:xfrm>
            <a:off x="9807216" y="5617156"/>
            <a:ext cx="2199351" cy="696944"/>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1" indent="0" algn="ctr" defTabSz="932060" rtl="0" eaLnBrk="1" fontAlgn="auto" latinLnBrk="0" hangingPunct="1">
              <a:lnSpc>
                <a:spcPct val="100000"/>
              </a:lnSpc>
              <a:spcBef>
                <a:spcPts val="600"/>
              </a:spcBef>
              <a:spcAft>
                <a:spcPts val="600"/>
              </a:spcAft>
              <a:buClrTx/>
              <a:buSzTx/>
              <a:buFontTx/>
              <a:buNone/>
              <a:tabLst/>
              <a:defRPr/>
            </a:pPr>
            <a:r>
              <a:rPr kumimoji="0" lang="en-US" sz="2000" b="1" i="0" u="none" strike="noStrike" kern="120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t>Detect cyber attacks</a:t>
            </a:r>
          </a:p>
        </p:txBody>
      </p:sp>
      <p:sp>
        <p:nvSpPr>
          <p:cNvPr id="241" name="Freeform 9"/>
          <p:cNvSpPr>
            <a:spLocks/>
          </p:cNvSpPr>
          <p:nvPr/>
        </p:nvSpPr>
        <p:spPr bwMode="auto">
          <a:xfrm>
            <a:off x="-196892" y="4548331"/>
            <a:ext cx="1021760" cy="559012"/>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3" name="Rectangle 32"/>
          <p:cNvSpPr/>
          <p:nvPr/>
        </p:nvSpPr>
        <p:spPr bwMode="auto">
          <a:xfrm>
            <a:off x="6509327" y="5625231"/>
            <a:ext cx="2375910" cy="630043"/>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0" indent="0" algn="ctr" defTabSz="932151" rtl="0" eaLnBrk="1" fontAlgn="auto" latinLnBrk="0" hangingPunct="1">
              <a:lnSpc>
                <a:spcPct val="100000"/>
              </a:lnSpc>
              <a:spcBef>
                <a:spcPts val="600"/>
              </a:spcBef>
              <a:spcAft>
                <a:spcPts val="600"/>
              </a:spcAft>
              <a:buClrTx/>
              <a:buSzTx/>
              <a:buFontTx/>
              <a:buNone/>
              <a:tabLst/>
              <a:defRPr/>
            </a:pPr>
            <a:r>
              <a:rPr kumimoji="0" lang="en-US" sz="2000" b="1" i="0" u="none" strike="noStrike" kern="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rPr>
              <a:t>Integrate partner solutions</a:t>
            </a:r>
            <a:endParaRPr kumimoji="0" lang="en-US" sz="1050" b="1" i="0" u="none" strike="noStrike" kern="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endParaRPr>
          </a:p>
        </p:txBody>
      </p:sp>
      <mc:AlternateContent xmlns:mc="http://schemas.openxmlformats.org/markup-compatibility/2006" xmlns:psez="http://schemas.microsoft.com/office/powerpoint/2016/sectionzoom">
        <mc:Choice Requires="psez">
          <p:graphicFrame>
            <p:nvGraphicFramePr>
              <p:cNvPr id="37" name="Section Zoom 36">
                <a:extLst>
                  <a:ext uri="{FF2B5EF4-FFF2-40B4-BE49-F238E27FC236}">
                    <a16:creationId xmlns:a16="http://schemas.microsoft.com/office/drawing/2014/main" id="{2639E7F1-BA67-4FF0-8CA3-681BE4173534}"/>
                  </a:ext>
                </a:extLst>
              </p:cNvPr>
              <p:cNvGraphicFramePr>
                <a:graphicFrameLocks noChangeAspect="1"/>
              </p:cNvGraphicFramePr>
              <p:nvPr>
                <p:extLst>
                  <p:ext uri="{D42A27DB-BD31-4B8C-83A1-F6EECF244321}">
                    <p14:modId xmlns:p14="http://schemas.microsoft.com/office/powerpoint/2010/main" val="564542471"/>
                  </p:ext>
                </p:extLst>
              </p:nvPr>
            </p:nvGraphicFramePr>
            <p:xfrm>
              <a:off x="448240" y="3390591"/>
              <a:ext cx="2221286" cy="2203704"/>
            </p:xfrm>
            <a:graphic>
              <a:graphicData uri="http://schemas.microsoft.com/office/powerpoint/2016/sectionzoom">
                <psez:sectionZm>
                  <psez:sectionZmObj sectionId="{985ABF06-6F14-443F-9EA9-C372045F07E1}">
                    <psez:zmPr id="{D24FE383-B2AA-4FA6-B54B-955944E220AC}" imageType="cover" transitionDur="1000">
                      <p166:blipFill xmlns:p166="http://schemas.microsoft.com/office/powerpoint/2016/6/main">
                        <a:blip r:embed="rId3"/>
                        <a:stretch>
                          <a:fillRect/>
                        </a:stretch>
                      </p166:blipFill>
                      <p166:spPr xmlns:p166="http://schemas.microsoft.com/office/powerpoint/2016/6/main">
                        <a:xfrm>
                          <a:off x="0" y="0"/>
                          <a:ext cx="2221286" cy="2203704"/>
                        </a:xfrm>
                        <a:prstGeom prst="rect">
                          <a:avLst/>
                        </a:prstGeom>
                        <a:ln w="3175">
                          <a:noFill/>
                        </a:ln>
                      </p166:spPr>
                    </psez:zmPr>
                  </psez:sectionZmObj>
                </psez:sectionZm>
              </a:graphicData>
            </a:graphic>
          </p:graphicFrame>
        </mc:Choice>
        <mc:Fallback xmlns="">
          <p:pic>
            <p:nvPicPr>
              <p:cNvPr id="37" name="Section Zoom 36">
                <a:hlinkClick r:id="rId4" action="ppaction://hlinksldjump"/>
                <a:extLst>
                  <a:ext uri="{FF2B5EF4-FFF2-40B4-BE49-F238E27FC236}">
                    <a16:creationId xmlns:a16="http://schemas.microsoft.com/office/drawing/2014/main" id="{2639E7F1-BA67-4FF0-8CA3-681BE4173534}"/>
                  </a:ext>
                </a:extLst>
              </p:cNvPr>
              <p:cNvPicPr>
                <a:picLocks noGrp="1" noRot="1" noChangeAspect="1" noMove="1" noResize="1" noEditPoints="1" noAdjustHandles="1" noChangeArrowheads="1" noChangeShapeType="1"/>
              </p:cNvPicPr>
              <p:nvPr/>
            </p:nvPicPr>
            <p:blipFill>
              <a:blip r:embed="rId5"/>
              <a:stretch>
                <a:fillRect/>
              </a:stretch>
            </p:blipFill>
            <p:spPr>
              <a:xfrm>
                <a:off x="448240" y="3390591"/>
                <a:ext cx="2221286" cy="2203704"/>
              </a:xfrm>
              <a:prstGeom prst="rect">
                <a:avLst/>
              </a:prstGeom>
              <a:ln w="3175">
                <a:noFill/>
              </a:ln>
            </p:spPr>
          </p:pic>
        </mc:Fallback>
      </mc:AlternateContent>
      <mc:AlternateContent xmlns:mc="http://schemas.openxmlformats.org/markup-compatibility/2006" xmlns:psez="http://schemas.microsoft.com/office/powerpoint/2016/sectionzoom">
        <mc:Choice Requires="psez">
          <p:graphicFrame>
            <p:nvGraphicFramePr>
              <p:cNvPr id="40" name="Section Zoom 39">
                <a:extLst>
                  <a:ext uri="{FF2B5EF4-FFF2-40B4-BE49-F238E27FC236}">
                    <a16:creationId xmlns:a16="http://schemas.microsoft.com/office/drawing/2014/main" id="{6880D89E-4CE1-45A7-92D4-E6D3F2F1E79A}"/>
                  </a:ext>
                </a:extLst>
              </p:cNvPr>
              <p:cNvGraphicFramePr>
                <a:graphicFrameLocks noChangeAspect="1"/>
              </p:cNvGraphicFramePr>
              <p:nvPr>
                <p:extLst>
                  <p:ext uri="{D42A27DB-BD31-4B8C-83A1-F6EECF244321}">
                    <p14:modId xmlns:p14="http://schemas.microsoft.com/office/powerpoint/2010/main" val="2423817468"/>
                  </p:ext>
                </p:extLst>
              </p:nvPr>
            </p:nvGraphicFramePr>
            <p:xfrm>
              <a:off x="3036206" y="2653426"/>
              <a:ext cx="2737500" cy="2798064"/>
            </p:xfrm>
            <a:graphic>
              <a:graphicData uri="http://schemas.microsoft.com/office/powerpoint/2016/sectionzoom">
                <psez:sectionZm>
                  <psez:sectionZmObj sectionId="{C2C5060B-B488-47AB-8672-A83E4FDF5AE0}">
                    <psez:zmPr id="{E306F63E-119F-4E7B-B80C-D94462E5BA24}" imageType="cover" transitionDur="1000">
                      <p166:blipFill xmlns:p166="http://schemas.microsoft.com/office/powerpoint/2016/6/main">
                        <a:blip r:embed="rId6"/>
                        <a:stretch>
                          <a:fillRect/>
                        </a:stretch>
                      </p166:blipFill>
                      <p166:spPr xmlns:p166="http://schemas.microsoft.com/office/powerpoint/2016/6/main">
                        <a:xfrm>
                          <a:off x="0" y="0"/>
                          <a:ext cx="2737500" cy="2798064"/>
                        </a:xfrm>
                        <a:prstGeom prst="rect">
                          <a:avLst/>
                        </a:prstGeom>
                        <a:ln w="3175">
                          <a:noFill/>
                        </a:ln>
                      </p166:spPr>
                    </psez:zmPr>
                  </psez:sectionZmObj>
                </psez:sectionZm>
              </a:graphicData>
            </a:graphic>
          </p:graphicFrame>
        </mc:Choice>
        <mc:Fallback xmlns="">
          <p:pic>
            <p:nvPicPr>
              <p:cNvPr id="40" name="Section Zoom 39">
                <a:hlinkClick r:id="rId7" action="ppaction://hlinksldjump"/>
                <a:extLst>
                  <a:ext uri="{FF2B5EF4-FFF2-40B4-BE49-F238E27FC236}">
                    <a16:creationId xmlns:a16="http://schemas.microsoft.com/office/drawing/2014/main" id="{6880D89E-4CE1-45A7-92D4-E6D3F2F1E79A}"/>
                  </a:ext>
                </a:extLst>
              </p:cNvPr>
              <p:cNvPicPr>
                <a:picLocks noGrp="1" noRot="1" noChangeAspect="1" noMove="1" noResize="1" noEditPoints="1" noAdjustHandles="1" noChangeArrowheads="1" noChangeShapeType="1"/>
              </p:cNvPicPr>
              <p:nvPr/>
            </p:nvPicPr>
            <p:blipFill>
              <a:blip r:embed="rId8"/>
              <a:stretch>
                <a:fillRect/>
              </a:stretch>
            </p:blipFill>
            <p:spPr>
              <a:xfrm>
                <a:off x="3036206" y="2653426"/>
                <a:ext cx="2737500" cy="2798064"/>
              </a:xfrm>
              <a:prstGeom prst="rect">
                <a:avLst/>
              </a:prstGeom>
              <a:ln w="3175">
                <a:noFill/>
              </a:ln>
            </p:spPr>
          </p:pic>
        </mc:Fallback>
      </mc:AlternateContent>
      <mc:AlternateContent xmlns:mc="http://schemas.openxmlformats.org/markup-compatibility/2006" xmlns:psez="http://schemas.microsoft.com/office/powerpoint/2016/sectionzoom">
        <mc:Choice Requires="psez">
          <p:graphicFrame>
            <p:nvGraphicFramePr>
              <p:cNvPr id="43" name="Section Zoom 42">
                <a:extLst>
                  <a:ext uri="{FF2B5EF4-FFF2-40B4-BE49-F238E27FC236}">
                    <a16:creationId xmlns:a16="http://schemas.microsoft.com/office/drawing/2014/main" id="{382297B0-AE09-45D1-8361-323C58C1947A}"/>
                  </a:ext>
                </a:extLst>
              </p:cNvPr>
              <p:cNvGraphicFramePr>
                <a:graphicFrameLocks noChangeAspect="1"/>
              </p:cNvGraphicFramePr>
              <p:nvPr>
                <p:extLst>
                  <p:ext uri="{D42A27DB-BD31-4B8C-83A1-F6EECF244321}">
                    <p14:modId xmlns:p14="http://schemas.microsoft.com/office/powerpoint/2010/main" val="1019584018"/>
                  </p:ext>
                </p:extLst>
              </p:nvPr>
            </p:nvGraphicFramePr>
            <p:xfrm>
              <a:off x="6537721" y="3196986"/>
              <a:ext cx="2231136" cy="2231136"/>
            </p:xfrm>
            <a:graphic>
              <a:graphicData uri="http://schemas.microsoft.com/office/powerpoint/2016/sectionzoom">
                <psez:sectionZm>
                  <psez:sectionZmObj sectionId="{2C896316-87AD-4511-B597-CAA51C6BF1F6}">
                    <psez:zmPr id="{A420E639-24FE-4663-80F2-11AA307ACDB1}" imageType="cover" transitionDur="1000">
                      <p166:blipFill xmlns:p166="http://schemas.microsoft.com/office/powerpoint/2016/6/main">
                        <a:blip r:embed="rId9"/>
                        <a:stretch>
                          <a:fillRect/>
                        </a:stretch>
                      </p166:blipFill>
                      <p166:spPr xmlns:p166="http://schemas.microsoft.com/office/powerpoint/2016/6/main">
                        <a:xfrm>
                          <a:off x="0" y="0"/>
                          <a:ext cx="2231136" cy="2231136"/>
                        </a:xfrm>
                        <a:prstGeom prst="rect">
                          <a:avLst/>
                        </a:prstGeom>
                        <a:ln w="3175">
                          <a:noFill/>
                        </a:ln>
                      </p166:spPr>
                    </psez:zmPr>
                  </psez:sectionZmObj>
                </psez:sectionZm>
              </a:graphicData>
            </a:graphic>
          </p:graphicFrame>
        </mc:Choice>
        <mc:Fallback xmlns="">
          <p:pic>
            <p:nvPicPr>
              <p:cNvPr id="43" name="Section Zoom 42">
                <a:hlinkClick r:id="rId10" action="ppaction://hlinksldjump"/>
                <a:extLst>
                  <a:ext uri="{FF2B5EF4-FFF2-40B4-BE49-F238E27FC236}">
                    <a16:creationId xmlns:a16="http://schemas.microsoft.com/office/drawing/2014/main" id="{382297B0-AE09-45D1-8361-323C58C1947A}"/>
                  </a:ext>
                </a:extLst>
              </p:cNvPr>
              <p:cNvPicPr>
                <a:picLocks noGrp="1" noRot="1" noChangeAspect="1" noMove="1" noResize="1" noEditPoints="1" noAdjustHandles="1" noChangeArrowheads="1" noChangeShapeType="1"/>
              </p:cNvPicPr>
              <p:nvPr/>
            </p:nvPicPr>
            <p:blipFill>
              <a:blip r:embed="rId11"/>
              <a:stretch>
                <a:fillRect/>
              </a:stretch>
            </p:blipFill>
            <p:spPr>
              <a:xfrm>
                <a:off x="6537721" y="3196986"/>
                <a:ext cx="2231136" cy="2231136"/>
              </a:xfrm>
              <a:prstGeom prst="rect">
                <a:avLst/>
              </a:prstGeom>
              <a:ln w="3175">
                <a:noFill/>
              </a:ln>
            </p:spPr>
          </p:pic>
        </mc:Fallback>
      </mc:AlternateContent>
      <mc:AlternateContent xmlns:mc="http://schemas.openxmlformats.org/markup-compatibility/2006" xmlns:psez="http://schemas.microsoft.com/office/powerpoint/2016/sectionzoom">
        <mc:Choice Requires="psez">
          <p:graphicFrame>
            <p:nvGraphicFramePr>
              <p:cNvPr id="47" name="Section Zoom 46">
                <a:extLst>
                  <a:ext uri="{FF2B5EF4-FFF2-40B4-BE49-F238E27FC236}">
                    <a16:creationId xmlns:a16="http://schemas.microsoft.com/office/drawing/2014/main" id="{8A1E933A-DE59-4614-ABAB-E4C1A14B5EC2}"/>
                  </a:ext>
                </a:extLst>
              </p:cNvPr>
              <p:cNvGraphicFramePr>
                <a:graphicFrameLocks noChangeAspect="1"/>
              </p:cNvGraphicFramePr>
              <p:nvPr>
                <p:extLst>
                  <p:ext uri="{D42A27DB-BD31-4B8C-83A1-F6EECF244321}">
                    <p14:modId xmlns:p14="http://schemas.microsoft.com/office/powerpoint/2010/main" val="3194328079"/>
                  </p:ext>
                </p:extLst>
              </p:nvPr>
            </p:nvGraphicFramePr>
            <p:xfrm>
              <a:off x="9752230" y="3195462"/>
              <a:ext cx="2250591" cy="2203704"/>
            </p:xfrm>
            <a:graphic>
              <a:graphicData uri="http://schemas.microsoft.com/office/powerpoint/2016/sectionzoom">
                <psez:sectionZm>
                  <psez:sectionZmObj sectionId="{E19D3988-3F33-4300-9089-58F8D9DACAD8}">
                    <psez:zmPr id="{4E032BEC-42EF-4FD5-AB92-6EB904A34079}" imageType="cover" transitionDur="1000">
                      <p166:blipFill xmlns:p166="http://schemas.microsoft.com/office/powerpoint/2016/6/main">
                        <a:blip r:embed="rId12"/>
                        <a:stretch>
                          <a:fillRect/>
                        </a:stretch>
                      </p166:blipFill>
                      <p166:spPr xmlns:p166="http://schemas.microsoft.com/office/powerpoint/2016/6/main">
                        <a:xfrm>
                          <a:off x="0" y="0"/>
                          <a:ext cx="2250591" cy="2203704"/>
                        </a:xfrm>
                        <a:prstGeom prst="rect">
                          <a:avLst/>
                        </a:prstGeom>
                        <a:ln w="3175">
                          <a:noFill/>
                        </a:ln>
                      </p166:spPr>
                    </psez:zmPr>
                  </psez:sectionZmObj>
                </psez:sectionZm>
              </a:graphicData>
            </a:graphic>
          </p:graphicFrame>
        </mc:Choice>
        <mc:Fallback xmlns="">
          <p:pic>
            <p:nvPicPr>
              <p:cNvPr id="47" name="Section Zoom 46">
                <a:hlinkClick r:id="rId13" action="ppaction://hlinksldjump"/>
                <a:extLst>
                  <a:ext uri="{FF2B5EF4-FFF2-40B4-BE49-F238E27FC236}">
                    <a16:creationId xmlns:a16="http://schemas.microsoft.com/office/drawing/2014/main" id="{8A1E933A-DE59-4614-ABAB-E4C1A14B5EC2}"/>
                  </a:ext>
                </a:extLst>
              </p:cNvPr>
              <p:cNvPicPr>
                <a:picLocks noGrp="1" noRot="1" noChangeAspect="1" noMove="1" noResize="1" noEditPoints="1" noAdjustHandles="1" noChangeArrowheads="1" noChangeShapeType="1"/>
              </p:cNvPicPr>
              <p:nvPr/>
            </p:nvPicPr>
            <p:blipFill>
              <a:blip r:embed="rId14"/>
              <a:stretch>
                <a:fillRect/>
              </a:stretch>
            </p:blipFill>
            <p:spPr>
              <a:xfrm>
                <a:off x="9752230" y="3195462"/>
                <a:ext cx="2250591" cy="2203704"/>
              </a:xfrm>
              <a:prstGeom prst="rect">
                <a:avLst/>
              </a:prstGeom>
              <a:ln w="3175">
                <a:noFill/>
              </a:ln>
            </p:spPr>
          </p:pic>
        </mc:Fallback>
      </mc:AlternateContent>
    </p:spTree>
    <p:extLst>
      <p:ext uri="{BB962C8B-B14F-4D97-AF65-F5344CB8AC3E}">
        <p14:creationId xmlns:p14="http://schemas.microsoft.com/office/powerpoint/2010/main" val="101853481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579" y="-13479"/>
            <a:ext cx="12431184" cy="34442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Freeform 5"/>
          <p:cNvSpPr>
            <a:spLocks/>
          </p:cNvSpPr>
          <p:nvPr/>
        </p:nvSpPr>
        <p:spPr bwMode="auto">
          <a:xfrm flipH="1">
            <a:off x="1770196" y="1945797"/>
            <a:ext cx="3714905" cy="1527987"/>
          </a:xfrm>
          <a:custGeom>
            <a:avLst/>
            <a:gdLst>
              <a:gd name="T0" fmla="*/ 405 w 454"/>
              <a:gd name="T1" fmla="*/ 88 h 185"/>
              <a:gd name="T2" fmla="*/ 397 w 454"/>
              <a:gd name="T3" fmla="*/ 89 h 185"/>
              <a:gd name="T4" fmla="*/ 306 w 454"/>
              <a:gd name="T5" fmla="*/ 0 h 185"/>
              <a:gd name="T6" fmla="*/ 217 w 454"/>
              <a:gd name="T7" fmla="*/ 69 h 185"/>
              <a:gd name="T8" fmla="*/ 169 w 454"/>
              <a:gd name="T9" fmla="*/ 49 h 185"/>
              <a:gd name="T10" fmla="*/ 101 w 454"/>
              <a:gd name="T11" fmla="*/ 110 h 185"/>
              <a:gd name="T12" fmla="*/ 69 w 454"/>
              <a:gd name="T13" fmla="*/ 125 h 185"/>
              <a:gd name="T14" fmla="*/ 37 w 454"/>
              <a:gd name="T15" fmla="*/ 110 h 185"/>
              <a:gd name="T16" fmla="*/ 0 w 454"/>
              <a:gd name="T17" fmla="*/ 147 h 185"/>
              <a:gd name="T18" fmla="*/ 37 w 454"/>
              <a:gd name="T19" fmla="*/ 185 h 185"/>
              <a:gd name="T20" fmla="*/ 48 w 454"/>
              <a:gd name="T21" fmla="*/ 185 h 185"/>
              <a:gd name="T22" fmla="*/ 172 w 454"/>
              <a:gd name="T23" fmla="*/ 185 h 185"/>
              <a:gd name="T24" fmla="*/ 242 w 454"/>
              <a:gd name="T25" fmla="*/ 185 h 185"/>
              <a:gd name="T26" fmla="*/ 409 w 454"/>
              <a:gd name="T27" fmla="*/ 185 h 185"/>
              <a:gd name="T28" fmla="*/ 409 w 454"/>
              <a:gd name="T29" fmla="*/ 185 h 185"/>
              <a:gd name="T30" fmla="*/ 454 w 454"/>
              <a:gd name="T31" fmla="*/ 137 h 185"/>
              <a:gd name="T32" fmla="*/ 405 w 454"/>
              <a:gd name="T33"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4" h="185">
                <a:moveTo>
                  <a:pt x="405" y="88"/>
                </a:moveTo>
                <a:cubicBezTo>
                  <a:pt x="403" y="88"/>
                  <a:pt x="401" y="88"/>
                  <a:pt x="397" y="89"/>
                </a:cubicBezTo>
                <a:cubicBezTo>
                  <a:pt x="395" y="40"/>
                  <a:pt x="356" y="0"/>
                  <a:pt x="306" y="0"/>
                </a:cubicBezTo>
                <a:cubicBezTo>
                  <a:pt x="264" y="0"/>
                  <a:pt x="228" y="29"/>
                  <a:pt x="217" y="69"/>
                </a:cubicBezTo>
                <a:cubicBezTo>
                  <a:pt x="205" y="56"/>
                  <a:pt x="187" y="49"/>
                  <a:pt x="169" y="49"/>
                </a:cubicBezTo>
                <a:cubicBezTo>
                  <a:pt x="134" y="49"/>
                  <a:pt x="105" y="76"/>
                  <a:pt x="101" y="110"/>
                </a:cubicBezTo>
                <a:cubicBezTo>
                  <a:pt x="88" y="112"/>
                  <a:pt x="77" y="118"/>
                  <a:pt x="69" y="125"/>
                </a:cubicBezTo>
                <a:cubicBezTo>
                  <a:pt x="62" y="116"/>
                  <a:pt x="50" y="110"/>
                  <a:pt x="37" y="110"/>
                </a:cubicBezTo>
                <a:cubicBezTo>
                  <a:pt x="16" y="110"/>
                  <a:pt x="0" y="126"/>
                  <a:pt x="0" y="147"/>
                </a:cubicBezTo>
                <a:cubicBezTo>
                  <a:pt x="0" y="168"/>
                  <a:pt x="16" y="185"/>
                  <a:pt x="37" y="185"/>
                </a:cubicBezTo>
                <a:cubicBezTo>
                  <a:pt x="48" y="185"/>
                  <a:pt x="48" y="185"/>
                  <a:pt x="48" y="185"/>
                </a:cubicBezTo>
                <a:cubicBezTo>
                  <a:pt x="172" y="185"/>
                  <a:pt x="172" y="185"/>
                  <a:pt x="172" y="185"/>
                </a:cubicBezTo>
                <a:cubicBezTo>
                  <a:pt x="242" y="185"/>
                  <a:pt x="242" y="185"/>
                  <a:pt x="242" y="185"/>
                </a:cubicBezTo>
                <a:cubicBezTo>
                  <a:pt x="409" y="185"/>
                  <a:pt x="409" y="185"/>
                  <a:pt x="409" y="185"/>
                </a:cubicBezTo>
                <a:cubicBezTo>
                  <a:pt x="409" y="185"/>
                  <a:pt x="409" y="185"/>
                  <a:pt x="409" y="185"/>
                </a:cubicBezTo>
                <a:cubicBezTo>
                  <a:pt x="435" y="184"/>
                  <a:pt x="454" y="162"/>
                  <a:pt x="454" y="137"/>
                </a:cubicBezTo>
                <a:cubicBezTo>
                  <a:pt x="454" y="110"/>
                  <a:pt x="432" y="88"/>
                  <a:pt x="405" y="88"/>
                </a:cubicBezTo>
                <a:close/>
              </a:path>
            </a:pathLst>
          </a:custGeom>
          <a:solidFill>
            <a:srgbClr val="FFFFFF">
              <a:alpha val="24000"/>
            </a:srgbClr>
          </a:solidFill>
          <a:ln>
            <a:noFill/>
          </a:ln>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27" name="Rectangle 26"/>
          <p:cNvSpPr/>
          <p:nvPr/>
        </p:nvSpPr>
        <p:spPr bwMode="auto">
          <a:xfrm>
            <a:off x="273797" y="3923843"/>
            <a:ext cx="12161797" cy="2681464"/>
          </a:xfrm>
          <a:prstGeom prst="rect">
            <a:avLst/>
          </a:prstGeom>
          <a:noFill/>
          <a:ln w="9525" cap="flat" cmpd="sng" algn="ctr">
            <a:noFill/>
            <a:prstDash val="solid"/>
            <a:headEnd type="none" w="med" len="med"/>
            <a:tailEnd type="none" w="med" len="med"/>
          </a:ln>
          <a:effectLst/>
        </p:spPr>
        <p:txBody>
          <a:bodyPr lIns="182802" tIns="146241" rIns="182802" bIns="146241"/>
          <a:lstStyle/>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48" b="1" i="0" u="none" strike="noStrike" kern="1200" cap="none" spc="0" normalizeH="0" baseline="0" noProof="0" dirty="0">
                <a:ln>
                  <a:noFill/>
                </a:ln>
                <a:solidFill>
                  <a:srgbClr val="505050"/>
                </a:solidFill>
                <a:effectLst/>
                <a:uLnTx/>
                <a:uFillTx/>
                <a:latin typeface="Segoe Pro Semibold"/>
                <a:ea typeface="+mn-ea"/>
                <a:cs typeface="+mn-cs"/>
              </a:rPr>
              <a:t>Provides a unified view </a:t>
            </a:r>
            <a:r>
              <a:rPr kumimoji="0" lang="en-US" sz="2448"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of security across all your Azure subscriptions, including vulnerabilities and threats detected</a:t>
            </a:r>
          </a:p>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48" b="1" i="0" u="none" strike="noStrike" kern="1200" cap="none" spc="0" normalizeH="0" baseline="0" noProof="0" dirty="0">
                <a:ln>
                  <a:noFill/>
                </a:ln>
                <a:solidFill>
                  <a:srgbClr val="505050"/>
                </a:solidFill>
                <a:effectLst/>
                <a:uLnTx/>
                <a:uFillTx/>
                <a:latin typeface="Segoe Pro Semibold" panose="020B0702040504020203"/>
                <a:ea typeface="+mn-ea"/>
                <a:cs typeface="Segoe UI Semilight" panose="020B0402040204020203" pitchFamily="34" charset="0"/>
              </a:rPr>
              <a:t>Enables you to define security policies </a:t>
            </a:r>
            <a:r>
              <a:rPr kumimoji="0" lang="en-US" sz="2448"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for hardening cloud configurations  </a:t>
            </a:r>
          </a:p>
          <a:p>
            <a:pPr marL="0" marR="0" lvl="1" indent="0" algn="l" defTabSz="932060" rtl="0" eaLnBrk="1" fontAlgn="auto" latinLnBrk="0" hangingPunct="1">
              <a:lnSpc>
                <a:spcPct val="100000"/>
              </a:lnSpc>
              <a:spcBef>
                <a:spcPts val="600"/>
              </a:spcBef>
              <a:spcAft>
                <a:spcPts val="600"/>
              </a:spcAft>
              <a:buClrTx/>
              <a:buSzTx/>
              <a:buFontTx/>
              <a:buNone/>
              <a:tabLst/>
              <a:defRPr/>
            </a:pPr>
            <a:r>
              <a:rPr kumimoji="0" lang="en-US" sz="2448" b="1" i="0" u="none" strike="noStrike" kern="1200" cap="none" spc="0" normalizeH="0" baseline="0" noProof="0" dirty="0">
                <a:ln>
                  <a:noFill/>
                </a:ln>
                <a:solidFill>
                  <a:srgbClr val="505050"/>
                </a:solidFill>
                <a:effectLst/>
                <a:uLnTx/>
                <a:uFillTx/>
                <a:latin typeface="Segoe Pro Semibold"/>
                <a:ea typeface="+mn-ea"/>
                <a:cs typeface="Segoe UI Semilight" panose="020B0402040204020203" pitchFamily="34" charset="0"/>
              </a:rPr>
              <a:t>APIs, SIEM connector and Power BI dashboards</a:t>
            </a:r>
            <a:r>
              <a:rPr kumimoji="0" lang="en-US" sz="2448" b="0" i="0" u="none" strike="noStrike" kern="1200" cap="none" spc="0" normalizeH="0" baseline="0" noProof="0" dirty="0">
                <a:ln>
                  <a:noFill/>
                </a:ln>
                <a:solidFill>
                  <a:srgbClr val="505050"/>
                </a:solidFill>
                <a:effectLst/>
                <a:uLnTx/>
                <a:uFillTx/>
                <a:latin typeface="Segoe UI Semilight" panose="020B0402040204020203" pitchFamily="34" charset="0"/>
                <a:ea typeface="+mn-ea"/>
                <a:cs typeface="Segoe UI Semilight" panose="020B0402040204020203" pitchFamily="34" charset="0"/>
              </a:rPr>
              <a:t> make it easy to access, integrate, and analyze security information using existing tools and processes</a:t>
            </a:r>
            <a:endParaRPr kumimoji="0" lang="en-US" sz="1836" b="0" i="0" u="none" strike="noStrike" kern="1200" cap="none" spc="0" normalizeH="0" baseline="0" noProof="0" dirty="0">
              <a:ln>
                <a:noFill/>
              </a:ln>
              <a:solidFill>
                <a:srgbClr val="505050"/>
              </a:solidFill>
              <a:effectLst/>
              <a:uLnTx/>
              <a:uFillTx/>
              <a:latin typeface="Segoe UI"/>
              <a:ea typeface="+mn-ea"/>
              <a:cs typeface="+mn-cs"/>
            </a:endParaRPr>
          </a:p>
        </p:txBody>
      </p:sp>
      <p:sp>
        <p:nvSpPr>
          <p:cNvPr id="241" name="Freeform 9"/>
          <p:cNvSpPr>
            <a:spLocks/>
          </p:cNvSpPr>
          <p:nvPr/>
        </p:nvSpPr>
        <p:spPr bwMode="auto">
          <a:xfrm>
            <a:off x="229741" y="2871769"/>
            <a:ext cx="1021760" cy="559012"/>
          </a:xfrm>
          <a:custGeom>
            <a:avLst/>
            <a:gdLst>
              <a:gd name="T0" fmla="*/ 768 w 971"/>
              <a:gd name="T1" fmla="*/ 123 h 530"/>
              <a:gd name="T2" fmla="*/ 701 w 971"/>
              <a:gd name="T3" fmla="*/ 135 h 530"/>
              <a:gd name="T4" fmla="*/ 471 w 971"/>
              <a:gd name="T5" fmla="*/ 0 h 530"/>
              <a:gd name="T6" fmla="*/ 215 w 971"/>
              <a:gd name="T7" fmla="*/ 197 h 530"/>
              <a:gd name="T8" fmla="*/ 169 w 971"/>
              <a:gd name="T9" fmla="*/ 191 h 530"/>
              <a:gd name="T10" fmla="*/ 0 w 971"/>
              <a:gd name="T11" fmla="*/ 360 h 530"/>
              <a:gd name="T12" fmla="*/ 169 w 971"/>
              <a:gd name="T13" fmla="*/ 530 h 530"/>
              <a:gd name="T14" fmla="*/ 768 w 971"/>
              <a:gd name="T15" fmla="*/ 530 h 530"/>
              <a:gd name="T16" fmla="*/ 971 w 971"/>
              <a:gd name="T17" fmla="*/ 327 h 530"/>
              <a:gd name="T18" fmla="*/ 768 w 971"/>
              <a:gd name="T19" fmla="*/ 12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1" h="530">
                <a:moveTo>
                  <a:pt x="768" y="123"/>
                </a:moveTo>
                <a:cubicBezTo>
                  <a:pt x="745" y="123"/>
                  <a:pt x="722" y="127"/>
                  <a:pt x="701" y="135"/>
                </a:cubicBezTo>
                <a:cubicBezTo>
                  <a:pt x="655" y="54"/>
                  <a:pt x="569" y="0"/>
                  <a:pt x="471" y="0"/>
                </a:cubicBezTo>
                <a:cubicBezTo>
                  <a:pt x="348" y="0"/>
                  <a:pt x="245" y="84"/>
                  <a:pt x="215" y="197"/>
                </a:cubicBezTo>
                <a:cubicBezTo>
                  <a:pt x="200" y="193"/>
                  <a:pt x="185" y="191"/>
                  <a:pt x="169" y="191"/>
                </a:cubicBezTo>
                <a:cubicBezTo>
                  <a:pt x="76" y="191"/>
                  <a:pt x="0" y="267"/>
                  <a:pt x="0" y="360"/>
                </a:cubicBezTo>
                <a:cubicBezTo>
                  <a:pt x="0" y="454"/>
                  <a:pt x="76" y="530"/>
                  <a:pt x="169" y="530"/>
                </a:cubicBezTo>
                <a:cubicBezTo>
                  <a:pt x="768" y="530"/>
                  <a:pt x="768" y="530"/>
                  <a:pt x="768" y="530"/>
                </a:cubicBezTo>
                <a:cubicBezTo>
                  <a:pt x="880" y="530"/>
                  <a:pt x="971" y="439"/>
                  <a:pt x="971" y="327"/>
                </a:cubicBezTo>
                <a:cubicBezTo>
                  <a:pt x="971" y="214"/>
                  <a:pt x="880" y="123"/>
                  <a:pt x="768" y="123"/>
                </a:cubicBezTo>
              </a:path>
            </a:pathLst>
          </a:custGeom>
          <a:solidFill>
            <a:schemeClr val="bg1"/>
          </a:solidFill>
          <a:ln>
            <a:noFill/>
          </a:ln>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nvGrpSpPr>
          <p:cNvPr id="35" name="Group 34"/>
          <p:cNvGrpSpPr/>
          <p:nvPr/>
        </p:nvGrpSpPr>
        <p:grpSpPr>
          <a:xfrm>
            <a:off x="1006806" y="1681056"/>
            <a:ext cx="2216691" cy="2199351"/>
            <a:chOff x="1005327" y="1680539"/>
            <a:chExt cx="2217321" cy="2199975"/>
          </a:xfrm>
        </p:grpSpPr>
        <p:sp>
          <p:nvSpPr>
            <p:cNvPr id="120" name="Oval 119"/>
            <p:cNvSpPr/>
            <p:nvPr/>
          </p:nvSpPr>
          <p:spPr bwMode="auto">
            <a:xfrm>
              <a:off x="1005327" y="1680539"/>
              <a:ext cx="2199975" cy="2199975"/>
            </a:xfrm>
            <a:prstGeom prst="ellipse">
              <a:avLst/>
            </a:prstGeom>
            <a:solidFill>
              <a:schemeClr val="bg1"/>
            </a:solidFill>
            <a:ln w="9842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4" name="Freeform 6"/>
            <p:cNvSpPr>
              <a:spLocks/>
            </p:cNvSpPr>
            <p:nvPr/>
          </p:nvSpPr>
          <p:spPr bwMode="auto">
            <a:xfrm>
              <a:off x="1683445" y="1773165"/>
              <a:ext cx="404743" cy="2062374"/>
            </a:xfrm>
            <a:custGeom>
              <a:avLst/>
              <a:gdLst>
                <a:gd name="T0" fmla="*/ 0 w 94"/>
                <a:gd name="T1" fmla="*/ 0 h 445"/>
                <a:gd name="T2" fmla="*/ 0 w 94"/>
                <a:gd name="T3" fmla="*/ 100 h 445"/>
                <a:gd name="T4" fmla="*/ 14 w 94"/>
                <a:gd name="T5" fmla="*/ 133 h 445"/>
                <a:gd name="T6" fmla="*/ 47 w 94"/>
                <a:gd name="T7" fmla="*/ 146 h 445"/>
                <a:gd name="T8" fmla="*/ 63 w 94"/>
                <a:gd name="T9" fmla="*/ 153 h 445"/>
                <a:gd name="T10" fmla="*/ 70 w 94"/>
                <a:gd name="T11" fmla="*/ 169 h 445"/>
                <a:gd name="T12" fmla="*/ 70 w 94"/>
                <a:gd name="T13" fmla="*/ 445 h 445"/>
                <a:gd name="T14" fmla="*/ 94 w 94"/>
                <a:gd name="T15" fmla="*/ 445 h 445"/>
                <a:gd name="T16" fmla="*/ 94 w 94"/>
                <a:gd name="T17" fmla="*/ 169 h 445"/>
                <a:gd name="T18" fmla="*/ 80 w 94"/>
                <a:gd name="T19" fmla="*/ 136 h 445"/>
                <a:gd name="T20" fmla="*/ 47 w 94"/>
                <a:gd name="T21" fmla="*/ 122 h 445"/>
                <a:gd name="T22" fmla="*/ 31 w 94"/>
                <a:gd name="T23" fmla="*/ 116 h 445"/>
                <a:gd name="T24" fmla="*/ 24 w 94"/>
                <a:gd name="T25" fmla="*/ 100 h 445"/>
                <a:gd name="T26" fmla="*/ 24 w 94"/>
                <a:gd name="T27" fmla="*/ 0 h 445"/>
                <a:gd name="T28" fmla="*/ 0 w 94"/>
                <a:gd name="T29" fmla="*/ 0 h 445"/>
                <a:gd name="T30" fmla="*/ 0 w 94"/>
                <a:gd name="T31"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445">
                  <a:moveTo>
                    <a:pt x="0" y="0"/>
                  </a:moveTo>
                  <a:cubicBezTo>
                    <a:pt x="0" y="100"/>
                    <a:pt x="0" y="100"/>
                    <a:pt x="0" y="100"/>
                  </a:cubicBezTo>
                  <a:cubicBezTo>
                    <a:pt x="0" y="112"/>
                    <a:pt x="5" y="124"/>
                    <a:pt x="14" y="133"/>
                  </a:cubicBezTo>
                  <a:cubicBezTo>
                    <a:pt x="22" y="141"/>
                    <a:pt x="34" y="146"/>
                    <a:pt x="47" y="146"/>
                  </a:cubicBezTo>
                  <a:cubicBezTo>
                    <a:pt x="53" y="146"/>
                    <a:pt x="59" y="149"/>
                    <a:pt x="63" y="153"/>
                  </a:cubicBezTo>
                  <a:cubicBezTo>
                    <a:pt x="67" y="157"/>
                    <a:pt x="70" y="163"/>
                    <a:pt x="70" y="169"/>
                  </a:cubicBezTo>
                  <a:cubicBezTo>
                    <a:pt x="70" y="445"/>
                    <a:pt x="70" y="445"/>
                    <a:pt x="70" y="445"/>
                  </a:cubicBezTo>
                  <a:cubicBezTo>
                    <a:pt x="94" y="445"/>
                    <a:pt x="94" y="445"/>
                    <a:pt x="94" y="445"/>
                  </a:cubicBezTo>
                  <a:cubicBezTo>
                    <a:pt x="94" y="169"/>
                    <a:pt x="94" y="169"/>
                    <a:pt x="94" y="169"/>
                  </a:cubicBezTo>
                  <a:cubicBezTo>
                    <a:pt x="94" y="156"/>
                    <a:pt x="88" y="144"/>
                    <a:pt x="80" y="136"/>
                  </a:cubicBezTo>
                  <a:cubicBezTo>
                    <a:pt x="71" y="128"/>
                    <a:pt x="60" y="122"/>
                    <a:pt x="47" y="122"/>
                  </a:cubicBezTo>
                  <a:cubicBezTo>
                    <a:pt x="40" y="122"/>
                    <a:pt x="35" y="120"/>
                    <a:pt x="31" y="116"/>
                  </a:cubicBezTo>
                  <a:cubicBezTo>
                    <a:pt x="27" y="112"/>
                    <a:pt x="24" y="106"/>
                    <a:pt x="24" y="100"/>
                  </a:cubicBezTo>
                  <a:cubicBezTo>
                    <a:pt x="24" y="0"/>
                    <a:pt x="24" y="0"/>
                    <a:pt x="24" y="0"/>
                  </a:cubicBezTo>
                  <a:cubicBezTo>
                    <a:pt x="0" y="0"/>
                    <a:pt x="0" y="0"/>
                    <a:pt x="0" y="0"/>
                  </a:cubicBezTo>
                  <a:cubicBezTo>
                    <a:pt x="0" y="0"/>
                    <a:pt x="0" y="0"/>
                    <a:pt x="0" y="0"/>
                  </a:cubicBezTo>
                </a:path>
              </a:pathLst>
            </a:custGeom>
            <a:solidFill>
              <a:srgbClr val="26BB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5" name="Freeform 7"/>
            <p:cNvSpPr>
              <a:spLocks/>
            </p:cNvSpPr>
            <p:nvPr/>
          </p:nvSpPr>
          <p:spPr bwMode="auto">
            <a:xfrm>
              <a:off x="2244937" y="1716438"/>
              <a:ext cx="321779" cy="2109303"/>
            </a:xfrm>
            <a:custGeom>
              <a:avLst/>
              <a:gdLst>
                <a:gd name="T0" fmla="*/ 60 w 76"/>
                <a:gd name="T1" fmla="*/ 0 h 460"/>
                <a:gd name="T2" fmla="*/ 60 w 76"/>
                <a:gd name="T3" fmla="*/ 118 h 460"/>
                <a:gd name="T4" fmla="*/ 40 w 76"/>
                <a:gd name="T5" fmla="*/ 166 h 460"/>
                <a:gd name="T6" fmla="*/ 25 w 76"/>
                <a:gd name="T7" fmla="*/ 181 h 460"/>
                <a:gd name="T8" fmla="*/ 0 w 76"/>
                <a:gd name="T9" fmla="*/ 240 h 460"/>
                <a:gd name="T10" fmla="*/ 0 w 76"/>
                <a:gd name="T11" fmla="*/ 460 h 460"/>
                <a:gd name="T12" fmla="*/ 16 w 76"/>
                <a:gd name="T13" fmla="*/ 460 h 460"/>
                <a:gd name="T14" fmla="*/ 16 w 76"/>
                <a:gd name="T15" fmla="*/ 240 h 460"/>
                <a:gd name="T16" fmla="*/ 36 w 76"/>
                <a:gd name="T17" fmla="*/ 192 h 460"/>
                <a:gd name="T18" fmla="*/ 51 w 76"/>
                <a:gd name="T19" fmla="*/ 177 h 460"/>
                <a:gd name="T20" fmla="*/ 76 w 76"/>
                <a:gd name="T21" fmla="*/ 118 h 460"/>
                <a:gd name="T22" fmla="*/ 76 w 76"/>
                <a:gd name="T23" fmla="*/ 0 h 460"/>
                <a:gd name="T24" fmla="*/ 60 w 76"/>
                <a:gd name="T25" fmla="*/ 0 h 460"/>
                <a:gd name="T26" fmla="*/ 60 w 76"/>
                <a:gd name="T27"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460">
                  <a:moveTo>
                    <a:pt x="60" y="0"/>
                  </a:moveTo>
                  <a:cubicBezTo>
                    <a:pt x="60" y="118"/>
                    <a:pt x="60" y="118"/>
                    <a:pt x="60" y="118"/>
                  </a:cubicBezTo>
                  <a:cubicBezTo>
                    <a:pt x="60" y="136"/>
                    <a:pt x="53" y="153"/>
                    <a:pt x="40" y="166"/>
                  </a:cubicBezTo>
                  <a:cubicBezTo>
                    <a:pt x="25" y="181"/>
                    <a:pt x="25" y="181"/>
                    <a:pt x="25" y="181"/>
                  </a:cubicBezTo>
                  <a:cubicBezTo>
                    <a:pt x="9" y="197"/>
                    <a:pt x="0" y="218"/>
                    <a:pt x="0" y="240"/>
                  </a:cubicBezTo>
                  <a:cubicBezTo>
                    <a:pt x="0" y="460"/>
                    <a:pt x="0" y="460"/>
                    <a:pt x="0" y="460"/>
                  </a:cubicBezTo>
                  <a:cubicBezTo>
                    <a:pt x="16" y="460"/>
                    <a:pt x="16" y="460"/>
                    <a:pt x="16" y="460"/>
                  </a:cubicBezTo>
                  <a:cubicBezTo>
                    <a:pt x="16" y="240"/>
                    <a:pt x="16" y="240"/>
                    <a:pt x="16" y="240"/>
                  </a:cubicBezTo>
                  <a:cubicBezTo>
                    <a:pt x="16" y="222"/>
                    <a:pt x="23" y="205"/>
                    <a:pt x="36" y="192"/>
                  </a:cubicBezTo>
                  <a:cubicBezTo>
                    <a:pt x="51" y="177"/>
                    <a:pt x="51" y="177"/>
                    <a:pt x="51" y="177"/>
                  </a:cubicBezTo>
                  <a:cubicBezTo>
                    <a:pt x="67" y="161"/>
                    <a:pt x="76" y="140"/>
                    <a:pt x="76" y="118"/>
                  </a:cubicBezTo>
                  <a:cubicBezTo>
                    <a:pt x="76" y="0"/>
                    <a:pt x="76" y="0"/>
                    <a:pt x="76" y="0"/>
                  </a:cubicBezTo>
                  <a:cubicBezTo>
                    <a:pt x="60" y="0"/>
                    <a:pt x="60" y="0"/>
                    <a:pt x="60" y="0"/>
                  </a:cubicBezTo>
                  <a:cubicBezTo>
                    <a:pt x="60" y="0"/>
                    <a:pt x="60" y="0"/>
                    <a:pt x="60" y="0"/>
                  </a:cubicBezTo>
                </a:path>
              </a:pathLst>
            </a:custGeom>
            <a:solidFill>
              <a:srgbClr val="2166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6" name="Rectangle 8"/>
            <p:cNvSpPr>
              <a:spLocks noChangeArrowheads="1"/>
            </p:cNvSpPr>
            <p:nvPr/>
          </p:nvSpPr>
          <p:spPr bwMode="auto">
            <a:xfrm>
              <a:off x="2717773" y="1864337"/>
              <a:ext cx="105896" cy="1773132"/>
            </a:xfrm>
            <a:prstGeom prst="rect">
              <a:avLst/>
            </a:prstGeom>
            <a:solidFill>
              <a:srgbClr val="26BB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7" name="Rectangle 9"/>
            <p:cNvSpPr>
              <a:spLocks noChangeArrowheads="1"/>
            </p:cNvSpPr>
            <p:nvPr/>
          </p:nvSpPr>
          <p:spPr bwMode="auto">
            <a:xfrm>
              <a:off x="2717773" y="1864337"/>
              <a:ext cx="105896" cy="1773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8" name="Rectangle 10"/>
            <p:cNvSpPr>
              <a:spLocks noChangeArrowheads="1"/>
            </p:cNvSpPr>
            <p:nvPr/>
          </p:nvSpPr>
          <p:spPr bwMode="auto">
            <a:xfrm>
              <a:off x="1306655" y="1978735"/>
              <a:ext cx="108359" cy="1580693"/>
            </a:xfrm>
            <a:prstGeom prst="rect">
              <a:avLst/>
            </a:prstGeom>
            <a:solidFill>
              <a:srgbClr val="26BB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9" name="Rectangle 11"/>
            <p:cNvSpPr>
              <a:spLocks noChangeArrowheads="1"/>
            </p:cNvSpPr>
            <p:nvPr/>
          </p:nvSpPr>
          <p:spPr bwMode="auto">
            <a:xfrm>
              <a:off x="1306655" y="1970232"/>
              <a:ext cx="108359" cy="151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0" name="Oval 12"/>
            <p:cNvSpPr>
              <a:spLocks noChangeArrowheads="1"/>
            </p:cNvSpPr>
            <p:nvPr/>
          </p:nvSpPr>
          <p:spPr bwMode="auto">
            <a:xfrm>
              <a:off x="1971580" y="2603141"/>
              <a:ext cx="618135" cy="618135"/>
            </a:xfrm>
            <a:prstGeom prst="ellipse">
              <a:avLst/>
            </a:prstGeom>
            <a:solidFill>
              <a:srgbClr val="D2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1" name="Freeform 13"/>
            <p:cNvSpPr>
              <a:spLocks/>
            </p:cNvSpPr>
            <p:nvPr/>
          </p:nvSpPr>
          <p:spPr bwMode="auto">
            <a:xfrm>
              <a:off x="1944489" y="2576052"/>
              <a:ext cx="672314" cy="672314"/>
            </a:xfrm>
            <a:custGeom>
              <a:avLst/>
              <a:gdLst>
                <a:gd name="T0" fmla="*/ 146 w 152"/>
                <a:gd name="T1" fmla="*/ 76 h 152"/>
                <a:gd name="T2" fmla="*/ 140 w 152"/>
                <a:gd name="T3" fmla="*/ 76 h 152"/>
                <a:gd name="T4" fmla="*/ 121 w 152"/>
                <a:gd name="T5" fmla="*/ 121 h 152"/>
                <a:gd name="T6" fmla="*/ 76 w 152"/>
                <a:gd name="T7" fmla="*/ 140 h 152"/>
                <a:gd name="T8" fmla="*/ 31 w 152"/>
                <a:gd name="T9" fmla="*/ 121 h 152"/>
                <a:gd name="T10" fmla="*/ 12 w 152"/>
                <a:gd name="T11" fmla="*/ 76 h 152"/>
                <a:gd name="T12" fmla="*/ 31 w 152"/>
                <a:gd name="T13" fmla="*/ 31 h 152"/>
                <a:gd name="T14" fmla="*/ 76 w 152"/>
                <a:gd name="T15" fmla="*/ 12 h 152"/>
                <a:gd name="T16" fmla="*/ 121 w 152"/>
                <a:gd name="T17" fmla="*/ 31 h 152"/>
                <a:gd name="T18" fmla="*/ 140 w 152"/>
                <a:gd name="T19" fmla="*/ 76 h 152"/>
                <a:gd name="T20" fmla="*/ 146 w 152"/>
                <a:gd name="T21" fmla="*/ 76 h 152"/>
                <a:gd name="T22" fmla="*/ 152 w 152"/>
                <a:gd name="T23" fmla="*/ 76 h 152"/>
                <a:gd name="T24" fmla="*/ 76 w 152"/>
                <a:gd name="T25" fmla="*/ 0 h 152"/>
                <a:gd name="T26" fmla="*/ 0 w 152"/>
                <a:gd name="T27" fmla="*/ 76 h 152"/>
                <a:gd name="T28" fmla="*/ 76 w 152"/>
                <a:gd name="T29" fmla="*/ 152 h 152"/>
                <a:gd name="T30" fmla="*/ 152 w 152"/>
                <a:gd name="T31" fmla="*/ 76 h 152"/>
                <a:gd name="T32" fmla="*/ 146 w 152"/>
                <a:gd name="T33"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152">
                  <a:moveTo>
                    <a:pt x="146" y="76"/>
                  </a:moveTo>
                  <a:cubicBezTo>
                    <a:pt x="140" y="76"/>
                    <a:pt x="140" y="76"/>
                    <a:pt x="140" y="76"/>
                  </a:cubicBezTo>
                  <a:cubicBezTo>
                    <a:pt x="140" y="93"/>
                    <a:pt x="133" y="109"/>
                    <a:pt x="121" y="121"/>
                  </a:cubicBezTo>
                  <a:cubicBezTo>
                    <a:pt x="110" y="133"/>
                    <a:pt x="94" y="140"/>
                    <a:pt x="76" y="140"/>
                  </a:cubicBezTo>
                  <a:cubicBezTo>
                    <a:pt x="59" y="140"/>
                    <a:pt x="43" y="133"/>
                    <a:pt x="31" y="121"/>
                  </a:cubicBezTo>
                  <a:cubicBezTo>
                    <a:pt x="20" y="109"/>
                    <a:pt x="12" y="93"/>
                    <a:pt x="12" y="76"/>
                  </a:cubicBezTo>
                  <a:cubicBezTo>
                    <a:pt x="12" y="58"/>
                    <a:pt x="20" y="42"/>
                    <a:pt x="31" y="31"/>
                  </a:cubicBezTo>
                  <a:cubicBezTo>
                    <a:pt x="43" y="19"/>
                    <a:pt x="59" y="12"/>
                    <a:pt x="76" y="12"/>
                  </a:cubicBezTo>
                  <a:cubicBezTo>
                    <a:pt x="94" y="12"/>
                    <a:pt x="110" y="19"/>
                    <a:pt x="121" y="31"/>
                  </a:cubicBezTo>
                  <a:cubicBezTo>
                    <a:pt x="133" y="42"/>
                    <a:pt x="140" y="58"/>
                    <a:pt x="140" y="76"/>
                  </a:cubicBezTo>
                  <a:cubicBezTo>
                    <a:pt x="146" y="76"/>
                    <a:pt x="146" y="76"/>
                    <a:pt x="146" y="76"/>
                  </a:cubicBezTo>
                  <a:cubicBezTo>
                    <a:pt x="152" y="76"/>
                    <a:pt x="152" y="76"/>
                    <a:pt x="152" y="76"/>
                  </a:cubicBezTo>
                  <a:cubicBezTo>
                    <a:pt x="152" y="34"/>
                    <a:pt x="118" y="0"/>
                    <a:pt x="76" y="0"/>
                  </a:cubicBezTo>
                  <a:cubicBezTo>
                    <a:pt x="34" y="0"/>
                    <a:pt x="0" y="34"/>
                    <a:pt x="0" y="76"/>
                  </a:cubicBezTo>
                  <a:cubicBezTo>
                    <a:pt x="0" y="118"/>
                    <a:pt x="34" y="152"/>
                    <a:pt x="76" y="152"/>
                  </a:cubicBezTo>
                  <a:cubicBezTo>
                    <a:pt x="118" y="152"/>
                    <a:pt x="152" y="118"/>
                    <a:pt x="152" y="76"/>
                  </a:cubicBezTo>
                  <a:cubicBezTo>
                    <a:pt x="146" y="76"/>
                    <a:pt x="146" y="76"/>
                    <a:pt x="146" y="76"/>
                  </a:cubicBezTo>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2" name="Freeform 14"/>
            <p:cNvSpPr>
              <a:spLocks/>
            </p:cNvSpPr>
            <p:nvPr/>
          </p:nvSpPr>
          <p:spPr bwMode="auto">
            <a:xfrm>
              <a:off x="2210459" y="2704113"/>
              <a:ext cx="140374" cy="265970"/>
            </a:xfrm>
            <a:custGeom>
              <a:avLst/>
              <a:gdLst>
                <a:gd name="T0" fmla="*/ 14 w 57"/>
                <a:gd name="T1" fmla="*/ 108 h 108"/>
                <a:gd name="T2" fmla="*/ 0 w 57"/>
                <a:gd name="T3" fmla="*/ 0 h 108"/>
                <a:gd name="T4" fmla="*/ 57 w 57"/>
                <a:gd name="T5" fmla="*/ 0 h 108"/>
                <a:gd name="T6" fmla="*/ 46 w 57"/>
                <a:gd name="T7" fmla="*/ 108 h 108"/>
                <a:gd name="T8" fmla="*/ 14 w 57"/>
                <a:gd name="T9" fmla="*/ 108 h 108"/>
              </a:gdLst>
              <a:ahLst/>
              <a:cxnLst>
                <a:cxn ang="0">
                  <a:pos x="T0" y="T1"/>
                </a:cxn>
                <a:cxn ang="0">
                  <a:pos x="T2" y="T3"/>
                </a:cxn>
                <a:cxn ang="0">
                  <a:pos x="T4" y="T5"/>
                </a:cxn>
                <a:cxn ang="0">
                  <a:pos x="T6" y="T7"/>
                </a:cxn>
                <a:cxn ang="0">
                  <a:pos x="T8" y="T9"/>
                </a:cxn>
              </a:cxnLst>
              <a:rect l="0" t="0" r="r" b="b"/>
              <a:pathLst>
                <a:path w="57" h="108">
                  <a:moveTo>
                    <a:pt x="14" y="108"/>
                  </a:moveTo>
                  <a:lnTo>
                    <a:pt x="0" y="0"/>
                  </a:lnTo>
                  <a:lnTo>
                    <a:pt x="57" y="0"/>
                  </a:lnTo>
                  <a:lnTo>
                    <a:pt x="46" y="108"/>
                  </a:lnTo>
                  <a:lnTo>
                    <a:pt x="14" y="108"/>
                  </a:lnTo>
                  <a:close/>
                </a:path>
              </a:pathLst>
            </a:custGeom>
            <a:solidFill>
              <a:srgbClr val="ED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3" name="Freeform 15"/>
            <p:cNvSpPr>
              <a:spLocks/>
            </p:cNvSpPr>
            <p:nvPr/>
          </p:nvSpPr>
          <p:spPr bwMode="auto">
            <a:xfrm>
              <a:off x="2210459" y="2704113"/>
              <a:ext cx="140374" cy="265970"/>
            </a:xfrm>
            <a:custGeom>
              <a:avLst/>
              <a:gdLst>
                <a:gd name="T0" fmla="*/ 14 w 57"/>
                <a:gd name="T1" fmla="*/ 108 h 108"/>
                <a:gd name="T2" fmla="*/ 0 w 57"/>
                <a:gd name="T3" fmla="*/ 0 h 108"/>
                <a:gd name="T4" fmla="*/ 57 w 57"/>
                <a:gd name="T5" fmla="*/ 0 h 108"/>
                <a:gd name="T6" fmla="*/ 46 w 57"/>
                <a:gd name="T7" fmla="*/ 108 h 108"/>
                <a:gd name="T8" fmla="*/ 14 w 57"/>
                <a:gd name="T9" fmla="*/ 108 h 108"/>
              </a:gdLst>
              <a:ahLst/>
              <a:cxnLst>
                <a:cxn ang="0">
                  <a:pos x="T0" y="T1"/>
                </a:cxn>
                <a:cxn ang="0">
                  <a:pos x="T2" y="T3"/>
                </a:cxn>
                <a:cxn ang="0">
                  <a:pos x="T4" y="T5"/>
                </a:cxn>
                <a:cxn ang="0">
                  <a:pos x="T6" y="T7"/>
                </a:cxn>
                <a:cxn ang="0">
                  <a:pos x="T8" y="T9"/>
                </a:cxn>
              </a:cxnLst>
              <a:rect l="0" t="0" r="r" b="b"/>
              <a:pathLst>
                <a:path w="57" h="108">
                  <a:moveTo>
                    <a:pt x="14" y="108"/>
                  </a:moveTo>
                  <a:lnTo>
                    <a:pt x="0" y="0"/>
                  </a:lnTo>
                  <a:lnTo>
                    <a:pt x="57" y="0"/>
                  </a:lnTo>
                  <a:lnTo>
                    <a:pt x="46" y="108"/>
                  </a:lnTo>
                  <a:lnTo>
                    <a:pt x="14" y="1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04" name="Rectangle 16"/>
            <p:cNvSpPr>
              <a:spLocks noChangeArrowheads="1"/>
            </p:cNvSpPr>
            <p:nvPr/>
          </p:nvSpPr>
          <p:spPr bwMode="auto">
            <a:xfrm>
              <a:off x="2244937" y="3039038"/>
              <a:ext cx="73880" cy="76344"/>
            </a:xfrm>
            <a:prstGeom prst="rect">
              <a:avLst/>
            </a:prstGeom>
            <a:solidFill>
              <a:srgbClr val="ED1C2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4" name="Freeform 28"/>
            <p:cNvSpPr>
              <a:spLocks/>
            </p:cNvSpPr>
            <p:nvPr/>
          </p:nvSpPr>
          <p:spPr bwMode="auto">
            <a:xfrm>
              <a:off x="2210459" y="2704113"/>
              <a:ext cx="140374" cy="49254"/>
            </a:xfrm>
            <a:custGeom>
              <a:avLst/>
              <a:gdLst>
                <a:gd name="T0" fmla="*/ 57 w 57"/>
                <a:gd name="T1" fmla="*/ 0 h 20"/>
                <a:gd name="T2" fmla="*/ 0 w 57"/>
                <a:gd name="T3" fmla="*/ 0 h 20"/>
                <a:gd name="T4" fmla="*/ 3 w 57"/>
                <a:gd name="T5" fmla="*/ 20 h 20"/>
                <a:gd name="T6" fmla="*/ 57 w 57"/>
                <a:gd name="T7" fmla="*/ 11 h 20"/>
                <a:gd name="T8" fmla="*/ 57 w 57"/>
                <a:gd name="T9" fmla="*/ 0 h 20"/>
              </a:gdLst>
              <a:ahLst/>
              <a:cxnLst>
                <a:cxn ang="0">
                  <a:pos x="T0" y="T1"/>
                </a:cxn>
                <a:cxn ang="0">
                  <a:pos x="T2" y="T3"/>
                </a:cxn>
                <a:cxn ang="0">
                  <a:pos x="T4" y="T5"/>
                </a:cxn>
                <a:cxn ang="0">
                  <a:pos x="T6" y="T7"/>
                </a:cxn>
                <a:cxn ang="0">
                  <a:pos x="T8" y="T9"/>
                </a:cxn>
              </a:cxnLst>
              <a:rect l="0" t="0" r="r" b="b"/>
              <a:pathLst>
                <a:path w="57" h="20">
                  <a:moveTo>
                    <a:pt x="57" y="0"/>
                  </a:moveTo>
                  <a:lnTo>
                    <a:pt x="0" y="0"/>
                  </a:lnTo>
                  <a:lnTo>
                    <a:pt x="3" y="20"/>
                  </a:lnTo>
                  <a:lnTo>
                    <a:pt x="57" y="11"/>
                  </a:lnTo>
                  <a:lnTo>
                    <a:pt x="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90" name="Oval 89"/>
            <p:cNvSpPr/>
            <p:nvPr/>
          </p:nvSpPr>
          <p:spPr bwMode="auto">
            <a:xfrm>
              <a:off x="1022673" y="1680539"/>
              <a:ext cx="2199975" cy="2199975"/>
            </a:xfrm>
            <a:prstGeom prst="ellipse">
              <a:avLst/>
            </a:prstGeom>
            <a:noFill/>
            <a:ln w="9842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4" name="Title 1"/>
          <p:cNvSpPr txBox="1">
            <a:spLocks/>
          </p:cNvSpPr>
          <p:nvPr/>
        </p:nvSpPr>
        <p:spPr>
          <a:xfrm>
            <a:off x="276324" y="1060891"/>
            <a:ext cx="11886192" cy="917444"/>
          </a:xfrm>
          <a:prstGeom prst="rect">
            <a:avLst/>
          </a:prstGeom>
        </p:spPr>
        <p:txBody>
          <a:bodyPr vert="horz" wrap="square" lIns="146283" tIns="91427" rIns="146283" bIns="91427" rtlCol="0" anchor="ctr">
            <a:noAutofit/>
          </a:bodyPr>
          <a:lstStyle>
            <a:lvl1pPr algn="l" defTabSz="932384" rtl="0" eaLnBrk="1" latinLnBrk="0" hangingPunct="1">
              <a:lnSpc>
                <a:spcPct val="90000"/>
              </a:lnSpc>
              <a:spcBef>
                <a:spcPct val="0"/>
              </a:spcBef>
              <a:buNone/>
              <a:defRPr lang="en-US" sz="3598" b="0" kern="1200" cap="none" spc="-102" baseline="0" dirty="0" smtClean="0">
                <a:ln w="3175">
                  <a:noFill/>
                </a:ln>
                <a:solidFill>
                  <a:schemeClr val="bg1"/>
                </a:solidFill>
                <a:effectLst/>
                <a:latin typeface="+mj-lt"/>
                <a:ea typeface="+mn-ea"/>
                <a:cs typeface="Segoe UI" pitchFamily="34" charset="0"/>
              </a:defRPr>
            </a:lvl1pPr>
          </a:lstStyle>
          <a:p>
            <a:pPr marL="0" marR="0" lvl="0" indent="0" algn="r" defTabSz="932384" rtl="0" eaLnBrk="1" fontAlgn="auto" latinLnBrk="0" hangingPunct="1">
              <a:lnSpc>
                <a:spcPct val="90000"/>
              </a:lnSpc>
              <a:spcBef>
                <a:spcPct val="0"/>
              </a:spcBef>
              <a:spcAft>
                <a:spcPts val="0"/>
              </a:spcAft>
              <a:buClrTx/>
              <a:buSzTx/>
              <a:buFontTx/>
              <a:buNone/>
              <a:tabLst/>
              <a:defRPr/>
            </a:pPr>
            <a:r>
              <a:rPr kumimoji="0" lang="en-US" sz="6117" b="0" i="0" u="none" strike="noStrike" kern="1200" cap="none" spc="-102" normalizeH="0" baseline="0" noProof="0">
                <a:ln w="3175">
                  <a:noFill/>
                </a:ln>
                <a:solidFill>
                  <a:srgbClr val="FFFFFF"/>
                </a:solidFill>
                <a:effectLst/>
                <a:uLnTx/>
                <a:uFillTx/>
                <a:latin typeface="Segoe UI Light"/>
                <a:ea typeface="+mn-ea"/>
                <a:cs typeface="Segoe UI" pitchFamily="34" charset="0"/>
              </a:rPr>
              <a:t>Gain visibility and control</a:t>
            </a:r>
          </a:p>
        </p:txBody>
      </p:sp>
    </p:spTree>
    <p:extLst>
      <p:ext uri="{BB962C8B-B14F-4D97-AF65-F5344CB8AC3E}">
        <p14:creationId xmlns:p14="http://schemas.microsoft.com/office/powerpoint/2010/main" val="194655541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571498"/>
            <a:ext cx="4191000" cy="5783265"/>
          </a:xfrm>
        </p:spPr>
        <p:txBody>
          <a:bodyPr/>
          <a:lstStyle/>
          <a:p>
            <a:r>
              <a:rPr lang="en-US" dirty="0"/>
              <a:t>Align security policies to the needs of your company or workload</a:t>
            </a:r>
          </a:p>
        </p:txBody>
      </p:sp>
      <p:pic>
        <p:nvPicPr>
          <p:cNvPr id="6" name="Picture 5">
            <a:extLst>
              <a:ext uri="{FF2B5EF4-FFF2-40B4-BE49-F238E27FC236}">
                <a16:creationId xmlns:a16="http://schemas.microsoft.com/office/drawing/2014/main" id="{8BE3EB0B-8699-4594-854B-51A3C715A06B}"/>
              </a:ext>
            </a:extLst>
          </p:cNvPr>
          <p:cNvPicPr>
            <a:picLocks noChangeAspect="1"/>
          </p:cNvPicPr>
          <p:nvPr/>
        </p:nvPicPr>
        <p:blipFill rotWithShape="1">
          <a:blip r:embed="rId3"/>
          <a:srcRect r="65217"/>
          <a:stretch/>
        </p:blipFill>
        <p:spPr>
          <a:xfrm>
            <a:off x="5151437" y="149542"/>
            <a:ext cx="2971800" cy="5667375"/>
          </a:xfrm>
          <a:prstGeom prst="rect">
            <a:avLst/>
          </a:prstGeom>
          <a:ln>
            <a:solidFill>
              <a:schemeClr val="bg1">
                <a:lumMod val="50000"/>
              </a:schemeClr>
            </a:solidFill>
          </a:ln>
        </p:spPr>
      </p:pic>
      <p:sp>
        <p:nvSpPr>
          <p:cNvPr id="11" name="Rectangle 10">
            <a:extLst>
              <a:ext uri="{FF2B5EF4-FFF2-40B4-BE49-F238E27FC236}">
                <a16:creationId xmlns:a16="http://schemas.microsoft.com/office/drawing/2014/main" id="{B5B98BF4-377A-4A5F-B381-E4311C91C93D}"/>
              </a:ext>
            </a:extLst>
          </p:cNvPr>
          <p:cNvSpPr/>
          <p:nvPr/>
        </p:nvSpPr>
        <p:spPr bwMode="auto">
          <a:xfrm>
            <a:off x="5380037" y="3649662"/>
            <a:ext cx="2514600" cy="3048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 name="Picture 9">
            <a:extLst>
              <a:ext uri="{FF2B5EF4-FFF2-40B4-BE49-F238E27FC236}">
                <a16:creationId xmlns:a16="http://schemas.microsoft.com/office/drawing/2014/main" id="{87391306-AE24-46ED-998C-74434129D417}"/>
              </a:ext>
            </a:extLst>
          </p:cNvPr>
          <p:cNvPicPr>
            <a:picLocks noChangeAspect="1"/>
          </p:cNvPicPr>
          <p:nvPr/>
        </p:nvPicPr>
        <p:blipFill rotWithShape="1">
          <a:blip r:embed="rId3"/>
          <a:srcRect l="35675"/>
          <a:stretch/>
        </p:blipFill>
        <p:spPr>
          <a:xfrm>
            <a:off x="6637337" y="1120774"/>
            <a:ext cx="5495925" cy="5667375"/>
          </a:xfrm>
          <a:prstGeom prst="rect">
            <a:avLst/>
          </a:prstGeom>
          <a:ln>
            <a:solidFill>
              <a:schemeClr val="bg1">
                <a:lumMod val="50000"/>
              </a:schemeClr>
            </a:solidFill>
          </a:ln>
        </p:spPr>
      </p:pic>
    </p:spTree>
    <p:extLst>
      <p:ext uri="{BB962C8B-B14F-4D97-AF65-F5344CB8AC3E}">
        <p14:creationId xmlns:p14="http://schemas.microsoft.com/office/powerpoint/2010/main" val="3161841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1CBC17-97D3-46A4-9C3C-7A00452357A0}"/>
              </a:ext>
            </a:extLst>
          </p:cNvPr>
          <p:cNvPicPr>
            <a:picLocks noChangeAspect="1"/>
          </p:cNvPicPr>
          <p:nvPr/>
        </p:nvPicPr>
        <p:blipFill>
          <a:blip r:embed="rId3"/>
          <a:stretch>
            <a:fillRect/>
          </a:stretch>
        </p:blipFill>
        <p:spPr>
          <a:xfrm>
            <a:off x="4922837" y="144462"/>
            <a:ext cx="6559062" cy="5105400"/>
          </a:xfrm>
          <a:prstGeom prst="rect">
            <a:avLst/>
          </a:prstGeom>
          <a:ln>
            <a:solidFill>
              <a:schemeClr val="bg1">
                <a:lumMod val="50000"/>
              </a:schemeClr>
            </a:solidFill>
          </a:ln>
        </p:spPr>
      </p:pic>
      <p:sp>
        <p:nvSpPr>
          <p:cNvPr id="2" name="Title 1"/>
          <p:cNvSpPr>
            <a:spLocks noGrp="1"/>
          </p:cNvSpPr>
          <p:nvPr>
            <p:ph type="title"/>
          </p:nvPr>
        </p:nvSpPr>
        <p:spPr>
          <a:xfrm>
            <a:off x="274637" y="571498"/>
            <a:ext cx="4038600" cy="5783265"/>
          </a:xfrm>
        </p:spPr>
        <p:txBody>
          <a:bodyPr/>
          <a:lstStyle/>
          <a:p>
            <a:r>
              <a:rPr lang="en-US" dirty="0"/>
              <a:t>Monitor the security state of resources – quickly identify vulnerabilities</a:t>
            </a:r>
          </a:p>
        </p:txBody>
      </p:sp>
      <p:sp>
        <p:nvSpPr>
          <p:cNvPr id="6" name="Rectangle 5"/>
          <p:cNvSpPr/>
          <p:nvPr/>
        </p:nvSpPr>
        <p:spPr bwMode="auto">
          <a:xfrm>
            <a:off x="6599237" y="1592262"/>
            <a:ext cx="1066800" cy="1066800"/>
          </a:xfrm>
          <a:prstGeom prst="rect">
            <a:avLst/>
          </a:prstGeom>
          <a:noFill/>
          <a:ln w="28575">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 name="Picture 4">
            <a:extLst>
              <a:ext uri="{FF2B5EF4-FFF2-40B4-BE49-F238E27FC236}">
                <a16:creationId xmlns:a16="http://schemas.microsoft.com/office/drawing/2014/main" id="{4643B40D-488A-4E2F-BD3E-0B1F0FE89400}"/>
              </a:ext>
            </a:extLst>
          </p:cNvPr>
          <p:cNvPicPr>
            <a:picLocks noChangeAspect="1"/>
          </p:cNvPicPr>
          <p:nvPr/>
        </p:nvPicPr>
        <p:blipFill rotWithShape="1">
          <a:blip r:embed="rId4"/>
          <a:srcRect l="1" r="1251" b="5868"/>
          <a:stretch/>
        </p:blipFill>
        <p:spPr>
          <a:xfrm>
            <a:off x="6065837" y="2354262"/>
            <a:ext cx="6163597" cy="4495800"/>
          </a:xfrm>
          <a:prstGeom prst="rect">
            <a:avLst/>
          </a:prstGeom>
          <a:ln>
            <a:solidFill>
              <a:schemeClr val="bg1">
                <a:lumMod val="50000"/>
              </a:schemeClr>
            </a:solidFill>
          </a:ln>
        </p:spPr>
      </p:pic>
    </p:spTree>
    <p:extLst>
      <p:ext uri="{BB962C8B-B14F-4D97-AF65-F5344CB8AC3E}">
        <p14:creationId xmlns:p14="http://schemas.microsoft.com/office/powerpoint/2010/main" val="22268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5.xml><?xml version="1.0" encoding="utf-8"?>
<a:theme xmlns:a="http://schemas.openxmlformats.org/drawingml/2006/main" name="1_3CMG_MarketResearch_template_White_16-9_internalUse">
  <a:themeElements>
    <a:clrScheme name="Custom 40">
      <a:dk1>
        <a:srgbClr val="505050"/>
      </a:dk1>
      <a:lt1>
        <a:srgbClr val="FFFFFF"/>
      </a:lt1>
      <a:dk2>
        <a:srgbClr val="0072C6"/>
      </a:dk2>
      <a:lt2>
        <a:srgbClr val="D2D2D2"/>
      </a:lt2>
      <a:accent1>
        <a:srgbClr val="0072C6"/>
      </a:accent1>
      <a:accent2>
        <a:srgbClr val="00B294"/>
      </a:accent2>
      <a:accent3>
        <a:srgbClr val="68217A"/>
      </a:accent3>
      <a:accent4>
        <a:srgbClr val="BAD80A"/>
      </a:accent4>
      <a:accent5>
        <a:srgbClr val="EC008C"/>
      </a:accent5>
      <a:accent6>
        <a:srgbClr val="FF8C00"/>
      </a:accent6>
      <a:hlink>
        <a:srgbClr val="002A4A"/>
      </a:hlink>
      <a:folHlink>
        <a:srgbClr val="003963"/>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accent6"/>
          </a:solidFill>
          <a:headEnd type="none"/>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RSA_AR_PreBrief_AzureSecurity Center" id="{DF4503D1-F9B8-42FC-B0B6-C2239586CF8C}" vid="{596D8E7F-C70C-46FC-BB55-D1E56F4C26B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24474C2B90964C94A7B03FC33479FB" ma:contentTypeVersion="3" ma:contentTypeDescription="Create a new document." ma:contentTypeScope="" ma:versionID="c98ce99405e79b1291ad08be22230ecd">
  <xsd:schema xmlns:xsd="http://www.w3.org/2001/XMLSchema" xmlns:xs="http://www.w3.org/2001/XMLSchema" xmlns:p="http://schemas.microsoft.com/office/2006/metadata/properties" xmlns:ns2="40d4579a-e874-4fb5-b6c7-39f7bf470b76" xmlns:ns3="937ff084-7864-427d-8d4e-d8c95530f84a" targetNamespace="http://schemas.microsoft.com/office/2006/metadata/properties" ma:root="true" ma:fieldsID="1bd2f7262470b93ed0b936dc05a62ced" ns2:_="" ns3:_="">
    <xsd:import namespace="40d4579a-e874-4fb5-b6c7-39f7bf470b76"/>
    <xsd:import namespace="937ff084-7864-427d-8d4e-d8c95530f84a"/>
    <xsd:element name="properties">
      <xsd:complexType>
        <xsd:sequence>
          <xsd:element name="documentManagement">
            <xsd:complexType>
              <xsd:all>
                <xsd:element ref="ns2:MediaServiceMetadata" minOccurs="0"/>
                <xsd:element ref="ns2:MediaServiceFastMetadata"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d4579a-e874-4fb5-b6c7-39f7bf470b7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37ff084-7864-427d-8d4e-d8c95530f84a"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37ff084-7864-427d-8d4e-d8c95530f84a">
      <UserInfo>
        <DisplayName>Sree Ram</DisplayName>
        <AccountId>37</AccountId>
        <AccountType/>
      </UserInfo>
    </SharedWithUsers>
  </documentManagement>
</p:properties>
</file>

<file path=customXml/itemProps1.xml><?xml version="1.0" encoding="utf-8"?>
<ds:datastoreItem xmlns:ds="http://schemas.openxmlformats.org/officeDocument/2006/customXml" ds:itemID="{C8BA5CC4-F19C-4DE2-B923-099AA0B786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d4579a-e874-4fb5-b6c7-39f7bf470b76"/>
    <ds:schemaRef ds:uri="937ff084-7864-427d-8d4e-d8c95530f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40d4579a-e874-4fb5-b6c7-39f7bf470b7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37ff084-7864-427d-8d4e-d8c95530f84a"/>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557</TotalTime>
  <Words>2926</Words>
  <Application>Microsoft Office PowerPoint</Application>
  <PresentationFormat>Custom</PresentationFormat>
  <Paragraphs>279</Paragraphs>
  <Slides>29</Slides>
  <Notes>29</Notes>
  <HiddenSlides>0</HiddenSlides>
  <MMClips>0</MMClips>
  <ScaleCrop>false</ScaleCrop>
  <HeadingPairs>
    <vt:vector size="8" baseType="variant">
      <vt:variant>
        <vt:lpstr>Fonts Used</vt:lpstr>
      </vt:variant>
      <vt:variant>
        <vt:i4>13</vt:i4>
      </vt:variant>
      <vt:variant>
        <vt:lpstr>Theme</vt:lpstr>
      </vt:variant>
      <vt:variant>
        <vt:i4>5</vt:i4>
      </vt:variant>
      <vt:variant>
        <vt:lpstr>Embedded OLE Servers</vt:lpstr>
      </vt:variant>
      <vt:variant>
        <vt:i4>1</vt:i4>
      </vt:variant>
      <vt:variant>
        <vt:lpstr>Slide Titles</vt:lpstr>
      </vt:variant>
      <vt:variant>
        <vt:i4>29</vt:i4>
      </vt:variant>
    </vt:vector>
  </HeadingPairs>
  <TitlesOfParts>
    <vt:vector size="48" baseType="lpstr">
      <vt:lpstr>ＭＳ Ｐゴシック</vt:lpstr>
      <vt:lpstr>ＭＳ Ｐゴシック</vt:lpstr>
      <vt:lpstr>Arial</vt:lpstr>
      <vt:lpstr>Avenir LT Pro 45 Book</vt:lpstr>
      <vt:lpstr>Calibri</vt:lpstr>
      <vt:lpstr>Consolas</vt:lpstr>
      <vt:lpstr>Segoe Pro Semibold</vt:lpstr>
      <vt:lpstr>Segoe UI</vt:lpstr>
      <vt:lpstr>Segoe UI Light</vt:lpstr>
      <vt:lpstr>Segoe UI Semibold</vt:lpstr>
      <vt:lpstr>Segoe UI Semilight</vt:lpstr>
      <vt:lpstr>Times New Roman</vt:lpstr>
      <vt:lpstr>Wingdings</vt:lpstr>
      <vt:lpstr>5-30629_Build_Template_WHITE</vt:lpstr>
      <vt:lpstr>5-30629_Build_Template_DARK BLUE</vt:lpstr>
      <vt:lpstr>1_5-30629_Build_Template_WHITE</vt:lpstr>
      <vt:lpstr>1_5-30629_Build_Template_DARK BLUE</vt:lpstr>
      <vt:lpstr>1_3CMG_MarketResearch_template_White_16-9_internalUse</vt:lpstr>
      <vt:lpstr>think-cell Slide</vt:lpstr>
      <vt:lpstr>Microsoft Azure  P  wer Lunch </vt:lpstr>
      <vt:lpstr>Session Agenda</vt:lpstr>
      <vt:lpstr>Paresh Sharda – Azure Infra Technology Sales Professional</vt:lpstr>
      <vt:lpstr>Azure Service Updates</vt:lpstr>
      <vt:lpstr>Cloud Presents Unique Security Challenges</vt:lpstr>
      <vt:lpstr>Azure Security Center Helps you Prevent, Detect, and Respond to Threats</vt:lpstr>
      <vt:lpstr>PowerPoint Presentation</vt:lpstr>
      <vt:lpstr>Align security policies to the needs of your company or workload</vt:lpstr>
      <vt:lpstr>Monitor the security state of resources – quickly identify vulnerabilities</vt:lpstr>
      <vt:lpstr>Access security data in near real-time from your SIEM –security alerts, activity logs, VM security events</vt:lpstr>
      <vt:lpstr>Enable security at  cloud speed</vt:lpstr>
      <vt:lpstr>Prioritized recommendations take the guesswork out of security for resource owners</vt:lpstr>
      <vt:lpstr>Prescriptive analytics help you manage advanced security controls like application whitelisting</vt:lpstr>
      <vt:lpstr>Limit exposure to brute force attacks with  just-in-time RDP and SSH access to virtual machines</vt:lpstr>
      <vt:lpstr>Integrate partner solutions</vt:lpstr>
      <vt:lpstr>Easily deploy security solutions from partners and automatically integrate logs</vt:lpstr>
      <vt:lpstr>Monitor and manage partner security solutions</vt:lpstr>
      <vt:lpstr>Detect cyber attacks</vt:lpstr>
      <vt:lpstr>Prioritized security alerts provide details about the threat detected and suggests steps to remediate</vt:lpstr>
      <vt:lpstr>Alerts that conform to kill chain patterns are fused into a single incident</vt:lpstr>
      <vt:lpstr>Use built-in threat intelligence reports to inform your response</vt:lpstr>
      <vt:lpstr>Advanced detection capabilities</vt:lpstr>
      <vt:lpstr>PowerPoint Presentation</vt:lpstr>
      <vt:lpstr>Target and attack RDP brute force attack detected using anomaly detection</vt:lpstr>
      <vt:lpstr>PowerPoint Presentation</vt:lpstr>
      <vt:lpstr>PowerPoint Presentation</vt:lpstr>
      <vt:lpstr>PowerPoint Presentation</vt:lpstr>
      <vt:lpstr>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Azure  P  wer Lunch</dc:title>
  <dc:creator>Paresh Sharda</dc:creator>
  <cp:lastModifiedBy>Paresh Sharda</cp:lastModifiedBy>
  <cp:revision>24</cp:revision>
  <dcterms:modified xsi:type="dcterms:W3CDTF">2017-11-03T14:54:02Z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0x010100D224474C2B90964C94A7B03FC33479FB</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173;#Moscone Center|d4f36a2e-dd0d-4424-990f-7c93b4e9f063</vt:lpwstr>
  </property>
  <property fmtid="{D5CDD505-2E9C-101B-9397-08002B2CF9AE}" pid="7" name="Track">
    <vt:lpwstr/>
  </property>
  <property fmtid="{D5CDD505-2E9C-101B-9397-08002B2CF9AE}" pid="8" name="Event Location">
    <vt:lpwstr>172;#San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Audience1">
    <vt:lpwstr/>
  </property>
  <property fmtid="{D5CDD505-2E9C-101B-9397-08002B2CF9AE}" pid="12" name="TaxKeyword">
    <vt:lpwstr>170;#Build 2015|54419920-0a06-43b0-b2df-79127b266d93</vt:lpwstr>
  </property>
  <property fmtid="{D5CDD505-2E9C-101B-9397-08002B2CF9AE}" pid="13" name="Event Name">
    <vt:lpwstr>171;#BUILD|58542b36-5bf5-46a6-a53f-a41fb7a73785</vt:lpwstr>
  </property>
  <property fmtid="{D5CDD505-2E9C-101B-9397-08002B2CF9AE}" pid="14" name="MSIP_Label_f42aa342-8706-4288-bd11-ebb85995028c_Enabled">
    <vt:lpwstr>True</vt:lpwstr>
  </property>
  <property fmtid="{D5CDD505-2E9C-101B-9397-08002B2CF9AE}" pid="15" name="MSIP_Label_f42aa342-8706-4288-bd11-ebb85995028c_SiteId">
    <vt:lpwstr>72f988bf-86f1-41af-91ab-2d7cd011db47</vt:lpwstr>
  </property>
  <property fmtid="{D5CDD505-2E9C-101B-9397-08002B2CF9AE}" pid="16" name="MSIP_Label_f42aa342-8706-4288-bd11-ebb85995028c_Owner">
    <vt:lpwstr>pasharda@microsoft.com</vt:lpwstr>
  </property>
  <property fmtid="{D5CDD505-2E9C-101B-9397-08002B2CF9AE}" pid="17" name="MSIP_Label_f42aa342-8706-4288-bd11-ebb85995028c_SetDate">
    <vt:lpwstr>2017-11-02T22:52:44.9179530Z</vt:lpwstr>
  </property>
  <property fmtid="{D5CDD505-2E9C-101B-9397-08002B2CF9AE}" pid="18" name="MSIP_Label_f42aa342-8706-4288-bd11-ebb85995028c_Name">
    <vt:lpwstr>General</vt:lpwstr>
  </property>
  <property fmtid="{D5CDD505-2E9C-101B-9397-08002B2CF9AE}" pid="19" name="MSIP_Label_f42aa342-8706-4288-bd11-ebb85995028c_Application">
    <vt:lpwstr>Microsoft Azure Information Protection</vt:lpwstr>
  </property>
  <property fmtid="{D5CDD505-2E9C-101B-9397-08002B2CF9AE}" pid="20" name="MSIP_Label_f42aa342-8706-4288-bd11-ebb85995028c_Extended_MSFT_Method">
    <vt:lpwstr>Automatic</vt:lpwstr>
  </property>
  <property fmtid="{D5CDD505-2E9C-101B-9397-08002B2CF9AE}" pid="21" name="Sensitivity">
    <vt:lpwstr>General</vt:lpwstr>
  </property>
</Properties>
</file>