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475" r:id="rId1"/>
    <p:sldMasterId id="2147484495" r:id="rId2"/>
  </p:sldMasterIdLst>
  <p:notesMasterIdLst>
    <p:notesMasterId r:id="rId40"/>
  </p:notesMasterIdLst>
  <p:handoutMasterIdLst>
    <p:handoutMasterId r:id="rId41"/>
  </p:handoutMasterIdLst>
  <p:sldIdLst>
    <p:sldId id="1534" r:id="rId3"/>
    <p:sldId id="1580" r:id="rId4"/>
    <p:sldId id="1618" r:id="rId5"/>
    <p:sldId id="1619" r:id="rId6"/>
    <p:sldId id="1620" r:id="rId7"/>
    <p:sldId id="1621" r:id="rId8"/>
    <p:sldId id="1622" r:id="rId9"/>
    <p:sldId id="1606" r:id="rId10"/>
    <p:sldId id="1607" r:id="rId11"/>
    <p:sldId id="1602" r:id="rId12"/>
    <p:sldId id="1601" r:id="rId13"/>
    <p:sldId id="1569" r:id="rId14"/>
    <p:sldId id="1581" r:id="rId15"/>
    <p:sldId id="1570" r:id="rId16"/>
    <p:sldId id="1571" r:id="rId17"/>
    <p:sldId id="1585" r:id="rId18"/>
    <p:sldId id="1568" r:id="rId19"/>
    <p:sldId id="1573" r:id="rId20"/>
    <p:sldId id="1577" r:id="rId21"/>
    <p:sldId id="1578" r:id="rId22"/>
    <p:sldId id="1582" r:id="rId23"/>
    <p:sldId id="1583" r:id="rId24"/>
    <p:sldId id="1586" r:id="rId25"/>
    <p:sldId id="1587" r:id="rId26"/>
    <p:sldId id="1588" r:id="rId27"/>
    <p:sldId id="1584" r:id="rId28"/>
    <p:sldId id="1589" r:id="rId29"/>
    <p:sldId id="1591" r:id="rId30"/>
    <p:sldId id="1590" r:id="rId31"/>
    <p:sldId id="1609" r:id="rId32"/>
    <p:sldId id="1596" r:id="rId33"/>
    <p:sldId id="1623" r:id="rId34"/>
    <p:sldId id="1598" r:id="rId35"/>
    <p:sldId id="1605" r:id="rId36"/>
    <p:sldId id="1593" r:id="rId37"/>
    <p:sldId id="1592" r:id="rId38"/>
    <p:sldId id="1572" r:id="rId39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uild 2017 Dark Gray Template" id="{BB00CB64-77A4-4BA9-B0A0-EF2154DA3071}">
          <p14:sldIdLst>
            <p14:sldId id="1534"/>
            <p14:sldId id="1580"/>
            <p14:sldId id="1618"/>
            <p14:sldId id="1619"/>
            <p14:sldId id="1620"/>
            <p14:sldId id="1621"/>
            <p14:sldId id="1622"/>
            <p14:sldId id="1606"/>
            <p14:sldId id="1607"/>
            <p14:sldId id="1602"/>
            <p14:sldId id="1601"/>
            <p14:sldId id="1569"/>
            <p14:sldId id="1581"/>
            <p14:sldId id="1570"/>
            <p14:sldId id="1571"/>
            <p14:sldId id="1585"/>
            <p14:sldId id="1568"/>
            <p14:sldId id="1573"/>
            <p14:sldId id="1577"/>
            <p14:sldId id="1578"/>
            <p14:sldId id="1582"/>
            <p14:sldId id="1583"/>
            <p14:sldId id="1586"/>
            <p14:sldId id="1587"/>
            <p14:sldId id="1588"/>
            <p14:sldId id="1584"/>
            <p14:sldId id="1589"/>
            <p14:sldId id="1591"/>
            <p14:sldId id="1590"/>
            <p14:sldId id="1609"/>
            <p14:sldId id="1596"/>
            <p14:sldId id="1623"/>
            <p14:sldId id="1598"/>
            <p14:sldId id="1605"/>
            <p14:sldId id="1593"/>
            <p14:sldId id="1592"/>
            <p14:sldId id="15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7373"/>
    <a:srgbClr val="323232"/>
    <a:srgbClr val="000000"/>
    <a:srgbClr val="E6E6E6"/>
    <a:srgbClr val="D2D2D2"/>
    <a:srgbClr val="505050"/>
    <a:srgbClr val="525252"/>
    <a:srgbClr val="0078D7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EC6289-0E16-41A1-A082-8B8E6024C185}" v="544" dt="2017-04-24T02:40:37.1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40" autoAdjust="0"/>
    <p:restoredTop sz="95373" autoAdjust="0"/>
  </p:normalViewPr>
  <p:slideViewPr>
    <p:cSldViewPr>
      <p:cViewPr varScale="1">
        <p:scale>
          <a:sx n="82" d="100"/>
          <a:sy n="82" d="100"/>
        </p:scale>
        <p:origin x="18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47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5/17/2017 9:56 AM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6CB6AA9-3CC1-4465-AB79-459A497E7799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3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908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59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E07075C3-B46B-4B8D-853F-82F4F9107BAA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209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E07075C3-B46B-4B8D-853F-82F4F9107BAA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442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E07075C3-B46B-4B8D-853F-82F4F9107BAA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870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Build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D18B56EA-E28F-4F92-9F16-7A6F2501B303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448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E07075C3-B46B-4B8D-853F-82F4F9107BAA}" type="datetime8">
              <a:rPr lang="en-US" smtClean="0"/>
              <a:t>5/17/2017 9:56 AM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816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9DC94B-DB72-488C-A100-9C8F7341285A}" type="datetime8">
              <a:rPr lang="en-US" smtClean="0">
                <a:solidFill>
                  <a:prstClr val="black"/>
                </a:solidFill>
              </a:rPr>
              <a:t>5/17/2017 9:56 AM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63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windows/uwp/style/typography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4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icrosoft/Windows-classic-samples/tree/master/Samples/DirectWriteCustomFontSet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onotype/Monotype_prototype_variable_fonts" TargetMode="External"/><Relationship Id="rId2" Type="http://schemas.openxmlformats.org/officeDocument/2006/relationships/hyperlink" Target="https://github.com/unicode-org/text-rendering-tests/tree/master/fonts" TargetMode="External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ider.windows.com/" TargetMode="External"/><Relationship Id="rId2" Type="http://schemas.openxmlformats.org/officeDocument/2006/relationships/hyperlink" Target="https://www.microsoft.com/en-us/software-download/windowsinsiderpreviewSDK" TargetMode="External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crosoft.com/typography/otspec/otvaroverview.htm" TargetMode="External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OpenType Variable Fonts:</a:t>
            </a:r>
            <a:br>
              <a:rPr lang="en-US" dirty="0"/>
            </a:br>
            <a:r>
              <a:rPr lang="en-US" sz="4000" dirty="0"/>
              <a:t>How to use fewer fonts </a:t>
            </a:r>
            <a:br>
              <a:rPr lang="en-US" sz="4000" dirty="0"/>
            </a:br>
            <a:r>
              <a:rPr lang="en-US" sz="4000" dirty="0"/>
              <a:t>and get a lot more typographic richness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 anchor="b"/>
          <a:lstStyle/>
          <a:p>
            <a:r>
              <a:rPr lang="en-US" dirty="0"/>
              <a:t>Peter Constable &amp; Shrinath Shanbhag</a:t>
            </a:r>
          </a:p>
          <a:p>
            <a:r>
              <a:rPr lang="en-US" dirty="0"/>
              <a:t>Windows Graphics Team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P4081</a:t>
            </a:r>
          </a:p>
        </p:txBody>
      </p:sp>
    </p:spTree>
    <p:extLst>
      <p:ext uri="{BB962C8B-B14F-4D97-AF65-F5344CB8AC3E}">
        <p14:creationId xmlns:p14="http://schemas.microsoft.com/office/powerpoint/2010/main" val="208972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3709">
        <p:fade/>
      </p:transition>
    </mc:Choice>
    <mc:Fallback xmlns="">
      <p:transition spd="med" advTm="103709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230" y="292076"/>
            <a:ext cx="3710015" cy="641037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389437" y="2360986"/>
            <a:ext cx="6446519" cy="1364876"/>
            <a:chOff x="4389437" y="2360986"/>
            <a:chExt cx="6446519" cy="1364876"/>
          </a:xfrm>
        </p:grpSpPr>
        <p:sp>
          <p:nvSpPr>
            <p:cNvPr id="3" name="TextBox 2"/>
            <p:cNvSpPr txBox="1"/>
            <p:nvPr/>
          </p:nvSpPr>
          <p:spPr>
            <a:xfrm>
              <a:off x="8199437" y="2659062"/>
              <a:ext cx="2636519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b="1" dirty="0">
                  <a:solidFill>
                    <a:schemeClr val="bg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Regular</a:t>
              </a:r>
            </a:p>
          </p:txBody>
        </p:sp>
        <p:sp>
          <p:nvSpPr>
            <p:cNvPr id="4" name="Rectangle: Rounded Corners 3"/>
            <p:cNvSpPr/>
            <p:nvPr/>
          </p:nvSpPr>
          <p:spPr bwMode="auto">
            <a:xfrm>
              <a:off x="4389437" y="2360986"/>
              <a:ext cx="3607608" cy="1364876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865437" y="754062"/>
            <a:ext cx="5157815" cy="1066800"/>
            <a:chOff x="2865437" y="754062"/>
            <a:chExt cx="5157815" cy="1066800"/>
          </a:xfrm>
        </p:grpSpPr>
        <p:sp>
          <p:nvSpPr>
            <p:cNvPr id="5" name="Rectangle: Rounded Corners 4"/>
            <p:cNvSpPr/>
            <p:nvPr/>
          </p:nvSpPr>
          <p:spPr bwMode="auto">
            <a:xfrm>
              <a:off x="4389437" y="754062"/>
              <a:ext cx="3633815" cy="1066800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65437" y="906462"/>
              <a:ext cx="2331719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>
                  <a:solidFill>
                    <a:schemeClr val="accent5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Bold #1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865437" y="1760518"/>
            <a:ext cx="4953000" cy="627864"/>
            <a:chOff x="2865437" y="1760518"/>
            <a:chExt cx="4953000" cy="627864"/>
          </a:xfrm>
        </p:grpSpPr>
        <p:sp>
          <p:nvSpPr>
            <p:cNvPr id="9" name="Rectangle: Rounded Corners 8"/>
            <p:cNvSpPr/>
            <p:nvPr/>
          </p:nvSpPr>
          <p:spPr bwMode="auto">
            <a:xfrm>
              <a:off x="4465637" y="1820862"/>
              <a:ext cx="3352800" cy="540124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65437" y="1760518"/>
              <a:ext cx="2514600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>
                  <a:solidFill>
                    <a:schemeClr val="accent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Bold #2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95786" y="5155398"/>
            <a:ext cx="3779651" cy="627864"/>
            <a:chOff x="2895786" y="5155398"/>
            <a:chExt cx="3779651" cy="627864"/>
          </a:xfrm>
        </p:grpSpPr>
        <p:sp>
          <p:nvSpPr>
            <p:cNvPr id="12" name="Rectangle: Rounded Corners 11"/>
            <p:cNvSpPr/>
            <p:nvPr/>
          </p:nvSpPr>
          <p:spPr bwMode="auto">
            <a:xfrm>
              <a:off x="4465637" y="5326062"/>
              <a:ext cx="2209800" cy="228600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95786" y="5155398"/>
              <a:ext cx="2712719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b="1" dirty="0">
                  <a:solidFill>
                    <a:schemeClr val="bg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Bold #3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65477224"/>
      </p:ext>
    </p:extLst>
  </p:cSld>
  <p:clrMapOvr>
    <a:masterClrMapping/>
  </p:clrMapOvr>
  <p:transition advTm="5923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5633" y="-1"/>
            <a:ext cx="9105207" cy="699452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313237" y="4045722"/>
            <a:ext cx="5867400" cy="627864"/>
            <a:chOff x="4313237" y="4045722"/>
            <a:chExt cx="5867400" cy="627864"/>
          </a:xfrm>
        </p:grpSpPr>
        <p:sp>
          <p:nvSpPr>
            <p:cNvPr id="5" name="Rectangle: Rounded Corners 4"/>
            <p:cNvSpPr/>
            <p:nvPr/>
          </p:nvSpPr>
          <p:spPr bwMode="auto">
            <a:xfrm>
              <a:off x="4313237" y="4207254"/>
              <a:ext cx="3810000" cy="30480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199437" y="4045722"/>
              <a:ext cx="1981200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>
                  <a:solidFill>
                    <a:schemeClr val="bg2"/>
                  </a:solidFill>
                </a:rPr>
                <a:t>Regular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389437" y="3716730"/>
            <a:ext cx="2514600" cy="627864"/>
            <a:chOff x="4389437" y="3716730"/>
            <a:chExt cx="2514600" cy="627864"/>
          </a:xfrm>
        </p:grpSpPr>
        <p:sp>
          <p:nvSpPr>
            <p:cNvPr id="8" name="Rectangle: Rounded Corners 7"/>
            <p:cNvSpPr/>
            <p:nvPr/>
          </p:nvSpPr>
          <p:spPr bwMode="auto">
            <a:xfrm>
              <a:off x="5380037" y="3878262"/>
              <a:ext cx="1524000" cy="304800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89437" y="3716730"/>
              <a:ext cx="1483821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b="1" dirty="0">
                  <a:solidFill>
                    <a:schemeClr val="accent5"/>
                  </a:solidFill>
                </a:rPr>
                <a:t>Bold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70037" y="1646328"/>
            <a:ext cx="2514600" cy="627864"/>
            <a:chOff x="1570037" y="1646328"/>
            <a:chExt cx="2514600" cy="627864"/>
          </a:xfrm>
        </p:grpSpPr>
        <p:sp>
          <p:nvSpPr>
            <p:cNvPr id="10" name="Rectangle: Rounded Corners 9"/>
            <p:cNvSpPr/>
            <p:nvPr/>
          </p:nvSpPr>
          <p:spPr bwMode="auto">
            <a:xfrm>
              <a:off x="2484437" y="1842532"/>
              <a:ext cx="1600200" cy="235456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70037" y="1646328"/>
              <a:ext cx="1483821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b="1" dirty="0">
                  <a:solidFill>
                    <a:schemeClr val="accent5"/>
                  </a:solidFill>
                </a:rPr>
                <a:t>Bold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560637" y="2105804"/>
            <a:ext cx="2627416" cy="788130"/>
            <a:chOff x="2560637" y="2105804"/>
            <a:chExt cx="2627416" cy="788130"/>
          </a:xfrm>
        </p:grpSpPr>
        <p:sp>
          <p:nvSpPr>
            <p:cNvPr id="14" name="Rectangle: Rounded Corners 13"/>
            <p:cNvSpPr/>
            <p:nvPr/>
          </p:nvSpPr>
          <p:spPr bwMode="auto">
            <a:xfrm>
              <a:off x="2560637" y="2105804"/>
              <a:ext cx="2438400" cy="248458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90821" y="2266070"/>
              <a:ext cx="1597232" cy="627864"/>
            </a:xfrm>
            <a:prstGeom prst="rect">
              <a:avLst/>
            </a:prstGeom>
            <a:noFill/>
          </p:spPr>
          <p:txBody>
            <a:bodyPr wrap="non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 err="1">
                  <a:solidFill>
                    <a:schemeClr val="accent2"/>
                  </a:solidFill>
                </a:rPr>
                <a:t>Semilight</a:t>
              </a:r>
              <a:endParaRPr lang="en-US" sz="24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798637" y="309864"/>
            <a:ext cx="2179319" cy="847212"/>
            <a:chOff x="1798637" y="309864"/>
            <a:chExt cx="2179319" cy="847212"/>
          </a:xfrm>
        </p:grpSpPr>
        <p:sp>
          <p:nvSpPr>
            <p:cNvPr id="16" name="Rectangle: Rounded Corners 15"/>
            <p:cNvSpPr/>
            <p:nvPr/>
          </p:nvSpPr>
          <p:spPr bwMode="auto">
            <a:xfrm>
              <a:off x="2027237" y="309864"/>
              <a:ext cx="533400" cy="304800"/>
            </a:xfrm>
            <a:prstGeom prst="roundRect">
              <a:avLst/>
            </a:prstGeom>
            <a:noFill/>
            <a:ln w="38100">
              <a:solidFill>
                <a:schemeClr val="bg2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98637" y="529212"/>
              <a:ext cx="2179319" cy="6278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2400" dirty="0">
                  <a:solidFill>
                    <a:schemeClr val="bg2"/>
                  </a:solidFill>
                </a:rPr>
                <a:t>Light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90143572"/>
      </p:ext>
    </p:extLst>
  </p:cSld>
  <p:clrMapOvr>
    <a:masterClrMapping/>
  </p:clrMapOvr>
  <p:transition advTm="3373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47688" y="1211263"/>
            <a:ext cx="11888787" cy="3052762"/>
          </a:xfrm>
        </p:spPr>
        <p:txBody>
          <a:bodyPr/>
          <a:lstStyle/>
          <a:p>
            <a:r>
              <a:rPr lang="en-US" dirty="0"/>
              <a:t>Segoe UI</a:t>
            </a:r>
          </a:p>
          <a:p>
            <a:pPr lvl="1"/>
            <a:r>
              <a:rPr lang="en-US" dirty="0">
                <a:latin typeface="+mj-lt"/>
              </a:rPr>
              <a:t>Light</a:t>
            </a:r>
          </a:p>
          <a:p>
            <a:pPr lvl="1"/>
            <a:r>
              <a:rPr lang="en-US" dirty="0" err="1"/>
              <a:t>Semilight</a:t>
            </a:r>
            <a:endParaRPr lang="en-US" dirty="0"/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Regular</a:t>
            </a:r>
          </a:p>
          <a:p>
            <a:pPr lvl="1"/>
            <a:r>
              <a:rPr lang="en-US" dirty="0" err="1">
                <a:latin typeface="Segoe UI Semibold" panose="020B0702040204020203" pitchFamily="34" charset="0"/>
                <a:cs typeface="Segoe UI Semibold" panose="020B0702040204020203" pitchFamily="34" charset="0"/>
              </a:rPr>
              <a:t>Semibold</a:t>
            </a:r>
            <a:endParaRPr 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1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Bold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547" y="1363662"/>
            <a:ext cx="5190014" cy="4826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4437" y="6240462"/>
            <a:ext cx="9196235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hlinkClick r:id="rId3"/>
              </a:rPr>
              <a:t>https://docs.microsoft.com/en-us/windows/uwp/style/typography</a:t>
            </a: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5932955"/>
      </p:ext>
    </p:extLst>
  </p:cSld>
  <p:clrMapOvr>
    <a:masterClrMapping/>
  </p:clrMapOvr>
  <p:transition advTm="36971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47688" y="1211263"/>
            <a:ext cx="11888787" cy="682625"/>
          </a:xfrm>
        </p:spPr>
        <p:txBody>
          <a:bodyPr/>
          <a:lstStyle/>
          <a:p>
            <a:r>
              <a:rPr lang="en-US" dirty="0"/>
              <a:t>Segoe UI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37" y="2128862"/>
            <a:ext cx="10790237" cy="382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590474"/>
      </p:ext>
    </p:extLst>
  </p:cSld>
  <p:clrMapOvr>
    <a:masterClrMapping/>
  </p:clrMapOvr>
  <p:transition advTm="13526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47688" y="1211263"/>
            <a:ext cx="11888787" cy="682625"/>
          </a:xfrm>
        </p:spPr>
        <p:txBody>
          <a:bodyPr/>
          <a:lstStyle/>
          <a:p>
            <a:r>
              <a:rPr lang="en-US" dirty="0"/>
              <a:t>Microsoft </a:t>
            </a:r>
            <a:r>
              <a:rPr lang="en-US" dirty="0" err="1"/>
              <a:t>JhengHei</a:t>
            </a:r>
            <a:r>
              <a:rPr lang="en-US" dirty="0"/>
              <a:t> UI (Traditional Chinese)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439" y="2354266"/>
            <a:ext cx="4835366" cy="225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86519"/>
      </p:ext>
    </p:extLst>
  </p:cSld>
  <p:clrMapOvr>
    <a:masterClrMapping/>
  </p:clrMapOvr>
  <p:transition advTm="3194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Challenge: rich typography = many fonts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1902059"/>
          </a:xfrm>
        </p:spPr>
        <p:txBody>
          <a:bodyPr/>
          <a:lstStyle/>
          <a:p>
            <a:r>
              <a:rPr lang="en-US" dirty="0"/>
              <a:t>Footprint on disk</a:t>
            </a:r>
          </a:p>
          <a:p>
            <a:r>
              <a:rPr lang="en-US" dirty="0"/>
              <a:t>Download size</a:t>
            </a:r>
          </a:p>
          <a:p>
            <a:r>
              <a:rPr lang="en-US" dirty="0"/>
              <a:t># of assets</a:t>
            </a:r>
          </a:p>
        </p:txBody>
      </p:sp>
    </p:spTree>
    <p:extLst>
      <p:ext uri="{BB962C8B-B14F-4D97-AF65-F5344CB8AC3E}">
        <p14:creationId xmlns:p14="http://schemas.microsoft.com/office/powerpoint/2010/main" val="3196314404"/>
      </p:ext>
    </p:extLst>
  </p:cSld>
  <p:clrMapOvr>
    <a:masterClrMapping/>
  </p:clrMapOvr>
  <p:transition advTm="41661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OpenType variable fonts</a:t>
            </a:r>
          </a:p>
        </p:txBody>
      </p:sp>
    </p:spTree>
    <p:extLst>
      <p:ext uri="{BB962C8B-B14F-4D97-AF65-F5344CB8AC3E}">
        <p14:creationId xmlns:p14="http://schemas.microsoft.com/office/powerpoint/2010/main" val="2705725768"/>
      </p:ext>
    </p:extLst>
  </p:cSld>
  <p:clrMapOvr>
    <a:masterClrMapping/>
  </p:clrMapOvr>
  <p:transition advTm="6063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OpenType variable fonts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1766637"/>
          </a:xfrm>
        </p:spPr>
        <p:txBody>
          <a:bodyPr/>
          <a:lstStyle/>
          <a:p>
            <a:r>
              <a:rPr lang="en-US" dirty="0"/>
              <a:t>OpenType version 1.8 </a:t>
            </a:r>
          </a:p>
          <a:p>
            <a:pPr lvl="1"/>
            <a:endParaRPr lang="en-US" dirty="0"/>
          </a:p>
          <a:p>
            <a:r>
              <a:rPr lang="en-US" dirty="0"/>
              <a:t>Cross-industry initiative</a:t>
            </a:r>
          </a:p>
        </p:txBody>
      </p:sp>
    </p:spTree>
    <p:extLst>
      <p:ext uri="{BB962C8B-B14F-4D97-AF65-F5344CB8AC3E}">
        <p14:creationId xmlns:p14="http://schemas.microsoft.com/office/powerpoint/2010/main" val="2488053427"/>
      </p:ext>
    </p:extLst>
  </p:cSld>
  <p:clrMapOvr>
    <a:masterClrMapping/>
  </p:clrMapOvr>
  <p:transition advTm="14272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OpenType variable font?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2400657"/>
          </a:xfrm>
        </p:spPr>
        <p:txBody>
          <a:bodyPr/>
          <a:lstStyle/>
          <a:p>
            <a:r>
              <a:rPr lang="en-US" dirty="0"/>
              <a:t>A single font that behaves like an entire family of fonts</a:t>
            </a:r>
          </a:p>
          <a:p>
            <a:endParaRPr lang="en-US" dirty="0"/>
          </a:p>
          <a:p>
            <a:r>
              <a:rPr lang="en-US" dirty="0"/>
              <a:t>Variation on a </a:t>
            </a:r>
            <a:r>
              <a:rPr lang="en-US" i="1" dirty="0"/>
              <a:t>design axis…</a:t>
            </a:r>
            <a:br>
              <a:rPr lang="en-US" dirty="0"/>
            </a:b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0801" y="2194560"/>
            <a:ext cx="5018452" cy="114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467747"/>
      </p:ext>
    </p:extLst>
  </p:cSld>
  <p:clrMapOvr>
    <a:masterClrMapping/>
  </p:clrMapOvr>
  <p:transition advTm="3893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OpenType variable font?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2899255"/>
          </a:xfrm>
        </p:spPr>
        <p:txBody>
          <a:bodyPr/>
          <a:lstStyle/>
          <a:p>
            <a:r>
              <a:rPr lang="en-US" dirty="0"/>
              <a:t>A single font that behaves like an entire family of fonts</a:t>
            </a:r>
          </a:p>
          <a:p>
            <a:endParaRPr lang="en-US" dirty="0"/>
          </a:p>
          <a:p>
            <a:r>
              <a:rPr lang="en-US" dirty="0"/>
              <a:t>Variation on a </a:t>
            </a:r>
            <a:r>
              <a:rPr lang="en-US" i="1" dirty="0"/>
              <a:t>design axis…</a:t>
            </a:r>
            <a:br>
              <a:rPr lang="en-US" i="1" dirty="0"/>
            </a:br>
            <a:br>
              <a:rPr lang="en-US" i="1" dirty="0"/>
            </a:br>
            <a:r>
              <a:rPr lang="en-US" dirty="0"/>
              <a:t>or on </a:t>
            </a:r>
            <a:r>
              <a:rPr lang="en-US" i="1" dirty="0"/>
              <a:t>multiple design axes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0800" y="2194560"/>
            <a:ext cx="475488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40218"/>
      </p:ext>
    </p:extLst>
  </p:cSld>
  <p:clrMapOvr>
    <a:masterClrMapping/>
  </p:clrMapOvr>
  <p:transition advTm="7502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547688" y="1211263"/>
            <a:ext cx="11385549" cy="3121025"/>
          </a:xfrm>
        </p:spPr>
        <p:txBody>
          <a:bodyPr/>
          <a:lstStyle/>
          <a:p>
            <a:r>
              <a:rPr lang="en-US" dirty="0"/>
              <a:t>Text is ubiquitous</a:t>
            </a:r>
          </a:p>
          <a:p>
            <a:endParaRPr lang="en-US" dirty="0"/>
          </a:p>
          <a:p>
            <a:r>
              <a:rPr lang="en-US" dirty="0"/>
              <a:t>Often taken for granted, but deserves attention </a:t>
            </a:r>
          </a:p>
          <a:p>
            <a:endParaRPr lang="en-US" dirty="0"/>
          </a:p>
          <a:p>
            <a:r>
              <a:rPr lang="en-US" dirty="0"/>
              <a:t>Good typography communicates</a:t>
            </a:r>
          </a:p>
        </p:txBody>
      </p:sp>
    </p:spTree>
    <p:extLst>
      <p:ext uri="{BB962C8B-B14F-4D97-AF65-F5344CB8AC3E}">
        <p14:creationId xmlns:p14="http://schemas.microsoft.com/office/powerpoint/2010/main" val="1212066751"/>
      </p:ext>
    </p:extLst>
  </p:cSld>
  <p:clrMapOvr>
    <a:masterClrMapping/>
  </p:clrMapOvr>
  <p:transition advTm="80398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OpenType variable font?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2899255"/>
          </a:xfrm>
        </p:spPr>
        <p:txBody>
          <a:bodyPr/>
          <a:lstStyle/>
          <a:p>
            <a:r>
              <a:rPr lang="en-US" dirty="0"/>
              <a:t>A single font that behaves like an entire family of fonts</a:t>
            </a:r>
          </a:p>
          <a:p>
            <a:endParaRPr lang="en-US" dirty="0"/>
          </a:p>
          <a:p>
            <a:r>
              <a:rPr lang="en-US" dirty="0"/>
              <a:t>Variation on a </a:t>
            </a:r>
            <a:r>
              <a:rPr lang="en-US" i="1" dirty="0"/>
              <a:t>design axis…</a:t>
            </a:r>
            <a:br>
              <a:rPr lang="en-US" i="1" dirty="0"/>
            </a:br>
            <a:br>
              <a:rPr lang="en-US" i="1" dirty="0"/>
            </a:br>
            <a:r>
              <a:rPr lang="en-US" dirty="0"/>
              <a:t>or on </a:t>
            </a:r>
            <a:r>
              <a:rPr lang="en-US" i="1" dirty="0"/>
              <a:t>multiple design axes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2194566"/>
            <a:ext cx="4693920" cy="452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360426"/>
      </p:ext>
    </p:extLst>
  </p:cSld>
  <p:clrMapOvr>
    <a:masterClrMapping/>
  </p:clrMapOvr>
  <p:transition advTm="7568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instances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06616" y="1287462"/>
            <a:ext cx="5623243" cy="5298825"/>
          </a:xfrm>
          <a:prstGeom prst="rect">
            <a:avLst/>
          </a:prstGeom>
        </p:spPr>
      </p:pic>
      <p:sp>
        <p:nvSpPr>
          <p:cNvPr id="2" name="Rectangle: Rounded Corners 1"/>
          <p:cNvSpPr/>
          <p:nvPr/>
        </p:nvSpPr>
        <p:spPr bwMode="auto">
          <a:xfrm>
            <a:off x="6236490" y="4149729"/>
            <a:ext cx="762000" cy="762000"/>
          </a:xfrm>
          <a:prstGeom prst="roundRect">
            <a:avLst/>
          </a:prstGeom>
          <a:noFill/>
          <a:ln w="57150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: Rounded Corners 6"/>
          <p:cNvSpPr/>
          <p:nvPr/>
        </p:nvSpPr>
        <p:spPr bwMode="auto">
          <a:xfrm>
            <a:off x="6236490" y="2606677"/>
            <a:ext cx="762000" cy="762000"/>
          </a:xfrm>
          <a:prstGeom prst="roundRect">
            <a:avLst/>
          </a:prstGeom>
          <a:noFill/>
          <a:ln w="57150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Rectangle: Rounded Corners 7"/>
          <p:cNvSpPr/>
          <p:nvPr/>
        </p:nvSpPr>
        <p:spPr bwMode="auto">
          <a:xfrm>
            <a:off x="4117978" y="5683247"/>
            <a:ext cx="762000" cy="762000"/>
          </a:xfrm>
          <a:prstGeom prst="roundRect">
            <a:avLst/>
          </a:prstGeom>
          <a:noFill/>
          <a:ln w="57150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Rectangle: Rounded Corners 8"/>
          <p:cNvSpPr/>
          <p:nvPr/>
        </p:nvSpPr>
        <p:spPr bwMode="auto">
          <a:xfrm>
            <a:off x="7808911" y="1835151"/>
            <a:ext cx="762000" cy="762000"/>
          </a:xfrm>
          <a:prstGeom prst="roundRect">
            <a:avLst/>
          </a:prstGeom>
          <a:noFill/>
          <a:ln w="57150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13837" y="4216797"/>
            <a:ext cx="2743200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Regular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13837" y="2673745"/>
            <a:ext cx="2743200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3237" y="5750315"/>
            <a:ext cx="2827179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Condensed Light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13837" y="1902219"/>
            <a:ext cx="2743200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Extended Black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1613340"/>
      </p:ext>
    </p:extLst>
  </p:cSld>
  <p:clrMapOvr>
    <a:masterClrMapping/>
  </p:clrMapOvr>
  <p:transition advTm="11093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3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74638" y="3954463"/>
            <a:ext cx="10058401" cy="1181862"/>
          </a:xfrm>
        </p:spPr>
        <p:txBody>
          <a:bodyPr/>
          <a:lstStyle/>
          <a:p>
            <a:r>
              <a:rPr lang="en-US" dirty="0"/>
              <a:t>One font, many instances</a:t>
            </a:r>
          </a:p>
          <a:p>
            <a:r>
              <a:rPr lang="en-US" dirty="0"/>
              <a:t>File-size savings</a:t>
            </a:r>
          </a:p>
        </p:txBody>
      </p:sp>
    </p:spTree>
    <p:extLst>
      <p:ext uri="{BB962C8B-B14F-4D97-AF65-F5344CB8AC3E}">
        <p14:creationId xmlns:p14="http://schemas.microsoft.com/office/powerpoint/2010/main" val="196556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3252">
        <p:fade/>
      </p:transition>
    </mc:Choice>
    <mc:Fallback xmlns="">
      <p:transition spd="med" advTm="143252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variable fonts work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683264"/>
          </a:xfrm>
        </p:spPr>
        <p:txBody>
          <a:bodyPr/>
          <a:lstStyle/>
          <a:p>
            <a:r>
              <a:rPr lang="en-US" dirty="0"/>
              <a:t>Default outline + deltas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023" y="2229124"/>
            <a:ext cx="4376872" cy="41882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1736" y="2233411"/>
            <a:ext cx="4381159" cy="41839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1721682"/>
      </p:ext>
    </p:extLst>
  </p:cSld>
  <p:clrMapOvr>
    <a:masterClrMapping/>
  </p:clrMapOvr>
  <p:transition advTm="3128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variable fonts work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683264"/>
          </a:xfrm>
        </p:spPr>
        <p:txBody>
          <a:bodyPr/>
          <a:lstStyle/>
          <a:p>
            <a:r>
              <a:rPr lang="en-US" dirty="0"/>
              <a:t>Default outline + deltas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437" y="2201862"/>
            <a:ext cx="7221845" cy="406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57343"/>
      </p:ext>
    </p:extLst>
  </p:cSld>
  <p:clrMapOvr>
    <a:masterClrMapping/>
  </p:clrMapOvr>
  <p:transition advTm="83715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74638" y="3954463"/>
            <a:ext cx="10058401" cy="1181862"/>
          </a:xfrm>
        </p:spPr>
        <p:txBody>
          <a:bodyPr/>
          <a:lstStyle/>
          <a:p>
            <a:r>
              <a:rPr lang="en-US" dirty="0"/>
              <a:t>Dynamic interpolation of glyph outlines</a:t>
            </a:r>
            <a:br>
              <a:rPr lang="en-US" dirty="0"/>
            </a:br>
            <a:r>
              <a:rPr lang="en-US" dirty="0"/>
              <a:t>Named instances</a:t>
            </a:r>
          </a:p>
        </p:txBody>
      </p:sp>
    </p:spTree>
    <p:extLst>
      <p:ext uri="{BB962C8B-B14F-4D97-AF65-F5344CB8AC3E}">
        <p14:creationId xmlns:p14="http://schemas.microsoft.com/office/powerpoint/2010/main" val="233525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0">
        <p:fade/>
      </p:transition>
    </mc:Choice>
    <mc:Fallback xmlns="">
      <p:transition spd="med" advTm="69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fonts in Windows 10 Creators Update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1292662"/>
          </a:xfrm>
        </p:spPr>
        <p:txBody>
          <a:bodyPr/>
          <a:lstStyle/>
          <a:p>
            <a:r>
              <a:rPr lang="en-US" dirty="0"/>
              <a:t>Named instances supported in existing DirectWrite APIs</a:t>
            </a:r>
          </a:p>
          <a:p>
            <a:r>
              <a:rPr lang="en-US" dirty="0"/>
              <a:t>Transparent to apps</a:t>
            </a:r>
          </a:p>
        </p:txBody>
      </p:sp>
    </p:spTree>
    <p:extLst>
      <p:ext uri="{BB962C8B-B14F-4D97-AF65-F5344CB8AC3E}">
        <p14:creationId xmlns:p14="http://schemas.microsoft.com/office/powerpoint/2010/main" val="1060494819"/>
      </p:ext>
    </p:extLst>
  </p:cSld>
  <p:clrMapOvr>
    <a:masterClrMapping/>
  </p:clrMapOvr>
  <p:transition advTm="45404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74638" y="3954463"/>
            <a:ext cx="10439399" cy="738664"/>
          </a:xfrm>
        </p:spPr>
        <p:txBody>
          <a:bodyPr/>
          <a:lstStyle/>
          <a:p>
            <a:r>
              <a:rPr lang="en-US" dirty="0"/>
              <a:t>Enumerating named instances of a variable font</a:t>
            </a:r>
          </a:p>
        </p:txBody>
      </p:sp>
    </p:spTree>
    <p:extLst>
      <p:ext uri="{BB962C8B-B14F-4D97-AF65-F5344CB8AC3E}">
        <p14:creationId xmlns:p14="http://schemas.microsoft.com/office/powerpoint/2010/main" val="153953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7225">
        <p:fade/>
      </p:transition>
    </mc:Choice>
    <mc:Fallback xmlns="">
      <p:transition spd="med" advTm="37225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427037" y="1211263"/>
            <a:ext cx="11888787" cy="2789237"/>
          </a:xfr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Custom font sets sample:</a:t>
            </a:r>
            <a:br>
              <a:rPr lang="en-US" dirty="0">
                <a:solidFill>
                  <a:schemeClr val="accent5"/>
                </a:solidFill>
              </a:rPr>
            </a:b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hlinkClick r:id="rId3"/>
              </a:rPr>
              <a:t>https://github.com/Microsoft/Windows-classic-samples/tree/master/Samples/DirectWriteCustomFontSets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515838"/>
      </p:ext>
    </p:extLst>
  </p:cSld>
  <p:clrMapOvr>
    <a:masterClrMapping/>
  </p:clrMapOvr>
  <p:transition advTm="26054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74638" y="3954463"/>
            <a:ext cx="10439399" cy="1181862"/>
          </a:xfrm>
        </p:spPr>
        <p:txBody>
          <a:bodyPr/>
          <a:lstStyle/>
          <a:p>
            <a:r>
              <a:rPr lang="en-US" dirty="0"/>
              <a:t>Named instances in XAML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57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4689">
        <p:fade/>
      </p:transition>
    </mc:Choice>
    <mc:Fallback xmlns="">
      <p:transition spd="med" advTm="164689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9782D-3486-4E74-89A9-C375CF88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Typeface family &amp; design variation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E3AB-4837-43DE-AF37-43BEA20055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0439335" cy="1292662"/>
          </a:xfrm>
        </p:spPr>
        <p:txBody>
          <a:bodyPr/>
          <a:lstStyle/>
          <a:p>
            <a:r>
              <a:rPr lang="en-US" dirty="0"/>
              <a:t>Family: common design features</a:t>
            </a:r>
          </a:p>
          <a:p>
            <a:r>
              <a:rPr lang="en-US" dirty="0"/>
              <a:t>Within family: design-variation parameters — </a:t>
            </a:r>
            <a:r>
              <a:rPr lang="en-US" i="1" dirty="0"/>
              <a:t>axes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49075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0CAB4B0-A59E-445F-A371-7D596F362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Windows 10 Creators Update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30A0FE-AD3E-4B9D-BCBA-BB76AB6ABB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1292662"/>
          </a:xfrm>
        </p:spPr>
        <p:txBody>
          <a:bodyPr/>
          <a:lstStyle/>
          <a:p>
            <a:r>
              <a:rPr lang="en-US" dirty="0"/>
              <a:t>New DirectWrite APIs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Access any </a:t>
            </a:r>
            <a:r>
              <a:rPr lang="en-US"/>
              <a:t>design — continuous </a:t>
            </a:r>
            <a:r>
              <a:rPr lang="en-US" dirty="0"/>
              <a:t>variation</a:t>
            </a:r>
          </a:p>
        </p:txBody>
      </p:sp>
    </p:spTree>
    <p:extLst>
      <p:ext uri="{BB962C8B-B14F-4D97-AF65-F5344CB8AC3E}">
        <p14:creationId xmlns:p14="http://schemas.microsoft.com/office/powerpoint/2010/main" val="4000699032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OpenType variable fonts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1766637"/>
          </a:xfrm>
        </p:spPr>
        <p:txBody>
          <a:bodyPr/>
          <a:lstStyle/>
          <a:p>
            <a:r>
              <a:rPr lang="en-US" dirty="0"/>
              <a:t>More design variants, smaller size</a:t>
            </a:r>
          </a:p>
          <a:p>
            <a:r>
              <a:rPr lang="en-US" dirty="0"/>
              <a:t>New opportunities for good typography</a:t>
            </a:r>
          </a:p>
          <a:p>
            <a:pPr lvl="1"/>
            <a:r>
              <a:rPr lang="en-US"/>
              <a:t>New APIs</a:t>
            </a:r>
            <a:r>
              <a:rPr lang="en-US" dirty="0"/>
              <a:t> — </a:t>
            </a:r>
            <a:r>
              <a:rPr lang="en-US" i="1" dirty="0"/>
              <a:t>coming soon!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01061"/>
      </p:ext>
    </p:extLst>
  </p:cSld>
  <p:clrMapOvr>
    <a:masterClrMapping/>
  </p:clrMapOvr>
  <p:transition advTm="36065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220" y="13"/>
            <a:ext cx="10378034" cy="699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2215"/>
      </p:ext>
    </p:extLst>
  </p:cSld>
  <p:clrMapOvr>
    <a:masterClrMapping/>
  </p:clrMapOvr>
  <p:transition advTm="21212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850" y="1"/>
            <a:ext cx="10396775" cy="700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55555"/>
      </p:ext>
    </p:extLst>
  </p:cSld>
  <p:clrMapOvr>
    <a:masterClrMapping/>
  </p:clrMapOvr>
  <p:transition advTm="10387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to action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4013406"/>
          </a:xfr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Windows 10 Creators Update</a:t>
            </a:r>
          </a:p>
          <a:p>
            <a:endParaRPr lang="en-US" dirty="0"/>
          </a:p>
          <a:p>
            <a:r>
              <a:rPr lang="en-US" dirty="0">
                <a:solidFill>
                  <a:schemeClr val="accent5"/>
                </a:solidFill>
              </a:rPr>
              <a:t>Search for example variable fonts on the Web</a:t>
            </a:r>
          </a:p>
          <a:p>
            <a:pPr lvl="1"/>
            <a:r>
              <a:rPr lang="en-US" dirty="0" err="1">
                <a:solidFill>
                  <a:schemeClr val="accent5"/>
                </a:solidFill>
              </a:rPr>
              <a:t>Selawik</a:t>
            </a:r>
            <a:r>
              <a:rPr lang="en-US" dirty="0">
                <a:solidFill>
                  <a:schemeClr val="accent5"/>
                </a:solidFill>
              </a:rPr>
              <a:t> Variations test: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  <a:hlinkClick r:id="rId2"/>
              </a:rPr>
              <a:t>https://github.com/unicode-org/text-rendering-tests/tree/master/fonts</a:t>
            </a:r>
            <a:r>
              <a:rPr lang="en-US" dirty="0">
                <a:solidFill>
                  <a:schemeClr val="accent5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chemeClr val="accent5"/>
                </a:solidFill>
              </a:rPr>
              <a:t>Monotype </a:t>
            </a:r>
            <a:r>
              <a:rPr lang="en-US" dirty="0" err="1">
                <a:solidFill>
                  <a:schemeClr val="accent5"/>
                </a:solidFill>
              </a:rPr>
              <a:t>Avenir</a:t>
            </a:r>
            <a:r>
              <a:rPr lang="en-US" dirty="0">
                <a:solidFill>
                  <a:schemeClr val="accent5"/>
                </a:solidFill>
              </a:rPr>
              <a:t> Next Variable: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  <a:hlinkClick r:id="rId3"/>
              </a:rPr>
              <a:t>https://github.com/Monotype/Monotype_prototype_variable_fonts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02122"/>
      </p:ext>
    </p:extLst>
  </p:cSld>
  <p:clrMapOvr>
    <a:masterClrMapping/>
  </p:clrMapOvr>
  <p:transition advTm="1582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to action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3397853"/>
          </a:xfr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New DirectWrite APIs coming</a:t>
            </a:r>
            <a:br>
              <a:rPr lang="en-US" dirty="0"/>
            </a:br>
            <a:r>
              <a:rPr lang="en-US" dirty="0">
                <a:hlinkClick r:id="rId2"/>
              </a:rPr>
              <a:t>https://www.microsoft.com/en-us/software-download/windowsinsiderpreviewSDK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>
                <a:solidFill>
                  <a:schemeClr val="accent5"/>
                </a:solidFill>
              </a:rPr>
              <a:t>Windows Insiders previews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hlinkClick r:id="rId3"/>
              </a:rPr>
              <a:t>https://insider.windows.com/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1494714"/>
      </p:ext>
    </p:extLst>
  </p:cSld>
  <p:clrMapOvr>
    <a:masterClrMapping/>
  </p:clrMapOvr>
  <p:transition advTm="28141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to action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1680460"/>
          </a:xfr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OpenType spec — variable fonts overview</a:t>
            </a:r>
            <a:br>
              <a:rPr lang="en-US" dirty="0"/>
            </a:br>
            <a:r>
              <a:rPr lang="en-US" dirty="0">
                <a:hlinkClick r:id="rId2"/>
              </a:rPr>
              <a:t>https://www.microsoft.com/typography/otspec/otvaroverview.htm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4261955"/>
      </p:ext>
    </p:extLst>
  </p:cSld>
  <p:clrMapOvr>
    <a:masterClrMapping/>
  </p:clrMapOvr>
  <p:transition advTm="1582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87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9782D-3486-4E74-89A9-C375CF88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Typeface family &amp; design variation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E3AB-4837-43DE-AF37-43BEA20055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0363135" cy="1791260"/>
          </a:xfrm>
        </p:spPr>
        <p:txBody>
          <a:bodyPr/>
          <a:lstStyle/>
          <a:p>
            <a:r>
              <a:rPr lang="en-US" dirty="0"/>
              <a:t>Family: common design features</a:t>
            </a:r>
          </a:p>
          <a:p>
            <a:r>
              <a:rPr lang="en-US" dirty="0"/>
              <a:t>Within family: design-variation parameters — </a:t>
            </a:r>
            <a:r>
              <a:rPr lang="en-US" i="1" dirty="0"/>
              <a:t>axes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FEF1C2-AA8D-4210-BEB3-B976B7007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280" y="3749040"/>
            <a:ext cx="4171950" cy="21812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E424E3-DBAF-4A1F-9BB8-AFE13E1EF5F9}"/>
              </a:ext>
            </a:extLst>
          </p:cNvPr>
          <p:cNvSpPr txBox="1"/>
          <p:nvPr/>
        </p:nvSpPr>
        <p:spPr>
          <a:xfrm>
            <a:off x="3200400" y="3106030"/>
            <a:ext cx="1693412" cy="6832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Weight:</a:t>
            </a:r>
          </a:p>
        </p:txBody>
      </p:sp>
    </p:spTree>
    <p:extLst>
      <p:ext uri="{BB962C8B-B14F-4D97-AF65-F5344CB8AC3E}">
        <p14:creationId xmlns:p14="http://schemas.microsoft.com/office/powerpoint/2010/main" val="39472012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757" t="3727" r="9692" b="7130"/>
          <a:stretch/>
        </p:blipFill>
        <p:spPr>
          <a:xfrm>
            <a:off x="3383280" y="3749040"/>
            <a:ext cx="4297680" cy="24914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29782D-3486-4E74-89A9-C375CF88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Typeface family &amp; design variation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E3AB-4837-43DE-AF37-43BEA20055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0591735" cy="1791260"/>
          </a:xfrm>
        </p:spPr>
        <p:txBody>
          <a:bodyPr/>
          <a:lstStyle/>
          <a:p>
            <a:r>
              <a:rPr lang="en-US" dirty="0"/>
              <a:t>Family: common design features</a:t>
            </a:r>
          </a:p>
          <a:p>
            <a:r>
              <a:rPr lang="en-US" dirty="0"/>
              <a:t>Within family: design-variation parameters — </a:t>
            </a:r>
            <a:r>
              <a:rPr lang="en-US" i="1" dirty="0"/>
              <a:t>axes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E424E3-DBAF-4A1F-9BB8-AFE13E1EF5F9}"/>
              </a:ext>
            </a:extLst>
          </p:cNvPr>
          <p:cNvSpPr txBox="1"/>
          <p:nvPr/>
        </p:nvSpPr>
        <p:spPr>
          <a:xfrm>
            <a:off x="3200400" y="3106030"/>
            <a:ext cx="3164969" cy="6832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Weight &amp; width:</a:t>
            </a:r>
          </a:p>
        </p:txBody>
      </p:sp>
    </p:spTree>
    <p:extLst>
      <p:ext uri="{BB962C8B-B14F-4D97-AF65-F5344CB8AC3E}">
        <p14:creationId xmlns:p14="http://schemas.microsoft.com/office/powerpoint/2010/main" val="52031466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9782D-3486-4E74-89A9-C375CF88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Typeface family &amp; design variation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E3AB-4837-43DE-AF37-43BEA20055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0439335" cy="1791260"/>
          </a:xfrm>
        </p:spPr>
        <p:txBody>
          <a:bodyPr/>
          <a:lstStyle/>
          <a:p>
            <a:r>
              <a:rPr lang="en-US" dirty="0"/>
              <a:t>Family: common design features</a:t>
            </a:r>
          </a:p>
          <a:p>
            <a:r>
              <a:rPr lang="en-US" dirty="0"/>
              <a:t>Within family: design-variation parameters — </a:t>
            </a:r>
            <a:r>
              <a:rPr lang="en-US" i="1" dirty="0"/>
              <a:t>axes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E424E3-DBAF-4A1F-9BB8-AFE13E1EF5F9}"/>
              </a:ext>
            </a:extLst>
          </p:cNvPr>
          <p:cNvSpPr txBox="1"/>
          <p:nvPr/>
        </p:nvSpPr>
        <p:spPr>
          <a:xfrm>
            <a:off x="3200400" y="3106030"/>
            <a:ext cx="5542608" cy="6832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Other axes of design variation: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290" b="15207"/>
          <a:stretch/>
        </p:blipFill>
        <p:spPr>
          <a:xfrm>
            <a:off x="3383280" y="3749040"/>
            <a:ext cx="426720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75381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9782D-3486-4E74-89A9-C375CF882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Typeface family &amp; design variation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9E3AB-4837-43DE-AF37-43BEA20055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0363135" cy="3982629"/>
          </a:xfrm>
        </p:spPr>
        <p:txBody>
          <a:bodyPr/>
          <a:lstStyle/>
          <a:p>
            <a:r>
              <a:rPr lang="en-US" dirty="0"/>
              <a:t>Family: common design features</a:t>
            </a:r>
          </a:p>
          <a:p>
            <a:r>
              <a:rPr lang="en-US" dirty="0"/>
              <a:t>Within family: design-variation parameters — </a:t>
            </a:r>
            <a:r>
              <a:rPr lang="en-US" i="1" dirty="0"/>
              <a:t>axes</a:t>
            </a:r>
            <a:endParaRPr lang="en-US" dirty="0"/>
          </a:p>
          <a:p>
            <a:endParaRPr lang="en-US" dirty="0"/>
          </a:p>
          <a:p>
            <a:r>
              <a:rPr lang="en-US" dirty="0"/>
              <a:t>Separate fonts</a:t>
            </a:r>
            <a:br>
              <a:rPr lang="en-US" dirty="0"/>
            </a:br>
            <a:endParaRPr lang="en-US" dirty="0"/>
          </a:p>
          <a:p>
            <a:pPr marL="2286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531278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850" y="-2"/>
            <a:ext cx="10396775" cy="700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34365"/>
      </p:ext>
    </p:extLst>
  </p:cSld>
  <p:clrMapOvr>
    <a:masterClrMapping/>
  </p:clrMapOvr>
  <p:transition advTm="21212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220" y="13"/>
            <a:ext cx="10378034" cy="699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688700"/>
      </p:ext>
    </p:extLst>
  </p:cSld>
  <p:clrMapOvr>
    <a:masterClrMapping/>
  </p:clrMapOvr>
  <p:transition advTm="21212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4|4.1|1.2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|3.9|2.7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4|3|3.3|3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9"/>
</p:tagLst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3B9D3600-BA2F-499E-9B74-B0493B08579C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.potx" id="{5417D3E2-C3A5-48BF-8802-FB8B38AE9E9C}" vid="{D138E69B-724A-4446-A2DA-FF3B08B1663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Microsoft_Build2017_Template</Template>
  <TotalTime>0</TotalTime>
  <Words>686</Words>
  <Application>Microsoft Office PowerPoint</Application>
  <PresentationFormat>Custom</PresentationFormat>
  <Paragraphs>139</Paragraphs>
  <Slides>37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Arial</vt:lpstr>
      <vt:lpstr>Consolas</vt:lpstr>
      <vt:lpstr>Segoe UI</vt:lpstr>
      <vt:lpstr>Segoe UI Light</vt:lpstr>
      <vt:lpstr>Segoe UI Semibold</vt:lpstr>
      <vt:lpstr>Segoe UI Semilight</vt:lpstr>
      <vt:lpstr>Wingdings</vt:lpstr>
      <vt:lpstr>5-50111_Build 2017_LIGHT GRAY TEMPLATE</vt:lpstr>
      <vt:lpstr>5-50111_Build 2017_DARK GRAY TEMPLATE</vt:lpstr>
      <vt:lpstr>OpenType Variable Fonts: How to use fewer fonts  and get a lot more typographic richness</vt:lpstr>
      <vt:lpstr>PowerPoint Presentation</vt:lpstr>
      <vt:lpstr>Typeface family &amp; design variation</vt:lpstr>
      <vt:lpstr>Typeface family &amp; design variation</vt:lpstr>
      <vt:lpstr>Typeface family &amp; design variation</vt:lpstr>
      <vt:lpstr>Typeface family &amp; design variation</vt:lpstr>
      <vt:lpstr>Typeface family &amp; design variation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Challenge: rich typography = many fonts</vt:lpstr>
      <vt:lpstr>OpenType variable fonts</vt:lpstr>
      <vt:lpstr>OpenType variable fonts</vt:lpstr>
      <vt:lpstr>What is an OpenType variable font?</vt:lpstr>
      <vt:lpstr>What is an OpenType variable font?</vt:lpstr>
      <vt:lpstr>What is an OpenType variable font?</vt:lpstr>
      <vt:lpstr>Named instances</vt:lpstr>
      <vt:lpstr>Demo</vt:lpstr>
      <vt:lpstr>How variable fonts work</vt:lpstr>
      <vt:lpstr>How variable fonts work</vt:lpstr>
      <vt:lpstr>Demo</vt:lpstr>
      <vt:lpstr>Variable fonts in Windows 10 Creators Update</vt:lpstr>
      <vt:lpstr>Demo</vt:lpstr>
      <vt:lpstr>PowerPoint Presentation</vt:lpstr>
      <vt:lpstr>Demo</vt:lpstr>
      <vt:lpstr>Beyond Windows 10 Creators Update</vt:lpstr>
      <vt:lpstr>Benefits of OpenType variable fonts</vt:lpstr>
      <vt:lpstr>PowerPoint Presentation</vt:lpstr>
      <vt:lpstr>PowerPoint Presentation</vt:lpstr>
      <vt:lpstr>Call to action</vt:lpstr>
      <vt:lpstr>Call to action</vt:lpstr>
      <vt:lpstr>Call to action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2017-05-17T16:57:05Z</dcterms:created>
  <dcterms:modified xsi:type="dcterms:W3CDTF">2017-05-17T16:57:35Z</dcterms:modified>
</cp:coreProperties>
</file>