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1"/>
    <p:sldMasterId id="2147484278" r:id="rId2"/>
    <p:sldMasterId id="2147484308" r:id="rId3"/>
    <p:sldMasterId id="2147484325" r:id="rId4"/>
    <p:sldMasterId id="2147484345" r:id="rId5"/>
  </p:sldMasterIdLst>
  <p:notesMasterIdLst>
    <p:notesMasterId r:id="rId18"/>
  </p:notesMasterIdLst>
  <p:handoutMasterIdLst>
    <p:handoutMasterId r:id="rId19"/>
  </p:handoutMasterIdLst>
  <p:sldIdLst>
    <p:sldId id="393" r:id="rId6"/>
    <p:sldId id="395" r:id="rId7"/>
    <p:sldId id="406" r:id="rId8"/>
    <p:sldId id="408" r:id="rId9"/>
    <p:sldId id="407" r:id="rId10"/>
    <p:sldId id="401" r:id="rId11"/>
    <p:sldId id="402" r:id="rId12"/>
    <p:sldId id="403" r:id="rId13"/>
    <p:sldId id="404" r:id="rId14"/>
    <p:sldId id="405" r:id="rId15"/>
    <p:sldId id="396" r:id="rId16"/>
    <p:sldId id="344" r:id="rId1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176B"/>
    <a:srgbClr val="E3008C"/>
    <a:srgbClr val="FFB900"/>
    <a:srgbClr val="107C10"/>
    <a:srgbClr val="FFFFFF"/>
    <a:srgbClr val="232832"/>
    <a:srgbClr val="525252"/>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73163" autoAdjust="0"/>
  </p:normalViewPr>
  <p:slideViewPr>
    <p:cSldViewPr snapToGrid="0">
      <p:cViewPr varScale="1">
        <p:scale>
          <a:sx n="61" d="100"/>
          <a:sy n="61" d="100"/>
        </p:scale>
        <p:origin x="1536" y="66"/>
      </p:cViewPr>
      <p:guideLst/>
    </p:cSldViewPr>
  </p:slideViewPr>
  <p:outlineViewPr>
    <p:cViewPr>
      <p:scale>
        <a:sx n="33" d="100"/>
        <a:sy n="33" d="100"/>
      </p:scale>
      <p:origin x="0" y="-2130"/>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a:latin typeface="Segoe UI" pitchFamily="34" charset="0"/>
              </a:rPr>
              <a:t>Build 2015</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9/1/2017 11:42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a:latin typeface="Segoe UI" pitchFamily="34" charset="0"/>
              </a:rPr>
              <a:t>Build 2015</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9/1/2017 11:42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lstStyle/>
          <a:p>
            <a:endParaRPr lang="en-US" sz="1400" baseline="0"/>
          </a:p>
        </p:txBody>
      </p:sp>
      <p:sp>
        <p:nvSpPr>
          <p:cNvPr id="4" name="Header Placeholder 3"/>
          <p:cNvSpPr>
            <a:spLocks noGrp="1"/>
          </p:cNvSpPr>
          <p:nvPr>
            <p:ph type="hdr" sz="quarter"/>
          </p:nvPr>
        </p:nvSpPr>
        <p:spPr/>
        <p:txBody>
          <a:bodyPr/>
          <a:lstStyle/>
          <a:p>
            <a:pPr marL="0" marR="0" lvl="0" indent="0" algn="l" defTabSz="93242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31093"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sz="quarter" idx="1"/>
          </p:nvPr>
        </p:nvSpPr>
        <p:spPr/>
        <p:txBody>
          <a:bodyP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marL="0" marR="0" lvl="0" indent="0" algn="r" defTabSz="932425" rtl="0" eaLnBrk="1" fontAlgn="auto" latinLnBrk="0" hangingPunct="1">
              <a:lnSpc>
                <a:spcPct val="100000"/>
              </a:lnSpc>
              <a:spcBef>
                <a:spcPts val="0"/>
              </a:spcBef>
              <a:spcAft>
                <a:spcPts val="0"/>
              </a:spcAft>
              <a:buClrTx/>
              <a:buSzTx/>
              <a:buFontTx/>
              <a:buNone/>
              <a:tabLst/>
              <a:defRPr/>
            </a:pPr>
            <a:fld id="{F7733D6C-4BFC-AD4C-B77E-9F18E9698CDB}" type="datetime1">
              <a:rPr kumimoji="0" lang="en-US" sz="1200" b="0" i="0" u="none" strike="noStrike" kern="1200" cap="none" spc="0" normalizeH="0" baseline="0" noProof="0">
                <a:ln>
                  <a:noFill/>
                </a:ln>
                <a:solidFill>
                  <a:prstClr val="black"/>
                </a:solidFill>
                <a:effectLst/>
                <a:uLnTx/>
                <a:uFillTx/>
                <a:latin typeface="Calibri" charset="0"/>
                <a:ea typeface="ＭＳ Ｐゴシック" charset="0"/>
              </a:rPr>
              <a:pPr marL="0" marR="0" lvl="0" indent="0" algn="r" defTabSz="932425" rtl="0" eaLnBrk="1" fontAlgn="auto" latinLnBrk="0" hangingPunct="1">
                <a:lnSpc>
                  <a:spcPct val="100000"/>
                </a:lnSpc>
                <a:spcBef>
                  <a:spcPts val="0"/>
                </a:spcBef>
                <a:spcAft>
                  <a:spcPts val="0"/>
                </a:spcAft>
                <a:buClrTx/>
                <a:buSzTx/>
                <a:buFontTx/>
                <a:buNone/>
                <a:tabLst/>
                <a:defRPr/>
              </a:pPr>
              <a:t>9/1/2017</a:t>
            </a:fld>
            <a:endParaRPr kumimoji="0" lang="en-US" sz="1200" b="0" i="0" u="none" strike="noStrike" kern="1200" cap="none" spc="0" normalizeH="0" baseline="0" noProof="0">
              <a:ln>
                <a:noFill/>
              </a:ln>
              <a:solidFill>
                <a:prstClr val="black"/>
              </a:solidFill>
              <a:effectLst/>
              <a:uLnTx/>
              <a:uFillTx/>
              <a:latin typeface="Calibri" charset="0"/>
              <a:ea typeface="ＭＳ Ｐゴシック" charset="0"/>
            </a:endParaRPr>
          </a:p>
        </p:txBody>
      </p:sp>
      <p:sp>
        <p:nvSpPr>
          <p:cNvPr id="7" name="Slide Number Placeholder 6"/>
          <p:cNvSpPr>
            <a:spLocks noGrp="1"/>
          </p:cNvSpPr>
          <p:nvPr>
            <p:ph type="sldNum" sz="quarter" idx="5"/>
          </p:nvPr>
        </p:nvSpPr>
        <p:spPr/>
        <p:txBody>
          <a:bodyP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marL="0" marR="0" lvl="0" indent="0" algn="r" defTabSz="932425" rtl="0" eaLnBrk="1" fontAlgn="auto" latinLnBrk="0" hangingPunct="1">
              <a:lnSpc>
                <a:spcPct val="100000"/>
              </a:lnSpc>
              <a:spcBef>
                <a:spcPts val="0"/>
              </a:spcBef>
              <a:spcAft>
                <a:spcPts val="0"/>
              </a:spcAft>
              <a:buClrTx/>
              <a:buSzTx/>
              <a:buFontTx/>
              <a:buNone/>
              <a:tabLst/>
              <a:defRPr/>
            </a:pPr>
            <a:fld id="{56730852-60DF-A64A-BAD3-05EA9A4B1A18}" type="slidenum">
              <a:rPr kumimoji="0" lang="en-US" sz="1200" b="0" i="0" u="none" strike="noStrike" kern="1200" cap="none" spc="0" normalizeH="0" baseline="0" noProof="0">
                <a:ln>
                  <a:noFill/>
                </a:ln>
                <a:solidFill>
                  <a:prstClr val="black"/>
                </a:solidFill>
                <a:effectLst/>
                <a:uLnTx/>
                <a:uFillTx/>
                <a:latin typeface="Calibri" charset="0"/>
                <a:ea typeface="ＭＳ Ｐゴシック" charset="0"/>
              </a:rPr>
              <a:pPr marL="0" marR="0" lvl="0" indent="0" algn="r" defTabSz="932425"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3855289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9/1/2017 11:42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741188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0728D2-B72E-4644-8944-4A4B8DCE62AB}" type="slidenum">
              <a:rPr lang="en-US" smtClean="0"/>
              <a:t>3</a:t>
            </a:fld>
            <a:endParaRPr lang="en-US"/>
          </a:p>
        </p:txBody>
      </p:sp>
    </p:spTree>
    <p:extLst>
      <p:ext uri="{BB962C8B-B14F-4D97-AF65-F5344CB8AC3E}">
        <p14:creationId xmlns:p14="http://schemas.microsoft.com/office/powerpoint/2010/main" val="1337711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9/1/2017 11:42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2921652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Build 2015</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9/1/2017 11:42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8464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9/1/2017 11:42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301121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9/1/2017 11:42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242785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9/1/2017 11:42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827935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9/1/2017 11:42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989948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a:latin typeface="Segoe UI" pitchFamily="34" charset="0"/>
              </a:rPr>
              <a:t>Build 2015</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9/1/2017 11:42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8344154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10.png"/></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3983411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lvl="1" indent="0" algn="l" defTabSz="914166" rtl="0" eaLnBrk="1" latinLnBrk="0" hangingPunct="1">
              <a:spcBef>
                <a:spcPct val="20000"/>
              </a:spcBef>
              <a:spcAft>
                <a:spcPts val="816"/>
              </a:spcAft>
              <a:buFont typeface="Arial" pitchFamily="34" charset="0"/>
              <a:buNone/>
            </a:pPr>
            <a:r>
              <a:rPr lang="en-US"/>
              <a:t>Second level</a:t>
            </a:r>
          </a:p>
          <a:p>
            <a:pPr marL="0" lvl="2" indent="0" algn="l" defTabSz="914166" rtl="0" eaLnBrk="1" latinLnBrk="0" hangingPunct="1">
              <a:spcBef>
                <a:spcPct val="20000"/>
              </a:spcBef>
              <a:spcAft>
                <a:spcPts val="816"/>
              </a:spcAft>
              <a:buFont typeface="Arial" pitchFamily="34" charset="0"/>
              <a:buNone/>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44600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4522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95251010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29109240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651294812"/>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693302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17427232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6705279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268126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2678278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17534115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348047542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a:t>Click to edit Master text styles</a:t>
            </a:r>
          </a:p>
        </p:txBody>
      </p:sp>
    </p:spTree>
    <p:extLst>
      <p:ext uri="{BB962C8B-B14F-4D97-AF65-F5344CB8AC3E}">
        <p14:creationId xmlns:p14="http://schemas.microsoft.com/office/powerpoint/2010/main" val="303504254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6648442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182348856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627070966"/>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a:t>Second level</a:t>
            </a:r>
          </a:p>
          <a:p>
            <a:pPr marL="457082" lvl="2" indent="-228541" algn="l" defTabSz="914166" rtl="0" eaLnBrk="1" latinLnBrk="0" hangingPunct="1">
              <a:spcBef>
                <a:spcPct val="20000"/>
              </a:spcBef>
              <a:spcAft>
                <a:spcPts val="816"/>
              </a:spcAft>
              <a:buFont typeface="Arial" pitchFamily="34" charset="0"/>
              <a:buChar char="•"/>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436149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512263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67909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1991446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4170496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14938400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5035262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0878001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05233141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48622125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a:t>
            </a:r>
            <a:br>
              <a:rPr lang="en-US"/>
            </a:br>
            <a:r>
              <a:rPr lang="en-US"/>
              <a:t>Master text styles</a:t>
            </a:r>
          </a:p>
        </p:txBody>
      </p:sp>
    </p:spTree>
    <p:extLst>
      <p:ext uri="{BB962C8B-B14F-4D97-AF65-F5344CB8AC3E}">
        <p14:creationId xmlns:p14="http://schemas.microsoft.com/office/powerpoint/2010/main" val="193419285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4523655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042007377"/>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597490417"/>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lvl="1" indent="0" algn="l" defTabSz="914166" rtl="0" eaLnBrk="1" latinLnBrk="0" hangingPunct="1">
              <a:spcBef>
                <a:spcPct val="20000"/>
              </a:spcBef>
              <a:spcAft>
                <a:spcPts val="816"/>
              </a:spcAft>
              <a:buFont typeface="Arial" pitchFamily="34" charset="0"/>
              <a:buNone/>
            </a:pPr>
            <a:r>
              <a:rPr lang="en-US"/>
              <a:t>Second level</a:t>
            </a:r>
          </a:p>
          <a:p>
            <a:pPr marL="0" lvl="2" indent="0" algn="l" defTabSz="914166" rtl="0" eaLnBrk="1" latinLnBrk="0" hangingPunct="1">
              <a:spcBef>
                <a:spcPct val="20000"/>
              </a:spcBef>
              <a:spcAft>
                <a:spcPts val="816"/>
              </a:spcAft>
              <a:buFont typeface="Arial" pitchFamily="34" charset="0"/>
              <a:buNone/>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385714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792484346"/>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55773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52819693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rgbClr val="404040"/>
                    </a:gs>
                    <a:gs pos="100000">
                      <a:srgbClr val="404040"/>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381338842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42410056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0032186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6028262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42265746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a:t>Presentation title</a:t>
            </a:r>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a:t>Session Code Here</a:t>
            </a:r>
          </a:p>
        </p:txBody>
      </p:sp>
    </p:spTree>
    <p:extLst>
      <p:ext uri="{BB962C8B-B14F-4D97-AF65-F5344CB8AC3E}">
        <p14:creationId xmlns:p14="http://schemas.microsoft.com/office/powerpoint/2010/main" val="3470195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8606114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137513860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2611748254"/>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a:t>Click to edit Master title style</a:t>
            </a:r>
          </a:p>
        </p:txBody>
      </p:sp>
    </p:spTree>
    <p:extLst>
      <p:ext uri="{BB962C8B-B14F-4D97-AF65-F5344CB8AC3E}">
        <p14:creationId xmlns:p14="http://schemas.microsoft.com/office/powerpoint/2010/main" val="228416804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a:t>Click to edit Master text styles</a:t>
            </a:r>
          </a:p>
        </p:txBody>
      </p:sp>
    </p:spTree>
    <p:extLst>
      <p:ext uri="{BB962C8B-B14F-4D97-AF65-F5344CB8AC3E}">
        <p14:creationId xmlns:p14="http://schemas.microsoft.com/office/powerpoint/2010/main" val="93852086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3155494350"/>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2855034333"/>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2370259630"/>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a:t>Second level</a:t>
            </a:r>
          </a:p>
          <a:p>
            <a:pPr marL="457082" lvl="2" indent="-228541" algn="l" defTabSz="914166" rtl="0" eaLnBrk="1" latinLnBrk="0" hangingPunct="1">
              <a:spcBef>
                <a:spcPct val="20000"/>
              </a:spcBef>
              <a:spcAft>
                <a:spcPts val="816"/>
              </a:spcAft>
              <a:buFont typeface="Arial" pitchFamily="34" charset="0"/>
              <a:buChar char="•"/>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039285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26170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742793"/>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p>
        </p:txBody>
      </p:sp>
      <p:sp>
        <p:nvSpPr>
          <p:cNvPr id="2" name="Title 1"/>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16377825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8_Title Slide Solid">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436475" cy="6994525"/>
          </a:xfrm>
          <a:prstGeom prst="rect">
            <a:avLst/>
          </a:prstGeom>
        </p:spPr>
      </p:pic>
      <p:sp>
        <p:nvSpPr>
          <p:cNvPr id="6" name="Rectangle 5"/>
          <p:cNvSpPr/>
          <p:nvPr userDrawn="1"/>
        </p:nvSpPr>
        <p:spPr bwMode="auto">
          <a:xfrm>
            <a:off x="274638" y="296867"/>
            <a:ext cx="6402388" cy="6403975"/>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54" tIns="146283" rIns="182854" bIns="146283"/>
          <a:lstStyle/>
          <a:p>
            <a:pPr algn="ctr" defTabSz="932304" fontAlgn="base">
              <a:lnSpc>
                <a:spcPct val="90000"/>
              </a:lnSpc>
              <a:spcBef>
                <a:spcPct val="0"/>
              </a:spcBef>
              <a:spcAft>
                <a:spcPct val="0"/>
              </a:spcAft>
              <a:defRPr/>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auto">
          <a:xfrm>
            <a:off x="525467" y="563663"/>
            <a:ext cx="1254125" cy="268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itle 1"/>
          <p:cNvSpPr>
            <a:spLocks noGrp="1"/>
          </p:cNvSpPr>
          <p:nvPr>
            <p:ph type="ctrTitle"/>
          </p:nvPr>
        </p:nvSpPr>
        <p:spPr>
          <a:xfrm>
            <a:off x="383492" y="1441154"/>
            <a:ext cx="6295120" cy="2538441"/>
          </a:xfrm>
        </p:spPr>
        <p:txBody>
          <a:bodyPr/>
          <a:lstStyle>
            <a:lvl1pPr>
              <a:defRPr sz="5999" baseline="0">
                <a:solidFill>
                  <a:schemeClr val="bg1"/>
                </a:solidFill>
              </a:defRPr>
            </a:lvl1pPr>
          </a:lstStyle>
          <a:p>
            <a:r>
              <a:rPr lang="en-US"/>
              <a:t>Click to edit Master title style</a:t>
            </a:r>
          </a:p>
        </p:txBody>
      </p:sp>
      <p:sp>
        <p:nvSpPr>
          <p:cNvPr id="19" name="Subtitle 2"/>
          <p:cNvSpPr>
            <a:spLocks noGrp="1"/>
          </p:cNvSpPr>
          <p:nvPr>
            <p:ph type="subTitle" idx="1"/>
          </p:nvPr>
        </p:nvSpPr>
        <p:spPr>
          <a:xfrm>
            <a:off x="383496" y="5402262"/>
            <a:ext cx="5834745" cy="619152"/>
          </a:xfrm>
        </p:spPr>
        <p:txBody>
          <a:bodyPr anchor="ctr"/>
          <a:lstStyle>
            <a:lvl1pPr marL="0" indent="0" algn="l">
              <a:lnSpc>
                <a:spcPct val="100000"/>
              </a:lnSpc>
              <a:spcBef>
                <a:spcPts val="0"/>
              </a:spcBef>
              <a:buNone/>
              <a:defRPr sz="1599">
                <a:solidFill>
                  <a:schemeClr val="bg1"/>
                </a:solidFill>
                <a:latin typeface="+mj-lt"/>
              </a:defRPr>
            </a:lvl1pPr>
            <a:lvl2pPr marL="457117" indent="0" algn="ctr">
              <a:buNone/>
              <a:defRPr>
                <a:solidFill>
                  <a:schemeClr val="tx1">
                    <a:tint val="75000"/>
                  </a:schemeClr>
                </a:solidFill>
              </a:defRPr>
            </a:lvl2pPr>
            <a:lvl3pPr marL="914235" indent="0" algn="ctr">
              <a:buNone/>
              <a:defRPr>
                <a:solidFill>
                  <a:schemeClr val="tx1">
                    <a:tint val="75000"/>
                  </a:schemeClr>
                </a:solidFill>
              </a:defRPr>
            </a:lvl3pPr>
            <a:lvl4pPr marL="1371352" indent="0" algn="ctr">
              <a:buNone/>
              <a:defRPr>
                <a:solidFill>
                  <a:schemeClr val="tx1">
                    <a:tint val="75000"/>
                  </a:schemeClr>
                </a:solidFill>
              </a:defRPr>
            </a:lvl4pPr>
            <a:lvl5pPr marL="1828471" indent="0" algn="ctr">
              <a:buNone/>
              <a:defRPr>
                <a:solidFill>
                  <a:schemeClr val="tx1">
                    <a:tint val="75000"/>
                  </a:schemeClr>
                </a:solidFill>
              </a:defRPr>
            </a:lvl5pPr>
            <a:lvl6pPr marL="2285589" indent="0" algn="ctr">
              <a:buNone/>
              <a:defRPr>
                <a:solidFill>
                  <a:schemeClr val="tx1">
                    <a:tint val="75000"/>
                  </a:schemeClr>
                </a:solidFill>
              </a:defRPr>
            </a:lvl6pPr>
            <a:lvl7pPr marL="2742706" indent="0" algn="ctr">
              <a:buNone/>
              <a:defRPr>
                <a:solidFill>
                  <a:schemeClr val="tx1">
                    <a:tint val="75000"/>
                  </a:schemeClr>
                </a:solidFill>
              </a:defRPr>
            </a:lvl7pPr>
            <a:lvl8pPr marL="3199823" indent="0" algn="ctr">
              <a:buNone/>
              <a:defRPr>
                <a:solidFill>
                  <a:schemeClr val="tx1">
                    <a:tint val="75000"/>
                  </a:schemeClr>
                </a:solidFill>
              </a:defRPr>
            </a:lvl8pPr>
            <a:lvl9pPr marL="3656941"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83843749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a:t>
            </a:r>
            <a:br>
              <a:rPr lang="en-US"/>
            </a:br>
            <a:r>
              <a:rPr lang="en-US"/>
              <a:t>Master text styles</a:t>
            </a:r>
          </a:p>
        </p:txBody>
      </p:sp>
    </p:spTree>
    <p:extLst>
      <p:ext uri="{BB962C8B-B14F-4D97-AF65-F5344CB8AC3E}">
        <p14:creationId xmlns:p14="http://schemas.microsoft.com/office/powerpoint/2010/main" val="128139037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a:t>Presentation title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4"/>
            <a:ext cx="1849602" cy="394827"/>
          </a:xfrm>
          <a:prstGeom prst="rect">
            <a:avLst/>
          </a:prstGeom>
          <a:noFill/>
          <a:ln>
            <a:noFill/>
          </a:ln>
        </p:spPr>
      </p:pic>
      <p:sp>
        <p:nvSpPr>
          <p:cNvPr id="3" name="Text Placeholder 2"/>
          <p:cNvSpPr>
            <a:spLocks noGrp="1"/>
          </p:cNvSpPr>
          <p:nvPr>
            <p:ph type="body" sz="quarter" idx="13" hasCustomPrompt="1"/>
          </p:nvPr>
        </p:nvSpPr>
        <p:spPr>
          <a:xfrm>
            <a:off x="274703"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Tree>
    <p:extLst>
      <p:ext uri="{BB962C8B-B14F-4D97-AF65-F5344CB8AC3E}">
        <p14:creationId xmlns:p14="http://schemas.microsoft.com/office/powerpoint/2010/main" val="29569294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a:t>Presentation title</a:t>
            </a:r>
          </a:p>
        </p:txBody>
      </p:sp>
      <p:sp>
        <p:nvSpPr>
          <p:cNvPr id="4" name="Freeform 3"/>
          <p:cNvSpPr>
            <a:spLocks noChangeAspect="1" noEditPoints="1"/>
          </p:cNvSpPr>
          <p:nvPr userDrawn="1"/>
        </p:nvSpPr>
        <p:spPr bwMode="black">
          <a:xfrm>
            <a:off x="10332994"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sz="1800">
              <a:solidFill>
                <a:srgbClr val="404040"/>
              </a:solidFill>
            </a:endParaRPr>
          </a:p>
        </p:txBody>
      </p:sp>
      <p:sp>
        <p:nvSpPr>
          <p:cNvPr id="6" name="Text Placeholder 2"/>
          <p:cNvSpPr>
            <a:spLocks noGrp="1"/>
          </p:cNvSpPr>
          <p:nvPr>
            <p:ph type="body" sz="quarter" idx="13" hasCustomPrompt="1"/>
          </p:nvPr>
        </p:nvSpPr>
        <p:spPr>
          <a:xfrm>
            <a:off x="274703"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Tree>
    <p:extLst>
      <p:ext uri="{BB962C8B-B14F-4D97-AF65-F5344CB8AC3E}">
        <p14:creationId xmlns:p14="http://schemas.microsoft.com/office/powerpoint/2010/main" val="11994248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0855192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a:t>Click to edit Master text styles</a:t>
            </a:r>
          </a:p>
        </p:txBody>
      </p:sp>
    </p:spTree>
    <p:extLst>
      <p:ext uri="{BB962C8B-B14F-4D97-AF65-F5344CB8AC3E}">
        <p14:creationId xmlns:p14="http://schemas.microsoft.com/office/powerpoint/2010/main" val="378223637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9" y="2125663"/>
            <a:ext cx="10058399" cy="1828800"/>
          </a:xfrm>
        </p:spPr>
        <p:txBody>
          <a:bodyPr/>
          <a:lstStyle>
            <a:lvl1pPr>
              <a:defRPr sz="4800" baseline="0"/>
            </a:lvl1pPr>
          </a:lstStyle>
          <a:p>
            <a:r>
              <a:rPr lang="en-US"/>
              <a:t>Click to edit Master title style</a:t>
            </a:r>
            <a:endParaRPr lang="en-US" dirty="0"/>
          </a:p>
        </p:txBody>
      </p:sp>
    </p:spTree>
    <p:extLst>
      <p:ext uri="{BB962C8B-B14F-4D97-AF65-F5344CB8AC3E}">
        <p14:creationId xmlns:p14="http://schemas.microsoft.com/office/powerpoint/2010/main" val="307516725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a:t>Click to edit</a:t>
            </a:r>
            <a:br>
              <a:rPr lang="en-US" dirty="0"/>
            </a:br>
            <a:r>
              <a:rPr lang="en-US" dirty="0"/>
              <a:t>Master text styles</a:t>
            </a:r>
          </a:p>
        </p:txBody>
      </p:sp>
    </p:spTree>
    <p:extLst>
      <p:ext uri="{BB962C8B-B14F-4D97-AF65-F5344CB8AC3E}">
        <p14:creationId xmlns:p14="http://schemas.microsoft.com/office/powerpoint/2010/main" val="3395481469"/>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a:t>Click to edit Master text styles</a:t>
            </a:r>
          </a:p>
        </p:txBody>
      </p:sp>
      <p:sp>
        <p:nvSpPr>
          <p:cNvPr id="15" name="Title 1"/>
          <p:cNvSpPr>
            <a:spLocks noGrp="1"/>
          </p:cNvSpPr>
          <p:nvPr>
            <p:ph type="ctrTitle" hasCustomPrompt="1"/>
          </p:nvPr>
        </p:nvSpPr>
        <p:spPr>
          <a:xfrm>
            <a:off x="274639"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a:t>Click to edit master title style</a:t>
            </a:r>
          </a:p>
        </p:txBody>
      </p:sp>
    </p:spTree>
    <p:extLst>
      <p:ext uri="{BB962C8B-B14F-4D97-AF65-F5344CB8AC3E}">
        <p14:creationId xmlns:p14="http://schemas.microsoft.com/office/powerpoint/2010/main" val="2966888332"/>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a:t>Click to edit master text styles</a:t>
            </a:r>
          </a:p>
        </p:txBody>
      </p:sp>
      <p:sp>
        <p:nvSpPr>
          <p:cNvPr id="5" name="Title 1"/>
          <p:cNvSpPr>
            <a:spLocks noGrp="1"/>
          </p:cNvSpPr>
          <p:nvPr>
            <p:ph type="ctrTitle" hasCustomPrompt="1"/>
          </p:nvPr>
        </p:nvSpPr>
        <p:spPr>
          <a:xfrm>
            <a:off x="274639"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a:t>Click to edit master title style</a:t>
            </a:r>
          </a:p>
        </p:txBody>
      </p:sp>
    </p:spTree>
    <p:extLst>
      <p:ext uri="{BB962C8B-B14F-4D97-AF65-F5344CB8AC3E}">
        <p14:creationId xmlns:p14="http://schemas.microsoft.com/office/powerpoint/2010/main" val="3927038807"/>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a:t>Click to edit Master title style</a:t>
            </a:r>
            <a:endParaRPr lang="en-US" dirty="0"/>
          </a:p>
        </p:txBody>
      </p:sp>
    </p:spTree>
    <p:extLst>
      <p:ext uri="{BB962C8B-B14F-4D97-AF65-F5344CB8AC3E}">
        <p14:creationId xmlns:p14="http://schemas.microsoft.com/office/powerpoint/2010/main" val="3221622254"/>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a:t>Click to edit Master text styles</a:t>
            </a:r>
          </a:p>
          <a:p>
            <a:pPr marL="0" lvl="1" indent="0" algn="l" defTabSz="914166" rtl="0" eaLnBrk="1" latinLnBrk="0" hangingPunct="1">
              <a:spcBef>
                <a:spcPct val="20000"/>
              </a:spcBef>
              <a:spcAft>
                <a:spcPts val="816"/>
              </a:spcAft>
              <a:buFont typeface="Arial" pitchFamily="34" charset="0"/>
              <a:buNone/>
            </a:pPr>
            <a:r>
              <a:rPr lang="en-US"/>
              <a:t>Second level</a:t>
            </a:r>
          </a:p>
          <a:p>
            <a:pPr marL="0" lvl="2" indent="0" algn="l" defTabSz="914166" rtl="0" eaLnBrk="1" latinLnBrk="0" hangingPunct="1">
              <a:spcBef>
                <a:spcPct val="20000"/>
              </a:spcBef>
              <a:spcAft>
                <a:spcPts val="816"/>
              </a:spcAft>
              <a:buFont typeface="Arial" pitchFamily="34" charset="0"/>
              <a:buNone/>
            </a:pPr>
            <a:r>
              <a:rPr lang="en-US"/>
              <a:t>Third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998885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420628718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458688"/>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Walk-i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1" y="1587"/>
            <a:ext cx="12430199" cy="6991986"/>
          </a:xfrm>
          <a:prstGeom prst="rect">
            <a:avLst/>
          </a:prstGeom>
          <a:noFill/>
          <a:ln>
            <a:noFill/>
          </a:ln>
        </p:spPr>
      </p:pic>
      <p:sp>
        <p:nvSpPr>
          <p:cNvPr id="5" name="Rectangle 4"/>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274638" y="2119165"/>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20"/>
            <a:ext cx="822951" cy="175415"/>
          </a:xfrm>
          <a:prstGeom prst="rect">
            <a:avLst/>
          </a:prstGeom>
        </p:spPr>
      </p:pic>
      <p:sp>
        <p:nvSpPr>
          <p:cNvPr id="8" name="Rectangle 7"/>
          <p:cNvSpPr/>
          <p:nvPr userDrawn="1"/>
        </p:nvSpPr>
        <p:spPr>
          <a:xfrm>
            <a:off x="293753" y="3040063"/>
            <a:ext cx="4333238" cy="784830"/>
          </a:xfrm>
          <a:prstGeom prst="rect">
            <a:avLst/>
          </a:prstGeom>
        </p:spPr>
        <p:txBody>
          <a:bodyPr wrap="none" anchor="ctr">
            <a:spAutoFit/>
          </a:bodyPr>
          <a:lstStyle/>
          <a:p>
            <a:pPr algn="r" defTabSz="1165834" rtl="0" eaLnBrk="1" latinLnBrk="0" hangingPunct="1">
              <a:lnSpc>
                <a:spcPct val="90000"/>
              </a:lnSpc>
              <a:spcBef>
                <a:spcPct val="0"/>
              </a:spcBef>
              <a:buNone/>
            </a:pPr>
            <a:r>
              <a:rPr lang="en-US" sz="5000" b="0" kern="1200" cap="none" spc="-125" baseline="0" noProof="0" dirty="0">
                <a:ln w="3175">
                  <a:noFill/>
                </a:ln>
                <a:gradFill>
                  <a:gsLst>
                    <a:gs pos="84066">
                      <a:srgbClr val="000000"/>
                    </a:gs>
                    <a:gs pos="57576">
                      <a:srgbClr val="000000"/>
                    </a:gs>
                  </a:gsLst>
                  <a:lin ang="5400000" scaled="0"/>
                </a:gradFill>
                <a:effectLst/>
                <a:latin typeface="+mj-lt"/>
                <a:ea typeface="+mn-ea"/>
                <a:cs typeface="Segoe UI" pitchFamily="34" charset="0"/>
              </a:rPr>
              <a:t>Spark the future.</a:t>
            </a:r>
            <a:endParaRPr lang="en-US" sz="5000" b="0" kern="1200" cap="none" spc="-125" baseline="0" dirty="0">
              <a:ln w="3175">
                <a:noFill/>
              </a:ln>
              <a:gradFill>
                <a:gsLst>
                  <a:gs pos="84066">
                    <a:srgbClr val="000000"/>
                  </a:gs>
                  <a:gs pos="57576">
                    <a:srgbClr val="000000"/>
                  </a:gs>
                </a:gsLst>
                <a:lin ang="5400000" scaled="0"/>
              </a:gradFill>
              <a:effectLst/>
              <a:latin typeface="+mj-lt"/>
              <a:ea typeface="+mn-ea"/>
              <a:cs typeface="Segoe UI" pitchFamily="34" charset="0"/>
            </a:endParaRPr>
          </a:p>
        </p:txBody>
      </p:sp>
      <p:sp>
        <p:nvSpPr>
          <p:cNvPr id="9" name="Rectangle 8"/>
          <p:cNvSpPr/>
          <p:nvPr userDrawn="1"/>
        </p:nvSpPr>
        <p:spPr>
          <a:xfrm>
            <a:off x="2441776" y="4617849"/>
            <a:ext cx="2185214" cy="715581"/>
          </a:xfrm>
          <a:prstGeom prst="rect">
            <a:avLst/>
          </a:prstGeom>
        </p:spPr>
        <p:txBody>
          <a:bodyPr wrap="none" anchor="ctr">
            <a:spAutoFit/>
          </a:bodyPr>
          <a:lstStyle/>
          <a:p>
            <a:pPr algn="r" defTabSz="1165834" rtl="0" eaLnBrk="1" latinLnBrk="0" hangingPunct="1">
              <a:lnSpc>
                <a:spcPct val="90000"/>
              </a:lnSpc>
              <a:spcBef>
                <a:spcPct val="0"/>
              </a:spcBef>
              <a:buNone/>
            </a:pPr>
            <a:r>
              <a:rPr lang="en-US" sz="2250" b="0" kern="1200" cap="none" spc="0" baseline="0" noProof="0" dirty="0">
                <a:ln w="3175">
                  <a:noFill/>
                </a:ln>
                <a:gradFill>
                  <a:gsLst>
                    <a:gs pos="84066">
                      <a:srgbClr val="000000"/>
                    </a:gs>
                    <a:gs pos="57576">
                      <a:srgbClr val="000000"/>
                    </a:gs>
                  </a:gsLst>
                  <a:lin ang="5400000" scaled="0"/>
                </a:gradFill>
                <a:effectLst/>
                <a:latin typeface="+mn-lt"/>
                <a:ea typeface="+mn-ea"/>
                <a:cs typeface="Segoe UI" pitchFamily="34" charset="0"/>
              </a:rPr>
              <a:t>May 4 – 8, 2015</a:t>
            </a:r>
            <a:br>
              <a:rPr lang="en-US" sz="2250" b="0" kern="1200" cap="none" spc="0" baseline="0" noProof="0" dirty="0">
                <a:ln w="3175">
                  <a:noFill/>
                </a:ln>
                <a:gradFill>
                  <a:gsLst>
                    <a:gs pos="84066">
                      <a:srgbClr val="000000"/>
                    </a:gs>
                    <a:gs pos="57576">
                      <a:srgbClr val="000000"/>
                    </a:gs>
                  </a:gsLst>
                  <a:lin ang="5400000" scaled="0"/>
                </a:gradFill>
                <a:effectLst/>
                <a:latin typeface="+mn-lt"/>
                <a:ea typeface="+mn-ea"/>
                <a:cs typeface="Segoe UI" pitchFamily="34" charset="0"/>
              </a:rPr>
            </a:br>
            <a:r>
              <a:rPr lang="en-US" sz="2250" b="0" kern="1200" cap="none" spc="0" baseline="0" noProof="0" dirty="0">
                <a:ln w="3175">
                  <a:noFill/>
                </a:ln>
                <a:gradFill>
                  <a:gsLst>
                    <a:gs pos="84066">
                      <a:srgbClr val="000000"/>
                    </a:gs>
                    <a:gs pos="57576">
                      <a:srgbClr val="000000"/>
                    </a:gs>
                  </a:gsLst>
                  <a:lin ang="5400000" scaled="0"/>
                </a:gradFill>
                <a:effectLst/>
                <a:latin typeface="+mn-lt"/>
                <a:ea typeface="+mn-ea"/>
                <a:cs typeface="Segoe UI" pitchFamily="34" charset="0"/>
              </a:rPr>
              <a:t>Chicago, IL</a:t>
            </a:r>
            <a:endParaRPr lang="en-US" sz="2250" b="0" kern="1200" cap="none" spc="0" baseline="0" dirty="0">
              <a:ln w="3175">
                <a:noFill/>
              </a:ln>
              <a:gradFill>
                <a:gsLst>
                  <a:gs pos="84066">
                    <a:srgbClr val="000000"/>
                  </a:gs>
                  <a:gs pos="57576">
                    <a:srgbClr val="000000"/>
                  </a:gs>
                </a:gsLst>
                <a:lin ang="5400000" scaled="0"/>
              </a:gradFill>
              <a:effectLst/>
              <a:latin typeface="+mn-lt"/>
              <a:ea typeface="+mn-ea"/>
              <a:cs typeface="Segoe UI" pitchFamily="34" charset="0"/>
            </a:endParaRP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02511" y="4088042"/>
            <a:ext cx="2494315" cy="384949"/>
          </a:xfrm>
          <a:prstGeom prst="rect">
            <a:avLst/>
          </a:prstGeom>
        </p:spPr>
      </p:pic>
    </p:spTree>
    <p:extLst>
      <p:ext uri="{BB962C8B-B14F-4D97-AF65-F5344CB8AC3E}">
        <p14:creationId xmlns:p14="http://schemas.microsoft.com/office/powerpoint/2010/main" val="88321609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8"/>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4"/>
            <a:ext cx="3291840" cy="701671"/>
          </a:xfrm>
          <a:prstGeom prst="rect">
            <a:avLst/>
          </a:prstGeom>
        </p:spPr>
      </p:pic>
    </p:spTree>
    <p:extLst>
      <p:ext uri="{BB962C8B-B14F-4D97-AF65-F5344CB8AC3E}">
        <p14:creationId xmlns:p14="http://schemas.microsoft.com/office/powerpoint/2010/main" val="67504625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9"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endParaRPr lang="en-US" dirty="0"/>
          </a:p>
        </p:txBody>
      </p:sp>
      <p:sp>
        <p:nvSpPr>
          <p:cNvPr id="8" name="Picture Placeholder 12"/>
          <p:cNvSpPr>
            <a:spLocks noGrp="1"/>
          </p:cNvSpPr>
          <p:nvPr>
            <p:ph type="pic" sz="quarter" idx="18"/>
          </p:nvPr>
        </p:nvSpPr>
        <p:spPr>
          <a:xfrm>
            <a:off x="4745014" y="2301240"/>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a:t>Click icon to add picture</a:t>
            </a:r>
            <a:endParaRPr lang="en-US" dirty="0"/>
          </a:p>
        </p:txBody>
      </p:sp>
      <p:sp>
        <p:nvSpPr>
          <p:cNvPr id="10" name="Picture Placeholder 12"/>
          <p:cNvSpPr>
            <a:spLocks noGrp="1"/>
          </p:cNvSpPr>
          <p:nvPr>
            <p:ph type="pic" sz="quarter" idx="20"/>
          </p:nvPr>
        </p:nvSpPr>
        <p:spPr>
          <a:xfrm>
            <a:off x="2118040" y="2301051"/>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a:t>Click icon to add picture</a:t>
            </a:r>
            <a:endParaRPr lang="en-US" dirty="0"/>
          </a:p>
        </p:txBody>
      </p:sp>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132781173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60077165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No Bar">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42974449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a:t>Click to edit master title style</a:t>
            </a:r>
          </a:p>
        </p:txBody>
      </p:sp>
    </p:spTree>
    <p:extLst>
      <p:ext uri="{BB962C8B-B14F-4D97-AF65-F5344CB8AC3E}">
        <p14:creationId xmlns:p14="http://schemas.microsoft.com/office/powerpoint/2010/main" val="1879280334"/>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p>
        </p:txBody>
      </p:sp>
      <p:sp>
        <p:nvSpPr>
          <p:cNvPr id="3" name="Title 2"/>
          <p:cNvSpPr>
            <a:spLocks noGrp="1"/>
          </p:cNvSpPr>
          <p:nvPr>
            <p:ph type="title"/>
          </p:nvPr>
        </p:nvSpPr>
        <p:spPr/>
        <p:txBody>
          <a:bodyPr wrap="none" lIns="182880" tIns="146304" rIns="182880" bIns="146304"/>
          <a:lstStyle/>
          <a:p>
            <a:r>
              <a:rPr lang="en-US"/>
              <a:t>Click to edit Master title style</a:t>
            </a:r>
          </a:p>
        </p:txBody>
      </p:sp>
    </p:spTree>
    <p:extLst>
      <p:ext uri="{BB962C8B-B14F-4D97-AF65-F5344CB8AC3E}">
        <p14:creationId xmlns:p14="http://schemas.microsoft.com/office/powerpoint/2010/main" val="3652874421"/>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1.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image" Target="../media/image1.pn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theme" Target="../theme/theme3.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6" Type="http://schemas.openxmlformats.org/officeDocument/2006/relationships/image" Target="../media/image1.pn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4.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image" Target="../media/image6.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theme" Target="../theme/theme5.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63" r:id="rId15"/>
    <p:sldLayoutId id="2147484307" r:id="rId1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53714132"/>
      </p:ext>
    </p:extLst>
  </p:cSld>
  <p:clrMap bg1="dk1" tx1="lt1" bg2="dk2" tx2="lt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6" r:id="rId11"/>
    <p:sldLayoutId id="2147484304" r:id="rId12"/>
    <p:sldLayoutId id="2147484305" r:id="rId13"/>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97257700"/>
      </p:ext>
    </p:extLst>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15" r:id="rId7"/>
    <p:sldLayoutId id="2147484316" r:id="rId8"/>
    <p:sldLayoutId id="2147484317" r:id="rId9"/>
    <p:sldLayoutId id="2147484318" r:id="rId10"/>
    <p:sldLayoutId id="2147484319" r:id="rId11"/>
    <p:sldLayoutId id="2147484320" r:id="rId12"/>
    <p:sldLayoutId id="2147484321" r:id="rId13"/>
    <p:sldLayoutId id="2147484322" r:id="rId14"/>
    <p:sldLayoutId id="2147484323" r:id="rId15"/>
    <p:sldLayoutId id="2147484324" r:id="rId1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212255688"/>
      </p:ext>
    </p:extLst>
  </p:cSld>
  <p:clrMap bg1="dk1" tx1="lt1" bg2="dk2" tx2="lt2" accent1="accent1" accent2="accent2" accent3="accent3" accent4="accent4" accent5="accent5" accent6="accent6" hlink="hlink" folHlink="folHlink"/>
  <p:sldLayoutIdLst>
    <p:sldLayoutId id="2147484326" r:id="rId1"/>
    <p:sldLayoutId id="2147484327" r:id="rId2"/>
    <p:sldLayoutId id="2147484328"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 id="2147484344" r:id="rId14"/>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505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6"/>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1" y="1212853"/>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863531900"/>
      </p:ext>
    </p:extLst>
  </p:cSld>
  <p:clrMap bg1="lt1" tx1="dk1" bg2="lt2" tx2="dk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 id="2147484357" r:id="rId12"/>
    <p:sldLayoutId id="2147484358" r:id="rId13"/>
    <p:sldLayoutId id="2147484359" r:id="rId14"/>
    <p:sldLayoutId id="2147484360" r:id="rId15"/>
    <p:sldLayoutId id="2147484361" r:id="rId1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solidFill>
            <a:srgbClr val="FFFFFF"/>
          </a:solidFill>
          <a:effectLst/>
          <a:latin typeface="Segoe Pro Light"/>
          <a:ea typeface="+mn-ea"/>
          <a:cs typeface="Segoe Pro Light"/>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FFFFFF"/>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FFFFFF"/>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FFFFFF"/>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FFFFFF"/>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FFFFFF"/>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59.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8" Type="http://schemas.openxmlformats.org/officeDocument/2006/relationships/hyperlink" Target="https://docs.microsoft.com/en-us/azure/app-service-web/" TargetMode="External"/><Relationship Id="rId3" Type="http://schemas.openxmlformats.org/officeDocument/2006/relationships/hyperlink" Target="https://azure.microsoft.com/en-us/blog/" TargetMode="External"/><Relationship Id="rId7" Type="http://schemas.openxmlformats.org/officeDocument/2006/relationships/hyperlink" Target="https://azure.microsoft.com/en-us/resources/videos/azurecon-2015-deploying-highly-scalable-and-secure-web-and-mobile-apps/" TargetMode="External"/><Relationship Id="rId2" Type="http://schemas.openxmlformats.org/officeDocument/2006/relationships/notesSlide" Target="../notesSlides/notesSlide10.xml"/><Relationship Id="rId1" Type="http://schemas.openxmlformats.org/officeDocument/2006/relationships/slideLayout" Target="../slideLayouts/slideLayout32.xml"/><Relationship Id="rId6" Type="http://schemas.openxmlformats.org/officeDocument/2006/relationships/hyperlink" Target="https://docs.microsoft.com/en-us/azure/app-service/app-service-value-prop-what-is" TargetMode="External"/><Relationship Id="rId5" Type="http://schemas.openxmlformats.org/officeDocument/2006/relationships/hyperlink" Target="https://channel9.msdn.com/Shows/Azure-Power-Lunch" TargetMode="External"/><Relationship Id="rId4" Type="http://schemas.openxmlformats.org/officeDocument/2006/relationships/hyperlink" Target="https://azure.microsoft.com/en-us/updates/" TargetMode="External"/><Relationship Id="rId9" Type="http://schemas.openxmlformats.org/officeDocument/2006/relationships/hyperlink" Target="https://azure.microsoft.com/en-us/resources/videos/index/?services=app-servic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8" Type="http://schemas.openxmlformats.org/officeDocument/2006/relationships/hyperlink" Target="https://azure.microsoft.com/en-us/updates/azure-batch-updates-aug2017/" TargetMode="External"/><Relationship Id="rId3" Type="http://schemas.openxmlformats.org/officeDocument/2006/relationships/hyperlink" Target="https://azure.microsoft.com/en-us/updates/azure-cloud-shell-generate-scripts-by-using-mssql-scripter/" TargetMode="External"/><Relationship Id="rId7" Type="http://schemas.openxmlformats.org/officeDocument/2006/relationships/hyperlink" Target="https://azure.microsoft.com/en-us/updates/azure-monitor-new-capabilities-for-diagnostic-settings/" TargetMode="External"/><Relationship Id="rId12" Type="http://schemas.openxmlformats.org/officeDocument/2006/relationships/hyperlink" Target="https://www.microsoft.com/en-us/cloud-platform/roadmap" TargetMode="External"/><Relationship Id="rId2" Type="http://schemas.openxmlformats.org/officeDocument/2006/relationships/notesSlide" Target="../notesSlides/notesSlide2.xml"/><Relationship Id="rId1" Type="http://schemas.openxmlformats.org/officeDocument/2006/relationships/slideLayout" Target="../slideLayouts/slideLayout32.xml"/><Relationship Id="rId6" Type="http://schemas.openxmlformats.org/officeDocument/2006/relationships/hyperlink" Target="https://azure.microsoft.com/en-us/updates/azure-data-catalog-support-for-relationships-and-related-data-assets/" TargetMode="External"/><Relationship Id="rId11" Type="http://schemas.openxmlformats.org/officeDocument/2006/relationships/hyperlink" Target="https://azure.microsoft.com/en-us/updates/" TargetMode="External"/><Relationship Id="rId5" Type="http://schemas.openxmlformats.org/officeDocument/2006/relationships/hyperlink" Target="https://azure.microsoft.com/en-us/updates/azure-data-catalog-enhanced-permissions/" TargetMode="External"/><Relationship Id="rId10" Type="http://schemas.openxmlformats.org/officeDocument/2006/relationships/hyperlink" Target="https://azure.microsoft.com/en-us/blog/" TargetMode="External"/><Relationship Id="rId4" Type="http://schemas.openxmlformats.org/officeDocument/2006/relationships/hyperlink" Target="https://azure.microsoft.com/en-us/updates/public-preview-azure-event-grid/" TargetMode="External"/><Relationship Id="rId9" Type="http://schemas.openxmlformats.org/officeDocument/2006/relationships/hyperlink" Target="https://azure.microsoft.com/en-us/blog/investing-deeply-in-terraform-on-azure/"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redcross.org" TargetMode="External"/><Relationship Id="rId7"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32.xml"/><Relationship Id="rId6" Type="http://schemas.openxmlformats.org/officeDocument/2006/relationships/hyperlink" Target="https://microsoft.benevity.org/" TargetMode="External"/><Relationship Id="rId5" Type="http://schemas.openxmlformats.org/officeDocument/2006/relationships/hyperlink" Target="https://disaster.salvationarmyusa.org/" TargetMode="External"/><Relationship Id="rId4" Type="http://schemas.openxmlformats.org/officeDocument/2006/relationships/hyperlink" Target="http://www.redcross.org/volunteer/become-a-volunteer"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64.xml"/><Relationship Id="rId6" Type="http://schemas.openxmlformats.org/officeDocument/2006/relationships/hyperlink" Target="http://devupconf.org/" TargetMode="Externa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xml"/><Relationship Id="rId1" Type="http://schemas.openxmlformats.org/officeDocument/2006/relationships/slideLayout" Target="../slideLayouts/slideLayout32.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7.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emf"/><Relationship Id="rId7" Type="http://schemas.openxmlformats.org/officeDocument/2006/relationships/image" Target="../media/image27.emf"/><Relationship Id="rId2" Type="http://schemas.openxmlformats.org/officeDocument/2006/relationships/notesSlide" Target="../notesSlides/notesSlide6.xml"/><Relationship Id="rId1" Type="http://schemas.openxmlformats.org/officeDocument/2006/relationships/slideLayout" Target="../slideLayouts/slideLayout32.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 Id="rId9" Type="http://schemas.openxmlformats.org/officeDocument/2006/relationships/image" Target="../media/image29.emf"/></Relationships>
</file>

<file path=ppt/slides/_rels/slide8.xml.rels><?xml version="1.0" encoding="UTF-8" standalone="yes"?>
<Relationships xmlns="http://schemas.openxmlformats.org/package/2006/relationships"><Relationship Id="rId8" Type="http://schemas.openxmlformats.org/officeDocument/2006/relationships/image" Target="../media/image35.emf"/><Relationship Id="rId3" Type="http://schemas.openxmlformats.org/officeDocument/2006/relationships/image" Target="../media/image30.emf"/><Relationship Id="rId7" Type="http://schemas.openxmlformats.org/officeDocument/2006/relationships/image" Target="../media/image34.emf"/><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slides/_rels/slide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8.xml"/><Relationship Id="rId1" Type="http://schemas.openxmlformats.org/officeDocument/2006/relationships/slideLayout" Target="../slideLayouts/slideLayout32.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p:cNvSpPr>
            <a:spLocks noGrp="1"/>
          </p:cNvSpPr>
          <p:nvPr>
            <p:ph type="ctrTitle"/>
          </p:nvPr>
        </p:nvSpPr>
        <p:spPr>
          <a:xfrm>
            <a:off x="279820" y="1058862"/>
            <a:ext cx="6390433" cy="1955392"/>
          </a:xfrm>
          <a:solidFill>
            <a:srgbClr val="002060"/>
          </a:solidFill>
        </p:spPr>
        <p:txBody>
          <a:bodyPr vert="horz" wrap="square" lIns="182854" tIns="93260" rIns="182854" bIns="93260" rtlCol="0" anchor="t">
            <a:noAutofit/>
          </a:bodyPr>
          <a:lstStyle/>
          <a:p>
            <a:pPr defTabSz="932486" eaLnBrk="1" hangingPunct="1">
              <a:defRPr/>
            </a:pPr>
            <a:r>
              <a:rPr sz="6600" spc="0" dirty="0">
                <a:latin typeface="Segoe UI Light"/>
                <a:ea typeface="+mn-ea"/>
                <a:cs typeface="Segoe UI Light"/>
              </a:rPr>
              <a:t>Microsoft Azure </a:t>
            </a:r>
            <a:br>
              <a:rPr sz="6600" spc="0" dirty="0">
                <a:latin typeface="Segoe UI Light"/>
                <a:ea typeface="+mn-ea"/>
                <a:cs typeface="Segoe UI Light"/>
              </a:rPr>
            </a:br>
            <a:r>
              <a:rPr sz="6600" spc="0" dirty="0">
                <a:latin typeface="Segoe UI Light"/>
                <a:ea typeface="+mn-ea"/>
                <a:cs typeface="Segoe UI Light"/>
              </a:rPr>
              <a:t>P  </a:t>
            </a:r>
            <a:r>
              <a:rPr sz="6600" spc="0" dirty="0" err="1">
                <a:latin typeface="Segoe UI Light"/>
                <a:ea typeface="+mn-ea"/>
                <a:cs typeface="Segoe UI Light"/>
              </a:rPr>
              <a:t>wer</a:t>
            </a:r>
            <a:r>
              <a:rPr lang="en-US" sz="6600" spc="0" dirty="0">
                <a:latin typeface="Segoe UI Light"/>
                <a:ea typeface="+mn-ea"/>
                <a:cs typeface="Segoe UI Light"/>
              </a:rPr>
              <a:t> Lunch</a:t>
            </a:r>
            <a:br>
              <a:rPr sz="6600" spc="0" dirty="0">
                <a:latin typeface="Segoe UI Light"/>
                <a:ea typeface="+mn-ea"/>
                <a:cs typeface="Segoe UI Light"/>
              </a:rPr>
            </a:br>
            <a:endParaRPr sz="6600" spc="0" dirty="0">
              <a:latin typeface="Segoe UI Light"/>
              <a:ea typeface="+mn-ea"/>
              <a:cs typeface="Segoe UI Light"/>
            </a:endParaRPr>
          </a:p>
        </p:txBody>
      </p:sp>
      <p:sp>
        <p:nvSpPr>
          <p:cNvPr id="12290" name="Title 4"/>
          <p:cNvSpPr txBox="1">
            <a:spLocks/>
          </p:cNvSpPr>
          <p:nvPr/>
        </p:nvSpPr>
        <p:spPr bwMode="auto">
          <a:xfrm>
            <a:off x="279820" y="5879182"/>
            <a:ext cx="6390433" cy="818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46227" tIns="91391" rIns="146227" bIns="91391" anchor="ct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defTabSz="931695" eaLnBrk="1" fontAlgn="base" hangingPunct="1">
              <a:lnSpc>
                <a:spcPts val="3001"/>
              </a:lnSpc>
              <a:spcBef>
                <a:spcPct val="0"/>
              </a:spcBef>
              <a:spcAft>
                <a:spcPts val="1199"/>
              </a:spcAft>
            </a:pPr>
            <a:r>
              <a:rPr kumimoji="0" lang="en-US" sz="1800" b="1" i="0" u="none" strike="noStrike" kern="1200" cap="none" spc="0" normalizeH="0" baseline="0" noProof="0">
                <a:ln>
                  <a:noFill/>
                </a:ln>
                <a:solidFill>
                  <a:schemeClr val="tx1">
                    <a:lumMod val="95000"/>
                    <a:lumOff val="5000"/>
                  </a:schemeClr>
                </a:solidFill>
                <a:effectLst/>
                <a:uLnTx/>
                <a:uFillTx/>
                <a:latin typeface="Segoe UI Light" charset="0"/>
                <a:cs typeface="Segoe UI" charset="0"/>
              </a:rPr>
              <a:t>Presented By: </a:t>
            </a:r>
            <a:r>
              <a:rPr kumimoji="0" lang="en-US" sz="1800" b="0" i="0" u="none" strike="noStrike" kern="1200" cap="none" spc="0" normalizeH="0" baseline="0" noProof="0">
                <a:ln>
                  <a:noFill/>
                </a:ln>
                <a:solidFill>
                  <a:schemeClr val="tx1">
                    <a:lumMod val="95000"/>
                    <a:lumOff val="5000"/>
                  </a:schemeClr>
                </a:solidFill>
                <a:effectLst/>
                <a:uLnTx/>
                <a:uFillTx/>
                <a:latin typeface="Segoe UI Light" charset="0"/>
                <a:cs typeface="Segoe UI" charset="0"/>
              </a:rPr>
              <a:t>Azure Solution Architects </a:t>
            </a:r>
            <a:r>
              <a:rPr lang="en-US" sz="1800">
                <a:solidFill>
                  <a:schemeClr val="tx1">
                    <a:lumMod val="95000"/>
                    <a:lumOff val="5000"/>
                  </a:schemeClr>
                </a:solidFill>
                <a:latin typeface="Segoe UI Light" charset="0"/>
                <a:cs typeface="Segoe UI" charset="0"/>
              </a:rPr>
              <a:t>from US South Central</a:t>
            </a:r>
            <a:endParaRPr kumimoji="0" lang="en-US" sz="1800" b="0" i="0" u="none" strike="noStrike" kern="1200" cap="none" spc="0" normalizeH="0" baseline="0" noProof="0">
              <a:ln>
                <a:noFill/>
              </a:ln>
              <a:solidFill>
                <a:schemeClr val="tx1">
                  <a:lumMod val="95000"/>
                  <a:lumOff val="5000"/>
                </a:schemeClr>
              </a:solidFill>
              <a:effectLst/>
              <a:uLnTx/>
              <a:uFillTx/>
              <a:latin typeface="Segoe UI Light" charset="0"/>
              <a:cs typeface="Segoe UI" charset="0"/>
            </a:endParaRPr>
          </a:p>
        </p:txBody>
      </p:sp>
      <p:sp>
        <p:nvSpPr>
          <p:cNvPr id="5" name="Title 4"/>
          <p:cNvSpPr txBox="1">
            <a:spLocks/>
          </p:cNvSpPr>
          <p:nvPr/>
        </p:nvSpPr>
        <p:spPr>
          <a:xfrm>
            <a:off x="285004" y="3742395"/>
            <a:ext cx="4740173" cy="552969"/>
          </a:xfrm>
          <a:prstGeom prst="rect">
            <a:avLst/>
          </a:prstGeom>
        </p:spPr>
        <p:txBody>
          <a:bodyPr lIns="182854" tIns="91427" rIns="182854" bIns="91427"/>
          <a:lstStyle>
            <a:lvl1pPr algn="l" defTabSz="931863" rtl="0" fontAlgn="base">
              <a:lnSpc>
                <a:spcPct val="90000"/>
              </a:lnSpc>
              <a:spcBef>
                <a:spcPct val="0"/>
              </a:spcBef>
              <a:spcAft>
                <a:spcPct val="0"/>
              </a:spcAft>
              <a:defRPr lang="en-US" sz="6000" kern="1200" spc="-102" baseline="0">
                <a:ln w="3175">
                  <a:noFill/>
                </a:ln>
                <a:solidFill>
                  <a:schemeClr val="bg1"/>
                </a:solidFill>
                <a:latin typeface="+mj-lt"/>
                <a:ea typeface="ＭＳ Ｐゴシック" charset="0"/>
                <a:cs typeface="Segoe UI" pitchFamily="34" charset="0"/>
              </a:defRPr>
            </a:lvl1pPr>
            <a:lvl2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2pPr>
            <a:lvl3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3pPr>
            <a:lvl4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4pPr>
            <a:lvl5pPr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5pPr>
            <a:lvl6pPr marL="4572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6pPr>
            <a:lvl7pPr marL="9144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7pPr>
            <a:lvl8pPr marL="13716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8pPr>
            <a:lvl9pPr marL="1828800" algn="l" defTabSz="931863" rtl="0" fontAlgn="base">
              <a:lnSpc>
                <a:spcPct val="90000"/>
              </a:lnSpc>
              <a:spcBef>
                <a:spcPct val="0"/>
              </a:spcBef>
              <a:spcAft>
                <a:spcPct val="0"/>
              </a:spcAft>
              <a:defRPr sz="5400">
                <a:solidFill>
                  <a:schemeClr val="tx2"/>
                </a:solidFill>
                <a:latin typeface="Segoe UI Light" charset="0"/>
                <a:ea typeface="ＭＳ Ｐゴシック" charset="0"/>
                <a:cs typeface="Segoe UI" charset="0"/>
              </a:defRPr>
            </a:lvl9pPr>
          </a:lstStyle>
          <a:p>
            <a:pPr marL="0" marR="0" lvl="0" indent="0" algn="l" defTabSz="932486" rtl="0" eaLnBrk="1" fontAlgn="base" latinLnBrk="0" hangingPunct="1">
              <a:lnSpc>
                <a:spcPct val="90000"/>
              </a:lnSpc>
              <a:spcBef>
                <a:spcPct val="0"/>
              </a:spcBef>
              <a:spcAft>
                <a:spcPct val="0"/>
              </a:spcAft>
              <a:buClrTx/>
              <a:buSzTx/>
              <a:buFontTx/>
              <a:buNone/>
              <a:tabLst/>
              <a:defRPr/>
            </a:pPr>
            <a:endParaRPr kumimoji="0" lang="en-US" sz="2040" b="0" i="0" u="none" strike="noStrike" kern="1200" cap="none" spc="0" normalizeH="0" baseline="0" noProof="0">
              <a:ln w="3175">
                <a:noFill/>
              </a:ln>
              <a:solidFill>
                <a:srgbClr val="FFFFFF"/>
              </a:solidFill>
              <a:effectLst/>
              <a:uLnTx/>
              <a:uFillTx/>
              <a:latin typeface="Segoe UI Light"/>
              <a:ea typeface="ＭＳ Ｐゴシック" charset="0"/>
              <a:cs typeface="Segoe UI Light"/>
            </a:endParaRPr>
          </a:p>
        </p:txBody>
      </p:sp>
      <p:pic>
        <p:nvPicPr>
          <p:cNvPr id="2" name="Picture 1" descr="Power symbol"/>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884237" y="2228559"/>
            <a:ext cx="457200" cy="571500"/>
          </a:xfrm>
          <a:prstGeom prst="rect">
            <a:avLst/>
          </a:prstGeom>
        </p:spPr>
      </p:pic>
      <p:sp>
        <p:nvSpPr>
          <p:cNvPr id="7" name="Title 4"/>
          <p:cNvSpPr txBox="1">
            <a:spLocks/>
          </p:cNvSpPr>
          <p:nvPr/>
        </p:nvSpPr>
        <p:spPr bwMode="auto">
          <a:xfrm>
            <a:off x="279820" y="5345782"/>
            <a:ext cx="6390433" cy="533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46227" tIns="91391" rIns="146227" bIns="91391" anchor="ctr"/>
          <a:lstStyle>
            <a:lvl1pPr eaLnBrk="0" hangingPunct="0">
              <a:defRPr sz="2400">
                <a:solidFill>
                  <a:schemeClr val="tx1"/>
                </a:solidFill>
                <a:latin typeface="Segoe UI" charset="0"/>
                <a:ea typeface="ＭＳ Ｐゴシック"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defTabSz="931695" eaLnBrk="1" fontAlgn="base" hangingPunct="1">
              <a:lnSpc>
                <a:spcPts val="3001"/>
              </a:lnSpc>
              <a:spcBef>
                <a:spcPct val="0"/>
              </a:spcBef>
              <a:spcAft>
                <a:spcPts val="1199"/>
              </a:spcAft>
            </a:pPr>
            <a:r>
              <a:rPr kumimoji="0" lang="en-US" sz="1800" b="1"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rPr>
              <a:t>Date: </a:t>
            </a:r>
            <a:r>
              <a:rPr kumimoji="0" lang="en-US" sz="1800" b="0" i="0" u="none" strike="noStrike" kern="1200" cap="none" spc="0" normalizeH="0" baseline="0" noProof="0" dirty="0">
                <a:ln>
                  <a:noFill/>
                </a:ln>
                <a:solidFill>
                  <a:schemeClr val="tx1">
                    <a:lumMod val="95000"/>
                    <a:lumOff val="5000"/>
                  </a:schemeClr>
                </a:solidFill>
                <a:effectLst/>
                <a:uLnTx/>
                <a:uFillTx/>
                <a:latin typeface="Segoe UI Light" charset="0"/>
                <a:cs typeface="Segoe UI" charset="0"/>
              </a:rPr>
              <a:t>September 1, 2017</a:t>
            </a:r>
          </a:p>
        </p:txBody>
      </p:sp>
      <p:sp>
        <p:nvSpPr>
          <p:cNvPr id="8" name="Title 4"/>
          <p:cNvSpPr txBox="1">
            <a:spLocks/>
          </p:cNvSpPr>
          <p:nvPr/>
        </p:nvSpPr>
        <p:spPr>
          <a:xfrm>
            <a:off x="285009" y="3469022"/>
            <a:ext cx="6385244" cy="1955392"/>
          </a:xfrm>
          <a:prstGeom prst="rect">
            <a:avLst/>
          </a:prstGeom>
        </p:spPr>
        <p:txBody>
          <a:bodyPr vert="horz" wrap="square" lIns="182854" tIns="93260" rIns="182854" bIns="93260" rtlCol="0" anchor="t">
            <a:noAutofit/>
          </a:bodyPr>
          <a:lstStyle>
            <a:lvl1pPr algn="l" defTabSz="931695" rtl="0" eaLnBrk="0" fontAlgn="base" hangingPunct="0">
              <a:lnSpc>
                <a:spcPct val="90000"/>
              </a:lnSpc>
              <a:spcBef>
                <a:spcPct val="0"/>
              </a:spcBef>
              <a:spcAft>
                <a:spcPct val="0"/>
              </a:spcAft>
              <a:defRPr lang="en-US" sz="5999" kern="1200" spc="-102" baseline="0">
                <a:ln w="3175">
                  <a:noFill/>
                </a:ln>
                <a:solidFill>
                  <a:schemeClr val="bg1"/>
                </a:solidFill>
                <a:latin typeface="+mj-lt"/>
                <a:ea typeface="ＭＳ Ｐゴシック" charset="0"/>
                <a:cs typeface="Segoe UI" pitchFamily="34" charset="0"/>
              </a:defRPr>
            </a:lvl1pPr>
            <a:lvl2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2pPr>
            <a:lvl3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3pPr>
            <a:lvl4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4pPr>
            <a:lvl5pPr algn="l" defTabSz="931695" rtl="0" eaLnBrk="0" fontAlgn="base" hangingPunct="0">
              <a:lnSpc>
                <a:spcPct val="90000"/>
              </a:lnSpc>
              <a:spcBef>
                <a:spcPct val="0"/>
              </a:spcBef>
              <a:spcAft>
                <a:spcPct val="0"/>
              </a:spcAft>
              <a:defRPr sz="5399">
                <a:solidFill>
                  <a:schemeClr val="tx2"/>
                </a:solidFill>
                <a:latin typeface="Segoe UI Light" charset="0"/>
                <a:ea typeface="ＭＳ Ｐゴシック" charset="0"/>
                <a:cs typeface="Segoe UI" charset="0"/>
              </a:defRPr>
            </a:lvl5pPr>
            <a:lvl6pPr marL="457117"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6pPr>
            <a:lvl7pPr marL="914235"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7pPr>
            <a:lvl8pPr marL="1371352"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8pPr>
            <a:lvl9pPr marL="1828471" algn="l" defTabSz="931695" rtl="0" fontAlgn="base">
              <a:lnSpc>
                <a:spcPct val="90000"/>
              </a:lnSpc>
              <a:spcBef>
                <a:spcPct val="0"/>
              </a:spcBef>
              <a:spcAft>
                <a:spcPct val="0"/>
              </a:spcAft>
              <a:defRPr sz="5399">
                <a:solidFill>
                  <a:schemeClr val="tx2"/>
                </a:solidFill>
                <a:latin typeface="Segoe UI Light" charset="0"/>
                <a:ea typeface="ＭＳ Ｐゴシック" charset="0"/>
                <a:cs typeface="Segoe UI" charset="0"/>
              </a:defRPr>
            </a:lvl9pPr>
          </a:lstStyle>
          <a:p>
            <a:pPr defTabSz="932486" eaLnBrk="1" hangingPunct="1">
              <a:defRPr/>
            </a:pPr>
            <a:r>
              <a:rPr lang="en-US" sz="3200" b="1" spc="0" dirty="0">
                <a:latin typeface="Segoe UI Light"/>
                <a:ea typeface="+mn-ea"/>
                <a:cs typeface="Segoe UI Light"/>
              </a:rPr>
              <a:t>Today’s Topic: </a:t>
            </a:r>
          </a:p>
          <a:p>
            <a:pPr defTabSz="932486" eaLnBrk="1" hangingPunct="1">
              <a:defRPr/>
            </a:pPr>
            <a:r>
              <a:rPr lang="en-US" sz="3200" spc="0" dirty="0">
                <a:ea typeface="+mn-ea"/>
                <a:cs typeface="Segoe UI Light"/>
              </a:rPr>
              <a:t>A Quick Lap Around </a:t>
            </a:r>
          </a:p>
          <a:p>
            <a:pPr defTabSz="932486" eaLnBrk="1" hangingPunct="1">
              <a:defRPr/>
            </a:pPr>
            <a:r>
              <a:rPr lang="en-US" sz="3200" spc="0" dirty="0">
                <a:latin typeface="Segoe UI Light"/>
                <a:ea typeface="+mn-ea"/>
                <a:cs typeface="Segoe UI Light"/>
              </a:rPr>
              <a:t>Web Apps in Azure App Services</a:t>
            </a:r>
            <a:br>
              <a:rPr lang="en-US" sz="3200" spc="0" dirty="0">
                <a:latin typeface="Segoe UI Light"/>
                <a:ea typeface="+mn-ea"/>
                <a:cs typeface="Segoe UI Light"/>
              </a:rPr>
            </a:br>
            <a:endParaRPr lang="en-US" sz="3200" spc="0" dirty="0">
              <a:latin typeface="Segoe UI Light"/>
              <a:ea typeface="+mn-ea"/>
              <a:cs typeface="Segoe UI Light"/>
            </a:endParaRPr>
          </a:p>
        </p:txBody>
      </p:sp>
      <p:pic>
        <p:nvPicPr>
          <p:cNvPr id="11" name="Picture 4" descr="Image result for lunch">
            <a:extLst>
              <a:ext uri="{FF2B5EF4-FFF2-40B4-BE49-F238E27FC236}">
                <a16:creationId xmlns:a16="http://schemas.microsoft.com/office/drawing/2014/main" id="{9FB35AEE-3924-4EDC-B664-7048F0422C21}"/>
              </a:ext>
            </a:extLst>
          </p:cNvPr>
          <p:cNvPicPr>
            <a:picLocks noChangeAspect="1" noChangeArrowheads="1"/>
          </p:cNvPicPr>
          <p:nvPr/>
        </p:nvPicPr>
        <p:blipFill>
          <a:blip r:embed="rId4"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922837" y="2049462"/>
            <a:ext cx="1011914" cy="860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70889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ABA304-5628-44C0-9024-316F1EFEFF52}"/>
              </a:ext>
            </a:extLst>
          </p:cNvPr>
          <p:cNvSpPr>
            <a:spLocks noGrp="1"/>
          </p:cNvSpPr>
          <p:nvPr>
            <p:ph type="title"/>
          </p:nvPr>
        </p:nvSpPr>
        <p:spPr>
          <a:xfrm>
            <a:off x="-458786" y="-2447926"/>
            <a:ext cx="11889564" cy="917575"/>
          </a:xfrm>
        </p:spPr>
        <p:txBody>
          <a:bodyPr/>
          <a:lstStyle/>
          <a:p>
            <a:r>
              <a:rPr lang="en-US" dirty="0"/>
              <a:t>App Services: Web Apps</a:t>
            </a:r>
          </a:p>
        </p:txBody>
      </p:sp>
      <p:pic>
        <p:nvPicPr>
          <p:cNvPr id="36" name="Picture 35">
            <a:extLst>
              <a:ext uri="{FF2B5EF4-FFF2-40B4-BE49-F238E27FC236}">
                <a16:creationId xmlns:a16="http://schemas.microsoft.com/office/drawing/2014/main" id="{5A916B68-3BE3-4F44-B0B0-7F10CFBA1ED2}"/>
              </a:ext>
            </a:extLst>
          </p:cNvPr>
          <p:cNvPicPr>
            <a:picLocks noChangeAspect="1"/>
          </p:cNvPicPr>
          <p:nvPr/>
        </p:nvPicPr>
        <p:blipFill>
          <a:blip r:embed="rId3"/>
          <a:stretch>
            <a:fillRect/>
          </a:stretch>
        </p:blipFill>
        <p:spPr>
          <a:xfrm>
            <a:off x="792924" y="1823410"/>
            <a:ext cx="2938475" cy="2932827"/>
          </a:xfrm>
          <a:prstGeom prst="rect">
            <a:avLst/>
          </a:prstGeom>
        </p:spPr>
      </p:pic>
      <p:sp>
        <p:nvSpPr>
          <p:cNvPr id="42" name="TextBox 41">
            <a:extLst>
              <a:ext uri="{FF2B5EF4-FFF2-40B4-BE49-F238E27FC236}">
                <a16:creationId xmlns:a16="http://schemas.microsoft.com/office/drawing/2014/main" id="{7D0DBBF6-8D64-4B13-9249-75766775963B}"/>
              </a:ext>
            </a:extLst>
          </p:cNvPr>
          <p:cNvSpPr txBox="1"/>
          <p:nvPr/>
        </p:nvSpPr>
        <p:spPr>
          <a:xfrm>
            <a:off x="518652" y="4756237"/>
            <a:ext cx="3487018" cy="738664"/>
          </a:xfrm>
          <a:prstGeom prst="rect">
            <a:avLst/>
          </a:prstGeom>
          <a:noFill/>
        </p:spPr>
        <p:txBody>
          <a:bodyPr wrap="square" lIns="182880" tIns="146304" rIns="182880" bIns="146304" rtlCol="0">
            <a:spAutoFit/>
          </a:bodyPr>
          <a:lstStyle/>
          <a:p>
            <a:pPr>
              <a:lnSpc>
                <a:spcPct val="90000"/>
              </a:lnSpc>
              <a:spcAft>
                <a:spcPts val="600"/>
              </a:spcAft>
            </a:pPr>
            <a:r>
              <a:rPr lang="en-US" sz="3200" b="1" dirty="0">
                <a:gradFill>
                  <a:gsLst>
                    <a:gs pos="2917">
                      <a:schemeClr val="tx1"/>
                    </a:gs>
                    <a:gs pos="30000">
                      <a:schemeClr val="tx1"/>
                    </a:gs>
                  </a:gsLst>
                  <a:lin ang="5400000" scaled="0"/>
                </a:gradFill>
              </a:rPr>
              <a:t>Azure Web App</a:t>
            </a:r>
          </a:p>
        </p:txBody>
      </p:sp>
      <p:cxnSp>
        <p:nvCxnSpPr>
          <p:cNvPr id="30" name="Straight Connector 29">
            <a:extLst>
              <a:ext uri="{FF2B5EF4-FFF2-40B4-BE49-F238E27FC236}">
                <a16:creationId xmlns:a16="http://schemas.microsoft.com/office/drawing/2014/main" id="{DEBB0EC6-40CA-4C67-9AE2-477D28EEDE32}"/>
              </a:ext>
            </a:extLst>
          </p:cNvPr>
          <p:cNvCxnSpPr/>
          <p:nvPr/>
        </p:nvCxnSpPr>
        <p:spPr>
          <a:xfrm>
            <a:off x="5724121" y="848508"/>
            <a:ext cx="0" cy="5502276"/>
          </a:xfrm>
          <a:prstGeom prst="line">
            <a:avLst/>
          </a:prstGeom>
          <a:ln w="38100">
            <a:headEnd type="none"/>
            <a:tailEnd type="none"/>
          </a:ln>
        </p:spPr>
        <p:style>
          <a:lnRef idx="2">
            <a:schemeClr val="dk1"/>
          </a:lnRef>
          <a:fillRef idx="0">
            <a:schemeClr val="dk1"/>
          </a:fillRef>
          <a:effectRef idx="1">
            <a:schemeClr val="dk1"/>
          </a:effectRef>
          <a:fontRef idx="minor">
            <a:schemeClr val="tx1"/>
          </a:fontRef>
        </p:style>
      </p:cxnSp>
      <p:sp>
        <p:nvSpPr>
          <p:cNvPr id="33" name="TextBox 32">
            <a:extLst>
              <a:ext uri="{FF2B5EF4-FFF2-40B4-BE49-F238E27FC236}">
                <a16:creationId xmlns:a16="http://schemas.microsoft.com/office/drawing/2014/main" id="{A20C77A5-817B-4D58-AA4D-81F979327ECC}"/>
              </a:ext>
            </a:extLst>
          </p:cNvPr>
          <p:cNvSpPr txBox="1"/>
          <p:nvPr/>
        </p:nvSpPr>
        <p:spPr>
          <a:xfrm>
            <a:off x="6804398" y="370075"/>
            <a:ext cx="7510923" cy="6459141"/>
          </a:xfrm>
          <a:prstGeom prst="rect">
            <a:avLst/>
          </a:prstGeom>
          <a:noFill/>
        </p:spPr>
        <p:txBody>
          <a:bodyPr wrap="square" lIns="182880" tIns="146304" rIns="182880" bIns="146304" rtlCol="0">
            <a:spAutoFit/>
          </a:bodyPr>
          <a:lstStyle/>
          <a:p>
            <a:pPr>
              <a:lnSpc>
                <a:spcPct val="150000"/>
              </a:lnSpc>
              <a:spcAft>
                <a:spcPts val="600"/>
              </a:spcAft>
            </a:pPr>
            <a:r>
              <a:rPr lang="en-US" sz="2400" b="1" dirty="0">
                <a:gradFill>
                  <a:gsLst>
                    <a:gs pos="2917">
                      <a:schemeClr val="tx1"/>
                    </a:gs>
                    <a:gs pos="30000">
                      <a:schemeClr val="tx1"/>
                    </a:gs>
                  </a:gsLst>
                  <a:lin ang="5400000" scaled="0"/>
                </a:gradFill>
              </a:rPr>
              <a:t>Host web applications</a:t>
            </a:r>
          </a:p>
          <a:p>
            <a:pPr>
              <a:lnSpc>
                <a:spcPct val="150000"/>
              </a:lnSpc>
              <a:spcAft>
                <a:spcPts val="600"/>
              </a:spcAft>
            </a:pPr>
            <a:r>
              <a:rPr lang="en-US" sz="2400" b="1" dirty="0">
                <a:gradFill>
                  <a:gsLst>
                    <a:gs pos="2917">
                      <a:schemeClr val="tx1"/>
                    </a:gs>
                    <a:gs pos="30000">
                      <a:schemeClr val="tx1"/>
                    </a:gs>
                  </a:gsLst>
                  <a:lin ang="5400000" scaled="0"/>
                </a:gradFill>
              </a:rPr>
              <a:t>.NET, Node.js, Python, Java, PHP</a:t>
            </a:r>
          </a:p>
          <a:p>
            <a:pPr>
              <a:lnSpc>
                <a:spcPct val="150000"/>
              </a:lnSpc>
              <a:spcAft>
                <a:spcPts val="600"/>
              </a:spcAft>
            </a:pPr>
            <a:r>
              <a:rPr lang="en-US" sz="2400" b="1" dirty="0">
                <a:gradFill>
                  <a:gsLst>
                    <a:gs pos="2917">
                      <a:schemeClr val="tx1"/>
                    </a:gs>
                    <a:gs pos="30000">
                      <a:schemeClr val="tx1"/>
                    </a:gs>
                  </a:gsLst>
                  <a:lin ang="5400000" scaled="0"/>
                </a:gradFill>
              </a:rPr>
              <a:t>SLA 99.95%</a:t>
            </a:r>
          </a:p>
          <a:p>
            <a:pPr>
              <a:lnSpc>
                <a:spcPct val="150000"/>
              </a:lnSpc>
              <a:spcAft>
                <a:spcPts val="600"/>
              </a:spcAft>
            </a:pPr>
            <a:r>
              <a:rPr lang="en-US" sz="2400" b="1" dirty="0">
                <a:gradFill>
                  <a:gsLst>
                    <a:gs pos="2917">
                      <a:schemeClr val="tx1"/>
                    </a:gs>
                    <a:gs pos="30000">
                      <a:schemeClr val="tx1"/>
                    </a:gs>
                  </a:gsLst>
                  <a:lin ang="5400000" scaled="0"/>
                </a:gradFill>
              </a:rPr>
              <a:t>Custom Domains and SSL</a:t>
            </a:r>
          </a:p>
          <a:p>
            <a:pPr>
              <a:lnSpc>
                <a:spcPct val="150000"/>
              </a:lnSpc>
              <a:spcAft>
                <a:spcPts val="600"/>
              </a:spcAft>
            </a:pPr>
            <a:r>
              <a:rPr lang="en-US" sz="2400" b="1" dirty="0">
                <a:gradFill>
                  <a:gsLst>
                    <a:gs pos="2917">
                      <a:schemeClr val="tx1"/>
                    </a:gs>
                    <a:gs pos="30000">
                      <a:schemeClr val="tx1"/>
                    </a:gs>
                  </a:gsLst>
                  <a:lin ang="5400000" scaled="0"/>
                </a:gradFill>
              </a:rPr>
              <a:t>Deployment Slots</a:t>
            </a:r>
          </a:p>
          <a:p>
            <a:pPr>
              <a:lnSpc>
                <a:spcPct val="150000"/>
              </a:lnSpc>
              <a:spcAft>
                <a:spcPts val="600"/>
              </a:spcAft>
            </a:pPr>
            <a:r>
              <a:rPr lang="en-US" sz="2400" b="1" dirty="0">
                <a:gradFill>
                  <a:gsLst>
                    <a:gs pos="2917">
                      <a:schemeClr val="tx1"/>
                    </a:gs>
                    <a:gs pos="30000">
                      <a:schemeClr val="tx1"/>
                    </a:gs>
                  </a:gsLst>
                  <a:lin ang="5400000" scaled="0"/>
                </a:gradFill>
              </a:rPr>
              <a:t>Continuous Deployment</a:t>
            </a:r>
          </a:p>
          <a:p>
            <a:pPr>
              <a:lnSpc>
                <a:spcPct val="150000"/>
              </a:lnSpc>
              <a:spcAft>
                <a:spcPts val="600"/>
              </a:spcAft>
            </a:pPr>
            <a:r>
              <a:rPr lang="en-US" sz="2400" b="1" dirty="0">
                <a:gradFill>
                  <a:gsLst>
                    <a:gs pos="2917">
                      <a:schemeClr val="tx1"/>
                    </a:gs>
                    <a:gs pos="30000">
                      <a:schemeClr val="tx1"/>
                    </a:gs>
                  </a:gsLst>
                  <a:lin ang="5400000" scaled="0"/>
                </a:gradFill>
              </a:rPr>
              <a:t>Scaling (Manual or Auto)</a:t>
            </a:r>
          </a:p>
          <a:p>
            <a:pPr>
              <a:lnSpc>
                <a:spcPct val="150000"/>
              </a:lnSpc>
              <a:spcAft>
                <a:spcPts val="600"/>
              </a:spcAft>
            </a:pPr>
            <a:r>
              <a:rPr lang="en-US" sz="2400" b="1" dirty="0">
                <a:gradFill>
                  <a:gsLst>
                    <a:gs pos="2917">
                      <a:schemeClr val="tx1"/>
                    </a:gs>
                    <a:gs pos="30000">
                      <a:schemeClr val="tx1"/>
                    </a:gs>
                  </a:gsLst>
                  <a:lin ang="5400000" scaled="0"/>
                </a:gradFill>
              </a:rPr>
              <a:t>Authentication / Authorization</a:t>
            </a:r>
          </a:p>
          <a:p>
            <a:pPr>
              <a:lnSpc>
                <a:spcPct val="150000"/>
              </a:lnSpc>
              <a:spcAft>
                <a:spcPts val="600"/>
              </a:spcAft>
            </a:pPr>
            <a:r>
              <a:rPr lang="en-US" sz="2400" b="1" dirty="0">
                <a:gradFill>
                  <a:gsLst>
                    <a:gs pos="2917">
                      <a:schemeClr val="tx1"/>
                    </a:gs>
                    <a:gs pos="30000">
                      <a:schemeClr val="tx1"/>
                    </a:gs>
                  </a:gsLst>
                  <a:lin ang="5400000" scaled="0"/>
                </a:gradFill>
              </a:rPr>
              <a:t>Traffic </a:t>
            </a:r>
            <a:r>
              <a:rPr lang="en-US" sz="2400" b="1" dirty="0" err="1">
                <a:gradFill>
                  <a:gsLst>
                    <a:gs pos="2917">
                      <a:schemeClr val="tx1"/>
                    </a:gs>
                    <a:gs pos="30000">
                      <a:schemeClr val="tx1"/>
                    </a:gs>
                  </a:gsLst>
                  <a:lin ang="5400000" scaled="0"/>
                </a:gradFill>
              </a:rPr>
              <a:t>Mgmt</a:t>
            </a:r>
            <a:endParaRPr lang="en-US" sz="2400" b="1" dirty="0">
              <a:gradFill>
                <a:gsLst>
                  <a:gs pos="2917">
                    <a:schemeClr val="tx1"/>
                  </a:gs>
                  <a:gs pos="30000">
                    <a:schemeClr val="tx1"/>
                  </a:gs>
                </a:gsLst>
                <a:lin ang="5400000" scaled="0"/>
              </a:gradFill>
            </a:endParaRPr>
          </a:p>
          <a:p>
            <a:pPr>
              <a:lnSpc>
                <a:spcPct val="150000"/>
              </a:lnSpc>
              <a:spcAft>
                <a:spcPts val="600"/>
              </a:spcAft>
            </a:pPr>
            <a:r>
              <a:rPr lang="en-US" sz="2400" b="1" dirty="0">
                <a:gradFill>
                  <a:gsLst>
                    <a:gs pos="2917">
                      <a:schemeClr val="tx1"/>
                    </a:gs>
                    <a:gs pos="30000">
                      <a:schemeClr val="tx1"/>
                    </a:gs>
                  </a:gsLst>
                  <a:lin ang="5400000" scaled="0"/>
                </a:gradFill>
              </a:rPr>
              <a:t>Access on-premise data</a:t>
            </a:r>
          </a:p>
        </p:txBody>
      </p:sp>
    </p:spTree>
    <p:extLst>
      <p:ext uri="{BB962C8B-B14F-4D97-AF65-F5344CB8AC3E}">
        <p14:creationId xmlns:p14="http://schemas.microsoft.com/office/powerpoint/2010/main" val="84218335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20C1B-B9AF-459A-AAB9-FAA427153CA4}"/>
              </a:ext>
            </a:extLst>
          </p:cNvPr>
          <p:cNvSpPr>
            <a:spLocks noGrp="1"/>
          </p:cNvSpPr>
          <p:nvPr>
            <p:ph type="title"/>
          </p:nvPr>
        </p:nvSpPr>
        <p:spPr/>
        <p:txBody>
          <a:bodyPr/>
          <a:lstStyle/>
          <a:p>
            <a:r>
              <a:rPr lang="en-US"/>
              <a:t>Resources</a:t>
            </a:r>
          </a:p>
        </p:txBody>
      </p:sp>
      <p:sp>
        <p:nvSpPr>
          <p:cNvPr id="3" name="Text Placeholder 2">
            <a:extLst>
              <a:ext uri="{FF2B5EF4-FFF2-40B4-BE49-F238E27FC236}">
                <a16:creationId xmlns:a16="http://schemas.microsoft.com/office/drawing/2014/main" id="{341AD7CD-0991-4B44-8CC3-77B73978858A}"/>
              </a:ext>
            </a:extLst>
          </p:cNvPr>
          <p:cNvSpPr>
            <a:spLocks noGrp="1"/>
          </p:cNvSpPr>
          <p:nvPr>
            <p:ph type="body" sz="quarter" idx="10"/>
          </p:nvPr>
        </p:nvSpPr>
        <p:spPr>
          <a:xfrm>
            <a:off x="274639" y="1116249"/>
            <a:ext cx="12031598" cy="5878276"/>
          </a:xfrm>
        </p:spPr>
        <p:txBody>
          <a:bodyPr/>
          <a:lstStyle/>
          <a:p>
            <a:pPr>
              <a:lnSpc>
                <a:spcPct val="150000"/>
              </a:lnSpc>
            </a:pPr>
            <a:r>
              <a:rPr lang="en-US" sz="2800" dirty="0">
                <a:hlinkClick r:id="rId3"/>
              </a:rPr>
              <a:t>Azure Home Page</a:t>
            </a:r>
          </a:p>
          <a:p>
            <a:pPr>
              <a:lnSpc>
                <a:spcPct val="150000"/>
              </a:lnSpc>
            </a:pPr>
            <a:r>
              <a:rPr lang="en-US" sz="2800" dirty="0">
                <a:hlinkClick r:id="rId3"/>
              </a:rPr>
              <a:t>Azure Blog</a:t>
            </a:r>
            <a:endParaRPr lang="en-US" sz="2800" dirty="0"/>
          </a:p>
          <a:p>
            <a:pPr>
              <a:lnSpc>
                <a:spcPct val="150000"/>
              </a:lnSpc>
            </a:pPr>
            <a:r>
              <a:rPr lang="en-US" sz="2800" dirty="0">
                <a:hlinkClick r:id="rId4"/>
              </a:rPr>
              <a:t>Azure Updates</a:t>
            </a:r>
            <a:endParaRPr lang="en-US" sz="2800" dirty="0"/>
          </a:p>
          <a:p>
            <a:pPr>
              <a:lnSpc>
                <a:spcPct val="150000"/>
              </a:lnSpc>
            </a:pPr>
            <a:r>
              <a:rPr lang="en-US" sz="2800" dirty="0">
                <a:hlinkClick r:id="rId5"/>
              </a:rPr>
              <a:t>Azure Power Lunch</a:t>
            </a:r>
            <a:endParaRPr lang="en-US" sz="2800" dirty="0">
              <a:hlinkClick r:id="rId6"/>
            </a:endParaRPr>
          </a:p>
          <a:p>
            <a:pPr>
              <a:lnSpc>
                <a:spcPct val="150000"/>
              </a:lnSpc>
            </a:pPr>
            <a:r>
              <a:rPr lang="en-US" sz="2800" dirty="0">
                <a:hlinkClick r:id="rId6"/>
              </a:rPr>
              <a:t>Learn about Azure App Service</a:t>
            </a:r>
            <a:endParaRPr lang="en-US" sz="2800" dirty="0"/>
          </a:p>
          <a:p>
            <a:pPr>
              <a:lnSpc>
                <a:spcPct val="150000"/>
              </a:lnSpc>
            </a:pPr>
            <a:r>
              <a:rPr lang="en-US" sz="2800" dirty="0">
                <a:hlinkClick r:id="rId7"/>
              </a:rPr>
              <a:t>Deploying Highly scalable and secure web and mobile apps</a:t>
            </a:r>
            <a:endParaRPr lang="en-US" sz="2800" dirty="0"/>
          </a:p>
          <a:p>
            <a:pPr>
              <a:lnSpc>
                <a:spcPct val="150000"/>
              </a:lnSpc>
            </a:pPr>
            <a:r>
              <a:rPr lang="en-US" sz="2800" dirty="0">
                <a:hlinkClick r:id="rId8"/>
              </a:rPr>
              <a:t>Get started with Web Apps in Azure App Services</a:t>
            </a:r>
            <a:endParaRPr lang="en-US" sz="2800" dirty="0"/>
          </a:p>
          <a:p>
            <a:pPr>
              <a:lnSpc>
                <a:spcPct val="150000"/>
              </a:lnSpc>
            </a:pPr>
            <a:r>
              <a:rPr lang="en-US" sz="2800" dirty="0">
                <a:hlinkClick r:id="rId9"/>
              </a:rPr>
              <a:t>App Service Video Library</a:t>
            </a:r>
            <a:endParaRPr lang="en-US" sz="2800" dirty="0"/>
          </a:p>
        </p:txBody>
      </p:sp>
    </p:spTree>
    <p:extLst>
      <p:ext uri="{BB962C8B-B14F-4D97-AF65-F5344CB8AC3E}">
        <p14:creationId xmlns:p14="http://schemas.microsoft.com/office/powerpoint/2010/main" val="19760957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7236516"/>
      </p:ext>
    </p:extLst>
  </p:cSld>
  <p:clrMapOvr>
    <a:masterClrMapping/>
  </p:clrMapOvr>
  <mc:AlternateContent xmlns:mc="http://schemas.openxmlformats.org/markup-compatibility/2006" xmlns:p14="http://schemas.microsoft.com/office/powerpoint/2010/main">
    <mc:Choice Requires="p14">
      <p:transition spd="med" p14:dur="700" advTm="863">
        <p:fade/>
      </p:transition>
    </mc:Choice>
    <mc:Fallback xmlns="">
      <p:transition spd="med" advTm="863">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91CFB52-8848-4BAA-9D7A-1A5FFBB47F08}"/>
              </a:ext>
            </a:extLst>
          </p:cNvPr>
          <p:cNvSpPr>
            <a:spLocks noGrp="1"/>
          </p:cNvSpPr>
          <p:nvPr>
            <p:ph type="body" sz="quarter" idx="10"/>
          </p:nvPr>
        </p:nvSpPr>
        <p:spPr>
          <a:xfrm>
            <a:off x="274638" y="1212850"/>
            <a:ext cx="11887200" cy="3877985"/>
          </a:xfrm>
        </p:spPr>
        <p:txBody>
          <a:bodyPr/>
          <a:lstStyle/>
          <a:p>
            <a:pPr>
              <a:lnSpc>
                <a:spcPct val="150000"/>
              </a:lnSpc>
            </a:pPr>
            <a:r>
              <a:rPr lang="en-US" dirty="0"/>
              <a:t>Azure Services Updates</a:t>
            </a:r>
          </a:p>
          <a:p>
            <a:pPr>
              <a:lnSpc>
                <a:spcPct val="150000"/>
              </a:lnSpc>
            </a:pPr>
            <a:r>
              <a:rPr lang="en-US" dirty="0"/>
              <a:t>Quick Lap around Web Apps in App Services</a:t>
            </a:r>
          </a:p>
          <a:p>
            <a:pPr>
              <a:lnSpc>
                <a:spcPct val="150000"/>
              </a:lnSpc>
            </a:pPr>
            <a:r>
              <a:rPr lang="en-US" dirty="0"/>
              <a:t>Q &amp; A and Resources</a:t>
            </a:r>
          </a:p>
          <a:p>
            <a:endParaRPr lang="en-US" dirty="0"/>
          </a:p>
        </p:txBody>
      </p:sp>
      <p:sp>
        <p:nvSpPr>
          <p:cNvPr id="3" name="Title 2">
            <a:extLst>
              <a:ext uri="{FF2B5EF4-FFF2-40B4-BE49-F238E27FC236}">
                <a16:creationId xmlns:a16="http://schemas.microsoft.com/office/drawing/2014/main" id="{21764469-9942-4F4B-9DEE-6943756E4DAD}"/>
              </a:ext>
            </a:extLst>
          </p:cNvPr>
          <p:cNvSpPr>
            <a:spLocks noGrp="1"/>
          </p:cNvSpPr>
          <p:nvPr>
            <p:ph type="title"/>
          </p:nvPr>
        </p:nvSpPr>
        <p:spPr/>
        <p:txBody>
          <a:bodyPr/>
          <a:lstStyle/>
          <a:p>
            <a:r>
              <a:rPr lang="en-US" dirty="0"/>
              <a:t>Session Agenda</a:t>
            </a:r>
          </a:p>
        </p:txBody>
      </p:sp>
    </p:spTree>
    <p:extLst>
      <p:ext uri="{BB962C8B-B14F-4D97-AF65-F5344CB8AC3E}">
        <p14:creationId xmlns:p14="http://schemas.microsoft.com/office/powerpoint/2010/main" val="301085659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E7554-7385-4EEC-A4EA-2BF9EC14EB2E}"/>
              </a:ext>
            </a:extLst>
          </p:cNvPr>
          <p:cNvSpPr>
            <a:spLocks noGrp="1"/>
          </p:cNvSpPr>
          <p:nvPr>
            <p:ph type="title"/>
          </p:nvPr>
        </p:nvSpPr>
        <p:spPr>
          <a:xfrm>
            <a:off x="1127315" y="282553"/>
            <a:ext cx="10258637" cy="1315475"/>
          </a:xfrm>
        </p:spPr>
        <p:txBody>
          <a:bodyPr>
            <a:normAutofit/>
          </a:bodyPr>
          <a:lstStyle/>
          <a:p>
            <a:r>
              <a:rPr lang="en-US" sz="4488" dirty="0">
                <a:latin typeface="Segoe UI Light" panose="020B0502040204020203" pitchFamily="34" charset="0"/>
                <a:cs typeface="Segoe UI Light" panose="020B0502040204020203" pitchFamily="34" charset="0"/>
              </a:rPr>
              <a:t>Azure updates</a:t>
            </a:r>
          </a:p>
        </p:txBody>
      </p:sp>
      <p:sp>
        <p:nvSpPr>
          <p:cNvPr id="3" name="Content Placeholder 2">
            <a:extLst>
              <a:ext uri="{FF2B5EF4-FFF2-40B4-BE49-F238E27FC236}">
                <a16:creationId xmlns:a16="http://schemas.microsoft.com/office/drawing/2014/main" id="{23BEE5C2-1E70-4CD1-8525-F785B36D09CE}"/>
              </a:ext>
            </a:extLst>
          </p:cNvPr>
          <p:cNvSpPr>
            <a:spLocks noGrp="1"/>
          </p:cNvSpPr>
          <p:nvPr>
            <p:ph idx="1"/>
          </p:nvPr>
        </p:nvSpPr>
        <p:spPr>
          <a:xfrm>
            <a:off x="727754" y="2315276"/>
            <a:ext cx="10258637" cy="4131433"/>
          </a:xfrm>
        </p:spPr>
        <p:txBody>
          <a:bodyPr>
            <a:noAutofit/>
          </a:bodyPr>
          <a:lstStyle/>
          <a:p>
            <a:r>
              <a:rPr lang="en-US" sz="2856" b="1" dirty="0">
                <a:latin typeface="Segoe UI Light" panose="020B0502040204020203" pitchFamily="34" charset="0"/>
                <a:cs typeface="Segoe UI Light" panose="020B0502040204020203" pitchFamily="34" charset="0"/>
                <a:hlinkClick r:id="rId3"/>
              </a:rPr>
              <a:t>Azure Cloud Shell: Generate scripts by using </a:t>
            </a:r>
            <a:r>
              <a:rPr lang="en-US" sz="2856" b="1" dirty="0" err="1">
                <a:latin typeface="Segoe UI Light" panose="020B0502040204020203" pitchFamily="34" charset="0"/>
                <a:cs typeface="Segoe UI Light" panose="020B0502040204020203" pitchFamily="34" charset="0"/>
                <a:hlinkClick r:id="rId3"/>
              </a:rPr>
              <a:t>mssql</a:t>
            </a:r>
            <a:r>
              <a:rPr lang="en-US" sz="2856" b="1" dirty="0">
                <a:latin typeface="Segoe UI Light" panose="020B0502040204020203" pitchFamily="34" charset="0"/>
                <a:cs typeface="Segoe UI Light" panose="020B0502040204020203" pitchFamily="34" charset="0"/>
                <a:hlinkClick r:id="rId3"/>
              </a:rPr>
              <a:t>-scripter</a:t>
            </a:r>
            <a:endParaRPr lang="en-US" sz="2856" b="1" dirty="0">
              <a:latin typeface="Segoe UI Light" panose="020B0502040204020203" pitchFamily="34" charset="0"/>
              <a:cs typeface="Segoe UI Light" panose="020B0502040204020203" pitchFamily="34" charset="0"/>
            </a:endParaRPr>
          </a:p>
          <a:p>
            <a:r>
              <a:rPr lang="en-US" sz="2856" b="1" dirty="0">
                <a:latin typeface="Segoe UI Light" panose="020B0502040204020203" pitchFamily="34" charset="0"/>
                <a:cs typeface="Segoe UI Light" panose="020B0502040204020203" pitchFamily="34" charset="0"/>
                <a:hlinkClick r:id="rId4"/>
              </a:rPr>
              <a:t>Public preview: Azure Event Grid</a:t>
            </a:r>
            <a:endParaRPr lang="en-US" sz="2856" b="1" dirty="0">
              <a:latin typeface="Segoe UI Light" panose="020B0502040204020203" pitchFamily="34" charset="0"/>
              <a:cs typeface="Segoe UI Light" panose="020B0502040204020203" pitchFamily="34" charset="0"/>
            </a:endParaRPr>
          </a:p>
          <a:p>
            <a:r>
              <a:rPr lang="en-US" sz="2856" b="1" dirty="0">
                <a:latin typeface="Segoe UI Light" panose="020B0502040204020203" pitchFamily="34" charset="0"/>
                <a:cs typeface="Segoe UI Light" panose="020B0502040204020203" pitchFamily="34" charset="0"/>
                <a:hlinkClick r:id="rId5"/>
              </a:rPr>
              <a:t>Azure Data Catalog enhanced permissions</a:t>
            </a:r>
            <a:endParaRPr lang="en-US" sz="2856" b="1" dirty="0">
              <a:latin typeface="Segoe UI Light" panose="020B0502040204020203" pitchFamily="34" charset="0"/>
              <a:cs typeface="Segoe UI Light" panose="020B0502040204020203" pitchFamily="34" charset="0"/>
            </a:endParaRPr>
          </a:p>
          <a:p>
            <a:r>
              <a:rPr lang="en-US" sz="2856" b="1" dirty="0">
                <a:latin typeface="Segoe UI Light" panose="020B0502040204020203" pitchFamily="34" charset="0"/>
                <a:cs typeface="Segoe UI Light" panose="020B0502040204020203" pitchFamily="34" charset="0"/>
                <a:hlinkClick r:id="rId6"/>
              </a:rPr>
              <a:t>Azure Data Catalog support for relationships and related data assets</a:t>
            </a:r>
            <a:endParaRPr lang="en-US" sz="2856" b="1" dirty="0">
              <a:latin typeface="Segoe UI Light" panose="020B0502040204020203" pitchFamily="34" charset="0"/>
              <a:cs typeface="Segoe UI Light" panose="020B0502040204020203" pitchFamily="34" charset="0"/>
            </a:endParaRPr>
          </a:p>
          <a:p>
            <a:r>
              <a:rPr lang="en-US" sz="2856" b="1" dirty="0">
                <a:latin typeface="Segoe UI Light" panose="020B0502040204020203" pitchFamily="34" charset="0"/>
                <a:cs typeface="Segoe UI Light" panose="020B0502040204020203" pitchFamily="34" charset="0"/>
                <a:hlinkClick r:id="rId7"/>
              </a:rPr>
              <a:t>Azure Monitor: New capabilities for diagnostic settings</a:t>
            </a:r>
            <a:endParaRPr lang="en-US" sz="2856" b="1" dirty="0">
              <a:latin typeface="Segoe UI Light" panose="020B0502040204020203" pitchFamily="34" charset="0"/>
              <a:cs typeface="Segoe UI Light" panose="020B0502040204020203" pitchFamily="34" charset="0"/>
            </a:endParaRPr>
          </a:p>
          <a:p>
            <a:r>
              <a:rPr lang="en-US" sz="2856" b="1" dirty="0">
                <a:latin typeface="Segoe UI Light" panose="020B0502040204020203" pitchFamily="34" charset="0"/>
                <a:cs typeface="Segoe UI Light" panose="020B0502040204020203" pitchFamily="34" charset="0"/>
                <a:hlinkClick r:id="rId8"/>
              </a:rPr>
              <a:t>Azure Batch updates</a:t>
            </a:r>
            <a:endParaRPr lang="en-US" sz="2856" b="1" dirty="0">
              <a:latin typeface="Segoe UI Light" panose="020B0502040204020203" pitchFamily="34" charset="0"/>
              <a:cs typeface="Segoe UI Light" panose="020B0502040204020203" pitchFamily="34" charset="0"/>
            </a:endParaRPr>
          </a:p>
          <a:p>
            <a:r>
              <a:rPr lang="en-US" sz="2856" b="1" dirty="0">
                <a:latin typeface="Segoe UI Light" panose="020B0502040204020203" pitchFamily="34" charset="0"/>
                <a:cs typeface="Segoe UI Light" panose="020B0502040204020203" pitchFamily="34" charset="0"/>
                <a:hlinkClick r:id="rId9"/>
              </a:rPr>
              <a:t>Investing deeply in Terraform on Azure</a:t>
            </a:r>
            <a:endParaRPr lang="en-US" sz="2856" b="1" dirty="0">
              <a:latin typeface="Segoe UI Light" panose="020B0502040204020203" pitchFamily="34" charset="0"/>
              <a:cs typeface="Segoe UI Light" panose="020B0502040204020203" pitchFamily="34" charset="0"/>
            </a:endParaRPr>
          </a:p>
          <a:p>
            <a:endParaRPr lang="en-US" sz="2856" dirty="0">
              <a:latin typeface="Segoe UI Light" panose="020B0502040204020203" pitchFamily="34" charset="0"/>
              <a:cs typeface="Segoe UI Light" panose="020B0502040204020203" pitchFamily="34" charset="0"/>
            </a:endParaRPr>
          </a:p>
        </p:txBody>
      </p:sp>
      <p:sp>
        <p:nvSpPr>
          <p:cNvPr id="4" name="TextBox 3">
            <a:extLst>
              <a:ext uri="{FF2B5EF4-FFF2-40B4-BE49-F238E27FC236}">
                <a16:creationId xmlns:a16="http://schemas.microsoft.com/office/drawing/2014/main" id="{81D5AB62-E585-4B32-A330-4E2E6BA89F5E}"/>
              </a:ext>
            </a:extLst>
          </p:cNvPr>
          <p:cNvSpPr txBox="1"/>
          <p:nvPr/>
        </p:nvSpPr>
        <p:spPr>
          <a:xfrm>
            <a:off x="8191463" y="282553"/>
            <a:ext cx="4096987" cy="1775871"/>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For More Info:</a:t>
            </a:r>
          </a:p>
          <a:p>
            <a:r>
              <a:rPr lang="en-US" sz="2400" dirty="0">
                <a:hlinkClick r:id="rId10"/>
              </a:rPr>
              <a:t>Azure Blog</a:t>
            </a:r>
            <a:endParaRPr lang="en-US" sz="2400" dirty="0"/>
          </a:p>
          <a:p>
            <a:r>
              <a:rPr lang="en-US" sz="2400" dirty="0">
                <a:hlinkClick r:id="rId11"/>
              </a:rPr>
              <a:t>Azure Updates</a:t>
            </a:r>
            <a:endParaRPr lang="en-US" sz="2400" dirty="0"/>
          </a:p>
          <a:p>
            <a:pPr>
              <a:lnSpc>
                <a:spcPct val="90000"/>
              </a:lnSpc>
              <a:spcAft>
                <a:spcPts val="600"/>
              </a:spcAft>
            </a:pPr>
            <a:r>
              <a:rPr lang="en-US" sz="2400" dirty="0">
                <a:gradFill>
                  <a:gsLst>
                    <a:gs pos="2917">
                      <a:schemeClr val="tx1"/>
                    </a:gs>
                    <a:gs pos="30000">
                      <a:schemeClr val="tx1"/>
                    </a:gs>
                  </a:gsLst>
                  <a:lin ang="5400000" scaled="0"/>
                </a:gradFill>
                <a:hlinkClick r:id="rId12"/>
              </a:rPr>
              <a:t>Azure Roadmap</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12387959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567071-7E90-40B1-9A09-83CA4001C809}"/>
              </a:ext>
            </a:extLst>
          </p:cNvPr>
          <p:cNvSpPr>
            <a:spLocks noGrp="1"/>
          </p:cNvSpPr>
          <p:nvPr>
            <p:ph type="body" sz="quarter" idx="10"/>
          </p:nvPr>
        </p:nvSpPr>
        <p:spPr>
          <a:xfrm>
            <a:off x="7460628" y="109330"/>
            <a:ext cx="4975847" cy="7275838"/>
          </a:xfrm>
        </p:spPr>
        <p:txBody>
          <a:bodyPr/>
          <a:lstStyle/>
          <a:p>
            <a:r>
              <a:rPr lang="en-US" dirty="0">
                <a:hlinkClick r:id="rId3"/>
              </a:rPr>
              <a:t>American Red Cross</a:t>
            </a:r>
            <a:endParaRPr lang="en-US" dirty="0"/>
          </a:p>
          <a:p>
            <a:pPr marL="342900" lvl="1" indent="0">
              <a:buNone/>
            </a:pPr>
            <a:r>
              <a:rPr lang="en-US" dirty="0"/>
              <a:t>Text HARVEY to 90999 =&gt; $10</a:t>
            </a:r>
          </a:p>
          <a:p>
            <a:pPr marL="342900" lvl="1" indent="0">
              <a:buNone/>
            </a:pPr>
            <a:r>
              <a:rPr lang="en-US" dirty="0"/>
              <a:t>1-855-999-GIVE</a:t>
            </a:r>
          </a:p>
          <a:p>
            <a:pPr lvl="1"/>
            <a:r>
              <a:rPr lang="en-US" dirty="0">
                <a:hlinkClick r:id="rId4"/>
              </a:rPr>
              <a:t>Volunteer</a:t>
            </a:r>
            <a:endParaRPr lang="en-US" dirty="0"/>
          </a:p>
          <a:p>
            <a:r>
              <a:rPr lang="en-US" dirty="0"/>
              <a:t>United Way Flood Relief Fund</a:t>
            </a:r>
          </a:p>
          <a:p>
            <a:pPr marL="342900" lvl="1" indent="0">
              <a:buNone/>
            </a:pPr>
            <a:r>
              <a:rPr lang="en-US" dirty="0"/>
              <a:t>Text UWFLOOD to 41444</a:t>
            </a:r>
          </a:p>
          <a:p>
            <a:r>
              <a:rPr lang="en-US" dirty="0">
                <a:hlinkClick r:id="rId5"/>
              </a:rPr>
              <a:t>Salvation Army’s Hurricane Relief Efforts</a:t>
            </a:r>
            <a:endParaRPr lang="en-US" dirty="0"/>
          </a:p>
          <a:p>
            <a:pPr marL="342900" lvl="1" indent="0">
              <a:buNone/>
            </a:pPr>
            <a:r>
              <a:rPr lang="en-US" dirty="0"/>
              <a:t>Helpsalvationarmy.org</a:t>
            </a:r>
          </a:p>
          <a:p>
            <a:pPr marL="342900" lvl="1" indent="0">
              <a:buNone/>
            </a:pPr>
            <a:r>
              <a:rPr lang="en-US" dirty="0"/>
              <a:t>1-800-SAL-ARMY</a:t>
            </a:r>
          </a:p>
          <a:p>
            <a:r>
              <a:rPr lang="en-US" dirty="0">
                <a:hlinkClick r:id="rId6"/>
              </a:rPr>
              <a:t>Microsoft FTEs</a:t>
            </a:r>
            <a:endParaRPr lang="en-US" dirty="0"/>
          </a:p>
          <a:p>
            <a:pPr lvl="1"/>
            <a:endParaRPr lang="en-US" dirty="0"/>
          </a:p>
        </p:txBody>
      </p:sp>
      <p:pic>
        <p:nvPicPr>
          <p:cNvPr id="16" name="Picture 15" descr="A group of people standing in front of a crowd&#10;&#10;Description generated with very high confidence">
            <a:extLst>
              <a:ext uri="{FF2B5EF4-FFF2-40B4-BE49-F238E27FC236}">
                <a16:creationId xmlns:a16="http://schemas.microsoft.com/office/drawing/2014/main" id="{45AD0D8D-FC52-4652-9D2E-0AB8470CBBB5}"/>
              </a:ext>
            </a:extLst>
          </p:cNvPr>
          <p:cNvPicPr>
            <a:picLocks noChangeAspect="1"/>
          </p:cNvPicPr>
          <p:nvPr/>
        </p:nvPicPr>
        <p:blipFill>
          <a:blip r:embed="rId7"/>
          <a:stretch>
            <a:fillRect/>
          </a:stretch>
        </p:blipFill>
        <p:spPr>
          <a:xfrm>
            <a:off x="278298" y="1801399"/>
            <a:ext cx="7182330" cy="4798185"/>
          </a:xfrm>
          <a:prstGeom prst="rect">
            <a:avLst/>
          </a:prstGeom>
          <a:ln>
            <a:noFill/>
          </a:ln>
          <a:effectLst>
            <a:outerShdw blurRad="292100" dist="139700" dir="2700000" algn="tl" rotWithShape="0">
              <a:srgbClr val="333333">
                <a:alpha val="65000"/>
              </a:srgbClr>
            </a:outerShdw>
          </a:effectLst>
        </p:spPr>
      </p:pic>
      <p:sp>
        <p:nvSpPr>
          <p:cNvPr id="17" name="TextBox 16">
            <a:extLst>
              <a:ext uri="{FF2B5EF4-FFF2-40B4-BE49-F238E27FC236}">
                <a16:creationId xmlns:a16="http://schemas.microsoft.com/office/drawing/2014/main" id="{5F46812B-8429-4EA6-8BBA-F4765AC56773}"/>
              </a:ext>
            </a:extLst>
          </p:cNvPr>
          <p:cNvSpPr txBox="1"/>
          <p:nvPr/>
        </p:nvSpPr>
        <p:spPr>
          <a:xfrm>
            <a:off x="278298" y="437322"/>
            <a:ext cx="6698974" cy="1043363"/>
          </a:xfrm>
          <a:prstGeom prst="rect">
            <a:avLst/>
          </a:prstGeom>
          <a:noFill/>
        </p:spPr>
        <p:txBody>
          <a:bodyPr wrap="square" lIns="182880" tIns="146304" rIns="182880" bIns="146304" rtlCol="0">
            <a:spAutoFit/>
          </a:bodyPr>
          <a:lstStyle/>
          <a:p>
            <a:pPr>
              <a:lnSpc>
                <a:spcPct val="90000"/>
              </a:lnSpc>
              <a:spcAft>
                <a:spcPts val="600"/>
              </a:spcAft>
            </a:pPr>
            <a:r>
              <a:rPr lang="en-US" sz="5400" dirty="0">
                <a:gradFill>
                  <a:gsLst>
                    <a:gs pos="2917">
                      <a:schemeClr val="tx1"/>
                    </a:gs>
                    <a:gs pos="30000">
                      <a:schemeClr val="tx1"/>
                    </a:gs>
                  </a:gsLst>
                  <a:lin ang="5400000" scaled="0"/>
                </a:gradFill>
              </a:rPr>
              <a:t>You can help now!</a:t>
            </a:r>
          </a:p>
        </p:txBody>
      </p:sp>
    </p:spTree>
    <p:extLst>
      <p:ext uri="{BB962C8B-B14F-4D97-AF65-F5344CB8AC3E}">
        <p14:creationId xmlns:p14="http://schemas.microsoft.com/office/powerpoint/2010/main" val="198824072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9019" y="7249959"/>
            <a:ext cx="4370270" cy="4370270"/>
          </a:xfrm>
          <a:prstGeom prst="rect">
            <a:avLst/>
          </a:prstGeom>
          <a:ln>
            <a:noFill/>
          </a:ln>
          <a:effectLst>
            <a:outerShdw blurRad="292100" dist="139700" dir="2700000" algn="tl" rotWithShape="0">
              <a:srgbClr val="333333">
                <a:alpha val="65000"/>
              </a:srgbClr>
            </a:outerShdw>
          </a:effectLst>
        </p:spPr>
      </p:pic>
      <p:sp>
        <p:nvSpPr>
          <p:cNvPr id="15" name="Text Placeholder 2"/>
          <p:cNvSpPr>
            <a:spLocks noGrp="1"/>
          </p:cNvSpPr>
          <p:nvPr/>
        </p:nvSpPr>
        <p:spPr>
          <a:xfrm>
            <a:off x="8162069" y="315532"/>
            <a:ext cx="4366815" cy="4070927"/>
          </a:xfrm>
          <a:prstGeom prst="rect">
            <a:avLst/>
          </a:prstGeom>
        </p:spPr>
        <p:txBody>
          <a:bodyPr vert="horz" wrap="square" lIns="182880" tIns="146304" rIns="182880" bIns="146304" rtlCol="0">
            <a:noAutofit/>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solidFill>
                  <a:schemeClr val="tx2"/>
                </a:soli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solidFill>
                  <a:schemeClr val="tx2"/>
                </a:soli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solidFill>
                  <a:schemeClr val="tx2"/>
                </a:soli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solidFill>
                  <a:schemeClr val="tx2"/>
                </a:soli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solidFill>
                  <a:schemeClr val="tx2"/>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1" i="1" u="none" strike="noStrike" kern="1200" cap="none" spc="0" normalizeH="0" baseline="0" noProof="0" dirty="0">
                <a:ln>
                  <a:noFill/>
                </a:ln>
                <a:solidFill>
                  <a:srgbClr val="FFFFFF"/>
                </a:solidFill>
                <a:effectLst/>
                <a:uLnTx/>
                <a:uFillTx/>
                <a:latin typeface="Segoe UI Light"/>
                <a:ea typeface="+mn-ea"/>
                <a:cs typeface="+mn-cs"/>
              </a:rPr>
              <a:t>Roots in software development</a:t>
            </a: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endParaRPr kumimoji="0" lang="en-US" sz="2400" b="1" i="1" u="none" strike="noStrike" kern="1200" cap="none" spc="0" normalizeH="0" baseline="0" noProof="0" dirty="0">
              <a:ln>
                <a:noFill/>
              </a:ln>
              <a:solidFill>
                <a:srgbClr val="FFFFFF"/>
              </a:solidFill>
              <a:effectLst/>
              <a:uLnTx/>
              <a:uFillTx/>
              <a:latin typeface="Segoe UI Light"/>
              <a:ea typeface="+mn-ea"/>
              <a:cs typeface="+mn-cs"/>
            </a:endParaRP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1" i="1" u="none" strike="noStrike" kern="1200" cap="none" spc="0" normalizeH="0" baseline="0" noProof="0" dirty="0">
                <a:ln>
                  <a:noFill/>
                </a:ln>
                <a:solidFill>
                  <a:srgbClr val="FFFFFF"/>
                </a:solidFill>
                <a:effectLst/>
                <a:uLnTx/>
                <a:uFillTx/>
                <a:latin typeface="Segoe UI Light"/>
                <a:ea typeface="+mn-ea"/>
                <a:cs typeface="+mn-cs"/>
              </a:rPr>
              <a:t>Various Roles in consulting</a:t>
            </a: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endParaRPr kumimoji="0" lang="en-US" sz="2400" b="1" i="1" u="none" strike="noStrike" kern="1200" cap="none" spc="0" normalizeH="0" baseline="0" noProof="0" dirty="0">
              <a:ln>
                <a:noFill/>
              </a:ln>
              <a:solidFill>
                <a:srgbClr val="FFFFFF"/>
              </a:solidFill>
              <a:effectLst/>
              <a:uLnTx/>
              <a:uFillTx/>
              <a:latin typeface="Segoe UI Light"/>
              <a:ea typeface="+mn-ea"/>
              <a:cs typeface="+mn-cs"/>
            </a:endParaRP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1" i="1" u="none" strike="noStrike" kern="1200" cap="none" spc="0" normalizeH="0" baseline="0" noProof="0" dirty="0">
                <a:ln>
                  <a:noFill/>
                </a:ln>
                <a:solidFill>
                  <a:srgbClr val="FFFFFF"/>
                </a:solidFill>
                <a:effectLst/>
                <a:uLnTx/>
                <a:uFillTx/>
                <a:latin typeface="Segoe UI Light"/>
                <a:ea typeface="+mn-ea"/>
                <a:cs typeface="+mn-cs"/>
              </a:rPr>
              <a:t>Active in community</a:t>
            </a: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r>
              <a:rPr lang="en-US" sz="2400" b="1" i="1" dirty="0">
                <a:solidFill>
                  <a:srgbClr val="FFFFFF"/>
                </a:solidFill>
                <a:latin typeface="Segoe UI Light"/>
              </a:rPr>
              <a:t>(devupconf.org)</a:t>
            </a:r>
            <a:endParaRPr kumimoji="0" lang="en-US" sz="2400" b="1" i="1" u="none" strike="noStrike" kern="1200" cap="none" spc="0" normalizeH="0" baseline="0" noProof="0" dirty="0">
              <a:ln>
                <a:noFill/>
              </a:ln>
              <a:solidFill>
                <a:srgbClr val="FFFFFF"/>
              </a:solidFill>
              <a:effectLst/>
              <a:uLnTx/>
              <a:uFillTx/>
              <a:latin typeface="Segoe UI Light"/>
              <a:ea typeface="+mn-ea"/>
              <a:cs typeface="+mn-cs"/>
            </a:endParaRP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endParaRPr kumimoji="0" lang="en-US" sz="2400" b="1" i="1" u="none" strike="noStrike" kern="1200" cap="none" spc="0" normalizeH="0" baseline="0" noProof="0" dirty="0">
              <a:ln>
                <a:noFill/>
              </a:ln>
              <a:solidFill>
                <a:srgbClr val="FFFFFF"/>
              </a:solidFill>
              <a:effectLst/>
              <a:uLnTx/>
              <a:uFillTx/>
              <a:latin typeface="Segoe UI Light"/>
              <a:ea typeface="+mn-ea"/>
              <a:cs typeface="+mn-cs"/>
            </a:endParaRP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1" i="1" u="none" strike="noStrike" kern="1200" cap="none" spc="0" normalizeH="0" baseline="0" noProof="0" dirty="0">
                <a:ln>
                  <a:noFill/>
                </a:ln>
                <a:solidFill>
                  <a:srgbClr val="FFFFFF"/>
                </a:solidFill>
                <a:effectLst/>
                <a:uLnTx/>
                <a:uFillTx/>
                <a:latin typeface="Segoe UI Light"/>
                <a:ea typeface="+mn-ea"/>
                <a:cs typeface="+mn-cs"/>
              </a:rPr>
              <a:t>Guam-</a:t>
            </a:r>
            <a:r>
              <a:rPr kumimoji="0" lang="en-US" sz="2400" b="1" i="1" u="none" strike="noStrike" kern="1200" cap="none" spc="0" normalizeH="0" baseline="0" noProof="0" dirty="0" err="1">
                <a:ln>
                  <a:noFill/>
                </a:ln>
                <a:solidFill>
                  <a:srgbClr val="FFFFFF"/>
                </a:solidFill>
                <a:effectLst/>
                <a:uLnTx/>
                <a:uFillTx/>
                <a:latin typeface="Segoe UI Light"/>
                <a:ea typeface="+mn-ea"/>
                <a:cs typeface="+mn-cs"/>
              </a:rPr>
              <a:t>ie</a:t>
            </a:r>
            <a:endParaRPr kumimoji="0" lang="en-US" sz="2400" b="1" i="1" u="none" strike="noStrike" kern="1200" cap="none" spc="0" normalizeH="0" baseline="0" noProof="0" dirty="0">
              <a:ln>
                <a:noFill/>
              </a:ln>
              <a:solidFill>
                <a:srgbClr val="FFFFFF"/>
              </a:solidFill>
              <a:effectLst/>
              <a:uLnTx/>
              <a:uFillTx/>
              <a:latin typeface="Segoe UI Light"/>
              <a:ea typeface="+mn-ea"/>
              <a:cs typeface="+mn-cs"/>
            </a:endParaRP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endParaRPr kumimoji="0" lang="en-US" sz="2400" b="1" i="1" u="none" strike="noStrike" kern="1200" cap="none" spc="0" normalizeH="0" baseline="0" noProof="0" dirty="0">
              <a:ln>
                <a:noFill/>
              </a:ln>
              <a:solidFill>
                <a:srgbClr val="FFFFFF"/>
              </a:solidFill>
              <a:effectLst/>
              <a:uLnTx/>
              <a:uFillTx/>
              <a:latin typeface="Segoe UI Light"/>
              <a:ea typeface="+mn-ea"/>
              <a:cs typeface="+mn-cs"/>
            </a:endParaRP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1" i="1" u="none" strike="noStrike" kern="1200" cap="none" spc="0" normalizeH="0" baseline="0" noProof="0" dirty="0">
                <a:ln>
                  <a:noFill/>
                </a:ln>
                <a:solidFill>
                  <a:srgbClr val="FFFFFF"/>
                </a:solidFill>
                <a:effectLst/>
                <a:uLnTx/>
                <a:uFillTx/>
                <a:latin typeface="Segoe UI Light"/>
                <a:ea typeface="+mn-ea"/>
                <a:cs typeface="+mn-cs"/>
              </a:rPr>
              <a:t>@</a:t>
            </a:r>
            <a:r>
              <a:rPr kumimoji="0" lang="en-US" sz="2400" b="1" i="1" u="none" strike="noStrike" kern="1200" cap="none" spc="0" normalizeH="0" baseline="0" noProof="0" dirty="0" err="1">
                <a:ln>
                  <a:noFill/>
                </a:ln>
                <a:solidFill>
                  <a:srgbClr val="FFFFFF"/>
                </a:solidFill>
                <a:effectLst/>
                <a:uLnTx/>
                <a:uFillTx/>
                <a:latin typeface="Segoe UI Light"/>
                <a:ea typeface="+mn-ea"/>
                <a:cs typeface="+mn-cs"/>
              </a:rPr>
              <a:t>mquerimit</a:t>
            </a:r>
            <a:endParaRPr kumimoji="0" lang="en-US" sz="2400" b="1" i="1" u="none" strike="noStrike" kern="1200" cap="none" spc="0" normalizeH="0" baseline="0" noProof="0" dirty="0">
              <a:ln>
                <a:noFill/>
              </a:ln>
              <a:solidFill>
                <a:srgbClr val="FFFFFF"/>
              </a:solidFill>
              <a:effectLst/>
              <a:uLnTx/>
              <a:uFillTx/>
              <a:latin typeface="Segoe UI Light"/>
              <a:ea typeface="+mn-ea"/>
              <a:cs typeface="+mn-cs"/>
            </a:endParaRP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endParaRPr kumimoji="0" lang="en-US" sz="2400" b="0" i="0" u="none" strike="noStrike" kern="1200" cap="none" spc="0" normalizeH="0" baseline="0" noProof="0" dirty="0">
              <a:ln>
                <a:noFill/>
              </a:ln>
              <a:solidFill>
                <a:srgbClr val="00188F"/>
              </a:solidFill>
              <a:effectLst/>
              <a:uLnTx/>
              <a:uFillTx/>
              <a:latin typeface="Segoe UI Light"/>
              <a:ea typeface="+mn-ea"/>
              <a:cs typeface="+mn-cs"/>
            </a:endParaRP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endParaRPr kumimoji="0" lang="en-US" sz="2400" b="1" i="1" u="none" strike="noStrike" kern="1200" cap="none" spc="0" normalizeH="0" baseline="0" noProof="0" dirty="0">
              <a:ln>
                <a:noFill/>
              </a:ln>
              <a:solidFill>
                <a:srgbClr val="FFFFFF"/>
              </a:solidFill>
              <a:effectLst/>
              <a:uLnTx/>
              <a:uFillTx/>
              <a:latin typeface="Segoe UI Light"/>
              <a:ea typeface="+mn-ea"/>
              <a:cs typeface="+mn-cs"/>
            </a:endParaRP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3921" b="0" i="0" u="none" strike="noStrike" kern="1200" cap="none" spc="0" normalizeH="0" baseline="0" noProof="0" dirty="0">
                <a:ln>
                  <a:noFill/>
                </a:ln>
                <a:solidFill>
                  <a:srgbClr val="FFFFFF"/>
                </a:solidFill>
                <a:effectLst/>
                <a:uLnTx/>
                <a:uFillTx/>
                <a:latin typeface="Segoe UI Light"/>
                <a:ea typeface="+mn-ea"/>
                <a:cs typeface="+mn-cs"/>
              </a:rPr>
              <a:t>	</a:t>
            </a:r>
            <a:endParaRPr kumimoji="0" lang="en-US" sz="4000" b="0" i="0" u="none" strike="noStrike" kern="1200" cap="none" spc="0" normalizeH="0" baseline="0" noProof="0" dirty="0">
              <a:ln>
                <a:noFill/>
              </a:ln>
              <a:solidFill>
                <a:srgbClr val="FFFFFF"/>
              </a:solidFill>
              <a:effectLst/>
              <a:uLnTx/>
              <a:uFillTx/>
              <a:latin typeface="Rage Italic" panose="03070502040507070304" pitchFamily="66" charset="0"/>
              <a:ea typeface="+mn-ea"/>
              <a:cs typeface="+mn-cs"/>
            </a:endParaRPr>
          </a:p>
        </p:txBody>
      </p:sp>
      <p:sp>
        <p:nvSpPr>
          <p:cNvPr id="19" name="Text Placeholder 2"/>
          <p:cNvSpPr>
            <a:spLocks noGrp="1"/>
          </p:cNvSpPr>
          <p:nvPr/>
        </p:nvSpPr>
        <p:spPr>
          <a:xfrm>
            <a:off x="8162069" y="5166416"/>
            <a:ext cx="4605432" cy="1177289"/>
          </a:xfrm>
          <a:prstGeom prst="rect">
            <a:avLst/>
          </a:prstGeom>
        </p:spPr>
        <p:txBody>
          <a:bodyPr vert="horz" wrap="square" lIns="182880" tIns="146304" rIns="182880" bIns="146304" rtlCol="0">
            <a:noAutofit/>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solidFill>
                  <a:schemeClr val="tx2"/>
                </a:soli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solidFill>
                  <a:schemeClr val="tx2"/>
                </a:soli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solidFill>
                  <a:schemeClr val="tx2"/>
                </a:soli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solidFill>
                  <a:schemeClr val="tx2"/>
                </a:soli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solidFill>
                  <a:schemeClr val="tx2"/>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4000" b="0" i="0" u="none" strike="noStrike" kern="1200" cap="none" spc="0" normalizeH="0" baseline="0" noProof="0" dirty="0">
                <a:ln>
                  <a:noFill/>
                </a:ln>
                <a:solidFill>
                  <a:srgbClr val="FFFFFF"/>
                </a:solidFill>
                <a:effectLst/>
                <a:uLnTx/>
                <a:uFillTx/>
                <a:latin typeface="Rage Italic" panose="03070502040507070304" pitchFamily="66" charset="0"/>
                <a:ea typeface="+mn-ea"/>
                <a:cs typeface="+mn-cs"/>
              </a:rPr>
              <a:t>R. Michael Querimit</a:t>
            </a:r>
          </a:p>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None/>
              <a:tabLst/>
              <a:defRPr/>
            </a:pPr>
            <a:r>
              <a:rPr kumimoji="0" lang="en-US" sz="2432" b="0" i="0" u="none" strike="noStrike" kern="1200" cap="none" spc="0" normalizeH="0" baseline="0" noProof="0" dirty="0">
                <a:ln>
                  <a:noFill/>
                </a:ln>
                <a:solidFill>
                  <a:srgbClr val="FFFFFF"/>
                </a:solidFill>
                <a:effectLst/>
                <a:uLnTx/>
                <a:uFillTx/>
                <a:latin typeface="Rage Italic" panose="03070502040507070304" pitchFamily="66" charset="0"/>
                <a:ea typeface="+mn-ea"/>
                <a:cs typeface="+mn-cs"/>
              </a:rPr>
              <a:t>Technical Specialist</a:t>
            </a:r>
          </a:p>
        </p:txBody>
      </p:sp>
      <p:pic>
        <p:nvPicPr>
          <p:cNvPr id="21" name="Picture 20"/>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947992" y="6279350"/>
            <a:ext cx="1278487" cy="280186"/>
          </a:xfrm>
          <a:prstGeom prst="rect">
            <a:avLst/>
          </a:prstGeom>
        </p:spPr>
      </p:pic>
      <p:pic>
        <p:nvPicPr>
          <p:cNvPr id="2" name="Picture 1">
            <a:extLst>
              <a:ext uri="{FF2B5EF4-FFF2-40B4-BE49-F238E27FC236}">
                <a16:creationId xmlns:a16="http://schemas.microsoft.com/office/drawing/2014/main" id="{D8BC3F36-87EA-45C6-897D-4CBBEEBAFBE8}"/>
              </a:ext>
            </a:extLst>
          </p:cNvPr>
          <p:cNvPicPr>
            <a:picLocks noChangeAspect="1"/>
          </p:cNvPicPr>
          <p:nvPr/>
        </p:nvPicPr>
        <p:blipFill rotWithShape="1">
          <a:blip r:embed="rId5"/>
          <a:srcRect t="1011" b="1238"/>
          <a:stretch/>
        </p:blipFill>
        <p:spPr>
          <a:xfrm>
            <a:off x="540327" y="0"/>
            <a:ext cx="6054436" cy="3298687"/>
          </a:xfrm>
          <a:prstGeom prst="rect">
            <a:avLst/>
          </a:prstGeom>
          <a:ln>
            <a:noFill/>
          </a:ln>
          <a:effectLst>
            <a:outerShdw blurRad="292100" dist="139700" dir="2700000" algn="tl" rotWithShape="0">
              <a:srgbClr val="333333">
                <a:alpha val="65000"/>
              </a:srgbClr>
            </a:outerShdw>
          </a:effectLst>
        </p:spPr>
      </p:pic>
      <p:pic>
        <p:nvPicPr>
          <p:cNvPr id="4" name="Picture 3">
            <a:hlinkClick r:id="rId6"/>
            <a:extLst>
              <a:ext uri="{FF2B5EF4-FFF2-40B4-BE49-F238E27FC236}">
                <a16:creationId xmlns:a16="http://schemas.microsoft.com/office/drawing/2014/main" id="{9DACB253-90CC-48E4-A395-33795DE9648C}"/>
              </a:ext>
            </a:extLst>
          </p:cNvPr>
          <p:cNvPicPr>
            <a:picLocks noChangeAspect="1"/>
          </p:cNvPicPr>
          <p:nvPr/>
        </p:nvPicPr>
        <p:blipFill>
          <a:blip r:embed="rId7"/>
          <a:stretch>
            <a:fillRect/>
          </a:stretch>
        </p:blipFill>
        <p:spPr>
          <a:xfrm>
            <a:off x="1925852" y="3342841"/>
            <a:ext cx="5817115" cy="3651684"/>
          </a:xfrm>
          <a:prstGeom prst="rect">
            <a:avLst/>
          </a:prstGeom>
        </p:spPr>
      </p:pic>
    </p:spTree>
    <p:extLst>
      <p:ext uri="{BB962C8B-B14F-4D97-AF65-F5344CB8AC3E}">
        <p14:creationId xmlns:p14="http://schemas.microsoft.com/office/powerpoint/2010/main" val="325043582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ABA304-5628-44C0-9024-316F1EFEFF52}"/>
              </a:ext>
            </a:extLst>
          </p:cNvPr>
          <p:cNvSpPr>
            <a:spLocks noGrp="1"/>
          </p:cNvSpPr>
          <p:nvPr>
            <p:ph type="title"/>
          </p:nvPr>
        </p:nvSpPr>
        <p:spPr/>
        <p:txBody>
          <a:bodyPr/>
          <a:lstStyle/>
          <a:p>
            <a:r>
              <a:rPr lang="en-US" dirty="0"/>
              <a:t>Collection of Cloud Services</a:t>
            </a:r>
          </a:p>
        </p:txBody>
      </p:sp>
      <p:pic>
        <p:nvPicPr>
          <p:cNvPr id="8" name="Picture 7">
            <a:extLst>
              <a:ext uri="{FF2B5EF4-FFF2-40B4-BE49-F238E27FC236}">
                <a16:creationId xmlns:a16="http://schemas.microsoft.com/office/drawing/2014/main" id="{7C40B14D-9548-4A78-87EA-7FBDA643DDBF}"/>
              </a:ext>
            </a:extLst>
          </p:cNvPr>
          <p:cNvPicPr>
            <a:picLocks noChangeAspect="1"/>
          </p:cNvPicPr>
          <p:nvPr/>
        </p:nvPicPr>
        <p:blipFill>
          <a:blip r:embed="rId3"/>
          <a:stretch>
            <a:fillRect/>
          </a:stretch>
        </p:blipFill>
        <p:spPr>
          <a:xfrm>
            <a:off x="1550505" y="2073599"/>
            <a:ext cx="3129254" cy="3498027"/>
          </a:xfrm>
          <a:prstGeom prst="rect">
            <a:avLst/>
          </a:prstGeom>
        </p:spPr>
      </p:pic>
      <p:pic>
        <p:nvPicPr>
          <p:cNvPr id="20" name="Picture 19">
            <a:extLst>
              <a:ext uri="{FF2B5EF4-FFF2-40B4-BE49-F238E27FC236}">
                <a16:creationId xmlns:a16="http://schemas.microsoft.com/office/drawing/2014/main" id="{73C04568-F3AA-4D1A-B117-487257C4A1A9}"/>
              </a:ext>
            </a:extLst>
          </p:cNvPr>
          <p:cNvPicPr>
            <a:picLocks noChangeAspect="1"/>
          </p:cNvPicPr>
          <p:nvPr/>
        </p:nvPicPr>
        <p:blipFill>
          <a:blip r:embed="rId4"/>
          <a:stretch>
            <a:fillRect/>
          </a:stretch>
        </p:blipFill>
        <p:spPr>
          <a:xfrm>
            <a:off x="5161394" y="1336675"/>
            <a:ext cx="1772805" cy="1682382"/>
          </a:xfrm>
          <a:prstGeom prst="rect">
            <a:avLst/>
          </a:prstGeom>
        </p:spPr>
      </p:pic>
      <p:pic>
        <p:nvPicPr>
          <p:cNvPr id="21" name="Picture 20">
            <a:extLst>
              <a:ext uri="{FF2B5EF4-FFF2-40B4-BE49-F238E27FC236}">
                <a16:creationId xmlns:a16="http://schemas.microsoft.com/office/drawing/2014/main" id="{18C40B2A-4DF3-49E3-9F80-D6A845334448}"/>
              </a:ext>
            </a:extLst>
          </p:cNvPr>
          <p:cNvPicPr>
            <a:picLocks noChangeAspect="1"/>
          </p:cNvPicPr>
          <p:nvPr/>
        </p:nvPicPr>
        <p:blipFill>
          <a:blip r:embed="rId5"/>
          <a:stretch>
            <a:fillRect/>
          </a:stretch>
        </p:blipFill>
        <p:spPr>
          <a:xfrm>
            <a:off x="5257396" y="3368230"/>
            <a:ext cx="1645087" cy="1641920"/>
          </a:xfrm>
          <a:prstGeom prst="rect">
            <a:avLst/>
          </a:prstGeom>
        </p:spPr>
      </p:pic>
      <p:pic>
        <p:nvPicPr>
          <p:cNvPr id="23" name="Picture 22">
            <a:extLst>
              <a:ext uri="{FF2B5EF4-FFF2-40B4-BE49-F238E27FC236}">
                <a16:creationId xmlns:a16="http://schemas.microsoft.com/office/drawing/2014/main" id="{C58E1B86-8A96-4B6D-9F1C-13412D96C4F7}"/>
              </a:ext>
            </a:extLst>
          </p:cNvPr>
          <p:cNvPicPr>
            <a:picLocks noChangeAspect="1"/>
          </p:cNvPicPr>
          <p:nvPr/>
        </p:nvPicPr>
        <p:blipFill>
          <a:blip r:embed="rId6"/>
          <a:stretch>
            <a:fillRect/>
          </a:stretch>
        </p:blipFill>
        <p:spPr>
          <a:xfrm>
            <a:off x="5161394" y="5292379"/>
            <a:ext cx="1827617" cy="1199636"/>
          </a:xfrm>
          <a:prstGeom prst="rect">
            <a:avLst/>
          </a:prstGeom>
        </p:spPr>
      </p:pic>
      <p:sp>
        <p:nvSpPr>
          <p:cNvPr id="24" name="TextBox 23">
            <a:extLst>
              <a:ext uri="{FF2B5EF4-FFF2-40B4-BE49-F238E27FC236}">
                <a16:creationId xmlns:a16="http://schemas.microsoft.com/office/drawing/2014/main" id="{82F22518-D311-4D9E-8DDC-8A808A6C4D3D}"/>
              </a:ext>
            </a:extLst>
          </p:cNvPr>
          <p:cNvSpPr txBox="1"/>
          <p:nvPr/>
        </p:nvSpPr>
        <p:spPr>
          <a:xfrm>
            <a:off x="6934199" y="1476375"/>
            <a:ext cx="4267979" cy="1258806"/>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Infrastructure-as-a Service</a:t>
            </a:r>
          </a:p>
          <a:p>
            <a:pPr>
              <a:lnSpc>
                <a:spcPct val="90000"/>
              </a:lnSpc>
              <a:spcAft>
                <a:spcPts val="600"/>
              </a:spcAft>
            </a:pPr>
            <a:r>
              <a:rPr lang="en-US" sz="2000" b="1" dirty="0">
                <a:gradFill>
                  <a:gsLst>
                    <a:gs pos="2917">
                      <a:schemeClr val="tx1"/>
                    </a:gs>
                    <a:gs pos="30000">
                      <a:schemeClr val="tx1"/>
                    </a:gs>
                  </a:gsLst>
                  <a:lin ang="5400000" scaled="0"/>
                </a:gradFill>
              </a:rPr>
              <a:t>VMs, Storage, Networks, Dev/Test Labs</a:t>
            </a:r>
          </a:p>
        </p:txBody>
      </p:sp>
      <p:sp>
        <p:nvSpPr>
          <p:cNvPr id="33" name="TextBox 32">
            <a:extLst>
              <a:ext uri="{FF2B5EF4-FFF2-40B4-BE49-F238E27FC236}">
                <a16:creationId xmlns:a16="http://schemas.microsoft.com/office/drawing/2014/main" id="{1A0F2A82-D3A0-4770-A2CB-54331DA50723}"/>
              </a:ext>
            </a:extLst>
          </p:cNvPr>
          <p:cNvSpPr txBox="1"/>
          <p:nvPr/>
        </p:nvSpPr>
        <p:spPr>
          <a:xfrm>
            <a:off x="6920533" y="3486171"/>
            <a:ext cx="4267979" cy="981807"/>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Platform-as-a Service</a:t>
            </a:r>
          </a:p>
          <a:p>
            <a:pPr>
              <a:lnSpc>
                <a:spcPct val="90000"/>
              </a:lnSpc>
              <a:spcAft>
                <a:spcPts val="600"/>
              </a:spcAft>
            </a:pPr>
            <a:r>
              <a:rPr lang="en-US" sz="2000" b="1" dirty="0">
                <a:gradFill>
                  <a:gsLst>
                    <a:gs pos="2917">
                      <a:schemeClr val="tx1"/>
                    </a:gs>
                    <a:gs pos="30000">
                      <a:schemeClr val="tx1"/>
                    </a:gs>
                  </a:gsLst>
                  <a:lin ang="5400000" scaled="0"/>
                </a:gradFill>
              </a:rPr>
              <a:t>App Services, SQL Azure</a:t>
            </a:r>
          </a:p>
        </p:txBody>
      </p:sp>
      <p:sp>
        <p:nvSpPr>
          <p:cNvPr id="34" name="TextBox 33">
            <a:extLst>
              <a:ext uri="{FF2B5EF4-FFF2-40B4-BE49-F238E27FC236}">
                <a16:creationId xmlns:a16="http://schemas.microsoft.com/office/drawing/2014/main" id="{C5C55DB8-15F2-41FB-94B3-4C772D9BE46A}"/>
              </a:ext>
            </a:extLst>
          </p:cNvPr>
          <p:cNvSpPr txBox="1"/>
          <p:nvPr/>
        </p:nvSpPr>
        <p:spPr>
          <a:xfrm>
            <a:off x="6934199" y="5291647"/>
            <a:ext cx="4267979" cy="1258806"/>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Software-as-a Service</a:t>
            </a:r>
          </a:p>
          <a:p>
            <a:pPr>
              <a:lnSpc>
                <a:spcPct val="90000"/>
              </a:lnSpc>
              <a:spcAft>
                <a:spcPts val="600"/>
              </a:spcAft>
            </a:pPr>
            <a:r>
              <a:rPr lang="en-US" sz="2000" b="1" dirty="0">
                <a:gradFill>
                  <a:gsLst>
                    <a:gs pos="2917">
                      <a:schemeClr val="tx1"/>
                    </a:gs>
                    <a:gs pos="30000">
                      <a:schemeClr val="tx1"/>
                    </a:gs>
                  </a:gsLst>
                  <a:lin ang="5400000" scaled="0"/>
                </a:gradFill>
              </a:rPr>
              <a:t>O365, Visual Studio Team Services, Cognitive Services</a:t>
            </a:r>
          </a:p>
        </p:txBody>
      </p:sp>
      <p:sp>
        <p:nvSpPr>
          <p:cNvPr id="25" name="Rectangle: Rounded Corners 24">
            <a:extLst>
              <a:ext uri="{FF2B5EF4-FFF2-40B4-BE49-F238E27FC236}">
                <a16:creationId xmlns:a16="http://schemas.microsoft.com/office/drawing/2014/main" id="{D23DB064-3C38-403C-9C3A-669211AE19D8}"/>
              </a:ext>
            </a:extLst>
          </p:cNvPr>
          <p:cNvSpPr/>
          <p:nvPr/>
        </p:nvSpPr>
        <p:spPr bwMode="auto">
          <a:xfrm>
            <a:off x="6920533" y="3941163"/>
            <a:ext cx="1851992" cy="496053"/>
          </a:xfrm>
          <a:prstGeom prst="round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624112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DB95DCD9-A1EB-426E-9428-CC504ED9CF9F}"/>
              </a:ext>
            </a:extLst>
          </p:cNvPr>
          <p:cNvSpPr/>
          <p:nvPr/>
        </p:nvSpPr>
        <p:spPr bwMode="auto">
          <a:xfrm>
            <a:off x="3514725" y="3108575"/>
            <a:ext cx="5522475" cy="1209675"/>
          </a:xfrm>
          <a:prstGeom prst="roundRect">
            <a:avLst/>
          </a:prstGeom>
          <a:noFill/>
          <a:ln w="381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FBABA304-5628-44C0-9024-316F1EFEFF52}"/>
              </a:ext>
            </a:extLst>
          </p:cNvPr>
          <p:cNvSpPr>
            <a:spLocks noGrp="1"/>
          </p:cNvSpPr>
          <p:nvPr>
            <p:ph type="title"/>
          </p:nvPr>
        </p:nvSpPr>
        <p:spPr/>
        <p:txBody>
          <a:bodyPr/>
          <a:lstStyle/>
          <a:p>
            <a:r>
              <a:rPr lang="en-US" dirty="0"/>
              <a:t>Azure App Services</a:t>
            </a:r>
          </a:p>
        </p:txBody>
      </p:sp>
      <p:pic>
        <p:nvPicPr>
          <p:cNvPr id="5" name="Picture 4">
            <a:extLst>
              <a:ext uri="{FF2B5EF4-FFF2-40B4-BE49-F238E27FC236}">
                <a16:creationId xmlns:a16="http://schemas.microsoft.com/office/drawing/2014/main" id="{2630CF80-E2BF-45FB-AE69-EC82005C32EB}"/>
              </a:ext>
            </a:extLst>
          </p:cNvPr>
          <p:cNvPicPr>
            <a:picLocks noChangeAspect="1"/>
          </p:cNvPicPr>
          <p:nvPr/>
        </p:nvPicPr>
        <p:blipFill>
          <a:blip r:embed="rId3"/>
          <a:stretch>
            <a:fillRect/>
          </a:stretch>
        </p:blipFill>
        <p:spPr>
          <a:xfrm>
            <a:off x="3587689" y="2028882"/>
            <a:ext cx="642004" cy="949711"/>
          </a:xfrm>
          <a:prstGeom prst="rect">
            <a:avLst/>
          </a:prstGeom>
        </p:spPr>
      </p:pic>
      <p:pic>
        <p:nvPicPr>
          <p:cNvPr id="6" name="Picture 5">
            <a:extLst>
              <a:ext uri="{FF2B5EF4-FFF2-40B4-BE49-F238E27FC236}">
                <a16:creationId xmlns:a16="http://schemas.microsoft.com/office/drawing/2014/main" id="{06F94DC1-3750-4739-964C-E45DB71A6FCB}"/>
              </a:ext>
            </a:extLst>
          </p:cNvPr>
          <p:cNvPicPr>
            <a:picLocks noChangeAspect="1"/>
          </p:cNvPicPr>
          <p:nvPr/>
        </p:nvPicPr>
        <p:blipFill>
          <a:blip r:embed="rId4"/>
          <a:stretch>
            <a:fillRect/>
          </a:stretch>
        </p:blipFill>
        <p:spPr>
          <a:xfrm>
            <a:off x="4594996" y="1650126"/>
            <a:ext cx="882587" cy="949711"/>
          </a:xfrm>
          <a:prstGeom prst="rect">
            <a:avLst/>
          </a:prstGeom>
        </p:spPr>
      </p:pic>
      <p:pic>
        <p:nvPicPr>
          <p:cNvPr id="7" name="Picture 6">
            <a:extLst>
              <a:ext uri="{FF2B5EF4-FFF2-40B4-BE49-F238E27FC236}">
                <a16:creationId xmlns:a16="http://schemas.microsoft.com/office/drawing/2014/main" id="{7A174440-4D7E-47C5-8CD0-4EE80A4B6FA7}"/>
              </a:ext>
            </a:extLst>
          </p:cNvPr>
          <p:cNvPicPr>
            <a:picLocks noChangeAspect="1"/>
          </p:cNvPicPr>
          <p:nvPr/>
        </p:nvPicPr>
        <p:blipFill>
          <a:blip r:embed="rId5"/>
          <a:stretch>
            <a:fillRect/>
          </a:stretch>
        </p:blipFill>
        <p:spPr>
          <a:xfrm>
            <a:off x="5656258" y="2184023"/>
            <a:ext cx="887530" cy="885824"/>
          </a:xfrm>
          <a:prstGeom prst="rect">
            <a:avLst/>
          </a:prstGeom>
        </p:spPr>
      </p:pic>
      <p:pic>
        <p:nvPicPr>
          <p:cNvPr id="9" name="Picture 8">
            <a:extLst>
              <a:ext uri="{FF2B5EF4-FFF2-40B4-BE49-F238E27FC236}">
                <a16:creationId xmlns:a16="http://schemas.microsoft.com/office/drawing/2014/main" id="{B1EA4DAA-1E4D-4E20-97E4-10D277241890}"/>
              </a:ext>
            </a:extLst>
          </p:cNvPr>
          <p:cNvPicPr>
            <a:picLocks noChangeAspect="1"/>
          </p:cNvPicPr>
          <p:nvPr/>
        </p:nvPicPr>
        <p:blipFill>
          <a:blip r:embed="rId6"/>
          <a:stretch>
            <a:fillRect/>
          </a:stretch>
        </p:blipFill>
        <p:spPr>
          <a:xfrm>
            <a:off x="6858042" y="1660482"/>
            <a:ext cx="924329" cy="922550"/>
          </a:xfrm>
          <a:prstGeom prst="rect">
            <a:avLst/>
          </a:prstGeom>
        </p:spPr>
      </p:pic>
      <p:pic>
        <p:nvPicPr>
          <p:cNvPr id="10" name="Picture 9">
            <a:extLst>
              <a:ext uri="{FF2B5EF4-FFF2-40B4-BE49-F238E27FC236}">
                <a16:creationId xmlns:a16="http://schemas.microsoft.com/office/drawing/2014/main" id="{DF911127-5E46-4E77-8073-2B516A3DDE6D}"/>
              </a:ext>
            </a:extLst>
          </p:cNvPr>
          <p:cNvPicPr>
            <a:picLocks noChangeAspect="1"/>
          </p:cNvPicPr>
          <p:nvPr/>
        </p:nvPicPr>
        <p:blipFill>
          <a:blip r:embed="rId7"/>
          <a:stretch>
            <a:fillRect/>
          </a:stretch>
        </p:blipFill>
        <p:spPr>
          <a:xfrm>
            <a:off x="8015648" y="2202748"/>
            <a:ext cx="977365" cy="867099"/>
          </a:xfrm>
          <a:prstGeom prst="rect">
            <a:avLst/>
          </a:prstGeom>
        </p:spPr>
      </p:pic>
      <p:pic>
        <p:nvPicPr>
          <p:cNvPr id="11" name="Picture 10">
            <a:extLst>
              <a:ext uri="{FF2B5EF4-FFF2-40B4-BE49-F238E27FC236}">
                <a16:creationId xmlns:a16="http://schemas.microsoft.com/office/drawing/2014/main" id="{221D3DC5-42C8-4113-B447-107F1092AEAC}"/>
              </a:ext>
            </a:extLst>
          </p:cNvPr>
          <p:cNvPicPr>
            <a:picLocks noChangeAspect="1"/>
          </p:cNvPicPr>
          <p:nvPr/>
        </p:nvPicPr>
        <p:blipFill>
          <a:blip r:embed="rId8"/>
          <a:stretch>
            <a:fillRect/>
          </a:stretch>
        </p:blipFill>
        <p:spPr>
          <a:xfrm>
            <a:off x="3683706" y="5038976"/>
            <a:ext cx="1299583" cy="1257049"/>
          </a:xfrm>
          <a:prstGeom prst="rect">
            <a:avLst/>
          </a:prstGeom>
        </p:spPr>
      </p:pic>
      <p:pic>
        <p:nvPicPr>
          <p:cNvPr id="16" name="Picture 15">
            <a:extLst>
              <a:ext uri="{FF2B5EF4-FFF2-40B4-BE49-F238E27FC236}">
                <a16:creationId xmlns:a16="http://schemas.microsoft.com/office/drawing/2014/main" id="{06E4B304-DEC8-4585-812C-DC1680C62B27}"/>
              </a:ext>
            </a:extLst>
          </p:cNvPr>
          <p:cNvPicPr>
            <a:picLocks noChangeAspect="1"/>
          </p:cNvPicPr>
          <p:nvPr/>
        </p:nvPicPr>
        <p:blipFill>
          <a:blip r:embed="rId8"/>
          <a:stretch>
            <a:fillRect/>
          </a:stretch>
        </p:blipFill>
        <p:spPr>
          <a:xfrm>
            <a:off x="7737617" y="5038976"/>
            <a:ext cx="1299583" cy="1257049"/>
          </a:xfrm>
          <a:prstGeom prst="rect">
            <a:avLst/>
          </a:prstGeom>
        </p:spPr>
      </p:pic>
      <p:pic>
        <p:nvPicPr>
          <p:cNvPr id="17" name="Picture 16">
            <a:extLst>
              <a:ext uri="{FF2B5EF4-FFF2-40B4-BE49-F238E27FC236}">
                <a16:creationId xmlns:a16="http://schemas.microsoft.com/office/drawing/2014/main" id="{B892CE94-8FF1-4E8C-A233-ACD0966045AF}"/>
              </a:ext>
            </a:extLst>
          </p:cNvPr>
          <p:cNvPicPr>
            <a:picLocks noChangeAspect="1"/>
          </p:cNvPicPr>
          <p:nvPr/>
        </p:nvPicPr>
        <p:blipFill>
          <a:blip r:embed="rId8"/>
          <a:stretch>
            <a:fillRect/>
          </a:stretch>
        </p:blipFill>
        <p:spPr>
          <a:xfrm>
            <a:off x="5781427" y="5038976"/>
            <a:ext cx="1299583" cy="1257049"/>
          </a:xfrm>
          <a:prstGeom prst="rect">
            <a:avLst/>
          </a:prstGeom>
        </p:spPr>
      </p:pic>
      <p:pic>
        <p:nvPicPr>
          <p:cNvPr id="12" name="Picture 11">
            <a:extLst>
              <a:ext uri="{FF2B5EF4-FFF2-40B4-BE49-F238E27FC236}">
                <a16:creationId xmlns:a16="http://schemas.microsoft.com/office/drawing/2014/main" id="{992B6FD2-FC8C-440C-AAA7-18CAF9E5EAC2}"/>
              </a:ext>
            </a:extLst>
          </p:cNvPr>
          <p:cNvPicPr>
            <a:picLocks noChangeAspect="1"/>
          </p:cNvPicPr>
          <p:nvPr/>
        </p:nvPicPr>
        <p:blipFill>
          <a:blip r:embed="rId9"/>
          <a:stretch>
            <a:fillRect/>
          </a:stretch>
        </p:blipFill>
        <p:spPr>
          <a:xfrm>
            <a:off x="7898726" y="3255380"/>
            <a:ext cx="987313" cy="985414"/>
          </a:xfrm>
          <a:prstGeom prst="rect">
            <a:avLst/>
          </a:prstGeom>
        </p:spPr>
      </p:pic>
      <p:cxnSp>
        <p:nvCxnSpPr>
          <p:cNvPr id="24" name="Straight Connector 23">
            <a:extLst>
              <a:ext uri="{FF2B5EF4-FFF2-40B4-BE49-F238E27FC236}">
                <a16:creationId xmlns:a16="http://schemas.microsoft.com/office/drawing/2014/main" id="{8D90F7AE-160A-4527-9561-A08FFAF90A3F}"/>
              </a:ext>
            </a:extLst>
          </p:cNvPr>
          <p:cNvCxnSpPr>
            <a:cxnSpLocks/>
          </p:cNvCxnSpPr>
          <p:nvPr/>
        </p:nvCxnSpPr>
        <p:spPr>
          <a:xfrm>
            <a:off x="3943350" y="4318250"/>
            <a:ext cx="0" cy="751139"/>
          </a:xfrm>
          <a:prstGeom prst="line">
            <a:avLst/>
          </a:prstGeom>
          <a:ln w="38100">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5EC0B1B-B06F-4E8F-9319-7ABCF6598D8B}"/>
              </a:ext>
            </a:extLst>
          </p:cNvPr>
          <p:cNvCxnSpPr>
            <a:cxnSpLocks/>
          </p:cNvCxnSpPr>
          <p:nvPr/>
        </p:nvCxnSpPr>
        <p:spPr>
          <a:xfrm>
            <a:off x="6115050" y="4303044"/>
            <a:ext cx="0" cy="766345"/>
          </a:xfrm>
          <a:prstGeom prst="line">
            <a:avLst/>
          </a:prstGeom>
          <a:ln w="38100">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7A379A9-5E4D-42D2-88E5-C530A67E3126}"/>
              </a:ext>
            </a:extLst>
          </p:cNvPr>
          <p:cNvCxnSpPr>
            <a:cxnSpLocks/>
          </p:cNvCxnSpPr>
          <p:nvPr/>
        </p:nvCxnSpPr>
        <p:spPr>
          <a:xfrm>
            <a:off x="8020050" y="4318250"/>
            <a:ext cx="0" cy="751139"/>
          </a:xfrm>
          <a:prstGeom prst="line">
            <a:avLst/>
          </a:prstGeom>
          <a:ln w="38100">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C308AF0-97D6-46F6-B71E-77F82D25FA8D}"/>
              </a:ext>
            </a:extLst>
          </p:cNvPr>
          <p:cNvSpPr txBox="1"/>
          <p:nvPr/>
        </p:nvSpPr>
        <p:spPr>
          <a:xfrm>
            <a:off x="3030389" y="1512724"/>
            <a:ext cx="1711265" cy="544765"/>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Mobile Apps</a:t>
            </a:r>
          </a:p>
        </p:txBody>
      </p:sp>
      <p:sp>
        <p:nvSpPr>
          <p:cNvPr id="32" name="TextBox 31">
            <a:extLst>
              <a:ext uri="{FF2B5EF4-FFF2-40B4-BE49-F238E27FC236}">
                <a16:creationId xmlns:a16="http://schemas.microsoft.com/office/drawing/2014/main" id="{B65A283F-6F53-4469-A3FA-ABE9C3C8C2AE}"/>
              </a:ext>
            </a:extLst>
          </p:cNvPr>
          <p:cNvSpPr txBox="1"/>
          <p:nvPr/>
        </p:nvSpPr>
        <p:spPr>
          <a:xfrm>
            <a:off x="4383577" y="2442015"/>
            <a:ext cx="1338227" cy="544765"/>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API Apps</a:t>
            </a:r>
          </a:p>
        </p:txBody>
      </p:sp>
      <p:sp>
        <p:nvSpPr>
          <p:cNvPr id="33" name="TextBox 32">
            <a:extLst>
              <a:ext uri="{FF2B5EF4-FFF2-40B4-BE49-F238E27FC236}">
                <a16:creationId xmlns:a16="http://schemas.microsoft.com/office/drawing/2014/main" id="{FE83D2D6-1B63-4A13-88DD-DAA6E50D2B0A}"/>
              </a:ext>
            </a:extLst>
          </p:cNvPr>
          <p:cNvSpPr txBox="1"/>
          <p:nvPr/>
        </p:nvSpPr>
        <p:spPr>
          <a:xfrm>
            <a:off x="5475061" y="1519362"/>
            <a:ext cx="1491705" cy="544765"/>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Web Apps</a:t>
            </a:r>
          </a:p>
        </p:txBody>
      </p:sp>
      <p:sp>
        <p:nvSpPr>
          <p:cNvPr id="34" name="TextBox 33">
            <a:extLst>
              <a:ext uri="{FF2B5EF4-FFF2-40B4-BE49-F238E27FC236}">
                <a16:creationId xmlns:a16="http://schemas.microsoft.com/office/drawing/2014/main" id="{3544ABF1-09B9-4C49-B2ED-B167BA143B08}"/>
              </a:ext>
            </a:extLst>
          </p:cNvPr>
          <p:cNvSpPr txBox="1"/>
          <p:nvPr/>
        </p:nvSpPr>
        <p:spPr>
          <a:xfrm>
            <a:off x="6539125" y="2433828"/>
            <a:ext cx="1491705" cy="544765"/>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Logic Apps</a:t>
            </a:r>
          </a:p>
        </p:txBody>
      </p:sp>
      <p:sp>
        <p:nvSpPr>
          <p:cNvPr id="35" name="TextBox 34">
            <a:extLst>
              <a:ext uri="{FF2B5EF4-FFF2-40B4-BE49-F238E27FC236}">
                <a16:creationId xmlns:a16="http://schemas.microsoft.com/office/drawing/2014/main" id="{ED68F924-D037-4589-BC7B-8EC7AF6A6546}"/>
              </a:ext>
            </a:extLst>
          </p:cNvPr>
          <p:cNvSpPr txBox="1"/>
          <p:nvPr/>
        </p:nvSpPr>
        <p:spPr>
          <a:xfrm>
            <a:off x="7924247" y="1509782"/>
            <a:ext cx="1244484" cy="794064"/>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Function Apps</a:t>
            </a:r>
          </a:p>
        </p:txBody>
      </p:sp>
      <p:sp>
        <p:nvSpPr>
          <p:cNvPr id="36" name="TextBox 35">
            <a:extLst>
              <a:ext uri="{FF2B5EF4-FFF2-40B4-BE49-F238E27FC236}">
                <a16:creationId xmlns:a16="http://schemas.microsoft.com/office/drawing/2014/main" id="{E194E3EE-AF3B-47D9-AA8D-86990D921205}"/>
              </a:ext>
            </a:extLst>
          </p:cNvPr>
          <p:cNvSpPr txBox="1"/>
          <p:nvPr/>
        </p:nvSpPr>
        <p:spPr>
          <a:xfrm>
            <a:off x="4148984" y="3354602"/>
            <a:ext cx="3690579" cy="683264"/>
          </a:xfrm>
          <a:prstGeom prst="rect">
            <a:avLst/>
          </a:prstGeom>
          <a:noFill/>
        </p:spPr>
        <p:txBody>
          <a:bodyPr wrap="square" lIns="182880" tIns="146304" rIns="182880" bIns="146304" rtlCol="0">
            <a:spAutoFit/>
          </a:bodyPr>
          <a:lstStyle/>
          <a:p>
            <a:pPr>
              <a:lnSpc>
                <a:spcPct val="90000"/>
              </a:lnSpc>
              <a:spcAft>
                <a:spcPts val="600"/>
              </a:spcAft>
            </a:pPr>
            <a:r>
              <a:rPr lang="en-US" sz="2800" dirty="0">
                <a:gradFill>
                  <a:gsLst>
                    <a:gs pos="2917">
                      <a:schemeClr val="tx1"/>
                    </a:gs>
                    <a:gs pos="30000">
                      <a:schemeClr val="tx1"/>
                    </a:gs>
                  </a:gsLst>
                  <a:lin ang="5400000" scaled="0"/>
                </a:gradFill>
              </a:rPr>
              <a:t>Azure Service Fabric</a:t>
            </a:r>
          </a:p>
        </p:txBody>
      </p:sp>
    </p:spTree>
    <p:extLst>
      <p:ext uri="{BB962C8B-B14F-4D97-AF65-F5344CB8AC3E}">
        <p14:creationId xmlns:p14="http://schemas.microsoft.com/office/powerpoint/2010/main" val="138672233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ABA304-5628-44C0-9024-316F1EFEFF52}"/>
              </a:ext>
            </a:extLst>
          </p:cNvPr>
          <p:cNvSpPr>
            <a:spLocks noGrp="1"/>
          </p:cNvSpPr>
          <p:nvPr>
            <p:ph type="title"/>
          </p:nvPr>
        </p:nvSpPr>
        <p:spPr/>
        <p:txBody>
          <a:bodyPr/>
          <a:lstStyle/>
          <a:p>
            <a:r>
              <a:rPr lang="en-US" dirty="0"/>
              <a:t>Azure App Services</a:t>
            </a:r>
          </a:p>
        </p:txBody>
      </p:sp>
      <p:grpSp>
        <p:nvGrpSpPr>
          <p:cNvPr id="22" name="Group 21">
            <a:extLst>
              <a:ext uri="{FF2B5EF4-FFF2-40B4-BE49-F238E27FC236}">
                <a16:creationId xmlns:a16="http://schemas.microsoft.com/office/drawing/2014/main" id="{3ED8762F-8397-42E5-B1C5-28C226DABC24}"/>
              </a:ext>
            </a:extLst>
          </p:cNvPr>
          <p:cNvGrpSpPr/>
          <p:nvPr/>
        </p:nvGrpSpPr>
        <p:grpSpPr>
          <a:xfrm>
            <a:off x="2952750" y="754062"/>
            <a:ext cx="6905625" cy="6892332"/>
            <a:chOff x="2952750" y="754062"/>
            <a:chExt cx="6905625" cy="6892332"/>
          </a:xfrm>
        </p:grpSpPr>
        <p:pic>
          <p:nvPicPr>
            <p:cNvPr id="2" name="Picture 1">
              <a:extLst>
                <a:ext uri="{FF2B5EF4-FFF2-40B4-BE49-F238E27FC236}">
                  <a16:creationId xmlns:a16="http://schemas.microsoft.com/office/drawing/2014/main" id="{48E0A96A-48CE-4D0D-8DF3-69B5730B040F}"/>
                </a:ext>
              </a:extLst>
            </p:cNvPr>
            <p:cNvPicPr>
              <a:picLocks noChangeAspect="1"/>
            </p:cNvPicPr>
            <p:nvPr/>
          </p:nvPicPr>
          <p:blipFill>
            <a:blip r:embed="rId3"/>
            <a:stretch>
              <a:fillRect/>
            </a:stretch>
          </p:blipFill>
          <p:spPr>
            <a:xfrm>
              <a:off x="2952750" y="754062"/>
              <a:ext cx="6905625" cy="6892332"/>
            </a:xfrm>
            <a:prstGeom prst="rect">
              <a:avLst/>
            </a:prstGeom>
          </p:spPr>
        </p:pic>
        <p:pic>
          <p:nvPicPr>
            <p:cNvPr id="4" name="Picture 3">
              <a:extLst>
                <a:ext uri="{FF2B5EF4-FFF2-40B4-BE49-F238E27FC236}">
                  <a16:creationId xmlns:a16="http://schemas.microsoft.com/office/drawing/2014/main" id="{DC5587F2-3510-4511-8A31-63F1ECF2EDE0}"/>
                </a:ext>
              </a:extLst>
            </p:cNvPr>
            <p:cNvPicPr>
              <a:picLocks noChangeAspect="1"/>
            </p:cNvPicPr>
            <p:nvPr/>
          </p:nvPicPr>
          <p:blipFill>
            <a:blip r:embed="rId4"/>
            <a:stretch>
              <a:fillRect/>
            </a:stretch>
          </p:blipFill>
          <p:spPr>
            <a:xfrm>
              <a:off x="4143375" y="1671637"/>
              <a:ext cx="1543009" cy="1591375"/>
            </a:xfrm>
            <a:prstGeom prst="rect">
              <a:avLst/>
            </a:prstGeom>
          </p:spPr>
        </p:pic>
        <p:pic>
          <p:nvPicPr>
            <p:cNvPr id="15" name="Picture 14">
              <a:extLst>
                <a:ext uri="{FF2B5EF4-FFF2-40B4-BE49-F238E27FC236}">
                  <a16:creationId xmlns:a16="http://schemas.microsoft.com/office/drawing/2014/main" id="{56218B26-5718-4559-8950-C5C765D6F6C3}"/>
                </a:ext>
              </a:extLst>
            </p:cNvPr>
            <p:cNvPicPr>
              <a:picLocks noChangeAspect="1"/>
            </p:cNvPicPr>
            <p:nvPr/>
          </p:nvPicPr>
          <p:blipFill>
            <a:blip r:embed="rId5"/>
            <a:stretch>
              <a:fillRect/>
            </a:stretch>
          </p:blipFill>
          <p:spPr>
            <a:xfrm>
              <a:off x="7243718" y="4764812"/>
              <a:ext cx="1286703" cy="1242803"/>
            </a:xfrm>
            <a:prstGeom prst="rect">
              <a:avLst/>
            </a:prstGeom>
          </p:spPr>
        </p:pic>
        <p:pic>
          <p:nvPicPr>
            <p:cNvPr id="18" name="Picture 17">
              <a:extLst>
                <a:ext uri="{FF2B5EF4-FFF2-40B4-BE49-F238E27FC236}">
                  <a16:creationId xmlns:a16="http://schemas.microsoft.com/office/drawing/2014/main" id="{33872231-B2EC-46DB-9107-FE5C6DFD4185}"/>
                </a:ext>
              </a:extLst>
            </p:cNvPr>
            <p:cNvPicPr>
              <a:picLocks noChangeAspect="1"/>
            </p:cNvPicPr>
            <p:nvPr/>
          </p:nvPicPr>
          <p:blipFill>
            <a:blip r:embed="rId6"/>
            <a:stretch>
              <a:fillRect/>
            </a:stretch>
          </p:blipFill>
          <p:spPr>
            <a:xfrm>
              <a:off x="7361853" y="1973718"/>
              <a:ext cx="1002642" cy="1113294"/>
            </a:xfrm>
            <a:prstGeom prst="rect">
              <a:avLst/>
            </a:prstGeom>
          </p:spPr>
        </p:pic>
        <p:pic>
          <p:nvPicPr>
            <p:cNvPr id="19" name="Picture 18">
              <a:extLst>
                <a:ext uri="{FF2B5EF4-FFF2-40B4-BE49-F238E27FC236}">
                  <a16:creationId xmlns:a16="http://schemas.microsoft.com/office/drawing/2014/main" id="{4EEE9995-7A0F-4E33-B4AE-47BB80292E1A}"/>
                </a:ext>
              </a:extLst>
            </p:cNvPr>
            <p:cNvPicPr>
              <a:picLocks noChangeAspect="1"/>
            </p:cNvPicPr>
            <p:nvPr/>
          </p:nvPicPr>
          <p:blipFill>
            <a:blip r:embed="rId7"/>
            <a:stretch>
              <a:fillRect/>
            </a:stretch>
          </p:blipFill>
          <p:spPr>
            <a:xfrm>
              <a:off x="4406201" y="4850538"/>
              <a:ext cx="1099249" cy="1142848"/>
            </a:xfrm>
            <a:prstGeom prst="rect">
              <a:avLst/>
            </a:prstGeom>
          </p:spPr>
        </p:pic>
        <p:pic>
          <p:nvPicPr>
            <p:cNvPr id="21" name="Picture 20">
              <a:extLst>
                <a:ext uri="{FF2B5EF4-FFF2-40B4-BE49-F238E27FC236}">
                  <a16:creationId xmlns:a16="http://schemas.microsoft.com/office/drawing/2014/main" id="{A040D494-6594-4168-83FE-C094AB5B36F6}"/>
                </a:ext>
              </a:extLst>
            </p:cNvPr>
            <p:cNvPicPr>
              <a:picLocks noChangeAspect="1"/>
            </p:cNvPicPr>
            <p:nvPr/>
          </p:nvPicPr>
          <p:blipFill>
            <a:blip r:embed="rId8"/>
            <a:stretch>
              <a:fillRect/>
            </a:stretch>
          </p:blipFill>
          <p:spPr>
            <a:xfrm>
              <a:off x="5696221" y="3087012"/>
              <a:ext cx="1418682" cy="1485367"/>
            </a:xfrm>
            <a:prstGeom prst="rect">
              <a:avLst/>
            </a:prstGeom>
          </p:spPr>
        </p:pic>
      </p:grpSp>
    </p:spTree>
    <p:extLst>
      <p:ext uri="{BB962C8B-B14F-4D97-AF65-F5344CB8AC3E}">
        <p14:creationId xmlns:p14="http://schemas.microsoft.com/office/powerpoint/2010/main" val="52556183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a:extLst>
              <a:ext uri="{FF2B5EF4-FFF2-40B4-BE49-F238E27FC236}">
                <a16:creationId xmlns:a16="http://schemas.microsoft.com/office/drawing/2014/main" id="{2B9634C4-9C74-445C-9E9A-58754AA6E857}"/>
              </a:ext>
            </a:extLst>
          </p:cNvPr>
          <p:cNvSpPr/>
          <p:nvPr/>
        </p:nvSpPr>
        <p:spPr bwMode="auto">
          <a:xfrm>
            <a:off x="7229500" y="1509376"/>
            <a:ext cx="4118433" cy="2320829"/>
          </a:xfrm>
          <a:prstGeom prst="rect">
            <a:avLst/>
          </a:prstGeom>
          <a:solidFill>
            <a:schemeClr val="bg1">
              <a:lumMod val="85000"/>
            </a:schemeClr>
          </a:solidFill>
          <a:ln w="3810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a:extLst>
              <a:ext uri="{FF2B5EF4-FFF2-40B4-BE49-F238E27FC236}">
                <a16:creationId xmlns:a16="http://schemas.microsoft.com/office/drawing/2014/main" id="{304C2299-CDDC-4407-9430-F0CB814910F4}"/>
              </a:ext>
            </a:extLst>
          </p:cNvPr>
          <p:cNvSpPr/>
          <p:nvPr/>
        </p:nvSpPr>
        <p:spPr bwMode="auto">
          <a:xfrm>
            <a:off x="1797357" y="1476375"/>
            <a:ext cx="2546392" cy="4400550"/>
          </a:xfrm>
          <a:prstGeom prst="rect">
            <a:avLst/>
          </a:prstGeom>
          <a:solidFill>
            <a:schemeClr val="bg1">
              <a:lumMod val="85000"/>
            </a:schemeClr>
          </a:solidFill>
          <a:ln w="3810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FBABA304-5628-44C0-9024-316F1EFEFF52}"/>
              </a:ext>
            </a:extLst>
          </p:cNvPr>
          <p:cNvSpPr>
            <a:spLocks noGrp="1"/>
          </p:cNvSpPr>
          <p:nvPr>
            <p:ph type="title"/>
          </p:nvPr>
        </p:nvSpPr>
        <p:spPr>
          <a:xfrm>
            <a:off x="274639" y="295274"/>
            <a:ext cx="11889564" cy="917575"/>
          </a:xfrm>
        </p:spPr>
        <p:txBody>
          <a:bodyPr/>
          <a:lstStyle/>
          <a:p>
            <a:r>
              <a:rPr lang="en-US" dirty="0"/>
              <a:t>App Services: Web Apps</a:t>
            </a:r>
          </a:p>
        </p:txBody>
      </p:sp>
      <p:cxnSp>
        <p:nvCxnSpPr>
          <p:cNvPr id="6" name="Straight Connector 5">
            <a:extLst>
              <a:ext uri="{FF2B5EF4-FFF2-40B4-BE49-F238E27FC236}">
                <a16:creationId xmlns:a16="http://schemas.microsoft.com/office/drawing/2014/main" id="{89F64716-553B-4034-8F77-0789BCB7E400}"/>
              </a:ext>
            </a:extLst>
          </p:cNvPr>
          <p:cNvCxnSpPr/>
          <p:nvPr/>
        </p:nvCxnSpPr>
        <p:spPr>
          <a:xfrm>
            <a:off x="6219421" y="1324758"/>
            <a:ext cx="0" cy="5502276"/>
          </a:xfrm>
          <a:prstGeom prst="line">
            <a:avLst/>
          </a:prstGeom>
          <a:ln w="38100">
            <a:headEnd type="none"/>
            <a:tailEnd type="none"/>
          </a:ln>
        </p:spPr>
        <p:style>
          <a:lnRef idx="2">
            <a:schemeClr val="dk1"/>
          </a:lnRef>
          <a:fillRef idx="0">
            <a:schemeClr val="dk1"/>
          </a:fillRef>
          <a:effectRef idx="1">
            <a:schemeClr val="dk1"/>
          </a:effectRef>
          <a:fontRef idx="minor">
            <a:schemeClr val="tx1"/>
          </a:fontRef>
        </p:style>
      </p:cxnSp>
      <p:sp>
        <p:nvSpPr>
          <p:cNvPr id="11" name="Title 2">
            <a:extLst>
              <a:ext uri="{FF2B5EF4-FFF2-40B4-BE49-F238E27FC236}">
                <a16:creationId xmlns:a16="http://schemas.microsoft.com/office/drawing/2014/main" id="{56B37018-A517-43F9-A771-070886DC9437}"/>
              </a:ext>
            </a:extLst>
          </p:cNvPr>
          <p:cNvSpPr txBox="1">
            <a:spLocks/>
          </p:cNvSpPr>
          <p:nvPr/>
        </p:nvSpPr>
        <p:spPr>
          <a:xfrm>
            <a:off x="7788354" y="955694"/>
            <a:ext cx="3052011" cy="520681"/>
          </a:xfrm>
          <a:prstGeom prst="rect">
            <a:avLst/>
          </a:prstGeom>
        </p:spPr>
        <p:txBody>
          <a:bodyPr vert="horz" wrap="square" lIns="146304" tIns="91440" rIns="146304" bIns="91440" rtlCol="0" anchor="t">
            <a:noAutofit/>
          </a:bodyPr>
          <a:lstStyle>
            <a:defPPr>
              <a:defRPr lang="en-US"/>
            </a:defPPr>
            <a:lvl1pPr>
              <a:lnSpc>
                <a:spcPct val="90000"/>
              </a:lnSpc>
              <a:spcBef>
                <a:spcPct val="0"/>
              </a:spcBef>
              <a:buNone/>
              <a:defRPr sz="2400" b="1"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a:t>Hosting with Web Apps</a:t>
            </a:r>
          </a:p>
        </p:txBody>
      </p:sp>
      <p:sp>
        <p:nvSpPr>
          <p:cNvPr id="12" name="Title 2">
            <a:extLst>
              <a:ext uri="{FF2B5EF4-FFF2-40B4-BE49-F238E27FC236}">
                <a16:creationId xmlns:a16="http://schemas.microsoft.com/office/drawing/2014/main" id="{8FF7D95E-1E5C-4B40-B8AC-53A9974BBD0A}"/>
              </a:ext>
            </a:extLst>
          </p:cNvPr>
          <p:cNvSpPr txBox="1">
            <a:spLocks/>
          </p:cNvSpPr>
          <p:nvPr/>
        </p:nvSpPr>
        <p:spPr>
          <a:xfrm>
            <a:off x="1606649" y="951005"/>
            <a:ext cx="3065204" cy="553464"/>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400" b="1" dirty="0"/>
              <a:t>Traditional Webhosting</a:t>
            </a:r>
          </a:p>
        </p:txBody>
      </p:sp>
      <p:sp>
        <p:nvSpPr>
          <p:cNvPr id="13" name="Rectangle: Rounded Corners 12">
            <a:extLst>
              <a:ext uri="{FF2B5EF4-FFF2-40B4-BE49-F238E27FC236}">
                <a16:creationId xmlns:a16="http://schemas.microsoft.com/office/drawing/2014/main" id="{A6B0CAA1-73EA-4E01-A9BB-01F80784A9EC}"/>
              </a:ext>
            </a:extLst>
          </p:cNvPr>
          <p:cNvSpPr/>
          <p:nvPr/>
        </p:nvSpPr>
        <p:spPr bwMode="auto">
          <a:xfrm>
            <a:off x="7014024" y="4067095"/>
            <a:ext cx="4548122" cy="727325"/>
          </a:xfrm>
          <a:prstGeom prst="roundRect">
            <a:avLst/>
          </a:prstGeom>
          <a:noFill/>
          <a:ln>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13">
            <a:extLst>
              <a:ext uri="{FF2B5EF4-FFF2-40B4-BE49-F238E27FC236}">
                <a16:creationId xmlns:a16="http://schemas.microsoft.com/office/drawing/2014/main" id="{A51FEE10-E4F3-403C-B6BB-527C4CF94CD6}"/>
              </a:ext>
            </a:extLst>
          </p:cNvPr>
          <p:cNvPicPr>
            <a:picLocks noChangeAspect="1"/>
          </p:cNvPicPr>
          <p:nvPr/>
        </p:nvPicPr>
        <p:blipFill>
          <a:blip r:embed="rId3"/>
          <a:stretch>
            <a:fillRect/>
          </a:stretch>
        </p:blipFill>
        <p:spPr>
          <a:xfrm>
            <a:off x="7622803" y="5242494"/>
            <a:ext cx="1039939" cy="1005903"/>
          </a:xfrm>
          <a:prstGeom prst="rect">
            <a:avLst/>
          </a:prstGeom>
        </p:spPr>
      </p:pic>
      <p:cxnSp>
        <p:nvCxnSpPr>
          <p:cNvPr id="22" name="Straight Connector 21">
            <a:extLst>
              <a:ext uri="{FF2B5EF4-FFF2-40B4-BE49-F238E27FC236}">
                <a16:creationId xmlns:a16="http://schemas.microsoft.com/office/drawing/2014/main" id="{CD9A3B85-E635-4A2A-8E2F-2DE74E0C0A79}"/>
              </a:ext>
            </a:extLst>
          </p:cNvPr>
          <p:cNvCxnSpPr>
            <a:cxnSpLocks/>
          </p:cNvCxnSpPr>
          <p:nvPr/>
        </p:nvCxnSpPr>
        <p:spPr>
          <a:xfrm>
            <a:off x="7937128" y="4810125"/>
            <a:ext cx="0" cy="432369"/>
          </a:xfrm>
          <a:prstGeom prst="line">
            <a:avLst/>
          </a:prstGeom>
          <a:ln w="38100">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D9D984E-44F5-4130-86BF-4410CD28D714}"/>
              </a:ext>
            </a:extLst>
          </p:cNvPr>
          <p:cNvCxnSpPr>
            <a:cxnSpLocks/>
          </p:cNvCxnSpPr>
          <p:nvPr/>
        </p:nvCxnSpPr>
        <p:spPr>
          <a:xfrm>
            <a:off x="9299592" y="4810125"/>
            <a:ext cx="0" cy="432369"/>
          </a:xfrm>
          <a:prstGeom prst="line">
            <a:avLst/>
          </a:prstGeom>
          <a:ln w="38100">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D10AAC5-91C6-4630-9B07-E44134784E64}"/>
              </a:ext>
            </a:extLst>
          </p:cNvPr>
          <p:cNvCxnSpPr>
            <a:cxnSpLocks/>
          </p:cNvCxnSpPr>
          <p:nvPr/>
        </p:nvCxnSpPr>
        <p:spPr>
          <a:xfrm>
            <a:off x="10679293" y="4794420"/>
            <a:ext cx="0" cy="440468"/>
          </a:xfrm>
          <a:prstGeom prst="line">
            <a:avLst/>
          </a:prstGeom>
          <a:ln w="38100">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7486E0B-6418-4CD2-8911-3D7F5EE628B4}"/>
              </a:ext>
            </a:extLst>
          </p:cNvPr>
          <p:cNvSpPr txBox="1"/>
          <p:nvPr/>
        </p:nvSpPr>
        <p:spPr>
          <a:xfrm>
            <a:off x="7304855" y="4086143"/>
            <a:ext cx="3690579" cy="683264"/>
          </a:xfrm>
          <a:prstGeom prst="rect">
            <a:avLst/>
          </a:prstGeom>
          <a:noFill/>
        </p:spPr>
        <p:txBody>
          <a:bodyPr wrap="square" lIns="182880" tIns="146304" rIns="182880" bIns="146304" rtlCol="0">
            <a:spAutoFit/>
          </a:bodyPr>
          <a:lstStyle/>
          <a:p>
            <a:pPr>
              <a:lnSpc>
                <a:spcPct val="90000"/>
              </a:lnSpc>
              <a:spcAft>
                <a:spcPts val="600"/>
              </a:spcAft>
            </a:pPr>
            <a:r>
              <a:rPr lang="en-US" sz="2800" dirty="0"/>
              <a:t>Azure Service Fabric</a:t>
            </a:r>
          </a:p>
        </p:txBody>
      </p:sp>
      <p:pic>
        <p:nvPicPr>
          <p:cNvPr id="10" name="Picture 9">
            <a:extLst>
              <a:ext uri="{FF2B5EF4-FFF2-40B4-BE49-F238E27FC236}">
                <a16:creationId xmlns:a16="http://schemas.microsoft.com/office/drawing/2014/main" id="{21B3F355-C54C-4CEB-9E7A-BF15A1439CD8}"/>
              </a:ext>
            </a:extLst>
          </p:cNvPr>
          <p:cNvPicPr>
            <a:picLocks noChangeAspect="1"/>
          </p:cNvPicPr>
          <p:nvPr/>
        </p:nvPicPr>
        <p:blipFill>
          <a:blip r:embed="rId4"/>
          <a:stretch>
            <a:fillRect/>
          </a:stretch>
        </p:blipFill>
        <p:spPr>
          <a:xfrm>
            <a:off x="10754677" y="4199735"/>
            <a:ext cx="481514" cy="480588"/>
          </a:xfrm>
          <a:prstGeom prst="rect">
            <a:avLst/>
          </a:prstGeom>
        </p:spPr>
      </p:pic>
      <p:pic>
        <p:nvPicPr>
          <p:cNvPr id="26" name="Picture 25">
            <a:extLst>
              <a:ext uri="{FF2B5EF4-FFF2-40B4-BE49-F238E27FC236}">
                <a16:creationId xmlns:a16="http://schemas.microsoft.com/office/drawing/2014/main" id="{E0F3F6D1-D51D-42AF-9EDB-9EAFCA04EA83}"/>
              </a:ext>
            </a:extLst>
          </p:cNvPr>
          <p:cNvPicPr>
            <a:picLocks noChangeAspect="1"/>
          </p:cNvPicPr>
          <p:nvPr/>
        </p:nvPicPr>
        <p:blipFill>
          <a:blip r:embed="rId3"/>
          <a:stretch>
            <a:fillRect/>
          </a:stretch>
        </p:blipFill>
        <p:spPr>
          <a:xfrm>
            <a:off x="10356866" y="5242493"/>
            <a:ext cx="1039939" cy="1005903"/>
          </a:xfrm>
          <a:prstGeom prst="rect">
            <a:avLst/>
          </a:prstGeom>
        </p:spPr>
      </p:pic>
      <p:pic>
        <p:nvPicPr>
          <p:cNvPr id="27" name="Picture 26">
            <a:extLst>
              <a:ext uri="{FF2B5EF4-FFF2-40B4-BE49-F238E27FC236}">
                <a16:creationId xmlns:a16="http://schemas.microsoft.com/office/drawing/2014/main" id="{C54EC86A-2338-492C-8BB9-6BE265C564CE}"/>
              </a:ext>
            </a:extLst>
          </p:cNvPr>
          <p:cNvPicPr>
            <a:picLocks noChangeAspect="1"/>
          </p:cNvPicPr>
          <p:nvPr/>
        </p:nvPicPr>
        <p:blipFill>
          <a:blip r:embed="rId3"/>
          <a:stretch>
            <a:fillRect/>
          </a:stretch>
        </p:blipFill>
        <p:spPr>
          <a:xfrm>
            <a:off x="8994403" y="5242496"/>
            <a:ext cx="1039939" cy="1005903"/>
          </a:xfrm>
          <a:prstGeom prst="rect">
            <a:avLst/>
          </a:prstGeom>
        </p:spPr>
      </p:pic>
      <p:cxnSp>
        <p:nvCxnSpPr>
          <p:cNvPr id="29" name="Straight Connector 28">
            <a:extLst>
              <a:ext uri="{FF2B5EF4-FFF2-40B4-BE49-F238E27FC236}">
                <a16:creationId xmlns:a16="http://schemas.microsoft.com/office/drawing/2014/main" id="{1359DF3F-A236-4A6C-B83E-0BF97C771267}"/>
              </a:ext>
            </a:extLst>
          </p:cNvPr>
          <p:cNvCxnSpPr>
            <a:cxnSpLocks/>
          </p:cNvCxnSpPr>
          <p:nvPr/>
        </p:nvCxnSpPr>
        <p:spPr>
          <a:xfrm>
            <a:off x="9278109" y="3612244"/>
            <a:ext cx="0" cy="463652"/>
          </a:xfrm>
          <a:prstGeom prst="line">
            <a:avLst/>
          </a:prstGeom>
          <a:ln w="38100">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A0D97A41-6FC6-4CE4-8737-C66E4C46402E}"/>
              </a:ext>
            </a:extLst>
          </p:cNvPr>
          <p:cNvPicPr>
            <a:picLocks noChangeAspect="1"/>
          </p:cNvPicPr>
          <p:nvPr/>
        </p:nvPicPr>
        <p:blipFill>
          <a:blip r:embed="rId3"/>
          <a:stretch>
            <a:fillRect/>
          </a:stretch>
        </p:blipFill>
        <p:spPr>
          <a:xfrm>
            <a:off x="2698064" y="5252704"/>
            <a:ext cx="1039939" cy="1005903"/>
          </a:xfrm>
          <a:prstGeom prst="rect">
            <a:avLst/>
          </a:prstGeom>
        </p:spPr>
      </p:pic>
      <p:cxnSp>
        <p:nvCxnSpPr>
          <p:cNvPr id="32" name="Straight Connector 31">
            <a:extLst>
              <a:ext uri="{FF2B5EF4-FFF2-40B4-BE49-F238E27FC236}">
                <a16:creationId xmlns:a16="http://schemas.microsoft.com/office/drawing/2014/main" id="{BFD9D54C-1788-4E3D-B0B9-4B7117BFEF36}"/>
              </a:ext>
            </a:extLst>
          </p:cNvPr>
          <p:cNvCxnSpPr>
            <a:cxnSpLocks/>
            <a:stCxn id="34" idx="2"/>
          </p:cNvCxnSpPr>
          <p:nvPr/>
        </p:nvCxnSpPr>
        <p:spPr>
          <a:xfrm flipH="1">
            <a:off x="3015690" y="2283073"/>
            <a:ext cx="1" cy="2969631"/>
          </a:xfrm>
          <a:prstGeom prst="line">
            <a:avLst/>
          </a:prstGeom>
          <a:ln w="38100">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34" name="Picture 33">
            <a:extLst>
              <a:ext uri="{FF2B5EF4-FFF2-40B4-BE49-F238E27FC236}">
                <a16:creationId xmlns:a16="http://schemas.microsoft.com/office/drawing/2014/main" id="{01A0D781-5155-41D3-BB09-DDCE91C70DE0}"/>
              </a:ext>
            </a:extLst>
          </p:cNvPr>
          <p:cNvPicPr>
            <a:picLocks noChangeAspect="1"/>
          </p:cNvPicPr>
          <p:nvPr/>
        </p:nvPicPr>
        <p:blipFill>
          <a:blip r:embed="rId5"/>
          <a:stretch>
            <a:fillRect/>
          </a:stretch>
        </p:blipFill>
        <p:spPr>
          <a:xfrm>
            <a:off x="2503339" y="1570723"/>
            <a:ext cx="1024703" cy="712350"/>
          </a:xfrm>
          <a:prstGeom prst="rect">
            <a:avLst/>
          </a:prstGeom>
        </p:spPr>
      </p:pic>
      <p:pic>
        <p:nvPicPr>
          <p:cNvPr id="35" name="Picture 34">
            <a:extLst>
              <a:ext uri="{FF2B5EF4-FFF2-40B4-BE49-F238E27FC236}">
                <a16:creationId xmlns:a16="http://schemas.microsoft.com/office/drawing/2014/main" id="{67E81672-025F-42FF-9627-A4C046E62BC9}"/>
              </a:ext>
            </a:extLst>
          </p:cNvPr>
          <p:cNvPicPr>
            <a:picLocks noChangeAspect="1"/>
          </p:cNvPicPr>
          <p:nvPr/>
        </p:nvPicPr>
        <p:blipFill>
          <a:blip r:embed="rId5"/>
          <a:stretch>
            <a:fillRect/>
          </a:stretch>
        </p:blipFill>
        <p:spPr>
          <a:xfrm>
            <a:off x="8744053" y="1650247"/>
            <a:ext cx="1024703" cy="712350"/>
          </a:xfrm>
          <a:prstGeom prst="rect">
            <a:avLst/>
          </a:prstGeom>
        </p:spPr>
      </p:pic>
      <p:pic>
        <p:nvPicPr>
          <p:cNvPr id="36" name="Picture 35">
            <a:extLst>
              <a:ext uri="{FF2B5EF4-FFF2-40B4-BE49-F238E27FC236}">
                <a16:creationId xmlns:a16="http://schemas.microsoft.com/office/drawing/2014/main" id="{5A916B68-3BE3-4F44-B0B0-7F10CFBA1ED2}"/>
              </a:ext>
            </a:extLst>
          </p:cNvPr>
          <p:cNvPicPr>
            <a:picLocks noChangeAspect="1"/>
          </p:cNvPicPr>
          <p:nvPr/>
        </p:nvPicPr>
        <p:blipFill>
          <a:blip r:embed="rId6"/>
          <a:stretch>
            <a:fillRect/>
          </a:stretch>
        </p:blipFill>
        <p:spPr>
          <a:xfrm>
            <a:off x="8787462" y="2850797"/>
            <a:ext cx="981294" cy="979408"/>
          </a:xfrm>
          <a:prstGeom prst="rect">
            <a:avLst/>
          </a:prstGeom>
        </p:spPr>
      </p:pic>
      <p:sp>
        <p:nvSpPr>
          <p:cNvPr id="40" name="TextBox 39">
            <a:extLst>
              <a:ext uri="{FF2B5EF4-FFF2-40B4-BE49-F238E27FC236}">
                <a16:creationId xmlns:a16="http://schemas.microsoft.com/office/drawing/2014/main" id="{C34B7685-4F3B-4BD6-82F1-99116A5A81A7}"/>
              </a:ext>
            </a:extLst>
          </p:cNvPr>
          <p:cNvSpPr txBox="1"/>
          <p:nvPr/>
        </p:nvSpPr>
        <p:spPr>
          <a:xfrm>
            <a:off x="3571864" y="1657786"/>
            <a:ext cx="1176219" cy="544765"/>
          </a:xfrm>
          <a:prstGeom prst="rect">
            <a:avLst/>
          </a:prstGeom>
          <a:noFill/>
        </p:spPr>
        <p:txBody>
          <a:bodyPr wrap="square" lIns="182880" tIns="146304" rIns="182880" bIns="146304" rtlCol="0">
            <a:spAutoFit/>
          </a:bodyPr>
          <a:lstStyle/>
          <a:p>
            <a:pPr>
              <a:lnSpc>
                <a:spcPct val="90000"/>
              </a:lnSpc>
              <a:spcAft>
                <a:spcPts val="600"/>
              </a:spcAft>
            </a:pPr>
            <a:r>
              <a:rPr lang="en-US" b="1" dirty="0">
                <a:gradFill>
                  <a:gsLst>
                    <a:gs pos="2917">
                      <a:schemeClr val="tx1"/>
                    </a:gs>
                    <a:gs pos="30000">
                      <a:schemeClr val="tx1"/>
                    </a:gs>
                  </a:gsLst>
                  <a:lin ang="5400000" scaled="0"/>
                </a:gradFill>
              </a:rPr>
              <a:t>App</a:t>
            </a:r>
          </a:p>
        </p:txBody>
      </p:sp>
      <p:sp>
        <p:nvSpPr>
          <p:cNvPr id="41" name="TextBox 40">
            <a:extLst>
              <a:ext uri="{FF2B5EF4-FFF2-40B4-BE49-F238E27FC236}">
                <a16:creationId xmlns:a16="http://schemas.microsoft.com/office/drawing/2014/main" id="{9E7875EB-1C36-4E48-A45D-C8F78C7E20B0}"/>
              </a:ext>
            </a:extLst>
          </p:cNvPr>
          <p:cNvSpPr txBox="1"/>
          <p:nvPr/>
        </p:nvSpPr>
        <p:spPr>
          <a:xfrm>
            <a:off x="9825579" y="1885471"/>
            <a:ext cx="1176219" cy="544765"/>
          </a:xfrm>
          <a:prstGeom prst="rect">
            <a:avLst/>
          </a:prstGeom>
          <a:noFill/>
        </p:spPr>
        <p:txBody>
          <a:bodyPr wrap="square" lIns="182880" tIns="146304" rIns="182880" bIns="146304" rtlCol="0">
            <a:spAutoFit/>
          </a:bodyPr>
          <a:lstStyle/>
          <a:p>
            <a:pPr>
              <a:lnSpc>
                <a:spcPct val="90000"/>
              </a:lnSpc>
              <a:spcAft>
                <a:spcPts val="600"/>
              </a:spcAft>
            </a:pPr>
            <a:r>
              <a:rPr lang="en-US" b="1" dirty="0">
                <a:gradFill>
                  <a:gsLst>
                    <a:gs pos="2917">
                      <a:schemeClr val="tx1"/>
                    </a:gs>
                    <a:gs pos="30000">
                      <a:schemeClr val="tx1"/>
                    </a:gs>
                  </a:gsLst>
                  <a:lin ang="5400000" scaled="0"/>
                </a:gradFill>
              </a:rPr>
              <a:t>App</a:t>
            </a:r>
          </a:p>
        </p:txBody>
      </p:sp>
      <p:sp>
        <p:nvSpPr>
          <p:cNvPr id="42" name="TextBox 41">
            <a:extLst>
              <a:ext uri="{FF2B5EF4-FFF2-40B4-BE49-F238E27FC236}">
                <a16:creationId xmlns:a16="http://schemas.microsoft.com/office/drawing/2014/main" id="{7D0DBBF6-8D64-4B13-9249-75766775963B}"/>
              </a:ext>
            </a:extLst>
          </p:cNvPr>
          <p:cNvSpPr txBox="1"/>
          <p:nvPr/>
        </p:nvSpPr>
        <p:spPr>
          <a:xfrm>
            <a:off x="9843677" y="3020821"/>
            <a:ext cx="1520479" cy="544765"/>
          </a:xfrm>
          <a:prstGeom prst="rect">
            <a:avLst/>
          </a:prstGeom>
          <a:noFill/>
        </p:spPr>
        <p:txBody>
          <a:bodyPr wrap="square" lIns="182880" tIns="146304" rIns="182880" bIns="146304" rtlCol="0">
            <a:spAutoFit/>
          </a:bodyPr>
          <a:lstStyle/>
          <a:p>
            <a:pPr>
              <a:lnSpc>
                <a:spcPct val="90000"/>
              </a:lnSpc>
              <a:spcAft>
                <a:spcPts val="600"/>
              </a:spcAft>
            </a:pPr>
            <a:r>
              <a:rPr lang="en-US" b="1" dirty="0">
                <a:gradFill>
                  <a:gsLst>
                    <a:gs pos="2917">
                      <a:schemeClr val="tx1"/>
                    </a:gs>
                    <a:gs pos="30000">
                      <a:schemeClr val="tx1"/>
                    </a:gs>
                  </a:gsLst>
                  <a:lin ang="5400000" scaled="0"/>
                </a:gradFill>
              </a:rPr>
              <a:t>Web App</a:t>
            </a:r>
          </a:p>
        </p:txBody>
      </p:sp>
      <p:sp>
        <p:nvSpPr>
          <p:cNvPr id="43" name="TextBox 42">
            <a:extLst>
              <a:ext uri="{FF2B5EF4-FFF2-40B4-BE49-F238E27FC236}">
                <a16:creationId xmlns:a16="http://schemas.microsoft.com/office/drawing/2014/main" id="{EAB31F6B-C14B-4D42-987A-8182240A56BB}"/>
              </a:ext>
            </a:extLst>
          </p:cNvPr>
          <p:cNvSpPr txBox="1"/>
          <p:nvPr/>
        </p:nvSpPr>
        <p:spPr>
          <a:xfrm>
            <a:off x="1555122" y="6305866"/>
            <a:ext cx="3664577" cy="544765"/>
          </a:xfrm>
          <a:prstGeom prst="rect">
            <a:avLst/>
          </a:prstGeom>
          <a:noFill/>
        </p:spPr>
        <p:txBody>
          <a:bodyPr wrap="square" lIns="182880" tIns="146304" rIns="182880" bIns="146304" rtlCol="0">
            <a:spAutoFit/>
          </a:bodyPr>
          <a:lstStyle/>
          <a:p>
            <a:pPr>
              <a:lnSpc>
                <a:spcPct val="90000"/>
              </a:lnSpc>
              <a:spcAft>
                <a:spcPts val="600"/>
              </a:spcAft>
            </a:pPr>
            <a:r>
              <a:rPr lang="en-US" b="1" dirty="0">
                <a:gradFill>
                  <a:gsLst>
                    <a:gs pos="2917">
                      <a:schemeClr val="tx1"/>
                    </a:gs>
                    <a:gs pos="30000">
                      <a:schemeClr val="tx1"/>
                    </a:gs>
                  </a:gsLst>
                  <a:lin ang="5400000" scaled="0"/>
                </a:gradFill>
              </a:rPr>
              <a:t>Server + OS + Webserver (IIS)</a:t>
            </a:r>
          </a:p>
        </p:txBody>
      </p:sp>
      <p:sp>
        <p:nvSpPr>
          <p:cNvPr id="44" name="TextBox 43">
            <a:extLst>
              <a:ext uri="{FF2B5EF4-FFF2-40B4-BE49-F238E27FC236}">
                <a16:creationId xmlns:a16="http://schemas.microsoft.com/office/drawing/2014/main" id="{367B1ED2-79C9-4957-A594-0209D360A8D6}"/>
              </a:ext>
            </a:extLst>
          </p:cNvPr>
          <p:cNvSpPr txBox="1"/>
          <p:nvPr/>
        </p:nvSpPr>
        <p:spPr>
          <a:xfrm>
            <a:off x="7304855" y="6305865"/>
            <a:ext cx="4419033" cy="544765"/>
          </a:xfrm>
          <a:prstGeom prst="rect">
            <a:avLst/>
          </a:prstGeom>
          <a:noFill/>
        </p:spPr>
        <p:txBody>
          <a:bodyPr wrap="square" lIns="182880" tIns="146304" rIns="182880" bIns="146304" rtlCol="0">
            <a:spAutoFit/>
          </a:bodyPr>
          <a:lstStyle/>
          <a:p>
            <a:pPr>
              <a:lnSpc>
                <a:spcPct val="90000"/>
              </a:lnSpc>
              <a:spcAft>
                <a:spcPts val="600"/>
              </a:spcAft>
            </a:pPr>
            <a:r>
              <a:rPr lang="en-US" b="1" dirty="0">
                <a:gradFill>
                  <a:gsLst>
                    <a:gs pos="2917">
                      <a:schemeClr val="tx1"/>
                    </a:gs>
                    <a:gs pos="30000">
                      <a:schemeClr val="tx1"/>
                    </a:gs>
                  </a:gsLst>
                  <a:lin ang="5400000" scaled="0"/>
                </a:gradFill>
              </a:rPr>
              <a:t>Server + Azure OS + Webserver (IIS)</a:t>
            </a:r>
          </a:p>
        </p:txBody>
      </p:sp>
      <p:cxnSp>
        <p:nvCxnSpPr>
          <p:cNvPr id="59" name="Straight Connector 58">
            <a:extLst>
              <a:ext uri="{FF2B5EF4-FFF2-40B4-BE49-F238E27FC236}">
                <a16:creationId xmlns:a16="http://schemas.microsoft.com/office/drawing/2014/main" id="{970B8EB6-0058-4089-8707-5B76550E2374}"/>
              </a:ext>
            </a:extLst>
          </p:cNvPr>
          <p:cNvCxnSpPr>
            <a:cxnSpLocks/>
          </p:cNvCxnSpPr>
          <p:nvPr/>
        </p:nvCxnSpPr>
        <p:spPr>
          <a:xfrm>
            <a:off x="9278109" y="2387145"/>
            <a:ext cx="0" cy="463652"/>
          </a:xfrm>
          <a:prstGeom prst="line">
            <a:avLst/>
          </a:prstGeom>
          <a:ln w="38100">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19308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22" presetClass="entr" presetSubtype="4"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22" presetClass="entr" presetSubtype="4"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par>
                                <p:cTn id="25" presetID="2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4"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down)">
                                      <p:cBhvr>
                                        <p:cTn id="33" dur="500"/>
                                        <p:tgtEl>
                                          <p:spTgt spid="23"/>
                                        </p:tgtEl>
                                      </p:cBhvr>
                                    </p:animEffect>
                                  </p:childTnLst>
                                </p:cTn>
                              </p:par>
                              <p:par>
                                <p:cTn id="34" presetID="22" presetClass="entr" presetSubtype="4"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down)">
                                      <p:cBhvr>
                                        <p:cTn id="36" dur="500"/>
                                        <p:tgtEl>
                                          <p:spTgt spid="2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par>
                                <p:cTn id="40" presetID="22" presetClass="entr" presetSubtype="4"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4"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down)">
                                      <p:cBhvr>
                                        <p:cTn id="45" dur="500"/>
                                        <p:tgtEl>
                                          <p:spTgt spid="26"/>
                                        </p:tgtEl>
                                      </p:cBhvr>
                                    </p:animEffect>
                                  </p:childTnLst>
                                </p:cTn>
                              </p:par>
                              <p:par>
                                <p:cTn id="46" presetID="22" presetClass="entr" presetSubtype="4"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00"/>
                                        <p:tgtEl>
                                          <p:spTgt spid="27"/>
                                        </p:tgtEl>
                                      </p:cBhvr>
                                    </p:animEffect>
                                  </p:childTnLst>
                                </p:cTn>
                              </p:par>
                              <p:par>
                                <p:cTn id="49" presetID="22" presetClass="entr" presetSubtype="4"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down)">
                                      <p:cBhvr>
                                        <p:cTn id="51" dur="500"/>
                                        <p:tgtEl>
                                          <p:spTgt spid="29"/>
                                        </p:tgtEl>
                                      </p:cBhvr>
                                    </p:animEffect>
                                  </p:childTnLst>
                                </p:cTn>
                              </p:par>
                              <p:par>
                                <p:cTn id="52" presetID="22" presetClass="entr" presetSubtype="4" fill="hold"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down)">
                                      <p:cBhvr>
                                        <p:cTn id="54" dur="500"/>
                                        <p:tgtEl>
                                          <p:spTgt spid="35"/>
                                        </p:tgtEl>
                                      </p:cBhvr>
                                    </p:animEffect>
                                  </p:childTnLst>
                                </p:cTn>
                              </p:par>
                              <p:par>
                                <p:cTn id="55" presetID="22" presetClass="entr" presetSubtype="4"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down)">
                                      <p:cBhvr>
                                        <p:cTn id="57" dur="500"/>
                                        <p:tgtEl>
                                          <p:spTgt spid="3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down)">
                                      <p:cBhvr>
                                        <p:cTn id="63" dur="500"/>
                                        <p:tgtEl>
                                          <p:spTgt spid="42"/>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down)">
                                      <p:cBhvr>
                                        <p:cTn id="66" dur="500"/>
                                        <p:tgtEl>
                                          <p:spTgt spid="44"/>
                                        </p:tgtEl>
                                      </p:cBhvr>
                                    </p:animEffect>
                                  </p:childTnLst>
                                </p:cTn>
                              </p:par>
                              <p:par>
                                <p:cTn id="67" presetID="22" presetClass="entr" presetSubtype="4" fill="hold" nodeType="with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wipe(down)">
                                      <p:cBhvr>
                                        <p:cTn id="69" dur="500"/>
                                        <p:tgtEl>
                                          <p:spTgt spid="59"/>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barn(inVertical)">
                                      <p:cBhvr>
                                        <p:cTn id="74" dur="500"/>
                                        <p:tgtEl>
                                          <p:spTgt spid="61"/>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barn(inVertical)">
                                      <p:cBhvr>
                                        <p:cTn id="7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1" grpId="0" animBg="1"/>
      <p:bldP spid="13" grpId="0" animBg="1"/>
      <p:bldP spid="25" grpId="0"/>
      <p:bldP spid="40" grpId="0"/>
      <p:bldP spid="41" grpId="0"/>
      <p:bldP spid="42" grpId="0"/>
      <p:bldP spid="43" grpId="0"/>
      <p:bldP spid="44" grpId="0"/>
    </p:bldLst>
  </p:timing>
</p:sld>
</file>

<file path=ppt/theme/theme1.xml><?xml version="1.0" encoding="utf-8"?>
<a:theme xmlns:a="http://schemas.openxmlformats.org/drawingml/2006/main" name="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8A0926CE-FFCE-40A6-A065-050108FA5500}"/>
    </a:ext>
  </a:extLst>
</a:theme>
</file>

<file path=ppt/theme/theme2.xml><?xml version="1.0" encoding="utf-8"?>
<a:theme xmlns:a="http://schemas.openxmlformats.org/drawingml/2006/main" name="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1BB892BA-1BEF-4F90-996E-46A05CEF1994}"/>
    </a:ext>
  </a:extLst>
</a:theme>
</file>

<file path=ppt/theme/theme3.xml><?xml version="1.0" encoding="utf-8"?>
<a:theme xmlns:a="http://schemas.openxmlformats.org/drawingml/2006/main" name="1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4.xml><?xml version="1.0" encoding="utf-8"?>
<a:theme xmlns:a="http://schemas.openxmlformats.org/drawingml/2006/main" name="1_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74387833-FC5C-4245-A3BF-5305B54D3E19}"/>
    </a:ext>
  </a:extLst>
</a:theme>
</file>

<file path=ppt/theme/theme5.xml><?xml version="1.0" encoding="utf-8"?>
<a:theme xmlns:a="http://schemas.openxmlformats.org/drawingml/2006/main" name="2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726</Words>
  <Application>Microsoft Office PowerPoint</Application>
  <PresentationFormat>Custom</PresentationFormat>
  <Paragraphs>129</Paragraphs>
  <Slides>12</Slides>
  <Notes>10</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12</vt:i4>
      </vt:variant>
    </vt:vector>
  </HeadingPairs>
  <TitlesOfParts>
    <vt:vector size="27" baseType="lpstr">
      <vt:lpstr>MS PGothic</vt:lpstr>
      <vt:lpstr>MS PGothic</vt:lpstr>
      <vt:lpstr>Arial</vt:lpstr>
      <vt:lpstr>Avenir LT Pro 45 Book</vt:lpstr>
      <vt:lpstr>Calibri</vt:lpstr>
      <vt:lpstr>Consolas</vt:lpstr>
      <vt:lpstr>Rage Italic</vt:lpstr>
      <vt:lpstr>Segoe Pro Light</vt:lpstr>
      <vt:lpstr>Segoe UI</vt:lpstr>
      <vt:lpstr>Segoe UI Light</vt:lpstr>
      <vt:lpstr>5-30629_Build_Template_WHITE</vt:lpstr>
      <vt:lpstr>5-30629_Build_Template_DARK BLUE</vt:lpstr>
      <vt:lpstr>1_5-30629_Build_Template_WHITE</vt:lpstr>
      <vt:lpstr>1_5-30629_Build_Template_DARK BLUE</vt:lpstr>
      <vt:lpstr>2_5-30629_Build_Template_WHITE</vt:lpstr>
      <vt:lpstr>Microsoft Azure  P  wer Lunch </vt:lpstr>
      <vt:lpstr>Session Agenda</vt:lpstr>
      <vt:lpstr>Azure updates</vt:lpstr>
      <vt:lpstr>PowerPoint Presentation</vt:lpstr>
      <vt:lpstr>PowerPoint Presentation</vt:lpstr>
      <vt:lpstr>Collection of Cloud Services</vt:lpstr>
      <vt:lpstr>Azure App Services</vt:lpstr>
      <vt:lpstr>Azure App Services</vt:lpstr>
      <vt:lpstr>App Services: Web Apps</vt:lpstr>
      <vt:lpstr>App Services: Web Apps</vt:lpstr>
      <vt:lpstr>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2017-09-01T16:43:04Z</dcterms:modified>
</cp:coreProperties>
</file>