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08" r:id="rId6"/>
    <p:sldMasterId id="2147484325" r:id="rId7"/>
  </p:sldMasterIdLst>
  <p:notesMasterIdLst>
    <p:notesMasterId r:id="rId22"/>
  </p:notesMasterIdLst>
  <p:handoutMasterIdLst>
    <p:handoutMasterId r:id="rId23"/>
  </p:handoutMasterIdLst>
  <p:sldIdLst>
    <p:sldId id="393" r:id="rId8"/>
    <p:sldId id="395" r:id="rId9"/>
    <p:sldId id="409" r:id="rId10"/>
    <p:sldId id="410" r:id="rId11"/>
    <p:sldId id="400" r:id="rId12"/>
    <p:sldId id="401" r:id="rId13"/>
    <p:sldId id="402" r:id="rId14"/>
    <p:sldId id="403" r:id="rId15"/>
    <p:sldId id="404" r:id="rId16"/>
    <p:sldId id="405" r:id="rId17"/>
    <p:sldId id="408" r:id="rId18"/>
    <p:sldId id="407" r:id="rId19"/>
    <p:sldId id="396" r:id="rId20"/>
    <p:sldId id="344" r:id="rId2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93"/>
            <p14:sldId id="395"/>
            <p14:sldId id="409"/>
            <p14:sldId id="410"/>
            <p14:sldId id="400"/>
            <p14:sldId id="401"/>
            <p14:sldId id="402"/>
            <p14:sldId id="403"/>
            <p14:sldId id="404"/>
            <p14:sldId id="405"/>
            <p14:sldId id="408"/>
            <p14:sldId id="407"/>
            <p14:sldId id="396"/>
            <p14:sldId id="34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24" y="11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latin typeface="Segoe UI" pitchFamily="34" charset="0"/>
              </a:rPr>
              <a:t>Build 2015</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9/28/2017 11:54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a:latin typeface="Segoe UI" pitchFamily="34" charset="0"/>
              </a:rPr>
              <a:t>Build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9/28/2017 11:53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endParaRPr lang="en-US" sz="1400" baseline="0"/>
          </a:p>
        </p:txBody>
      </p:sp>
      <p:sp>
        <p:nvSpPr>
          <p:cNvPr id="4" name="Header Placeholder 3"/>
          <p:cNvSpPr>
            <a:spLocks noGrp="1"/>
          </p:cNvSpPr>
          <p:nvPr>
            <p:ph type="hdr" sz="quarter"/>
          </p:nvPr>
        </p:nvSpPr>
        <p:spPr/>
        <p:txBody>
          <a:bodyPr/>
          <a:lstStyle/>
          <a:p>
            <a:pPr marL="0" marR="0" lvl="0" indent="0" algn="l" defTabSz="93242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3109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sz="quarter" idx="1"/>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F7733D6C-4BFC-AD4C-B77E-9F18E9698CDB}" type="datetime1">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9/28/2017</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
        <p:nvSpPr>
          <p:cNvPr id="7" name="Slide Number Placeholder 6"/>
          <p:cNvSpPr>
            <a:spLocks noGrp="1"/>
          </p:cNvSpPr>
          <p:nvPr>
            <p:ph type="sldNum" sz="quarter" idx="5"/>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56730852-60DF-A64A-BAD3-05EA9A4B1A18}" type="slidenum">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3855289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06A39F-B0BB-4A86-9029-56F93236DF0E}" type="slidenum">
              <a:rPr lang="en-US" smtClean="0"/>
              <a:t>10</a:t>
            </a:fld>
            <a:endParaRPr lang="en-US"/>
          </a:p>
        </p:txBody>
      </p:sp>
    </p:spTree>
    <p:extLst>
      <p:ext uri="{BB962C8B-B14F-4D97-AF65-F5344CB8AC3E}">
        <p14:creationId xmlns:p14="http://schemas.microsoft.com/office/powerpoint/2010/main" val="1004795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2D2B2F6-10A8-44AC-A296-7AC07D9612A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46220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9/28/2017</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98356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9/28/2017 11:56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593824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9/28/2017 11:54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4129758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9/28/2017 11:54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135712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Slide Goal:  Review</a:t>
            </a:r>
            <a:r>
              <a:rPr lang="en-US" baseline="0" dirty="0">
                <a:cs typeface="Calibri"/>
              </a:rPr>
              <a:t> and establish the DR challenges organizations face.</a:t>
            </a:r>
            <a:endParaRPr lang="en-US" dirty="0"/>
          </a:p>
          <a:p>
            <a:pPr marL="228600" indent="-228600">
              <a:buAutoNum type="arabicPeriod"/>
            </a:pPr>
            <a:endParaRPr lang="en-US" dirty="0"/>
          </a:p>
          <a:p>
            <a:pPr marL="228600" indent="-228600">
              <a:buAutoNum type="arabicPeriod"/>
            </a:pPr>
            <a:r>
              <a:rPr lang="en-US" dirty="0"/>
              <a:t>Protecting Windows</a:t>
            </a:r>
            <a:r>
              <a:rPr lang="en-US" baseline="0" dirty="0"/>
              <a:t>, Linux, VMware, Hyper-V typically requires multiple solutions. Companies leaving some systems unprotected is a normal occurrence</a:t>
            </a:r>
          </a:p>
          <a:p>
            <a:pPr marL="228600" indent="-228600">
              <a:buAutoNum type="arabicPeriod"/>
            </a:pPr>
            <a:r>
              <a:rPr lang="en-US" baseline="0" dirty="0"/>
              <a:t>Not all solutions provide n-tier application aware replication, so replication can often be a burden that take longer than expected. </a:t>
            </a:r>
          </a:p>
          <a:p>
            <a:pPr marL="228600" indent="-228600">
              <a:buAutoNum type="arabicPeriod"/>
            </a:pPr>
            <a:r>
              <a:rPr lang="en-US" baseline="0" dirty="0"/>
              <a:t>Even if using AWS, customers still are required to maintain that subscription. This usually also means having to manage a subscription for the cloud provider and DR service. This cane create some pain during initial setup, performing recoveries, receiving support and paying the bills.</a:t>
            </a:r>
          </a:p>
          <a:p>
            <a:pPr marL="228600" indent="-228600">
              <a:buAutoNum type="arabicPeriod"/>
            </a:pPr>
            <a:r>
              <a:rPr lang="en-US" baseline="0" dirty="0"/>
              <a:t>Having a solution isn’t enough if it cant recover an environment in a sufficient amount of time. </a:t>
            </a:r>
          </a:p>
          <a:p>
            <a:pPr marL="228600" indent="-228600">
              <a:buAutoNum type="arabicPeriod"/>
            </a:pPr>
            <a:endParaRPr lang="en-US" baseline="0" dirty="0"/>
          </a:p>
          <a:p>
            <a:pPr marL="228600" indent="-228600">
              <a:buAutoNum type="arabicPeriod"/>
            </a:pPr>
            <a:endParaRPr lang="en-US" baseline="0" dirty="0"/>
          </a:p>
        </p:txBody>
      </p:sp>
      <p:sp>
        <p:nvSpPr>
          <p:cNvPr id="4" name="Slide Number Placeholder 3"/>
          <p:cNvSpPr>
            <a:spLocks noGrp="1"/>
          </p:cNvSpPr>
          <p:nvPr>
            <p:ph type="sldNum" sz="quarter" idx="10"/>
          </p:nvPr>
        </p:nvSpPr>
        <p:spPr/>
        <p:txBody>
          <a:bodyPr/>
          <a:lstStyle/>
          <a:p>
            <a:fld id="{02D2B2F6-10A8-44AC-A296-7AC07D9612AA}" type="slidenum">
              <a:rPr lang="en-US" smtClean="0"/>
              <a:t>3</a:t>
            </a:fld>
            <a:endParaRPr lang="en-US"/>
          </a:p>
        </p:txBody>
      </p:sp>
    </p:spTree>
    <p:extLst>
      <p:ext uri="{BB962C8B-B14F-4D97-AF65-F5344CB8AC3E}">
        <p14:creationId xmlns:p14="http://schemas.microsoft.com/office/powerpoint/2010/main" val="3498275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Segoe UI Semilight" panose="020B0402040204020203" pitchFamily="34" charset="0"/>
                <a:cs typeface="Segoe UI Semilight" panose="020B0402040204020203" pitchFamily="34" charset="0"/>
              </a:rPr>
              <a:t>What do businesses need in a product to overcome these challenges?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Segoe UI Semilight" panose="020B0402040204020203" pitchFamily="34" charset="0"/>
                <a:cs typeface="Segoe UI Semilight" panose="020B0402040204020203" pitchFamily="34" charset="0"/>
              </a:rPr>
              <a:t>A solution that can: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Segoe UI Semilight" panose="020B0402040204020203" pitchFamily="34" charset="0"/>
                <a:cs typeface="Segoe UI Semilight" panose="020B0402040204020203" pitchFamily="34" charset="0"/>
              </a:rPr>
              <a:t>Protect their entire infrastructure,</a:t>
            </a:r>
            <a:r>
              <a:rPr lang="en-US" baseline="0" dirty="0">
                <a:solidFill>
                  <a:schemeClr val="tx1"/>
                </a:solidFill>
                <a:latin typeface="Segoe UI Semilight" panose="020B0402040204020203" pitchFamily="34" charset="0"/>
                <a:cs typeface="Segoe UI Semilight" panose="020B0402040204020203" pitchFamily="34" charset="0"/>
              </a:rPr>
              <a:t> Windows and Linux, regardless if they are physical machines or virtual (Hyper-V or VMware)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latin typeface="Segoe UI Semilight" panose="020B0402040204020203" pitchFamily="34" charset="0"/>
                <a:cs typeface="Segoe UI Semilight" panose="020B0402040204020203" pitchFamily="34" charset="0"/>
              </a:rPr>
              <a:t>Can provide application consistent protection for all their applications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chemeClr val="tx1"/>
                </a:solidFill>
                <a:latin typeface="Segoe UI Semilight" panose="020B0402040204020203" pitchFamily="34" charset="0"/>
                <a:cs typeface="Segoe UI Semilight" panose="020B0402040204020203" pitchFamily="34" charset="0"/>
              </a:rPr>
              <a:t>Provide recovery points and times that can meet their business needs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Segoe UI Semilight" panose="020B0402040204020203" pitchFamily="34" charset="0"/>
                <a:cs typeface="Segoe UI Semilight" panose="020B0402040204020203" pitchFamily="34" charset="0"/>
              </a:rPr>
              <a:t>Free up resources and reduce CAPEX and OPEX</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Segoe UI Semilight" panose="020B0402040204020203" pitchFamily="34" charset="0"/>
                <a:cs typeface="Segoe UI Semilight" panose="020B0402040204020203" pitchFamily="34" charset="0"/>
              </a:rPr>
              <a:t>Be able to verify their</a:t>
            </a:r>
            <a:r>
              <a:rPr lang="en-US" baseline="0" dirty="0">
                <a:solidFill>
                  <a:schemeClr val="tx1"/>
                </a:solidFill>
                <a:latin typeface="Segoe UI Semilight" panose="020B0402040204020203" pitchFamily="34" charset="0"/>
                <a:cs typeface="Segoe UI Semilight" panose="020B0402040204020203" pitchFamily="34" charset="0"/>
              </a:rPr>
              <a:t> DR capabilities by testing them without impacting </a:t>
            </a:r>
            <a:endParaRPr lang="en-US" dirty="0">
              <a:solidFill>
                <a:schemeClr val="tx1"/>
              </a:solidFill>
              <a:latin typeface="Segoe UI Semilight" panose="020B0402040204020203" pitchFamily="34" charset="0"/>
              <a:cs typeface="Segoe UI Semilight" panose="020B0402040204020203" pitchFamily="34" charset="0"/>
            </a:endParaRPr>
          </a:p>
          <a:p>
            <a:pPr marL="0" indent="0">
              <a:buNone/>
            </a:pPr>
            <a:endParaRPr lang="en-US" baseline="0" dirty="0"/>
          </a:p>
        </p:txBody>
      </p:sp>
      <p:sp>
        <p:nvSpPr>
          <p:cNvPr id="4" name="Slide Number Placeholder 3"/>
          <p:cNvSpPr>
            <a:spLocks noGrp="1"/>
          </p:cNvSpPr>
          <p:nvPr>
            <p:ph type="sldNum" sz="quarter" idx="10"/>
          </p:nvPr>
        </p:nvSpPr>
        <p:spPr/>
        <p:txBody>
          <a:bodyPr/>
          <a:lstStyle/>
          <a:p>
            <a:fld id="{02D2B2F6-10A8-44AC-A296-7AC07D9612AA}" type="slidenum">
              <a:rPr lang="en-US" smtClean="0"/>
              <a:t>4</a:t>
            </a:fld>
            <a:endParaRPr lang="en-US"/>
          </a:p>
        </p:txBody>
      </p:sp>
    </p:spTree>
    <p:extLst>
      <p:ext uri="{BB962C8B-B14F-4D97-AF65-F5344CB8AC3E}">
        <p14:creationId xmlns:p14="http://schemas.microsoft.com/office/powerpoint/2010/main" val="1270071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9/28/2017 11:54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581916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Site Recovery Benefits:</a:t>
            </a:r>
          </a:p>
          <a:p>
            <a:pPr marL="0" indent="0">
              <a:buNone/>
            </a:pPr>
            <a:endParaRPr lang="en-US" dirty="0"/>
          </a:p>
          <a:p>
            <a:pPr>
              <a:buClr>
                <a:schemeClr val="accent2"/>
              </a:buClr>
              <a:buFont typeface="Wingdings" panose="05000000000000000000" pitchFamily="2" charset="2"/>
              <a:buChar char="ü"/>
            </a:pPr>
            <a:r>
              <a:rPr lang="en-US" sz="1200" dirty="0"/>
              <a:t>Automated VM level Replication</a:t>
            </a:r>
          </a:p>
          <a:p>
            <a:pPr>
              <a:buClr>
                <a:schemeClr val="accent2"/>
              </a:buClr>
              <a:buFont typeface="Wingdings" panose="05000000000000000000" pitchFamily="2" charset="2"/>
              <a:buChar char="ü"/>
            </a:pPr>
            <a:r>
              <a:rPr lang="en-US" sz="1200" dirty="0"/>
              <a:t> RPO of seconds and RTO of minutes</a:t>
            </a:r>
          </a:p>
          <a:p>
            <a:pPr>
              <a:buClr>
                <a:schemeClr val="accent2"/>
              </a:buClr>
              <a:buFont typeface="Wingdings" panose="05000000000000000000" pitchFamily="2" charset="2"/>
              <a:buChar char="ü"/>
            </a:pPr>
            <a:r>
              <a:rPr lang="en-US" sz="1200" dirty="0"/>
              <a:t> No impact DR Drills with Test Failover </a:t>
            </a:r>
          </a:p>
          <a:p>
            <a:pPr>
              <a:buClr>
                <a:schemeClr val="accent2"/>
              </a:buClr>
              <a:buFont typeface="Wingdings" panose="05000000000000000000" pitchFamily="2" charset="2"/>
              <a:buChar char="ü"/>
            </a:pPr>
            <a:r>
              <a:rPr lang="en-US" sz="1200" dirty="0"/>
              <a:t> Planned and unplanned failover</a:t>
            </a:r>
          </a:p>
          <a:p>
            <a:pPr>
              <a:buClr>
                <a:schemeClr val="accent2"/>
              </a:buClr>
              <a:buFont typeface="Wingdings" panose="05000000000000000000" pitchFamily="2" charset="2"/>
              <a:buChar char="ü"/>
            </a:pPr>
            <a:r>
              <a:rPr lang="en-US" sz="1200" dirty="0"/>
              <a:t> Orchestrated Recovery Plans for Disaster Recovery</a:t>
            </a:r>
          </a:p>
          <a:p>
            <a:pPr>
              <a:buClr>
                <a:schemeClr val="accent2"/>
              </a:buClr>
              <a:buFont typeface="Wingdings" panose="05000000000000000000" pitchFamily="2" charset="2"/>
              <a:buChar char="ü"/>
            </a:pPr>
            <a:r>
              <a:rPr lang="en-US" sz="1200" dirty="0"/>
              <a:t> Failback support </a:t>
            </a:r>
          </a:p>
          <a:p>
            <a:pPr>
              <a:buClr>
                <a:schemeClr val="accent2"/>
              </a:buClr>
              <a:buFont typeface="Wingdings" panose="05000000000000000000" pitchFamily="2" charset="2"/>
              <a:buChar char="ü"/>
            </a:pPr>
            <a:r>
              <a:rPr lang="en-US" sz="1200" dirty="0"/>
              <a:t> Migrate to Azure from anywhere</a:t>
            </a:r>
          </a:p>
          <a:p>
            <a:pPr>
              <a:buClr>
                <a:schemeClr val="accent2"/>
              </a:buClr>
              <a:buFont typeface="Wingdings" panose="05000000000000000000" pitchFamily="2" charset="2"/>
              <a:buChar char="ü"/>
            </a:pPr>
            <a:r>
              <a:rPr lang="en-US" sz="1200" dirty="0"/>
              <a:t> Create on-demand test copies in Azure</a:t>
            </a:r>
          </a:p>
          <a:p>
            <a:pPr marL="0" indent="0">
              <a:buNone/>
            </a:pPr>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3539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9/28/2017 11:54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605034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US" sz="800" b="1" baseline="0">
              <a:gradFill>
                <a:gsLst>
                  <a:gs pos="0">
                    <a:srgbClr val="FFFFFF"/>
                  </a:gs>
                  <a:gs pos="100000">
                    <a:srgbClr val="FFFFFF"/>
                  </a:gs>
                </a:gsLst>
                <a:lin ang="5400000" scaled="0"/>
              </a:gradFill>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955E08-3764-4D19-B667-F589F1C89A47}" type="datetime1">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9/28/2017</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06966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TechEd 2013</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DFDA5C7-BBAE-481E-8BF7-731156A2E2C1}"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9/28/2017 11:54 AM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836713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44600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65129481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268126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348047542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6648442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2348856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627070966"/>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43614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12263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99144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170496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493840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5035262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87800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0523314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48622125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93419285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523655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04200737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59749041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385714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5773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2819693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404040"/>
                    </a:gs>
                    <a:gs pos="100000">
                      <a:srgbClr val="404040"/>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81338842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42410056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0032186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602826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83186042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305F6-02EA-45A4-984A-58C0C20A42A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2046065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6"/>
              </a:lnSpc>
              <a:defRPr sz="5797" baseline="0">
                <a:solidFill>
                  <a:schemeClr val="accent2"/>
                </a:solidFill>
              </a:defRPr>
            </a:lvl1pPr>
          </a:lstStyle>
          <a:p>
            <a:r>
              <a:rPr lang="en-US"/>
              <a:t>Lorem ipsum dolor sit.</a:t>
            </a:r>
          </a:p>
        </p:txBody>
      </p:sp>
      <p:sp>
        <p:nvSpPr>
          <p:cNvPr id="3" name="Footer Placeholder 2"/>
          <p:cNvSpPr>
            <a:spLocks noGrp="1"/>
          </p:cNvSpPr>
          <p:nvPr>
            <p:ph type="ftr" sz="quarter" idx="10"/>
          </p:nvPr>
        </p:nvSpPr>
        <p:spPr>
          <a:xfrm>
            <a:off x="457201" y="6565391"/>
            <a:ext cx="3937000" cy="137160"/>
          </a:xfrm>
          <a:prstGeom prst="rect">
            <a:avLst/>
          </a:prstGeom>
        </p:spPr>
        <p:txBody>
          <a:bodyPr/>
          <a:lstStyle/>
          <a:p>
            <a:r>
              <a:rPr lang="en-US"/>
              <a:t>Microsoft Confidential</a:t>
            </a:r>
          </a:p>
        </p:txBody>
      </p:sp>
      <p:sp>
        <p:nvSpPr>
          <p:cNvPr id="4" name="Slide Number Placeholder 3"/>
          <p:cNvSpPr>
            <a:spLocks noGrp="1"/>
          </p:cNvSpPr>
          <p:nvPr>
            <p:ph type="sldNum" sz="quarter" idx="11"/>
          </p:nvPr>
        </p:nvSpPr>
        <p:spPr>
          <a:xfrm>
            <a:off x="11595106" y="6565391"/>
            <a:ext cx="566737" cy="137160"/>
          </a:xfrm>
          <a:prstGeom prst="rect">
            <a:avLst/>
          </a:prstGeom>
        </p:spPr>
        <p:txBody>
          <a:bodyPr/>
          <a:lstStyle/>
          <a:p>
            <a:fld id="{27258FFF-F925-446B-8502-81C933981705}" type="slidenum">
              <a:rPr lang="en-US" smtClean="0"/>
              <a:pPr/>
              <a:t>‹#›</a:t>
            </a:fld>
            <a:endParaRPr lang="en-US"/>
          </a:p>
        </p:txBody>
      </p:sp>
    </p:spTree>
    <p:extLst>
      <p:ext uri="{BB962C8B-B14F-4D97-AF65-F5344CB8AC3E}">
        <p14:creationId xmlns:p14="http://schemas.microsoft.com/office/powerpoint/2010/main" val="30228967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1987" y="418674"/>
            <a:ext cx="11192503" cy="880227"/>
          </a:xfrm>
        </p:spPr>
        <p:txBody>
          <a:bodyPr anchor="t"/>
          <a:lstStyle/>
          <a:p>
            <a:r>
              <a:rPr lang="en-US"/>
              <a:t>Click to edit Master title style</a:t>
            </a:r>
          </a:p>
        </p:txBody>
      </p:sp>
    </p:spTree>
    <p:extLst>
      <p:ext uri="{BB962C8B-B14F-4D97-AF65-F5344CB8AC3E}">
        <p14:creationId xmlns:p14="http://schemas.microsoft.com/office/powerpoint/2010/main" val="4194593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61174825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42265746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47019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606114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1375138600"/>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28416804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93852086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315549435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85503433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237025963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039285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28139037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26170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42793"/>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6377825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8_Title Slide Soli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6" name="Rectangle 5"/>
          <p:cNvSpPr/>
          <p:nvPr userDrawn="1"/>
        </p:nvSpPr>
        <p:spPr bwMode="auto">
          <a:xfrm>
            <a:off x="274638" y="296867"/>
            <a:ext cx="6402388" cy="6403975"/>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54" tIns="146283" rIns="182854" bIns="146283"/>
          <a:lstStyle/>
          <a:p>
            <a:pPr algn="ctr" defTabSz="932304" fontAlgn="base">
              <a:lnSpc>
                <a:spcPct val="90000"/>
              </a:lnSpc>
              <a:spcBef>
                <a:spcPct val="0"/>
              </a:spcBef>
              <a:spcAft>
                <a:spcPct val="0"/>
              </a:spcAft>
              <a:defRPr/>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auto">
          <a:xfrm>
            <a:off x="525467" y="563663"/>
            <a:ext cx="1254125" cy="2680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383492" y="1441154"/>
            <a:ext cx="6295120" cy="2538441"/>
          </a:xfrm>
        </p:spPr>
        <p:txBody>
          <a:bodyPr/>
          <a:lstStyle>
            <a:lvl1pPr>
              <a:defRPr sz="5999" baseline="0">
                <a:solidFill>
                  <a:schemeClr val="bg1"/>
                </a:solidFill>
              </a:defRPr>
            </a:lvl1pPr>
          </a:lstStyle>
          <a:p>
            <a:r>
              <a:rPr lang="en-US"/>
              <a:t>Click to edit Master title style</a:t>
            </a:r>
          </a:p>
        </p:txBody>
      </p:sp>
      <p:sp>
        <p:nvSpPr>
          <p:cNvPr id="19" name="Subtitle 2"/>
          <p:cNvSpPr>
            <a:spLocks noGrp="1"/>
          </p:cNvSpPr>
          <p:nvPr>
            <p:ph type="subTitle" idx="1"/>
          </p:nvPr>
        </p:nvSpPr>
        <p:spPr>
          <a:xfrm>
            <a:off x="383496" y="5402262"/>
            <a:ext cx="5834745" cy="619152"/>
          </a:xfrm>
        </p:spPr>
        <p:txBody>
          <a:bodyPr anchor="ctr"/>
          <a:lstStyle>
            <a:lvl1pPr marL="0" indent="0" algn="l">
              <a:lnSpc>
                <a:spcPct val="100000"/>
              </a:lnSpc>
              <a:spcBef>
                <a:spcPts val="0"/>
              </a:spcBef>
              <a:buNone/>
              <a:defRPr sz="1599">
                <a:solidFill>
                  <a:schemeClr val="bg1"/>
                </a:solidFill>
                <a:latin typeface="+mj-lt"/>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2" indent="0" algn="ctr">
              <a:buNone/>
              <a:defRPr>
                <a:solidFill>
                  <a:schemeClr val="tx1">
                    <a:tint val="75000"/>
                  </a:schemeClr>
                </a:solidFill>
              </a:defRPr>
            </a:lvl4pPr>
            <a:lvl5pPr marL="1828471" indent="0" algn="ctr">
              <a:buNone/>
              <a:defRPr>
                <a:solidFill>
                  <a:schemeClr val="tx1">
                    <a:tint val="75000"/>
                  </a:schemeClr>
                </a:solidFill>
              </a:defRPr>
            </a:lvl5pPr>
            <a:lvl6pPr marL="2285589" indent="0" algn="ctr">
              <a:buNone/>
              <a:defRPr>
                <a:solidFill>
                  <a:schemeClr val="tx1">
                    <a:tint val="75000"/>
                  </a:schemeClr>
                </a:solidFill>
              </a:defRPr>
            </a:lvl6pPr>
            <a:lvl7pPr marL="2742706" indent="0" algn="ctr">
              <a:buNone/>
              <a:defRPr>
                <a:solidFill>
                  <a:schemeClr val="tx1">
                    <a:tint val="75000"/>
                  </a:schemeClr>
                </a:solidFill>
              </a:defRPr>
            </a:lvl7pPr>
            <a:lvl8pPr marL="3199823" indent="0" algn="ctr">
              <a:buNone/>
              <a:defRPr>
                <a:solidFill>
                  <a:schemeClr val="tx1">
                    <a:tint val="75000"/>
                  </a:schemeClr>
                </a:solidFill>
              </a:defRPr>
            </a:lvl8pPr>
            <a:lvl9pPr marL="3656941"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83843749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20628718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79280334"/>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365287442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theme" Target="../theme/theme3.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6" Type="http://schemas.openxmlformats.org/officeDocument/2006/relationships/image" Target="../media/image1.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theme" Target="../theme/theme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2"/>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97257700"/>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 id="2147484345" r:id="rId17"/>
    <p:sldLayoutId id="2147484346" r:id="rId18"/>
    <p:sldLayoutId id="2147484347" r:id="rId19"/>
    <p:sldLayoutId id="2147484348" r:id="rId20"/>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6"/>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12255688"/>
      </p:ext>
    </p:extLst>
  </p:cSld>
  <p:clrMap bg1="dk1" tx1="lt1" bg2="dk2" tx2="lt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 id="2147484344" r:id="rId1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2.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7.png"/><Relationship Id="rId4" Type="http://schemas.openxmlformats.org/officeDocument/2006/relationships/image" Target="../media/image42.jpeg"/><Relationship Id="rId9"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46.xml"/><Relationship Id="rId5" Type="http://schemas.openxmlformats.org/officeDocument/2006/relationships/image" Target="../media/image51.png"/><Relationship Id="rId4"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hyperlink" Target="https://azure.microsoft.com/en-us/blog/" TargetMode="External"/><Relationship Id="rId7" Type="http://schemas.openxmlformats.org/officeDocument/2006/relationships/hyperlink" Target="https://docs.microsoft.com/en-us/azure/site-recovery/site-recovery-deployment-planner" TargetMode="External"/><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hyperlink" Target="https://docs.microsoft.com/en-us/azure/site-recovery/site-recovery-support-matrix-to-azure" TargetMode="External"/><Relationship Id="rId5" Type="http://schemas.openxmlformats.org/officeDocument/2006/relationships/hyperlink" Target="https://docs.microsoft.com/en-us/azure/site-recovery/" TargetMode="External"/><Relationship Id="rId4" Type="http://schemas.openxmlformats.org/officeDocument/2006/relationships/hyperlink" Target="https://azure.microsoft.com/en-us/updates/"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emf"/><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21.emf"/><Relationship Id="rId17" Type="http://schemas.openxmlformats.org/officeDocument/2006/relationships/image" Target="../media/image26.png"/><Relationship Id="rId2" Type="http://schemas.openxmlformats.org/officeDocument/2006/relationships/notesSlide" Target="../notesSlides/notesSlide6.xml"/><Relationship Id="rId16" Type="http://schemas.openxmlformats.org/officeDocument/2006/relationships/image" Target="../media/image25.png"/><Relationship Id="rId1" Type="http://schemas.openxmlformats.org/officeDocument/2006/relationships/slideLayout" Target="../slideLayouts/slideLayout32.xml"/><Relationship Id="rId6" Type="http://schemas.microsoft.com/office/2007/relationships/hdphoto" Target="../media/hdphoto1.wdp"/><Relationship Id="rId11" Type="http://schemas.openxmlformats.org/officeDocument/2006/relationships/image" Target="../media/image20.emf"/><Relationship Id="rId5" Type="http://schemas.openxmlformats.org/officeDocument/2006/relationships/image" Target="../media/image16.png"/><Relationship Id="rId15" Type="http://schemas.openxmlformats.org/officeDocument/2006/relationships/image" Target="../media/image24.emf"/><Relationship Id="rId10" Type="http://schemas.openxmlformats.org/officeDocument/2006/relationships/image" Target="../media/image19.emf"/><Relationship Id="rId4" Type="http://schemas.openxmlformats.org/officeDocument/2006/relationships/image" Target="../media/image15.png"/><Relationship Id="rId9" Type="http://schemas.microsoft.com/office/2007/relationships/hdphoto" Target="../media/hdphoto2.wdp"/><Relationship Id="rId14" Type="http://schemas.openxmlformats.org/officeDocument/2006/relationships/image" Target="../media/image23.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jpg"/><Relationship Id="rId2" Type="http://schemas.openxmlformats.org/officeDocument/2006/relationships/notesSlide" Target="../notesSlides/notesSlide8.xml"/><Relationship Id="rId16" Type="http://schemas.openxmlformats.org/officeDocument/2006/relationships/image" Target="../media/image39.png"/><Relationship Id="rId1" Type="http://schemas.openxmlformats.org/officeDocument/2006/relationships/slideLayout" Target="../slideLayouts/slideLayout48.xml"/><Relationship Id="rId6" Type="http://schemas.openxmlformats.org/officeDocument/2006/relationships/image" Target="../media/image30.png"/><Relationship Id="rId11" Type="http://schemas.openxmlformats.org/officeDocument/2006/relationships/image" Target="../media/image35.jpg"/><Relationship Id="rId5" Type="http://schemas.openxmlformats.org/officeDocument/2006/relationships/image" Target="../media/image29.png"/><Relationship Id="rId15" Type="http://schemas.openxmlformats.org/officeDocument/2006/relationships/image" Target="../media/image38.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hyperlink" Target="https://azure.microsoft.com/en-us/blog/hybrid-use-benefit-migration-with-as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46.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a:spLocks noGrp="1"/>
          </p:cNvSpPr>
          <p:nvPr>
            <p:ph type="ctrTitle"/>
          </p:nvPr>
        </p:nvSpPr>
        <p:spPr>
          <a:xfrm>
            <a:off x="279820" y="1058862"/>
            <a:ext cx="6390433" cy="1955392"/>
          </a:xfrm>
          <a:solidFill>
            <a:srgbClr val="002060"/>
          </a:solidFill>
        </p:spPr>
        <p:txBody>
          <a:bodyPr vert="horz" wrap="square" lIns="182854" tIns="93260" rIns="182854" bIns="93260" rtlCol="0" anchor="t">
            <a:noAutofit/>
          </a:bodyPr>
          <a:lstStyle/>
          <a:p>
            <a:pPr defTabSz="932486" eaLnBrk="1" hangingPunct="1">
              <a:defRPr/>
            </a:pPr>
            <a:r>
              <a:rPr sz="6600" spc="0" dirty="0">
                <a:solidFill>
                  <a:schemeClr val="tx1"/>
                </a:solidFill>
                <a:latin typeface="Segoe UI Light"/>
                <a:ea typeface="+mn-ea"/>
                <a:cs typeface="Segoe UI Light"/>
              </a:rPr>
              <a:t>Microsoft Azure </a:t>
            </a:r>
            <a:br>
              <a:rPr sz="6600" spc="0" dirty="0">
                <a:solidFill>
                  <a:schemeClr val="tx1"/>
                </a:solidFill>
                <a:latin typeface="Segoe UI Light"/>
                <a:ea typeface="+mn-ea"/>
                <a:cs typeface="Segoe UI Light"/>
              </a:rPr>
            </a:br>
            <a:r>
              <a:rPr sz="6600" spc="0" dirty="0">
                <a:solidFill>
                  <a:schemeClr val="tx1"/>
                </a:solidFill>
                <a:latin typeface="Segoe UI Light"/>
                <a:ea typeface="+mn-ea"/>
                <a:cs typeface="Segoe UI Light"/>
              </a:rPr>
              <a:t>P  wer</a:t>
            </a:r>
            <a:r>
              <a:rPr lang="en-US" sz="6600" spc="0" dirty="0">
                <a:solidFill>
                  <a:schemeClr val="tx1"/>
                </a:solidFill>
                <a:latin typeface="Segoe UI Light"/>
                <a:ea typeface="+mn-ea"/>
                <a:cs typeface="Segoe UI Light"/>
              </a:rPr>
              <a:t> Lunch</a:t>
            </a:r>
            <a:br>
              <a:rPr sz="6600" spc="0" dirty="0">
                <a:latin typeface="Segoe UI Light"/>
                <a:ea typeface="+mn-ea"/>
                <a:cs typeface="Segoe UI Light"/>
              </a:rPr>
            </a:br>
            <a:endParaRPr sz="6600" spc="0" dirty="0">
              <a:latin typeface="Segoe UI Light"/>
              <a:ea typeface="+mn-ea"/>
              <a:cs typeface="Segoe UI Light"/>
            </a:endParaRPr>
          </a:p>
        </p:txBody>
      </p:sp>
      <p:sp>
        <p:nvSpPr>
          <p:cNvPr id="12290" name="Title 4"/>
          <p:cNvSpPr txBox="1">
            <a:spLocks/>
          </p:cNvSpPr>
          <p:nvPr/>
        </p:nvSpPr>
        <p:spPr bwMode="auto">
          <a:xfrm>
            <a:off x="279820" y="5879182"/>
            <a:ext cx="6390433" cy="818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Presented By: </a:t>
            </a:r>
            <a:r>
              <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Azure Solution Architects </a:t>
            </a:r>
            <a:r>
              <a:rPr lang="en-US" sz="1800" dirty="0">
                <a:solidFill>
                  <a:schemeClr val="tx1">
                    <a:lumMod val="95000"/>
                    <a:lumOff val="5000"/>
                  </a:schemeClr>
                </a:solidFill>
                <a:latin typeface="Segoe UI Light" charset="0"/>
                <a:cs typeface="Segoe UI" charset="0"/>
              </a:rPr>
              <a:t>from US South Central</a:t>
            </a:r>
            <a:endPar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endParaRPr>
          </a:p>
        </p:txBody>
      </p:sp>
      <p:sp>
        <p:nvSpPr>
          <p:cNvPr id="5" name="Title 4"/>
          <p:cNvSpPr txBox="1">
            <a:spLocks/>
          </p:cNvSpPr>
          <p:nvPr/>
        </p:nvSpPr>
        <p:spPr>
          <a:xfrm>
            <a:off x="285004" y="3742395"/>
            <a:ext cx="4740173" cy="552969"/>
          </a:xfrm>
          <a:prstGeom prst="rect">
            <a:avLst/>
          </a:prstGeom>
        </p:spPr>
        <p:txBody>
          <a:bodyPr lIns="182854" tIns="91427" rIns="182854" bIns="91427"/>
          <a:lstStyle>
            <a:lvl1pPr algn="l" defTabSz="931863" rtl="0" fontAlgn="base">
              <a:lnSpc>
                <a:spcPct val="90000"/>
              </a:lnSpc>
              <a:spcBef>
                <a:spcPct val="0"/>
              </a:spcBef>
              <a:spcAft>
                <a:spcPct val="0"/>
              </a:spcAft>
              <a:defRPr lang="en-US" sz="6000" kern="1200" spc="-102" baseline="0">
                <a:ln w="3175">
                  <a:noFill/>
                </a:ln>
                <a:solidFill>
                  <a:schemeClr val="bg1"/>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2486"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0" normalizeH="0" baseline="0" noProof="0">
              <a:ln w="3175">
                <a:noFill/>
              </a:ln>
              <a:solidFill>
                <a:srgbClr val="FFFFFF"/>
              </a:solidFill>
              <a:effectLst/>
              <a:uLnTx/>
              <a:uFillTx/>
              <a:latin typeface="Segoe UI Light"/>
              <a:ea typeface="ＭＳ Ｐゴシック" charset="0"/>
              <a:cs typeface="Segoe UI Light"/>
            </a:endParaRPr>
          </a:p>
        </p:txBody>
      </p:sp>
      <p:pic>
        <p:nvPicPr>
          <p:cNvPr id="2" name="Picture 1" descr="Power symbol"/>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84237" y="2228559"/>
            <a:ext cx="457200" cy="571500"/>
          </a:xfrm>
          <a:prstGeom prst="rect">
            <a:avLst/>
          </a:prstGeom>
        </p:spPr>
      </p:pic>
      <p:sp>
        <p:nvSpPr>
          <p:cNvPr id="7" name="Title 4"/>
          <p:cNvSpPr txBox="1">
            <a:spLocks/>
          </p:cNvSpPr>
          <p:nvPr/>
        </p:nvSpPr>
        <p:spPr bwMode="auto">
          <a:xfrm>
            <a:off x="279820" y="5345782"/>
            <a:ext cx="6390433" cy="533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Date: </a:t>
            </a:r>
            <a:r>
              <a:rPr lang="en-US" sz="1800" dirty="0">
                <a:solidFill>
                  <a:schemeClr val="tx1">
                    <a:lumMod val="95000"/>
                    <a:lumOff val="5000"/>
                  </a:schemeClr>
                </a:solidFill>
                <a:latin typeface="Segoe UI Light" charset="0"/>
                <a:cs typeface="Segoe UI" charset="0"/>
              </a:rPr>
              <a:t>9/29/2017</a:t>
            </a:r>
            <a:endPar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endParaRPr>
          </a:p>
        </p:txBody>
      </p:sp>
      <p:sp>
        <p:nvSpPr>
          <p:cNvPr id="8" name="Title 4"/>
          <p:cNvSpPr txBox="1">
            <a:spLocks/>
          </p:cNvSpPr>
          <p:nvPr/>
        </p:nvSpPr>
        <p:spPr>
          <a:xfrm>
            <a:off x="285009" y="3469022"/>
            <a:ext cx="6385244" cy="1955392"/>
          </a:xfrm>
          <a:prstGeom prst="rect">
            <a:avLst/>
          </a:prstGeom>
        </p:spPr>
        <p:txBody>
          <a:bodyPr vert="horz" wrap="square" lIns="182854" tIns="93260" rIns="182854" bIns="93260" rtlCol="0" anchor="t">
            <a:noAutofit/>
          </a:bodyPr>
          <a:lstStyle>
            <a:lvl1pPr algn="l" defTabSz="931695" rtl="0" eaLnBrk="0" fontAlgn="base" hangingPunct="0">
              <a:lnSpc>
                <a:spcPct val="90000"/>
              </a:lnSpc>
              <a:spcBef>
                <a:spcPct val="0"/>
              </a:spcBef>
              <a:spcAft>
                <a:spcPct val="0"/>
              </a:spcAft>
              <a:defRPr lang="en-US" sz="5999" kern="1200" spc="-102" baseline="0">
                <a:ln w="3175">
                  <a:noFill/>
                </a:ln>
                <a:solidFill>
                  <a:schemeClr val="bg1"/>
                </a:solidFill>
                <a:latin typeface="+mj-lt"/>
                <a:ea typeface="ＭＳ Ｐゴシック" charset="0"/>
                <a:cs typeface="Segoe UI" pitchFamily="34" charset="0"/>
              </a:defRPr>
            </a:lvl1pPr>
            <a:lvl2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2pPr>
            <a:lvl3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3pPr>
            <a:lvl4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4pPr>
            <a:lvl5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5pPr>
            <a:lvl6pPr marL="457117"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6pPr>
            <a:lvl7pPr marL="914235"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7pPr>
            <a:lvl8pPr marL="1371352"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8pPr>
            <a:lvl9pPr marL="1828471"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9pPr>
          </a:lstStyle>
          <a:p>
            <a:pPr defTabSz="932486" eaLnBrk="1" hangingPunct="1">
              <a:defRPr/>
            </a:pPr>
            <a:r>
              <a:rPr lang="en-US" sz="3200" b="1" spc="0" dirty="0">
                <a:latin typeface="Segoe UI Light"/>
                <a:ea typeface="+mn-ea"/>
                <a:cs typeface="Segoe UI Light"/>
              </a:rPr>
              <a:t>Today’s Topic: </a:t>
            </a:r>
          </a:p>
          <a:p>
            <a:pPr defTabSz="932486" eaLnBrk="1" hangingPunct="1">
              <a:defRPr/>
            </a:pPr>
            <a:r>
              <a:rPr lang="en-US" sz="3200" spc="0" dirty="0">
                <a:latin typeface="Segoe UI Light"/>
                <a:ea typeface="+mn-ea"/>
                <a:cs typeface="Segoe UI Light"/>
              </a:rPr>
              <a:t>Azure Site Recovery</a:t>
            </a:r>
            <a:br>
              <a:rPr lang="en-US" sz="3200" spc="0" dirty="0">
                <a:latin typeface="Segoe UI Light"/>
                <a:ea typeface="+mn-ea"/>
                <a:cs typeface="Segoe UI Light"/>
              </a:rPr>
            </a:br>
            <a:endParaRPr lang="en-US" sz="3200" spc="0" dirty="0">
              <a:latin typeface="Segoe UI Light"/>
              <a:ea typeface="+mn-ea"/>
              <a:cs typeface="Segoe UI Light"/>
            </a:endParaRPr>
          </a:p>
        </p:txBody>
      </p:sp>
      <p:pic>
        <p:nvPicPr>
          <p:cNvPr id="11" name="Picture 4" descr="Image result for lunch">
            <a:extLst>
              <a:ext uri="{FF2B5EF4-FFF2-40B4-BE49-F238E27FC236}">
                <a16:creationId xmlns:a16="http://schemas.microsoft.com/office/drawing/2014/main" id="{9FB35AEE-3924-4EDC-B664-7048F0422C21}"/>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22837" y="2049462"/>
            <a:ext cx="1011914" cy="86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70889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599" dirty="0"/>
              <a:t>Site Recovery Application Support</a:t>
            </a:r>
          </a:p>
        </p:txBody>
      </p:sp>
      <p:sp>
        <p:nvSpPr>
          <p:cNvPr id="12" name="AutoShape 2" descr="Image result for Oracle 11g"/>
          <p:cNvSpPr>
            <a:spLocks noChangeAspect="1" noChangeArrowheads="1"/>
          </p:cNvSpPr>
          <p:nvPr/>
        </p:nvSpPr>
        <p:spPr bwMode="auto">
          <a:xfrm>
            <a:off x="-30863" y="-136009"/>
            <a:ext cx="304756" cy="3047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28" tIns="45713" rIns="91428" bIns="45713" numCol="1" anchor="t" anchorCtr="0" compatLnSpc="1">
            <a:prstTxWarp prst="textNoShape">
              <a:avLst/>
            </a:prstTxWarp>
          </a:bodyPr>
          <a:lstStyle/>
          <a:p>
            <a:pPr defTabSz="914224">
              <a:defRPr/>
            </a:pPr>
            <a:endParaRPr lang="en-US" sz="1799" kern="0" dirty="0">
              <a:solidFill>
                <a:srgbClr val="404040"/>
              </a:solidFill>
            </a:endParaRPr>
          </a:p>
        </p:txBody>
      </p:sp>
      <p:grpSp>
        <p:nvGrpSpPr>
          <p:cNvPr id="2" name="Group 1"/>
          <p:cNvGrpSpPr/>
          <p:nvPr/>
        </p:nvGrpSpPr>
        <p:grpSpPr>
          <a:xfrm>
            <a:off x="538047" y="1548758"/>
            <a:ext cx="11356283" cy="2222530"/>
            <a:chOff x="537241" y="1585556"/>
            <a:chExt cx="11357894" cy="2222844"/>
          </a:xfrm>
        </p:grpSpPr>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537241" y="1870362"/>
              <a:ext cx="2135330" cy="721034"/>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3205971" y="1668007"/>
              <a:ext cx="1905000" cy="1125743"/>
            </a:xfrm>
            <a:prstGeom prst="rect">
              <a:avLst/>
            </a:prstGeom>
          </p:spPr>
        </p:pic>
        <p:pic>
          <p:nvPicPr>
            <p:cNvPr id="6" name="Picture 5"/>
            <p:cNvPicPr/>
            <p:nvPr/>
          </p:nvPicPr>
          <p:blipFill rotWithShape="1">
            <a:blip r:embed="rId5">
              <a:extLst>
                <a:ext uri="{28A0092B-C50C-407E-A947-70E740481C1C}">
                  <a14:useLocalDpi xmlns:a14="http://schemas.microsoft.com/office/drawing/2010/main" val="0"/>
                </a:ext>
              </a:extLst>
            </a:blip>
            <a:srcRect r="56560"/>
            <a:stretch/>
          </p:blipFill>
          <p:spPr bwMode="auto">
            <a:xfrm>
              <a:off x="7549370" y="1585556"/>
              <a:ext cx="1866900" cy="1005840"/>
            </a:xfrm>
            <a:prstGeom prst="rect">
              <a:avLst/>
            </a:prstGeom>
            <a:noFill/>
            <a:ln>
              <a:noFill/>
            </a:ln>
            <a:extLst>
              <a:ext uri="{53640926-AAD7-44D8-BBD7-CCE9431645EC}">
                <a14:shadowObscured xmlns:a14="http://schemas.microsoft.com/office/drawing/2010/main"/>
              </a:ext>
            </a:extLst>
          </p:spPr>
        </p:pic>
        <p:pic>
          <p:nvPicPr>
            <p:cNvPr id="7" name="Picture 6"/>
            <p:cNvPicPr/>
            <p:nvPr/>
          </p:nvPicPr>
          <p:blipFill rotWithShape="1">
            <a:blip r:embed="rId6">
              <a:extLst>
                <a:ext uri="{28A0092B-C50C-407E-A947-70E740481C1C}">
                  <a14:useLocalDpi xmlns:a14="http://schemas.microsoft.com/office/drawing/2010/main" val="0"/>
                </a:ext>
              </a:extLst>
            </a:blip>
            <a:srcRect r="53546"/>
            <a:stretch/>
          </p:blipFill>
          <p:spPr bwMode="auto">
            <a:xfrm>
              <a:off x="5523905" y="1585556"/>
              <a:ext cx="1996440" cy="1097280"/>
            </a:xfrm>
            <a:prstGeom prst="rect">
              <a:avLst/>
            </a:prstGeom>
            <a:noFill/>
            <a:ln>
              <a:noFill/>
            </a:ln>
          </p:spPr>
        </p:pic>
        <p:grpSp>
          <p:nvGrpSpPr>
            <p:cNvPr id="10" name="Group 9"/>
            <p:cNvGrpSpPr/>
            <p:nvPr/>
          </p:nvGrpSpPr>
          <p:grpSpPr>
            <a:xfrm>
              <a:off x="2672571" y="3143463"/>
              <a:ext cx="6857999" cy="627909"/>
              <a:chOff x="1420003" y="6129367"/>
              <a:chExt cx="6858000" cy="627909"/>
            </a:xfrm>
          </p:grpSpPr>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0003" y="6232792"/>
                <a:ext cx="449071" cy="466725"/>
              </a:xfrm>
              <a:prstGeom prst="rect">
                <a:avLst/>
              </a:prstGeom>
            </p:spPr>
          </p:pic>
          <p:sp>
            <p:nvSpPr>
              <p:cNvPr id="9" name="TextBox 8"/>
              <p:cNvSpPr txBox="1"/>
              <p:nvPr/>
            </p:nvSpPr>
            <p:spPr>
              <a:xfrm>
                <a:off x="2078943" y="6129367"/>
                <a:ext cx="6199060" cy="627909"/>
              </a:xfrm>
              <a:prstGeom prst="rect">
                <a:avLst/>
              </a:prstGeom>
              <a:noFill/>
            </p:spPr>
            <p:txBody>
              <a:bodyPr wrap="square" lIns="182853" tIns="146282" rIns="182853" bIns="146282" rtlCol="0">
                <a:spAutoFit/>
              </a:bodyPr>
              <a:lstStyle/>
              <a:p>
                <a:pPr defTabSz="914224">
                  <a:lnSpc>
                    <a:spcPct val="90000"/>
                  </a:lnSpc>
                  <a:spcAft>
                    <a:spcPts val="599"/>
                  </a:spcAft>
                  <a:defRPr/>
                </a:pPr>
                <a:r>
                  <a:rPr lang="en-US" sz="2400" kern="0" dirty="0">
                    <a:solidFill>
                      <a:srgbClr val="00BCF2"/>
                    </a:solidFill>
                  </a:rPr>
                  <a:t>Active Directory | IIS | RDS/VDI | File Server</a:t>
                </a:r>
              </a:p>
            </p:txBody>
          </p:sp>
        </p:grpSp>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35370" y="1615149"/>
              <a:ext cx="1777645" cy="1253874"/>
            </a:xfrm>
            <a:prstGeom prst="rect">
              <a:avLst/>
            </a:prstGeom>
          </p:spPr>
        </p:pic>
        <p:pic>
          <p:nvPicPr>
            <p:cNvPr id="14" name="Picture 13"/>
            <p:cNvPicPr>
              <a:picLocks noChangeAspect="1"/>
            </p:cNvPicPr>
            <p:nvPr/>
          </p:nvPicPr>
          <p:blipFill>
            <a:blip r:embed="rId9"/>
            <a:stretch>
              <a:fillRect/>
            </a:stretch>
          </p:blipFill>
          <p:spPr>
            <a:xfrm>
              <a:off x="9740438" y="3332572"/>
              <a:ext cx="2154697" cy="443998"/>
            </a:xfrm>
            <a:prstGeom prst="rect">
              <a:avLst/>
            </a:prstGeom>
          </p:spPr>
        </p:pic>
        <p:pic>
          <p:nvPicPr>
            <p:cNvPr id="17" name="Picture 16"/>
            <p:cNvPicPr>
              <a:picLocks noChangeAspect="1"/>
            </p:cNvPicPr>
            <p:nvPr/>
          </p:nvPicPr>
          <p:blipFill>
            <a:blip r:embed="rId10"/>
            <a:stretch>
              <a:fillRect/>
            </a:stretch>
          </p:blipFill>
          <p:spPr>
            <a:xfrm>
              <a:off x="655637" y="3053340"/>
              <a:ext cx="1449530" cy="755060"/>
            </a:xfrm>
            <a:prstGeom prst="rect">
              <a:avLst/>
            </a:prstGeom>
          </p:spPr>
        </p:pic>
      </p:grpSp>
      <p:sp>
        <p:nvSpPr>
          <p:cNvPr id="19" name="Rectangle 18"/>
          <p:cNvSpPr/>
          <p:nvPr/>
        </p:nvSpPr>
        <p:spPr bwMode="auto">
          <a:xfrm>
            <a:off x="883" y="4416633"/>
            <a:ext cx="12434711" cy="2582231"/>
          </a:xfrm>
          <a:prstGeom prst="rect">
            <a:avLst/>
          </a:prstGeom>
          <a:solidFill>
            <a:srgbClr val="00AB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8" tIns="91428" rIns="34290" bIns="34290" rtlCol="0" anchor="ctr" anchorCtr="0"/>
          <a:lstStyle/>
          <a:p>
            <a:pPr algn="ctr" defTabSz="932178">
              <a:defRPr/>
            </a:pPr>
            <a:r>
              <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rPr>
              <a:t>Disaster Recovery Solution backed by Microsoft Support for Microsoft Applications</a:t>
            </a:r>
          </a:p>
          <a:p>
            <a:pPr algn="ctr" defTabSz="932178">
              <a:defRPr/>
            </a:pPr>
            <a:endPar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178">
              <a:defRPr/>
            </a:pPr>
            <a:r>
              <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rPr>
              <a:t>For SA Customers: </a:t>
            </a:r>
            <a:r>
              <a:rPr lang="en-US" sz="2400" b="1" u="sng" kern="0" dirty="0">
                <a:gradFill>
                  <a:gsLst>
                    <a:gs pos="0">
                      <a:srgbClr val="FFFFFF"/>
                    </a:gs>
                    <a:gs pos="100000">
                      <a:srgbClr val="FFFFFF"/>
                    </a:gs>
                  </a:gsLst>
                  <a:lin ang="5400000" scaled="0"/>
                </a:gradFill>
                <a:latin typeface="Segoe UI Black" panose="020B0A02040204020203" pitchFamily="34" charset="0"/>
                <a:ea typeface="Segoe UI Black" panose="020B0A02040204020203" pitchFamily="34" charset="0"/>
                <a:cs typeface="Segoe UI Black" panose="020B0A02040204020203" pitchFamily="34" charset="0"/>
              </a:rPr>
              <a:t>Zero</a:t>
            </a:r>
            <a:r>
              <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2400" kern="0" dirty="0">
                <a:solidFill>
                  <a:srgbClr val="FFFFFF"/>
                </a:solidFill>
                <a:latin typeface="Segoe UI Light"/>
              </a:rPr>
              <a:t>additional license charge for DR of 1st party workloads</a:t>
            </a:r>
            <a:endPar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178">
              <a:defRPr/>
            </a:pPr>
            <a:endPar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178">
              <a:defRPr/>
            </a:pPr>
            <a:r>
              <a:rPr lang="en-US" sz="2400" kern="0" dirty="0">
                <a:gradFill>
                  <a:gsLst>
                    <a:gs pos="0">
                      <a:srgbClr val="FFFFFF"/>
                    </a:gs>
                    <a:gs pos="100000">
                      <a:srgbClr val="FFFFFF"/>
                    </a:gs>
                  </a:gsLst>
                  <a:lin ang="5400000" scaled="0"/>
                </a:gradFill>
                <a:latin typeface="Segoe UI Light"/>
                <a:ea typeface="Segoe UI" pitchFamily="34" charset="0"/>
                <a:cs typeface="Segoe UI" pitchFamily="34" charset="0"/>
              </a:rPr>
              <a:t>VSS integration, App consistent, Multi-VM consistent replication</a:t>
            </a:r>
          </a:p>
          <a:p>
            <a:pPr algn="ctr" defTabSz="932178">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22" name="Straight Connector 21"/>
          <p:cNvCxnSpPr/>
          <p:nvPr/>
        </p:nvCxnSpPr>
        <p:spPr>
          <a:xfrm>
            <a:off x="883" y="1045637"/>
            <a:ext cx="12434713" cy="1"/>
          </a:xfrm>
          <a:prstGeom prst="line">
            <a:avLst/>
          </a:prstGeom>
          <a:ln>
            <a:solidFill>
              <a:schemeClr val="bg1">
                <a:lumMod val="50000"/>
                <a:alpha val="18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481955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25" y="-4176"/>
            <a:ext cx="5390443" cy="6991549"/>
          </a:xfrm>
          <a:prstGeom prst="rect">
            <a:avLst/>
          </a:prstGeom>
          <a:solidFill>
            <a:srgbClr val="003D7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 name="TextBox 4"/>
          <p:cNvSpPr txBox="1"/>
          <p:nvPr/>
        </p:nvSpPr>
        <p:spPr>
          <a:xfrm>
            <a:off x="184052" y="208189"/>
            <a:ext cx="4894497" cy="1227371"/>
          </a:xfrm>
          <a:prstGeom prst="rect">
            <a:avLst/>
          </a:prstGeom>
          <a:noFill/>
        </p:spPr>
        <p:txBody>
          <a:bodyPr wrap="square" lIns="182802" tIns="146241" rIns="182802" bIns="146241" rtlCol="0">
            <a:spAutoFit/>
          </a:bodyPr>
          <a:lstStyle/>
          <a:p>
            <a:pPr defTabSz="931835" eaLnBrk="0" fontAlgn="base" hangingPunct="0">
              <a:lnSpc>
                <a:spcPct val="90000"/>
              </a:lnSpc>
              <a:spcBef>
                <a:spcPct val="0"/>
              </a:spcBef>
              <a:spcAft>
                <a:spcPts val="600"/>
              </a:spcAft>
              <a:defRPr/>
            </a:pPr>
            <a:r>
              <a:rPr lang="en-US" sz="3299" kern="0" dirty="0">
                <a:solidFill>
                  <a:schemeClr val="bg1"/>
                </a:solidFill>
                <a:latin typeface="Segoe UI Light"/>
                <a:ea typeface="MS PGothic" panose="020B0600070205080204" pitchFamily="34" charset="-128"/>
              </a:rPr>
              <a:t>Key Considerations for Application DR</a:t>
            </a:r>
          </a:p>
        </p:txBody>
      </p:sp>
      <p:sp>
        <p:nvSpPr>
          <p:cNvPr id="6" name="Rectangle 5"/>
          <p:cNvSpPr/>
          <p:nvPr/>
        </p:nvSpPr>
        <p:spPr bwMode="auto">
          <a:xfrm>
            <a:off x="180274" y="1417511"/>
            <a:ext cx="4457981" cy="1661542"/>
          </a:xfrm>
          <a:prstGeom prst="rect">
            <a:avLst/>
          </a:prstGeom>
          <a:noFill/>
          <a:ln w="190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49154" tIns="186441" rIns="46610" bIns="190874"/>
          <a:lstStyle/>
          <a:p>
            <a:r>
              <a:rPr lang="en-US" sz="2244" dirty="0">
                <a:solidFill>
                  <a:schemeClr val="bg1"/>
                </a:solidFill>
              </a:rPr>
              <a:t>Recovery Point Objective and Recovery Time Objective</a:t>
            </a:r>
          </a:p>
          <a:p>
            <a:pPr marL="816022" lvl="1" indent="-349724">
              <a:buFont typeface="Arial" panose="020B0604020202020204" pitchFamily="34" charset="0"/>
              <a:buChar char="•"/>
            </a:pPr>
            <a:r>
              <a:rPr lang="en-US" sz="2244" dirty="0">
                <a:solidFill>
                  <a:schemeClr val="bg1"/>
                </a:solidFill>
              </a:rPr>
              <a:t>Minimal data loss</a:t>
            </a:r>
          </a:p>
          <a:p>
            <a:pPr marL="816022" lvl="1" indent="-349724">
              <a:buFont typeface="Arial" panose="020B0604020202020204" pitchFamily="34" charset="0"/>
              <a:buChar char="•"/>
            </a:pPr>
            <a:r>
              <a:rPr lang="en-US" sz="2244" dirty="0">
                <a:solidFill>
                  <a:schemeClr val="bg1"/>
                </a:solidFill>
              </a:rPr>
              <a:t>Reduce downtime </a:t>
            </a:r>
          </a:p>
          <a:p>
            <a:pPr marL="342834" lvl="1"/>
            <a:endParaRPr lang="en-US" sz="2244" dirty="0">
              <a:solidFill>
                <a:schemeClr val="bg1"/>
              </a:solidFill>
            </a:endParaRPr>
          </a:p>
          <a:p>
            <a:r>
              <a:rPr lang="en-US" sz="2244" dirty="0">
                <a:solidFill>
                  <a:schemeClr val="bg1"/>
                </a:solidFill>
              </a:rPr>
              <a:t>Network connectivity</a:t>
            </a:r>
          </a:p>
          <a:p>
            <a:pPr marL="816022" lvl="1" indent="-349724">
              <a:buFont typeface="Arial" panose="020B0604020202020204" pitchFamily="34" charset="0"/>
              <a:buChar char="•"/>
            </a:pPr>
            <a:r>
              <a:rPr lang="en-US" sz="2244" dirty="0">
                <a:solidFill>
                  <a:schemeClr val="bg1"/>
                </a:solidFill>
              </a:rPr>
              <a:t>Application connectivity post failover</a:t>
            </a:r>
          </a:p>
          <a:p>
            <a:pPr marL="816022" lvl="1" indent="-349724">
              <a:buFont typeface="Arial" panose="020B0604020202020204" pitchFamily="34" charset="0"/>
              <a:buChar char="•"/>
            </a:pPr>
            <a:r>
              <a:rPr lang="en-US" sz="2244" dirty="0">
                <a:solidFill>
                  <a:schemeClr val="bg1"/>
                </a:solidFill>
              </a:rPr>
              <a:t>IP management </a:t>
            </a:r>
          </a:p>
          <a:p>
            <a:pPr marL="816022" lvl="1" indent="-349724">
              <a:buFont typeface="Arial" panose="020B0604020202020204" pitchFamily="34" charset="0"/>
              <a:buChar char="•"/>
            </a:pPr>
            <a:r>
              <a:rPr lang="en-US" sz="2244" dirty="0">
                <a:solidFill>
                  <a:schemeClr val="bg1"/>
                </a:solidFill>
              </a:rPr>
              <a:t>Load balancers</a:t>
            </a:r>
          </a:p>
          <a:p>
            <a:pPr marL="342834" lvl="1"/>
            <a:endParaRPr lang="en-US" sz="2244" dirty="0">
              <a:solidFill>
                <a:schemeClr val="bg1"/>
              </a:solidFill>
            </a:endParaRPr>
          </a:p>
          <a:p>
            <a:r>
              <a:rPr lang="en-US" sz="2244" dirty="0">
                <a:solidFill>
                  <a:schemeClr val="bg1"/>
                </a:solidFill>
              </a:rPr>
              <a:t>Application dependencies </a:t>
            </a:r>
          </a:p>
          <a:p>
            <a:pPr marL="816022" lvl="1" indent="-349724">
              <a:buFont typeface="Arial" panose="020B0604020202020204" pitchFamily="34" charset="0"/>
              <a:buChar char="•"/>
            </a:pPr>
            <a:r>
              <a:rPr lang="en-US" sz="2244" dirty="0">
                <a:solidFill>
                  <a:schemeClr val="bg1"/>
                </a:solidFill>
              </a:rPr>
              <a:t>Boot order</a:t>
            </a:r>
          </a:p>
          <a:p>
            <a:pPr marL="816022" lvl="1" indent="-349724">
              <a:buFont typeface="Arial" panose="020B0604020202020204" pitchFamily="34" charset="0"/>
              <a:buChar char="•"/>
            </a:pPr>
            <a:r>
              <a:rPr lang="en-US" sz="2244" dirty="0">
                <a:solidFill>
                  <a:schemeClr val="bg1"/>
                </a:solidFill>
              </a:rPr>
              <a:t>Application specific configuration </a:t>
            </a:r>
          </a:p>
          <a:p>
            <a:pPr marL="466210" lvl="1" defTabSz="931398" fontAlgn="base">
              <a:spcBef>
                <a:spcPct val="0"/>
              </a:spcBef>
              <a:spcAft>
                <a:spcPts val="600"/>
              </a:spcAft>
              <a:defRPr/>
            </a:pPr>
            <a:endParaRPr lang="en-US" sz="2448" kern="0" dirty="0">
              <a:solidFill>
                <a:schemeClr val="bg1"/>
              </a:solidFill>
              <a:latin typeface="Segoe UI Semilight" panose="020B0402040204020203" pitchFamily="34" charset="0"/>
              <a:cs typeface="Segoe UI Semilight" panose="020B0402040204020203" pitchFamily="34" charset="0"/>
            </a:endParaRPr>
          </a:p>
        </p:txBody>
      </p:sp>
      <p:grpSp>
        <p:nvGrpSpPr>
          <p:cNvPr id="13" name="Group 12"/>
          <p:cNvGrpSpPr/>
          <p:nvPr/>
        </p:nvGrpSpPr>
        <p:grpSpPr>
          <a:xfrm flipH="1">
            <a:off x="5082326" y="495"/>
            <a:ext cx="619761" cy="6993535"/>
            <a:chOff x="5285978" y="-2"/>
            <a:chExt cx="607750" cy="6858002"/>
          </a:xfrm>
        </p:grpSpPr>
        <p:sp>
          <p:nvSpPr>
            <p:cNvPr id="11" name="Rectangle 10"/>
            <p:cNvSpPr/>
            <p:nvPr/>
          </p:nvSpPr>
          <p:spPr bwMode="auto">
            <a:xfrm>
              <a:off x="5285978" y="-2"/>
              <a:ext cx="302023" cy="6857999"/>
            </a:xfrm>
            <a:prstGeom prst="rect">
              <a:avLst/>
            </a:prstGeom>
            <a:solidFill>
              <a:schemeClr val="tx1">
                <a:lumMod val="75000"/>
                <a:alpha val="25098"/>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2" name="Rectangle 11"/>
            <p:cNvSpPr/>
            <p:nvPr/>
          </p:nvSpPr>
          <p:spPr bwMode="auto">
            <a:xfrm>
              <a:off x="5591705" y="1"/>
              <a:ext cx="302023" cy="6857999"/>
            </a:xfrm>
            <a:prstGeom prst="rect">
              <a:avLst/>
            </a:pr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pic>
        <p:nvPicPr>
          <p:cNvPr id="9" name="Picture 8"/>
          <p:cNvPicPr>
            <a:picLocks noChangeAspect="1"/>
          </p:cNvPicPr>
          <p:nvPr/>
        </p:nvPicPr>
        <p:blipFill>
          <a:blip r:embed="rId3"/>
          <a:stretch>
            <a:fillRect/>
          </a:stretch>
        </p:blipFill>
        <p:spPr>
          <a:xfrm>
            <a:off x="6446804" y="936176"/>
            <a:ext cx="5504073" cy="51108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647259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p:nvPr/>
        </p:nvPicPr>
        <p:blipFill>
          <a:blip r:embed="rId3"/>
          <a:stretch>
            <a:fillRect/>
          </a:stretch>
        </p:blipFill>
        <p:spPr>
          <a:xfrm>
            <a:off x="884993" y="2963938"/>
            <a:ext cx="6171325" cy="3276135"/>
          </a:xfrm>
          <a:prstGeom prst="rect">
            <a:avLst/>
          </a:prstGeom>
        </p:spPr>
      </p:pic>
      <p:pic>
        <p:nvPicPr>
          <p:cNvPr id="44" name="Picture 43"/>
          <p:cNvPicPr/>
          <p:nvPr/>
        </p:nvPicPr>
        <p:blipFill>
          <a:blip r:embed="rId4"/>
          <a:stretch>
            <a:fillRect/>
          </a:stretch>
        </p:blipFill>
        <p:spPr>
          <a:xfrm>
            <a:off x="884993" y="1144921"/>
            <a:ext cx="6171325" cy="1666639"/>
          </a:xfrm>
          <a:prstGeom prst="rect">
            <a:avLst/>
          </a:prstGeom>
        </p:spPr>
      </p:pic>
      <p:graphicFrame>
        <p:nvGraphicFramePr>
          <p:cNvPr id="41" name="Table 40"/>
          <p:cNvGraphicFramePr>
            <a:graphicFrameLocks noGrp="1"/>
          </p:cNvGraphicFramePr>
          <p:nvPr>
            <p:extLst/>
          </p:nvPr>
        </p:nvGraphicFramePr>
        <p:xfrm>
          <a:off x="8656291" y="733993"/>
          <a:ext cx="2895190" cy="2998002"/>
        </p:xfrm>
        <a:graphic>
          <a:graphicData uri="http://schemas.openxmlformats.org/drawingml/2006/table">
            <a:tbl>
              <a:tblPr firstRow="1" bandRow="1">
                <a:tableStyleId>{3B4B98B0-60AC-42C2-AFA5-B58CD77FA1E5}</a:tableStyleId>
              </a:tblPr>
              <a:tblGrid>
                <a:gridCol w="2895190">
                  <a:extLst>
                    <a:ext uri="{9D8B030D-6E8A-4147-A177-3AD203B41FA5}">
                      <a16:colId xmlns:a16="http://schemas.microsoft.com/office/drawing/2014/main" val="2010637580"/>
                    </a:ext>
                  </a:extLst>
                </a:gridCol>
              </a:tblGrid>
              <a:tr h="375931">
                <a:tc>
                  <a:txBody>
                    <a:bodyPr/>
                    <a:lstStyle/>
                    <a:p>
                      <a:r>
                        <a:rPr lang="en-US" sz="1800" dirty="0"/>
                        <a:t>Data Reduction</a:t>
                      </a:r>
                    </a:p>
                  </a:txBody>
                  <a:tcPr marL="91427" marR="91427" marT="45713" marB="45713"/>
                </a:tc>
                <a:extLst>
                  <a:ext uri="{0D108BD9-81ED-4DB2-BD59-A6C34878D82A}">
                    <a16:rowId xmlns:a16="http://schemas.microsoft.com/office/drawing/2014/main" val="1653159167"/>
                  </a:ext>
                </a:extLst>
              </a:tr>
              <a:tr h="375931">
                <a:tc>
                  <a:txBody>
                    <a:bodyPr/>
                    <a:lstStyle/>
                    <a:p>
                      <a:r>
                        <a:rPr lang="en-US" sz="1800" dirty="0"/>
                        <a:t>Average: 72.1%</a:t>
                      </a:r>
                    </a:p>
                  </a:txBody>
                  <a:tcPr marL="91427" marR="91427" marT="45713" marB="45713"/>
                </a:tc>
                <a:extLst>
                  <a:ext uri="{0D108BD9-81ED-4DB2-BD59-A6C34878D82A}">
                    <a16:rowId xmlns:a16="http://schemas.microsoft.com/office/drawing/2014/main" val="1303577682"/>
                  </a:ext>
                </a:extLst>
              </a:tr>
              <a:tr h="375931">
                <a:tc>
                  <a:txBody>
                    <a:bodyPr/>
                    <a:lstStyle/>
                    <a:p>
                      <a:r>
                        <a:rPr lang="en-US" sz="1800" dirty="0"/>
                        <a:t>Peak: 99.7%</a:t>
                      </a:r>
                    </a:p>
                  </a:txBody>
                  <a:tcPr marL="91427" marR="91427" marT="45713" marB="45713"/>
                </a:tc>
                <a:extLst>
                  <a:ext uri="{0D108BD9-81ED-4DB2-BD59-A6C34878D82A}">
                    <a16:rowId xmlns:a16="http://schemas.microsoft.com/office/drawing/2014/main" val="3642852613"/>
                  </a:ext>
                </a:extLst>
              </a:tr>
              <a:tr h="375931">
                <a:tc>
                  <a:txBody>
                    <a:bodyPr/>
                    <a:lstStyle/>
                    <a:p>
                      <a:r>
                        <a:rPr lang="en-US" sz="1800" dirty="0"/>
                        <a:t>3.6x capacity increase</a:t>
                      </a:r>
                    </a:p>
                  </a:txBody>
                  <a:tcPr marL="91427" marR="91427" marT="45713" marB="45713"/>
                </a:tc>
                <a:extLst>
                  <a:ext uri="{0D108BD9-81ED-4DB2-BD59-A6C34878D82A}">
                    <a16:rowId xmlns:a16="http://schemas.microsoft.com/office/drawing/2014/main" val="2736037067"/>
                  </a:ext>
                </a:extLst>
              </a:tr>
              <a:tr h="371208">
                <a:tc>
                  <a:txBody>
                    <a:bodyPr/>
                    <a:lstStyle/>
                    <a:p>
                      <a:pPr marL="0" algn="l" defTabSz="932742" rtl="0" eaLnBrk="1" latinLnBrk="0" hangingPunct="1"/>
                      <a:r>
                        <a:rPr lang="en-US" sz="1800" b="1" kern="1200" dirty="0">
                          <a:solidFill>
                            <a:schemeClr val="tx1"/>
                          </a:solidFill>
                          <a:latin typeface="+mn-lt"/>
                          <a:ea typeface="+mn-ea"/>
                          <a:cs typeface="+mn-cs"/>
                        </a:rPr>
                        <a:t>LAN Throughput</a:t>
                      </a:r>
                    </a:p>
                  </a:txBody>
                  <a:tcPr marL="91427" marR="91427" marT="45713" marB="45713"/>
                </a:tc>
                <a:extLst>
                  <a:ext uri="{0D108BD9-81ED-4DB2-BD59-A6C34878D82A}">
                    <a16:rowId xmlns:a16="http://schemas.microsoft.com/office/drawing/2014/main" val="4248324378"/>
                  </a:ext>
                </a:extLst>
              </a:tr>
              <a:tr h="375931">
                <a:tc>
                  <a:txBody>
                    <a:bodyPr/>
                    <a:lstStyle/>
                    <a:p>
                      <a:r>
                        <a:rPr lang="en-US" sz="1800" dirty="0"/>
                        <a:t>Total: 95.4 GB</a:t>
                      </a:r>
                    </a:p>
                  </a:txBody>
                  <a:tcPr marL="91427" marR="91427" marT="45713" marB="45713"/>
                </a:tc>
                <a:extLst>
                  <a:ext uri="{0D108BD9-81ED-4DB2-BD59-A6C34878D82A}">
                    <a16:rowId xmlns:a16="http://schemas.microsoft.com/office/drawing/2014/main" val="3312711362"/>
                  </a:ext>
                </a:extLst>
              </a:tr>
              <a:tr h="37120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latin typeface="+mn-lt"/>
                          <a:ea typeface="+mn-ea"/>
                          <a:cs typeface="+mn-cs"/>
                        </a:rPr>
                        <a:t>WAN Throughput</a:t>
                      </a:r>
                    </a:p>
                  </a:txBody>
                  <a:tcPr marL="91427" marR="91427" marT="45713" marB="45713"/>
                </a:tc>
                <a:extLst>
                  <a:ext uri="{0D108BD9-81ED-4DB2-BD59-A6C34878D82A}">
                    <a16:rowId xmlns:a16="http://schemas.microsoft.com/office/drawing/2014/main" val="614421771"/>
                  </a:ext>
                </a:extLst>
              </a:tr>
              <a:tr h="375931">
                <a:tc>
                  <a:txBody>
                    <a:bodyPr/>
                    <a:lstStyle/>
                    <a:p>
                      <a:r>
                        <a:rPr lang="en-US" sz="1800" dirty="0"/>
                        <a:t>Total: 26.6 GB</a:t>
                      </a:r>
                    </a:p>
                  </a:txBody>
                  <a:tcPr marL="91427" marR="91427" marT="45713" marB="45713"/>
                </a:tc>
                <a:extLst>
                  <a:ext uri="{0D108BD9-81ED-4DB2-BD59-A6C34878D82A}">
                    <a16:rowId xmlns:a16="http://schemas.microsoft.com/office/drawing/2014/main" val="1982496715"/>
                  </a:ext>
                </a:extLst>
              </a:tr>
            </a:tbl>
          </a:graphicData>
        </a:graphic>
      </p:graphicFrame>
      <p:pic>
        <p:nvPicPr>
          <p:cNvPr id="46" name="Picture 45"/>
          <p:cNvPicPr/>
          <p:nvPr/>
        </p:nvPicPr>
        <p:blipFill>
          <a:blip r:embed="rId5"/>
          <a:stretch>
            <a:fillRect/>
          </a:stretch>
        </p:blipFill>
        <p:spPr>
          <a:xfrm>
            <a:off x="8662006" y="3878209"/>
            <a:ext cx="2889475" cy="2180916"/>
          </a:xfrm>
          <a:prstGeom prst="rect">
            <a:avLst/>
          </a:prstGeom>
        </p:spPr>
      </p:pic>
      <p:sp>
        <p:nvSpPr>
          <p:cNvPr id="47" name="Title 1"/>
          <p:cNvSpPr>
            <a:spLocks noGrp="1"/>
          </p:cNvSpPr>
          <p:nvPr>
            <p:ph type="title" idx="4294967295"/>
          </p:nvPr>
        </p:nvSpPr>
        <p:spPr>
          <a:xfrm>
            <a:off x="548139" y="296297"/>
            <a:ext cx="11887454" cy="916412"/>
          </a:xfrm>
        </p:spPr>
        <p:txBody>
          <a:bodyPr/>
          <a:lstStyle/>
          <a:p>
            <a:r>
              <a:rPr lang="en-US" dirty="0"/>
              <a:t>ASR with Riverbed</a:t>
            </a:r>
          </a:p>
        </p:txBody>
      </p:sp>
      <p:sp>
        <p:nvSpPr>
          <p:cNvPr id="45" name="Rectangle 44"/>
          <p:cNvSpPr/>
          <p:nvPr/>
        </p:nvSpPr>
        <p:spPr>
          <a:xfrm>
            <a:off x="884993" y="6238585"/>
            <a:ext cx="11123622" cy="313772"/>
          </a:xfrm>
          <a:prstGeom prst="rect">
            <a:avLst/>
          </a:prstGeom>
        </p:spPr>
        <p:txBody>
          <a:bodyPr wrap="square">
            <a:spAutoFit/>
          </a:bodyPr>
          <a:lstStyle/>
          <a:p>
            <a:r>
              <a:rPr lang="en-US" sz="1399" b="1" i="1" dirty="0"/>
              <a:t>Source: </a:t>
            </a:r>
            <a:r>
              <a:rPr lang="en-US" sz="1399" i="1" dirty="0"/>
              <a:t>Microsoft and Riverbed whitepaper: https://gallery.technet.microsoft.com/Optimizing-Azure-Recovery-8da50893</a:t>
            </a:r>
          </a:p>
        </p:txBody>
      </p:sp>
    </p:spTree>
    <p:extLst>
      <p:ext uri="{BB962C8B-B14F-4D97-AF65-F5344CB8AC3E}">
        <p14:creationId xmlns:p14="http://schemas.microsoft.com/office/powerpoint/2010/main" val="358138455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20C1B-B9AF-459A-AAB9-FAA427153CA4}"/>
              </a:ext>
            </a:extLst>
          </p:cNvPr>
          <p:cNvSpPr>
            <a:spLocks noGrp="1"/>
          </p:cNvSpPr>
          <p:nvPr>
            <p:ph type="title"/>
          </p:nvPr>
        </p:nvSpPr>
        <p:spPr/>
        <p:txBody>
          <a:bodyPr/>
          <a:lstStyle/>
          <a:p>
            <a:r>
              <a:rPr lang="en-US"/>
              <a:t>Resources</a:t>
            </a:r>
          </a:p>
        </p:txBody>
      </p:sp>
      <p:sp>
        <p:nvSpPr>
          <p:cNvPr id="3" name="Text Placeholder 2">
            <a:extLst>
              <a:ext uri="{FF2B5EF4-FFF2-40B4-BE49-F238E27FC236}">
                <a16:creationId xmlns:a16="http://schemas.microsoft.com/office/drawing/2014/main" id="{341AD7CD-0991-4B44-8CC3-77B73978858A}"/>
              </a:ext>
            </a:extLst>
          </p:cNvPr>
          <p:cNvSpPr>
            <a:spLocks noGrp="1"/>
          </p:cNvSpPr>
          <p:nvPr>
            <p:ph type="body" sz="quarter" idx="10"/>
          </p:nvPr>
        </p:nvSpPr>
        <p:spPr>
          <a:xfrm>
            <a:off x="274702" y="1211287"/>
            <a:ext cx="11888787" cy="4801314"/>
          </a:xfrm>
        </p:spPr>
        <p:txBody>
          <a:bodyPr/>
          <a:lstStyle/>
          <a:p>
            <a:r>
              <a:rPr lang="en-US" dirty="0">
                <a:hlinkClick r:id="rId3"/>
              </a:rPr>
              <a:t>Azure Home Page</a:t>
            </a:r>
          </a:p>
          <a:p>
            <a:r>
              <a:rPr lang="en-US" dirty="0">
                <a:hlinkClick r:id="rId3"/>
              </a:rPr>
              <a:t>Azure Blog</a:t>
            </a:r>
            <a:endParaRPr lang="en-US" dirty="0"/>
          </a:p>
          <a:p>
            <a:r>
              <a:rPr lang="en-US" dirty="0">
                <a:hlinkClick r:id="rId4"/>
              </a:rPr>
              <a:t>Azure Updates</a:t>
            </a:r>
            <a:endParaRPr lang="en-US" dirty="0"/>
          </a:p>
          <a:p>
            <a:r>
              <a:rPr lang="en-US" dirty="0">
                <a:hlinkClick r:id="rId5"/>
              </a:rPr>
              <a:t>Azure Site Recovery </a:t>
            </a:r>
            <a:endParaRPr lang="en-US" dirty="0"/>
          </a:p>
          <a:p>
            <a:r>
              <a:rPr lang="en-US" dirty="0">
                <a:hlinkClick r:id="rId6"/>
              </a:rPr>
              <a:t>Azure Site Recovery - Support Matrix</a:t>
            </a:r>
            <a:endParaRPr lang="en-US" dirty="0"/>
          </a:p>
          <a:p>
            <a:r>
              <a:rPr lang="en-US" dirty="0">
                <a:hlinkClick r:id="rId7"/>
              </a:rPr>
              <a:t>ASR – Deployment Planner </a:t>
            </a:r>
            <a:r>
              <a:rPr lang="en-US" dirty="0"/>
              <a:t>(VMware to Azure)</a:t>
            </a:r>
          </a:p>
          <a:p>
            <a:endParaRPr lang="en-US" dirty="0"/>
          </a:p>
        </p:txBody>
      </p:sp>
    </p:spTree>
    <p:extLst>
      <p:ext uri="{BB962C8B-B14F-4D97-AF65-F5344CB8AC3E}">
        <p14:creationId xmlns:p14="http://schemas.microsoft.com/office/powerpoint/2010/main" val="1976095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7236516"/>
      </p:ext>
    </p:extLst>
  </p:cSld>
  <p:clrMapOvr>
    <a:masterClrMapping/>
  </p:clrMapOvr>
  <mc:AlternateContent xmlns:mc="http://schemas.openxmlformats.org/markup-compatibility/2006" xmlns:p14="http://schemas.microsoft.com/office/powerpoint/2010/main">
    <mc:Choice Requires="p14">
      <p:transition spd="med" p14:dur="700" advTm="863">
        <p:fade/>
      </p:transition>
    </mc:Choice>
    <mc:Fallback xmlns="">
      <p:transition spd="med" advTm="86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1CFB52-8848-4BAA-9D7A-1A5FFBB47F08}"/>
              </a:ext>
            </a:extLst>
          </p:cNvPr>
          <p:cNvSpPr>
            <a:spLocks noGrp="1"/>
          </p:cNvSpPr>
          <p:nvPr>
            <p:ph type="body" sz="quarter" idx="10"/>
          </p:nvPr>
        </p:nvSpPr>
        <p:spPr>
          <a:xfrm>
            <a:off x="274638" y="1212850"/>
            <a:ext cx="11887200" cy="3176254"/>
          </a:xfrm>
        </p:spPr>
        <p:txBody>
          <a:bodyPr/>
          <a:lstStyle/>
          <a:p>
            <a:r>
              <a:rPr lang="en-US" dirty="0"/>
              <a:t>Azure Services Updates</a:t>
            </a:r>
          </a:p>
          <a:p>
            <a:r>
              <a:rPr lang="en-US" dirty="0"/>
              <a:t>Today’s Topic:</a:t>
            </a:r>
          </a:p>
          <a:p>
            <a:pPr lvl="1"/>
            <a:r>
              <a:rPr lang="en-US" dirty="0"/>
              <a:t>Azure Site Recovery – Disaster Recovery as a Service</a:t>
            </a:r>
          </a:p>
          <a:p>
            <a:r>
              <a:rPr lang="en-US" dirty="0"/>
              <a:t>Q &amp; A</a:t>
            </a:r>
          </a:p>
          <a:p>
            <a:endParaRPr lang="en-US" dirty="0"/>
          </a:p>
        </p:txBody>
      </p:sp>
      <p:sp>
        <p:nvSpPr>
          <p:cNvPr id="3" name="Title 2">
            <a:extLst>
              <a:ext uri="{FF2B5EF4-FFF2-40B4-BE49-F238E27FC236}">
                <a16:creationId xmlns:a16="http://schemas.microsoft.com/office/drawing/2014/main" id="{21764469-9942-4F4B-9DEE-6943756E4DAD}"/>
              </a:ext>
            </a:extLst>
          </p:cNvPr>
          <p:cNvSpPr>
            <a:spLocks noGrp="1"/>
          </p:cNvSpPr>
          <p:nvPr>
            <p:ph type="title"/>
          </p:nvPr>
        </p:nvSpPr>
        <p:spPr/>
        <p:txBody>
          <a:bodyPr/>
          <a:lstStyle/>
          <a:p>
            <a:r>
              <a:rPr lang="en-US"/>
              <a:t>Session Agenda</a:t>
            </a:r>
          </a:p>
        </p:txBody>
      </p:sp>
    </p:spTree>
    <p:extLst>
      <p:ext uri="{BB962C8B-B14F-4D97-AF65-F5344CB8AC3E}">
        <p14:creationId xmlns:p14="http://schemas.microsoft.com/office/powerpoint/2010/main" val="301085659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2" y="994"/>
            <a:ext cx="5391208" cy="6992541"/>
          </a:xfrm>
          <a:prstGeom prst="rect">
            <a:avLst/>
          </a:prstGeom>
          <a:solidFill>
            <a:srgbClr val="003D7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6" name="Group 5"/>
          <p:cNvGrpSpPr/>
          <p:nvPr/>
        </p:nvGrpSpPr>
        <p:grpSpPr>
          <a:xfrm flipH="1">
            <a:off x="5082165" y="-3"/>
            <a:ext cx="619849" cy="6994527"/>
            <a:chOff x="5285978" y="-2"/>
            <a:chExt cx="607750" cy="6858002"/>
          </a:xfrm>
        </p:grpSpPr>
        <p:sp>
          <p:nvSpPr>
            <p:cNvPr id="7" name="Rectangle 6"/>
            <p:cNvSpPr/>
            <p:nvPr/>
          </p:nvSpPr>
          <p:spPr bwMode="auto">
            <a:xfrm>
              <a:off x="5285978" y="-2"/>
              <a:ext cx="302023" cy="6857999"/>
            </a:xfrm>
            <a:prstGeom prst="rect">
              <a:avLst/>
            </a:prstGeom>
            <a:solidFill>
              <a:schemeClr val="tx1">
                <a:lumMod val="75000"/>
                <a:alpha val="25098"/>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 name="Rectangle 7"/>
            <p:cNvSpPr/>
            <p:nvPr/>
          </p:nvSpPr>
          <p:spPr bwMode="auto">
            <a:xfrm>
              <a:off x="5591705" y="1"/>
              <a:ext cx="302023" cy="6857999"/>
            </a:xfrm>
            <a:prstGeom prst="rect">
              <a:avLst/>
            </a:pr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sp>
        <p:nvSpPr>
          <p:cNvPr id="10" name="TextBox 9"/>
          <p:cNvSpPr txBox="1"/>
          <p:nvPr/>
        </p:nvSpPr>
        <p:spPr>
          <a:xfrm>
            <a:off x="261092" y="1502995"/>
            <a:ext cx="4468503" cy="1448060"/>
          </a:xfrm>
          <a:prstGeom prst="rect">
            <a:avLst/>
          </a:prstGeom>
          <a:noFill/>
        </p:spPr>
        <p:txBody>
          <a:bodyPr wrap="square" lIns="182828" tIns="146262" rIns="182828" bIns="146262" rtlCol="0">
            <a:spAutoFit/>
          </a:bodyPr>
          <a:lstStyle/>
          <a:p>
            <a:pPr defTabSz="932014" eaLnBrk="0" fontAlgn="base" hangingPunct="0">
              <a:lnSpc>
                <a:spcPct val="90000"/>
              </a:lnSpc>
              <a:spcBef>
                <a:spcPct val="0"/>
              </a:spcBef>
              <a:spcAft>
                <a:spcPts val="600"/>
              </a:spcAft>
              <a:defRPr/>
            </a:pPr>
            <a:r>
              <a:rPr lang="en-US" sz="4080" dirty="0">
                <a:solidFill>
                  <a:schemeClr val="bg1"/>
                </a:solidFill>
                <a:latin typeface="Segoe UI Light"/>
                <a:ea typeface="MS PGothic" panose="020B0600070205080204" pitchFamily="34" charset="-128"/>
              </a:rPr>
              <a:t>Common challenges</a:t>
            </a:r>
          </a:p>
        </p:txBody>
      </p:sp>
      <p:sp>
        <p:nvSpPr>
          <p:cNvPr id="11" name="Rectangle 10"/>
          <p:cNvSpPr/>
          <p:nvPr/>
        </p:nvSpPr>
        <p:spPr bwMode="auto">
          <a:xfrm>
            <a:off x="343525" y="2882669"/>
            <a:ext cx="3763402" cy="3218111"/>
          </a:xfrm>
          <a:prstGeom prst="rect">
            <a:avLst/>
          </a:prstGeom>
          <a:noFill/>
          <a:ln w="190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49175" tIns="186468" rIns="46616" bIns="190901"/>
          <a:lstStyle/>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Difficult to protect complex environments and applications</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Extensive recovery times result in loss of revenue</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Testing DR policies can </a:t>
            </a:r>
            <a:br>
              <a:rPr lang="en-US" sz="1836" dirty="0">
                <a:latin typeface="Segoe UI Semilight" panose="020B0402040204020203" pitchFamily="34" charset="0"/>
                <a:ea typeface="Segoe UI Light" charset="0"/>
                <a:cs typeface="Segoe UI Semilight" panose="020B0402040204020203" pitchFamily="34" charset="0"/>
              </a:rPr>
            </a:br>
            <a:r>
              <a:rPr lang="en-US" sz="1836" dirty="0">
                <a:latin typeface="Segoe UI Semilight" panose="020B0402040204020203" pitchFamily="34" charset="0"/>
                <a:ea typeface="Segoe UI Light" charset="0"/>
                <a:cs typeface="Segoe UI Semilight" panose="020B0402040204020203" pitchFamily="34" charset="0"/>
              </a:rPr>
              <a:t>become disruptive to production workloads</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Protecting an entire environment can be costly</a:t>
            </a:r>
          </a:p>
          <a:p>
            <a:pPr marL="349724" indent="-349724" defTabSz="950938" fontAlgn="base">
              <a:spcBef>
                <a:spcPct val="0"/>
              </a:spcBef>
              <a:spcAft>
                <a:spcPts val="1224"/>
              </a:spcAft>
              <a:buFont typeface="Arial" panose="020B0604020202020204" pitchFamily="34" charset="0"/>
              <a:buChar char="•"/>
              <a:defRPr/>
            </a:pPr>
            <a:endParaRPr lang="en-US" sz="1836" dirty="0">
              <a:latin typeface="Segoe UI Semilight" panose="020B0402040204020203" pitchFamily="34" charset="0"/>
              <a:ea typeface="Segoe UI Light" charset="0"/>
              <a:cs typeface="Segoe UI Semilight" panose="020B0402040204020203" pitchFamily="34" charset="0"/>
            </a:endParaRPr>
          </a:p>
        </p:txBody>
      </p:sp>
      <p:pic>
        <p:nvPicPr>
          <p:cNvPr id="13" name="Picture 12"/>
          <p:cNvPicPr>
            <a:picLocks noChangeAspect="1"/>
          </p:cNvPicPr>
          <p:nvPr/>
        </p:nvPicPr>
        <p:blipFill>
          <a:blip r:embed="rId3"/>
          <a:stretch>
            <a:fillRect/>
          </a:stretch>
        </p:blipFill>
        <p:spPr>
          <a:xfrm>
            <a:off x="7499729" y="1291285"/>
            <a:ext cx="2971755" cy="4589583"/>
          </a:xfrm>
          <a:prstGeom prst="rect">
            <a:avLst/>
          </a:prstGeom>
        </p:spPr>
      </p:pic>
    </p:spTree>
    <p:extLst>
      <p:ext uri="{BB962C8B-B14F-4D97-AF65-F5344CB8AC3E}">
        <p14:creationId xmlns:p14="http://schemas.microsoft.com/office/powerpoint/2010/main" val="261096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2" y="994"/>
            <a:ext cx="5391208" cy="6992541"/>
          </a:xfrm>
          <a:prstGeom prst="rect">
            <a:avLst/>
          </a:prstGeom>
          <a:solidFill>
            <a:srgbClr val="003D7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6" name="Group 5"/>
          <p:cNvGrpSpPr/>
          <p:nvPr/>
        </p:nvGrpSpPr>
        <p:grpSpPr>
          <a:xfrm flipH="1">
            <a:off x="5082165" y="-3"/>
            <a:ext cx="619849" cy="6994527"/>
            <a:chOff x="5285978" y="-2"/>
            <a:chExt cx="607750" cy="6858002"/>
          </a:xfrm>
        </p:grpSpPr>
        <p:sp>
          <p:nvSpPr>
            <p:cNvPr id="7" name="Rectangle 6"/>
            <p:cNvSpPr/>
            <p:nvPr/>
          </p:nvSpPr>
          <p:spPr bwMode="auto">
            <a:xfrm>
              <a:off x="5285978" y="-2"/>
              <a:ext cx="302023" cy="6857999"/>
            </a:xfrm>
            <a:prstGeom prst="rect">
              <a:avLst/>
            </a:prstGeom>
            <a:solidFill>
              <a:schemeClr val="tx1">
                <a:lumMod val="75000"/>
                <a:alpha val="25098"/>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 name="Rectangle 7"/>
            <p:cNvSpPr/>
            <p:nvPr/>
          </p:nvSpPr>
          <p:spPr bwMode="auto">
            <a:xfrm>
              <a:off x="5591705" y="1"/>
              <a:ext cx="302023" cy="6857999"/>
            </a:xfrm>
            <a:prstGeom prst="rect">
              <a:avLst/>
            </a:prstGeom>
            <a:solidFill>
              <a:srgbClr val="FFFFF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kern="0" dirty="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sp>
        <p:nvSpPr>
          <p:cNvPr id="276" name="TextBox 275"/>
          <p:cNvSpPr txBox="1"/>
          <p:nvPr/>
        </p:nvSpPr>
        <p:spPr>
          <a:xfrm>
            <a:off x="261092" y="1502995"/>
            <a:ext cx="4468503" cy="1448060"/>
          </a:xfrm>
          <a:prstGeom prst="rect">
            <a:avLst/>
          </a:prstGeom>
          <a:noFill/>
        </p:spPr>
        <p:txBody>
          <a:bodyPr wrap="square" lIns="182828" tIns="146262" rIns="182828" bIns="146262" rtlCol="0">
            <a:spAutoFit/>
          </a:bodyPr>
          <a:lstStyle/>
          <a:p>
            <a:pPr defTabSz="932014" eaLnBrk="0" fontAlgn="base" hangingPunct="0">
              <a:lnSpc>
                <a:spcPct val="90000"/>
              </a:lnSpc>
              <a:spcBef>
                <a:spcPct val="0"/>
              </a:spcBef>
              <a:spcAft>
                <a:spcPts val="600"/>
              </a:spcAft>
              <a:defRPr/>
            </a:pPr>
            <a:r>
              <a:rPr lang="en-US" sz="4080" dirty="0">
                <a:solidFill>
                  <a:schemeClr val="bg1"/>
                </a:solidFill>
                <a:latin typeface="Segoe UI Light"/>
                <a:ea typeface="MS PGothic" panose="020B0600070205080204" pitchFamily="34" charset="-128"/>
              </a:rPr>
              <a:t>Overcome challenges</a:t>
            </a:r>
          </a:p>
        </p:txBody>
      </p:sp>
      <p:sp>
        <p:nvSpPr>
          <p:cNvPr id="277" name="Rectangle 276"/>
          <p:cNvSpPr/>
          <p:nvPr/>
        </p:nvSpPr>
        <p:spPr bwMode="auto">
          <a:xfrm>
            <a:off x="343524" y="2882669"/>
            <a:ext cx="3936763" cy="3630075"/>
          </a:xfrm>
          <a:prstGeom prst="rect">
            <a:avLst/>
          </a:prstGeom>
          <a:noFill/>
          <a:ln w="190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49175" tIns="186468" rIns="46616" bIns="190901"/>
          <a:lstStyle/>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Protection of any platform, regardless of location</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Certified support for Microsoft and third-party applications</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Class-leading RPO and RTO </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Test DR plans without </a:t>
            </a:r>
            <a:br>
              <a:rPr lang="en-US" sz="1836" dirty="0">
                <a:latin typeface="Segoe UI Semilight" panose="020B0402040204020203" pitchFamily="34" charset="0"/>
                <a:ea typeface="Segoe UI Light" charset="0"/>
                <a:cs typeface="Segoe UI Semilight" panose="020B0402040204020203" pitchFamily="34" charset="0"/>
              </a:rPr>
            </a:br>
            <a:r>
              <a:rPr lang="en-US" sz="1836" dirty="0">
                <a:latin typeface="Segoe UI Semilight" panose="020B0402040204020203" pitchFamily="34" charset="0"/>
                <a:ea typeface="Segoe UI Light" charset="0"/>
                <a:cs typeface="Segoe UI Semilight" panose="020B0402040204020203" pitchFamily="34" charset="0"/>
              </a:rPr>
              <a:t>impacting your business</a:t>
            </a:r>
          </a:p>
          <a:p>
            <a:pPr marL="349724" indent="-349724" defTabSz="950938" fontAlgn="base">
              <a:spcBef>
                <a:spcPct val="0"/>
              </a:spcBef>
              <a:spcAft>
                <a:spcPts val="1224"/>
              </a:spcAft>
              <a:buFont typeface="Arial" panose="020B0604020202020204" pitchFamily="34" charset="0"/>
              <a:buChar char="•"/>
              <a:defRPr/>
            </a:pPr>
            <a:r>
              <a:rPr lang="en-US" sz="1836" dirty="0">
                <a:latin typeface="Segoe UI Semilight" panose="020B0402040204020203" pitchFamily="34" charset="0"/>
                <a:ea typeface="Segoe UI Light" charset="0"/>
                <a:cs typeface="Segoe UI Semilight" panose="020B0402040204020203" pitchFamily="34" charset="0"/>
              </a:rPr>
              <a:t>Protect critical and lower tier applications at lower costs</a:t>
            </a:r>
          </a:p>
        </p:txBody>
      </p:sp>
      <p:grpSp>
        <p:nvGrpSpPr>
          <p:cNvPr id="2" name="Group 1"/>
          <p:cNvGrpSpPr/>
          <p:nvPr/>
        </p:nvGrpSpPr>
        <p:grpSpPr>
          <a:xfrm>
            <a:off x="6803847" y="562311"/>
            <a:ext cx="4504850" cy="5278411"/>
            <a:chOff x="6670179" y="464251"/>
            <a:chExt cx="4416921" cy="5175383"/>
          </a:xfrm>
        </p:grpSpPr>
        <p:pic>
          <p:nvPicPr>
            <p:cNvPr id="280" name="Picture 279"/>
            <p:cNvPicPr>
              <a:picLocks noChangeAspect="1"/>
            </p:cNvPicPr>
            <p:nvPr/>
          </p:nvPicPr>
          <p:blipFill>
            <a:blip r:embed="rId3"/>
            <a:stretch>
              <a:fillRect/>
            </a:stretch>
          </p:blipFill>
          <p:spPr>
            <a:xfrm>
              <a:off x="6670179" y="464251"/>
              <a:ext cx="4416921" cy="5175383"/>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7822" y="1330401"/>
              <a:ext cx="1192353" cy="378911"/>
            </a:xfrm>
            <a:prstGeom prst="rect">
              <a:avLst/>
            </a:prstGeom>
          </p:spPr>
        </p:pic>
        <p:pic>
          <p:nvPicPr>
            <p:cNvPr id="14" name="Picture 13"/>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266229" y="1548280"/>
              <a:ext cx="624287" cy="161032"/>
            </a:xfrm>
            <a:prstGeom prst="rect">
              <a:avLst/>
            </a:prstGeom>
          </p:spPr>
        </p:pic>
        <p:pic>
          <p:nvPicPr>
            <p:cNvPr id="119" name="Picture 1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64485" y="714458"/>
              <a:ext cx="827945" cy="283050"/>
            </a:xfrm>
            <a:prstGeom prst="rect">
              <a:avLst/>
            </a:prstGeom>
          </p:spPr>
        </p:pic>
        <p:grpSp>
          <p:nvGrpSpPr>
            <p:cNvPr id="30" name="Group 29"/>
            <p:cNvGrpSpPr/>
            <p:nvPr/>
          </p:nvGrpSpPr>
          <p:grpSpPr>
            <a:xfrm>
              <a:off x="6670179" y="2364461"/>
              <a:ext cx="786694" cy="339630"/>
              <a:chOff x="6651128" y="2376367"/>
              <a:chExt cx="825997" cy="356598"/>
            </a:xfrm>
          </p:grpSpPr>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r="32691"/>
              <a:stretch/>
            </p:blipFill>
            <p:spPr>
              <a:xfrm>
                <a:off x="6651128" y="2376367"/>
                <a:ext cx="825997" cy="221857"/>
              </a:xfrm>
              <a:prstGeom prst="rect">
                <a:avLst/>
              </a:prstGeom>
            </p:spPr>
          </p:pic>
          <p:pic>
            <p:nvPicPr>
              <p:cNvPr id="281" name="Picture 280"/>
              <p:cNvPicPr>
                <a:picLocks noChangeAspect="1"/>
              </p:cNvPicPr>
              <p:nvPr/>
            </p:nvPicPr>
            <p:blipFill rotWithShape="1">
              <a:blip r:embed="rId7" cstate="print">
                <a:extLst>
                  <a:ext uri="{28A0092B-C50C-407E-A947-70E740481C1C}">
                    <a14:useLocalDpi xmlns:a14="http://schemas.microsoft.com/office/drawing/2010/main" val="0"/>
                  </a:ext>
                </a:extLst>
              </a:blip>
              <a:srcRect l="66145"/>
              <a:stretch/>
            </p:blipFill>
            <p:spPr>
              <a:xfrm>
                <a:off x="6891338" y="2511108"/>
                <a:ext cx="415464" cy="221857"/>
              </a:xfrm>
              <a:prstGeom prst="rect">
                <a:avLst/>
              </a:prstGeom>
            </p:spPr>
          </p:pic>
        </p:grpSp>
      </p:grpSp>
    </p:spTree>
    <p:extLst>
      <p:ext uri="{BB962C8B-B14F-4D97-AF65-F5344CB8AC3E}">
        <p14:creationId xmlns:p14="http://schemas.microsoft.com/office/powerpoint/2010/main" val="1435815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8716744" y="2182976"/>
            <a:ext cx="844221" cy="1015298"/>
            <a:chOff x="9379076" y="807788"/>
            <a:chExt cx="888919" cy="1178761"/>
          </a:xfrm>
        </p:grpSpPr>
        <p:grpSp>
          <p:nvGrpSpPr>
            <p:cNvPr id="4" name="Group 4"/>
            <p:cNvGrpSpPr>
              <a:grpSpLocks noChangeAspect="1"/>
            </p:cNvGrpSpPr>
            <p:nvPr/>
          </p:nvGrpSpPr>
          <p:grpSpPr bwMode="auto">
            <a:xfrm>
              <a:off x="9379076" y="807788"/>
              <a:ext cx="888919" cy="1178761"/>
              <a:chOff x="5451" y="337"/>
              <a:chExt cx="825" cy="1094"/>
            </a:xfrm>
            <a:solidFill>
              <a:srgbClr val="9FCCF0"/>
            </a:solidFill>
          </p:grpSpPr>
          <p:sp>
            <p:nvSpPr>
              <p:cNvPr id="7" name="Freeform 5"/>
              <p:cNvSpPr>
                <a:spLocks/>
              </p:cNvSpPr>
              <p:nvPr/>
            </p:nvSpPr>
            <p:spPr bwMode="auto">
              <a:xfrm>
                <a:off x="5451" y="486"/>
                <a:ext cx="825" cy="945"/>
              </a:xfrm>
              <a:custGeom>
                <a:avLst/>
                <a:gdLst>
                  <a:gd name="T0" fmla="*/ 0 w 437"/>
                  <a:gd name="T1" fmla="*/ 0 h 501"/>
                  <a:gd name="T2" fmla="*/ 0 w 437"/>
                  <a:gd name="T3" fmla="*/ 421 h 501"/>
                  <a:gd name="T4" fmla="*/ 215 w 437"/>
                  <a:gd name="T5" fmla="*/ 501 h 501"/>
                  <a:gd name="T6" fmla="*/ 215 w 437"/>
                  <a:gd name="T7" fmla="*/ 501 h 501"/>
                  <a:gd name="T8" fmla="*/ 218 w 437"/>
                  <a:gd name="T9" fmla="*/ 501 h 501"/>
                  <a:gd name="T10" fmla="*/ 437 w 437"/>
                  <a:gd name="T11" fmla="*/ 421 h 501"/>
                  <a:gd name="T12" fmla="*/ 437 w 437"/>
                  <a:gd name="T13" fmla="*/ 0 h 501"/>
                </a:gdLst>
                <a:ahLst/>
                <a:cxnLst>
                  <a:cxn ang="0">
                    <a:pos x="T0" y="T1"/>
                  </a:cxn>
                  <a:cxn ang="0">
                    <a:pos x="T2" y="T3"/>
                  </a:cxn>
                  <a:cxn ang="0">
                    <a:pos x="T4" y="T5"/>
                  </a:cxn>
                  <a:cxn ang="0">
                    <a:pos x="T6" y="T7"/>
                  </a:cxn>
                  <a:cxn ang="0">
                    <a:pos x="T8" y="T9"/>
                  </a:cxn>
                  <a:cxn ang="0">
                    <a:pos x="T10" y="T11"/>
                  </a:cxn>
                  <a:cxn ang="0">
                    <a:pos x="T12" y="T13"/>
                  </a:cxn>
                </a:cxnLst>
                <a:rect l="0" t="0" r="r" b="b"/>
                <a:pathLst>
                  <a:path w="437" h="501">
                    <a:moveTo>
                      <a:pt x="0" y="0"/>
                    </a:moveTo>
                    <a:cubicBezTo>
                      <a:pt x="0" y="421"/>
                      <a:pt x="0" y="421"/>
                      <a:pt x="0" y="421"/>
                    </a:cubicBezTo>
                    <a:cubicBezTo>
                      <a:pt x="0" y="465"/>
                      <a:pt x="96" y="500"/>
                      <a:pt x="215" y="501"/>
                    </a:cubicBezTo>
                    <a:cubicBezTo>
                      <a:pt x="215" y="501"/>
                      <a:pt x="215" y="501"/>
                      <a:pt x="215" y="501"/>
                    </a:cubicBezTo>
                    <a:cubicBezTo>
                      <a:pt x="218" y="501"/>
                      <a:pt x="218" y="501"/>
                      <a:pt x="218" y="501"/>
                    </a:cubicBezTo>
                    <a:cubicBezTo>
                      <a:pt x="339" y="501"/>
                      <a:pt x="437" y="465"/>
                      <a:pt x="437" y="421"/>
                    </a:cubicBezTo>
                    <a:cubicBezTo>
                      <a:pt x="437" y="0"/>
                      <a:pt x="437" y="0"/>
                      <a:pt x="437"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8" name="Oval 6"/>
              <p:cNvSpPr>
                <a:spLocks noChangeArrowheads="1"/>
              </p:cNvSpPr>
              <p:nvPr/>
            </p:nvSpPr>
            <p:spPr bwMode="auto">
              <a:xfrm>
                <a:off x="5451" y="337"/>
                <a:ext cx="825" cy="298"/>
              </a:xfrm>
              <a:prstGeom prst="ellipse">
                <a:avLst/>
              </a:pr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9" name="Freeform 7"/>
              <p:cNvSpPr>
                <a:spLocks/>
              </p:cNvSpPr>
              <p:nvPr/>
            </p:nvSpPr>
            <p:spPr bwMode="auto">
              <a:xfrm>
                <a:off x="5451" y="750"/>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1" name="Freeform 8"/>
              <p:cNvSpPr>
                <a:spLocks/>
              </p:cNvSpPr>
              <p:nvPr/>
            </p:nvSpPr>
            <p:spPr bwMode="auto">
              <a:xfrm>
                <a:off x="5451" y="1282"/>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2" name="Freeform 9"/>
              <p:cNvSpPr>
                <a:spLocks/>
              </p:cNvSpPr>
              <p:nvPr/>
            </p:nvSpPr>
            <p:spPr bwMode="auto">
              <a:xfrm>
                <a:off x="5451" y="484"/>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3" name="Freeform 10"/>
              <p:cNvSpPr>
                <a:spLocks/>
              </p:cNvSpPr>
              <p:nvPr/>
            </p:nvSpPr>
            <p:spPr bwMode="auto">
              <a:xfrm>
                <a:off x="5451" y="1016"/>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4" name="Oval 11"/>
              <p:cNvSpPr>
                <a:spLocks noChangeArrowheads="1"/>
              </p:cNvSpPr>
              <p:nvPr/>
            </p:nvSpPr>
            <p:spPr bwMode="auto">
              <a:xfrm>
                <a:off x="5534" y="379"/>
                <a:ext cx="657" cy="198"/>
              </a:xfrm>
              <a:prstGeom prst="ellipse">
                <a:avLst/>
              </a:pr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5" name="Freeform 12"/>
              <p:cNvSpPr>
                <a:spLocks/>
              </p:cNvSpPr>
              <p:nvPr/>
            </p:nvSpPr>
            <p:spPr bwMode="auto">
              <a:xfrm>
                <a:off x="5534" y="379"/>
                <a:ext cx="657" cy="160"/>
              </a:xfrm>
              <a:custGeom>
                <a:avLst/>
                <a:gdLst>
                  <a:gd name="T0" fmla="*/ 312 w 348"/>
                  <a:gd name="T1" fmla="*/ 85 h 85"/>
                  <a:gd name="T2" fmla="*/ 348 w 348"/>
                  <a:gd name="T3" fmla="*/ 53 h 85"/>
                  <a:gd name="T4" fmla="*/ 174 w 348"/>
                  <a:gd name="T5" fmla="*/ 0 h 85"/>
                  <a:gd name="T6" fmla="*/ 0 w 348"/>
                  <a:gd name="T7" fmla="*/ 53 h 85"/>
                  <a:gd name="T8" fmla="*/ 37 w 348"/>
                  <a:gd name="T9" fmla="*/ 85 h 85"/>
                  <a:gd name="T10" fmla="*/ 174 w 348"/>
                  <a:gd name="T11" fmla="*/ 64 h 85"/>
                  <a:gd name="T12" fmla="*/ 312 w 348"/>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348" h="85">
                    <a:moveTo>
                      <a:pt x="312" y="85"/>
                    </a:moveTo>
                    <a:cubicBezTo>
                      <a:pt x="335" y="76"/>
                      <a:pt x="348" y="65"/>
                      <a:pt x="348" y="53"/>
                    </a:cubicBezTo>
                    <a:cubicBezTo>
                      <a:pt x="348" y="24"/>
                      <a:pt x="270" y="0"/>
                      <a:pt x="174" y="0"/>
                    </a:cubicBezTo>
                    <a:cubicBezTo>
                      <a:pt x="78" y="0"/>
                      <a:pt x="0" y="24"/>
                      <a:pt x="0" y="53"/>
                    </a:cubicBezTo>
                    <a:cubicBezTo>
                      <a:pt x="0" y="65"/>
                      <a:pt x="14" y="76"/>
                      <a:pt x="37" y="85"/>
                    </a:cubicBezTo>
                    <a:cubicBezTo>
                      <a:pt x="69" y="72"/>
                      <a:pt x="118" y="64"/>
                      <a:pt x="174" y="64"/>
                    </a:cubicBezTo>
                    <a:cubicBezTo>
                      <a:pt x="230" y="64"/>
                      <a:pt x="280" y="72"/>
                      <a:pt x="312" y="85"/>
                    </a:cubicBezTo>
                    <a:close/>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grpSp>
        <p:sp>
          <p:nvSpPr>
            <p:cNvPr id="143" name="TextBox 142"/>
            <p:cNvSpPr txBox="1"/>
            <p:nvPr/>
          </p:nvSpPr>
          <p:spPr>
            <a:xfrm>
              <a:off x="9477057" y="1447863"/>
              <a:ext cx="702993" cy="262246"/>
            </a:xfrm>
            <a:prstGeom prst="rect">
              <a:avLst/>
            </a:prstGeom>
            <a:noFill/>
          </p:spPr>
          <p:txBody>
            <a:bodyPr wrap="square" lIns="0" tIns="0" rIns="0" bIns="0" rtlCol="0">
              <a:spAutoFit/>
            </a:bodyPr>
            <a:lstStyle/>
            <a:p>
              <a:pPr algn="ctr">
                <a:lnSpc>
                  <a:spcPct val="90000"/>
                </a:lnSpc>
                <a:spcAft>
                  <a:spcPts val="600"/>
                </a:spcAft>
              </a:pPr>
              <a:r>
                <a:rPr lang="en-US" sz="1599" dirty="0">
                  <a:gradFill>
                    <a:gsLst>
                      <a:gs pos="2917">
                        <a:srgbClr val="969696"/>
                      </a:gs>
                      <a:gs pos="30000">
                        <a:srgbClr val="969696"/>
                      </a:gs>
                    </a:gsLst>
                    <a:lin ang="5400000" scaled="0"/>
                  </a:gradFill>
                  <a:latin typeface="Segoe UI Semibold" panose="020B0702040204020203" pitchFamily="34" charset="0"/>
                  <a:cs typeface="Segoe UI Semibold" panose="020B0702040204020203" pitchFamily="34" charset="0"/>
                </a:rPr>
                <a:t>DATA</a:t>
              </a:r>
            </a:p>
          </p:txBody>
        </p:sp>
      </p:grpSp>
      <p:sp>
        <p:nvSpPr>
          <p:cNvPr id="10" name="Title 3"/>
          <p:cNvSpPr txBox="1">
            <a:spLocks/>
          </p:cNvSpPr>
          <p:nvPr/>
        </p:nvSpPr>
        <p:spPr>
          <a:xfrm>
            <a:off x="427861" y="448108"/>
            <a:ext cx="6472435" cy="917444"/>
          </a:xfrm>
          <a:prstGeom prst="rect">
            <a:avLst/>
          </a:prstGeom>
        </p:spPr>
        <p:txBody>
          <a:bodyPr/>
          <a:lst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399" dirty="0"/>
              <a:t>Business continuity strategy</a:t>
            </a:r>
          </a:p>
        </p:txBody>
      </p:sp>
      <p:sp>
        <p:nvSpPr>
          <p:cNvPr id="234" name="Rectangle 233" hidden="1"/>
          <p:cNvSpPr/>
          <p:nvPr/>
        </p:nvSpPr>
        <p:spPr bwMode="auto">
          <a:xfrm>
            <a:off x="7224179" y="808102"/>
            <a:ext cx="1138000" cy="1100172"/>
          </a:xfrm>
          <a:prstGeom prst="rect">
            <a:avLst/>
          </a:prstGeom>
          <a:solidFill>
            <a:srgbClr val="F2F2F2">
              <a:alpha val="7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131" name="Straight Connector 130"/>
          <p:cNvCxnSpPr/>
          <p:nvPr/>
        </p:nvCxnSpPr>
        <p:spPr>
          <a:xfrm>
            <a:off x="4168178" y="1961968"/>
            <a:ext cx="0" cy="3943993"/>
          </a:xfrm>
          <a:prstGeom prst="line">
            <a:avLst/>
          </a:prstGeom>
          <a:noFill/>
          <a:ln w="12700">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32" name="Straight Connector 131"/>
          <p:cNvCxnSpPr/>
          <p:nvPr/>
        </p:nvCxnSpPr>
        <p:spPr>
          <a:xfrm>
            <a:off x="8282394" y="1961968"/>
            <a:ext cx="0" cy="3943993"/>
          </a:xfrm>
          <a:prstGeom prst="line">
            <a:avLst/>
          </a:prstGeom>
          <a:noFill/>
          <a:ln w="12700">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230" name="Group 229"/>
          <p:cNvGrpSpPr/>
          <p:nvPr/>
        </p:nvGrpSpPr>
        <p:grpSpPr>
          <a:xfrm>
            <a:off x="6340231" y="1933906"/>
            <a:ext cx="1278577" cy="1780814"/>
            <a:chOff x="7267137" y="656433"/>
            <a:chExt cx="3219498" cy="1681254"/>
          </a:xfrm>
        </p:grpSpPr>
        <p:sp>
          <p:nvSpPr>
            <p:cNvPr id="232" name="Rectangle: Rounded Corners 231"/>
            <p:cNvSpPr/>
            <p:nvPr/>
          </p:nvSpPr>
          <p:spPr bwMode="auto">
            <a:xfrm>
              <a:off x="7267137" y="713579"/>
              <a:ext cx="3219498" cy="1624108"/>
            </a:xfrm>
            <a:prstGeom prst="round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33" name="Rectangle 232"/>
            <p:cNvSpPr/>
            <p:nvPr/>
          </p:nvSpPr>
          <p:spPr bwMode="auto">
            <a:xfrm>
              <a:off x="7557322" y="656433"/>
              <a:ext cx="2638822" cy="152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049" dirty="0">
                  <a:gradFill>
                    <a:gsLst>
                      <a:gs pos="0">
                        <a:schemeClr val="tx2"/>
                      </a:gs>
                      <a:gs pos="100000">
                        <a:schemeClr val="tx2"/>
                      </a:gs>
                    </a:gsLst>
                    <a:lin ang="5400000" scaled="0"/>
                  </a:gradFill>
                  <a:ea typeface="Segoe UI" pitchFamily="34" charset="0"/>
                  <a:cs typeface="Segoe UI" pitchFamily="34" charset="0"/>
                </a:rPr>
                <a:t>Secondary site</a:t>
              </a:r>
            </a:p>
          </p:txBody>
        </p:sp>
      </p:grpSp>
      <p:sp>
        <p:nvSpPr>
          <p:cNvPr id="235" name="Title 3"/>
          <p:cNvSpPr txBox="1">
            <a:spLocks/>
          </p:cNvSpPr>
          <p:nvPr/>
        </p:nvSpPr>
        <p:spPr>
          <a:xfrm>
            <a:off x="425772" y="1135398"/>
            <a:ext cx="11889966" cy="536499"/>
          </a:xfrm>
          <a:prstGeom prst="rect">
            <a:avLst/>
          </a:prstGeom>
        </p:spPr>
        <p:txBody>
          <a:bodyPr/>
          <a:lst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000" spc="0" dirty="0">
                <a:solidFill>
                  <a:schemeClr val="tx2"/>
                </a:solidFill>
                <a:latin typeface="+mn-lt"/>
                <a:cs typeface="Segoe UI Semilight" panose="020B0402040204020203" pitchFamily="34" charset="0"/>
              </a:rPr>
              <a:t>You need all three</a:t>
            </a:r>
          </a:p>
        </p:txBody>
      </p:sp>
      <p:grpSp>
        <p:nvGrpSpPr>
          <p:cNvPr id="236" name="Group 235"/>
          <p:cNvGrpSpPr/>
          <p:nvPr/>
        </p:nvGrpSpPr>
        <p:grpSpPr>
          <a:xfrm>
            <a:off x="1373956" y="3298382"/>
            <a:ext cx="312343" cy="300452"/>
            <a:chOff x="8329583" y="1657289"/>
            <a:chExt cx="312387" cy="300495"/>
          </a:xfrm>
        </p:grpSpPr>
        <p:cxnSp>
          <p:nvCxnSpPr>
            <p:cNvPr id="237" name="Straight Connector 236"/>
            <p:cNvCxnSpPr>
              <a:cxnSpLocks/>
            </p:cNvCxnSpPr>
            <p:nvPr/>
          </p:nvCxnSpPr>
          <p:spPr>
            <a:xfrm rot="16200000">
              <a:off x="8329583" y="1657289"/>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8344404" y="1660218"/>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67" name="Group 266"/>
          <p:cNvGrpSpPr/>
          <p:nvPr/>
        </p:nvGrpSpPr>
        <p:grpSpPr>
          <a:xfrm>
            <a:off x="590817" y="1854240"/>
            <a:ext cx="3208243" cy="1860481"/>
            <a:chOff x="4420900" y="581220"/>
            <a:chExt cx="6065735" cy="1756465"/>
          </a:xfrm>
        </p:grpSpPr>
        <p:sp>
          <p:nvSpPr>
            <p:cNvPr id="268" name="Rectangle: Rounded Corners 267"/>
            <p:cNvSpPr/>
            <p:nvPr/>
          </p:nvSpPr>
          <p:spPr bwMode="auto">
            <a:xfrm>
              <a:off x="4420900" y="713579"/>
              <a:ext cx="6065735" cy="1624106"/>
            </a:xfrm>
            <a:prstGeom prst="round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9" name="Rectangle 268"/>
            <p:cNvSpPr/>
            <p:nvPr/>
          </p:nvSpPr>
          <p:spPr bwMode="auto">
            <a:xfrm>
              <a:off x="6352526" y="581220"/>
              <a:ext cx="2115990" cy="22809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049" dirty="0">
                  <a:gradFill>
                    <a:gsLst>
                      <a:gs pos="0">
                        <a:schemeClr val="tx2"/>
                      </a:gs>
                      <a:gs pos="100000">
                        <a:schemeClr val="tx2"/>
                      </a:gs>
                    </a:gsLst>
                    <a:lin ang="5400000" scaled="0"/>
                  </a:gradFill>
                  <a:ea typeface="Segoe UI" pitchFamily="34" charset="0"/>
                  <a:cs typeface="Segoe UI" pitchFamily="34" charset="0"/>
                </a:rPr>
                <a:t>Primary site</a:t>
              </a:r>
            </a:p>
          </p:txBody>
        </p:sp>
      </p:grpSp>
      <p:grpSp>
        <p:nvGrpSpPr>
          <p:cNvPr id="270" name="Group 15"/>
          <p:cNvGrpSpPr>
            <a:grpSpLocks noChangeAspect="1"/>
          </p:cNvGrpSpPr>
          <p:nvPr/>
        </p:nvGrpSpPr>
        <p:grpSpPr bwMode="auto">
          <a:xfrm>
            <a:off x="6666033" y="2225650"/>
            <a:ext cx="627045" cy="996227"/>
            <a:chOff x="3695" y="1849"/>
            <a:chExt cx="445" cy="707"/>
          </a:xfrm>
          <a:solidFill>
            <a:schemeClr val="accent4"/>
          </a:solidFill>
        </p:grpSpPr>
        <p:sp>
          <p:nvSpPr>
            <p:cNvPr id="271" name="Freeform 16"/>
            <p:cNvSpPr>
              <a:spLocks/>
            </p:cNvSpPr>
            <p:nvPr/>
          </p:nvSpPr>
          <p:spPr bwMode="auto">
            <a:xfrm>
              <a:off x="3695" y="1849"/>
              <a:ext cx="445" cy="707"/>
            </a:xfrm>
            <a:custGeom>
              <a:avLst/>
              <a:gdLst>
                <a:gd name="T0" fmla="*/ 345 w 345"/>
                <a:gd name="T1" fmla="*/ 527 h 552"/>
                <a:gd name="T2" fmla="*/ 320 w 345"/>
                <a:gd name="T3" fmla="*/ 552 h 552"/>
                <a:gd name="T4" fmla="*/ 26 w 345"/>
                <a:gd name="T5" fmla="*/ 552 h 552"/>
                <a:gd name="T6" fmla="*/ 0 w 345"/>
                <a:gd name="T7" fmla="*/ 527 h 552"/>
                <a:gd name="T8" fmla="*/ 0 w 345"/>
                <a:gd name="T9" fmla="*/ 26 h 552"/>
                <a:gd name="T10" fmla="*/ 26 w 345"/>
                <a:gd name="T11" fmla="*/ 0 h 552"/>
                <a:gd name="T12" fmla="*/ 320 w 345"/>
                <a:gd name="T13" fmla="*/ 0 h 552"/>
                <a:gd name="T14" fmla="*/ 345 w 345"/>
                <a:gd name="T15" fmla="*/ 26 h 552"/>
                <a:gd name="T16" fmla="*/ 345 w 345"/>
                <a:gd name="T17" fmla="*/ 527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552">
                  <a:moveTo>
                    <a:pt x="345" y="527"/>
                  </a:moveTo>
                  <a:cubicBezTo>
                    <a:pt x="345" y="541"/>
                    <a:pt x="334" y="552"/>
                    <a:pt x="320" y="552"/>
                  </a:cubicBezTo>
                  <a:cubicBezTo>
                    <a:pt x="26" y="552"/>
                    <a:pt x="26" y="552"/>
                    <a:pt x="26" y="552"/>
                  </a:cubicBezTo>
                  <a:cubicBezTo>
                    <a:pt x="11" y="552"/>
                    <a:pt x="0" y="541"/>
                    <a:pt x="0" y="527"/>
                  </a:cubicBezTo>
                  <a:cubicBezTo>
                    <a:pt x="0" y="26"/>
                    <a:pt x="0" y="26"/>
                    <a:pt x="0" y="26"/>
                  </a:cubicBezTo>
                  <a:cubicBezTo>
                    <a:pt x="0" y="12"/>
                    <a:pt x="11" y="0"/>
                    <a:pt x="26" y="0"/>
                  </a:cubicBezTo>
                  <a:cubicBezTo>
                    <a:pt x="320" y="0"/>
                    <a:pt x="320" y="0"/>
                    <a:pt x="320" y="0"/>
                  </a:cubicBezTo>
                  <a:cubicBezTo>
                    <a:pt x="334" y="0"/>
                    <a:pt x="345" y="12"/>
                    <a:pt x="345" y="26"/>
                  </a:cubicBezTo>
                  <a:lnTo>
                    <a:pt x="345" y="527"/>
                  </a:lnTo>
                  <a:close/>
                </a:path>
              </a:pathLst>
            </a:custGeom>
            <a:grpFill/>
            <a:ln w="1905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2" name="Line 17"/>
            <p:cNvSpPr>
              <a:spLocks noChangeShapeType="1"/>
            </p:cNvSpPr>
            <p:nvPr/>
          </p:nvSpPr>
          <p:spPr bwMode="auto">
            <a:xfrm>
              <a:off x="3695" y="194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3" name="Line 18"/>
            <p:cNvSpPr>
              <a:spLocks noChangeShapeType="1"/>
            </p:cNvSpPr>
            <p:nvPr/>
          </p:nvSpPr>
          <p:spPr bwMode="auto">
            <a:xfrm>
              <a:off x="3695" y="206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4" name="Line 19"/>
            <p:cNvSpPr>
              <a:spLocks noChangeShapeType="1"/>
            </p:cNvSpPr>
            <p:nvPr/>
          </p:nvSpPr>
          <p:spPr bwMode="auto">
            <a:xfrm>
              <a:off x="3695" y="218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5" name="Line 20"/>
            <p:cNvSpPr>
              <a:spLocks noChangeShapeType="1"/>
            </p:cNvSpPr>
            <p:nvPr/>
          </p:nvSpPr>
          <p:spPr bwMode="auto">
            <a:xfrm>
              <a:off x="3695" y="230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6" name="Line 21"/>
            <p:cNvSpPr>
              <a:spLocks noChangeShapeType="1"/>
            </p:cNvSpPr>
            <p:nvPr/>
          </p:nvSpPr>
          <p:spPr bwMode="auto">
            <a:xfrm>
              <a:off x="3695" y="2422"/>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77" name="Freeform 22"/>
            <p:cNvSpPr>
              <a:spLocks/>
            </p:cNvSpPr>
            <p:nvPr/>
          </p:nvSpPr>
          <p:spPr bwMode="auto">
            <a:xfrm>
              <a:off x="3962" y="1985"/>
              <a:ext cx="135" cy="37"/>
            </a:xfrm>
            <a:custGeom>
              <a:avLst/>
              <a:gdLst>
                <a:gd name="T0" fmla="*/ 96 w 105"/>
                <a:gd name="T1" fmla="*/ 29 h 29"/>
                <a:gd name="T2" fmla="*/ 9 w 105"/>
                <a:gd name="T3" fmla="*/ 29 h 29"/>
                <a:gd name="T4" fmla="*/ 0 w 105"/>
                <a:gd name="T5" fmla="*/ 20 h 29"/>
                <a:gd name="T6" fmla="*/ 0 w 105"/>
                <a:gd name="T7" fmla="*/ 9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9"/>
                    <a:pt x="0" y="9"/>
                    <a:pt x="0" y="9"/>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278" name="Freeform 23"/>
            <p:cNvSpPr>
              <a:spLocks/>
            </p:cNvSpPr>
            <p:nvPr/>
          </p:nvSpPr>
          <p:spPr bwMode="auto">
            <a:xfrm>
              <a:off x="3962" y="2106"/>
              <a:ext cx="135" cy="37"/>
            </a:xfrm>
            <a:custGeom>
              <a:avLst/>
              <a:gdLst>
                <a:gd name="T0" fmla="*/ 96 w 105"/>
                <a:gd name="T1" fmla="*/ 29 h 29"/>
                <a:gd name="T2" fmla="*/ 9 w 105"/>
                <a:gd name="T3" fmla="*/ 29 h 29"/>
                <a:gd name="T4" fmla="*/ 0 w 105"/>
                <a:gd name="T5" fmla="*/ 20 h 29"/>
                <a:gd name="T6" fmla="*/ 0 w 105"/>
                <a:gd name="T7" fmla="*/ 8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8"/>
                    <a:pt x="0" y="8"/>
                    <a:pt x="0" y="8"/>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279" name="Freeform 24"/>
            <p:cNvSpPr>
              <a:spLocks/>
            </p:cNvSpPr>
            <p:nvPr/>
          </p:nvSpPr>
          <p:spPr bwMode="auto">
            <a:xfrm>
              <a:off x="3962" y="2222"/>
              <a:ext cx="135" cy="41"/>
            </a:xfrm>
            <a:custGeom>
              <a:avLst/>
              <a:gdLst>
                <a:gd name="T0" fmla="*/ 96 w 105"/>
                <a:gd name="T1" fmla="*/ 32 h 32"/>
                <a:gd name="T2" fmla="*/ 9 w 105"/>
                <a:gd name="T3" fmla="*/ 32 h 32"/>
                <a:gd name="T4" fmla="*/ 0 w 105"/>
                <a:gd name="T5" fmla="*/ 22 h 32"/>
                <a:gd name="T6" fmla="*/ 0 w 105"/>
                <a:gd name="T7" fmla="*/ 11 h 32"/>
                <a:gd name="T8" fmla="*/ 9 w 105"/>
                <a:gd name="T9" fmla="*/ 0 h 32"/>
                <a:gd name="T10" fmla="*/ 105 w 105"/>
                <a:gd name="T11" fmla="*/ 0 h 32"/>
                <a:gd name="T12" fmla="*/ 105 w 105"/>
                <a:gd name="T13" fmla="*/ 22 h 32"/>
                <a:gd name="T14" fmla="*/ 96 w 105"/>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2">
                  <a:moveTo>
                    <a:pt x="96" y="32"/>
                  </a:moveTo>
                  <a:cubicBezTo>
                    <a:pt x="9" y="32"/>
                    <a:pt x="9" y="32"/>
                    <a:pt x="9" y="32"/>
                  </a:cubicBezTo>
                  <a:cubicBezTo>
                    <a:pt x="4" y="32"/>
                    <a:pt x="0" y="27"/>
                    <a:pt x="0" y="22"/>
                  </a:cubicBezTo>
                  <a:cubicBezTo>
                    <a:pt x="0" y="11"/>
                    <a:pt x="0" y="11"/>
                    <a:pt x="0" y="11"/>
                  </a:cubicBezTo>
                  <a:cubicBezTo>
                    <a:pt x="0" y="6"/>
                    <a:pt x="4" y="0"/>
                    <a:pt x="9" y="0"/>
                  </a:cubicBezTo>
                  <a:cubicBezTo>
                    <a:pt x="105" y="0"/>
                    <a:pt x="105" y="0"/>
                    <a:pt x="105" y="0"/>
                  </a:cubicBezTo>
                  <a:cubicBezTo>
                    <a:pt x="105" y="22"/>
                    <a:pt x="105" y="22"/>
                    <a:pt x="105" y="22"/>
                  </a:cubicBezTo>
                  <a:cubicBezTo>
                    <a:pt x="105" y="27"/>
                    <a:pt x="101" y="32"/>
                    <a:pt x="96" y="32"/>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280" name="Freeform 25"/>
            <p:cNvSpPr>
              <a:spLocks/>
            </p:cNvSpPr>
            <p:nvPr/>
          </p:nvSpPr>
          <p:spPr bwMode="auto">
            <a:xfrm>
              <a:off x="3962" y="2343"/>
              <a:ext cx="135" cy="42"/>
            </a:xfrm>
            <a:custGeom>
              <a:avLst/>
              <a:gdLst>
                <a:gd name="T0" fmla="*/ 96 w 105"/>
                <a:gd name="T1" fmla="*/ 33 h 33"/>
                <a:gd name="T2" fmla="*/ 9 w 105"/>
                <a:gd name="T3" fmla="*/ 33 h 33"/>
                <a:gd name="T4" fmla="*/ 0 w 105"/>
                <a:gd name="T5" fmla="*/ 22 h 33"/>
                <a:gd name="T6" fmla="*/ 0 w 105"/>
                <a:gd name="T7" fmla="*/ 11 h 33"/>
                <a:gd name="T8" fmla="*/ 9 w 105"/>
                <a:gd name="T9" fmla="*/ 0 h 33"/>
                <a:gd name="T10" fmla="*/ 105 w 105"/>
                <a:gd name="T11" fmla="*/ 0 h 33"/>
                <a:gd name="T12" fmla="*/ 105 w 105"/>
                <a:gd name="T13" fmla="*/ 22 h 33"/>
                <a:gd name="T14" fmla="*/ 96 w 10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3">
                  <a:moveTo>
                    <a:pt x="96" y="33"/>
                  </a:moveTo>
                  <a:cubicBezTo>
                    <a:pt x="9" y="33"/>
                    <a:pt x="9" y="33"/>
                    <a:pt x="9" y="33"/>
                  </a:cubicBezTo>
                  <a:cubicBezTo>
                    <a:pt x="4" y="33"/>
                    <a:pt x="0" y="27"/>
                    <a:pt x="0" y="22"/>
                  </a:cubicBezTo>
                  <a:cubicBezTo>
                    <a:pt x="0" y="11"/>
                    <a:pt x="0" y="11"/>
                    <a:pt x="0" y="11"/>
                  </a:cubicBezTo>
                  <a:cubicBezTo>
                    <a:pt x="0" y="5"/>
                    <a:pt x="4" y="0"/>
                    <a:pt x="9" y="0"/>
                  </a:cubicBezTo>
                  <a:cubicBezTo>
                    <a:pt x="105" y="0"/>
                    <a:pt x="105" y="0"/>
                    <a:pt x="105" y="0"/>
                  </a:cubicBezTo>
                  <a:cubicBezTo>
                    <a:pt x="105" y="22"/>
                    <a:pt x="105" y="22"/>
                    <a:pt x="105" y="22"/>
                  </a:cubicBezTo>
                  <a:cubicBezTo>
                    <a:pt x="105" y="27"/>
                    <a:pt x="101" y="33"/>
                    <a:pt x="96" y="33"/>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grpSp>
        <p:nvGrpSpPr>
          <p:cNvPr id="292" name="Group 15"/>
          <p:cNvGrpSpPr>
            <a:grpSpLocks noChangeAspect="1"/>
          </p:cNvGrpSpPr>
          <p:nvPr/>
        </p:nvGrpSpPr>
        <p:grpSpPr bwMode="auto">
          <a:xfrm>
            <a:off x="2608985" y="2216225"/>
            <a:ext cx="627045" cy="996227"/>
            <a:chOff x="3695" y="1849"/>
            <a:chExt cx="445" cy="707"/>
          </a:xfrm>
          <a:solidFill>
            <a:schemeClr val="accent4"/>
          </a:solidFill>
        </p:grpSpPr>
        <p:sp>
          <p:nvSpPr>
            <p:cNvPr id="293" name="Freeform 16"/>
            <p:cNvSpPr>
              <a:spLocks/>
            </p:cNvSpPr>
            <p:nvPr/>
          </p:nvSpPr>
          <p:spPr bwMode="auto">
            <a:xfrm>
              <a:off x="3695" y="1849"/>
              <a:ext cx="445" cy="707"/>
            </a:xfrm>
            <a:custGeom>
              <a:avLst/>
              <a:gdLst>
                <a:gd name="T0" fmla="*/ 345 w 345"/>
                <a:gd name="T1" fmla="*/ 527 h 552"/>
                <a:gd name="T2" fmla="*/ 320 w 345"/>
                <a:gd name="T3" fmla="*/ 552 h 552"/>
                <a:gd name="T4" fmla="*/ 26 w 345"/>
                <a:gd name="T5" fmla="*/ 552 h 552"/>
                <a:gd name="T6" fmla="*/ 0 w 345"/>
                <a:gd name="T7" fmla="*/ 527 h 552"/>
                <a:gd name="T8" fmla="*/ 0 w 345"/>
                <a:gd name="T9" fmla="*/ 26 h 552"/>
                <a:gd name="T10" fmla="*/ 26 w 345"/>
                <a:gd name="T11" fmla="*/ 0 h 552"/>
                <a:gd name="T12" fmla="*/ 320 w 345"/>
                <a:gd name="T13" fmla="*/ 0 h 552"/>
                <a:gd name="T14" fmla="*/ 345 w 345"/>
                <a:gd name="T15" fmla="*/ 26 h 552"/>
                <a:gd name="T16" fmla="*/ 345 w 345"/>
                <a:gd name="T17" fmla="*/ 527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552">
                  <a:moveTo>
                    <a:pt x="345" y="527"/>
                  </a:moveTo>
                  <a:cubicBezTo>
                    <a:pt x="345" y="541"/>
                    <a:pt x="334" y="552"/>
                    <a:pt x="320" y="552"/>
                  </a:cubicBezTo>
                  <a:cubicBezTo>
                    <a:pt x="26" y="552"/>
                    <a:pt x="26" y="552"/>
                    <a:pt x="26" y="552"/>
                  </a:cubicBezTo>
                  <a:cubicBezTo>
                    <a:pt x="11" y="552"/>
                    <a:pt x="0" y="541"/>
                    <a:pt x="0" y="527"/>
                  </a:cubicBezTo>
                  <a:cubicBezTo>
                    <a:pt x="0" y="26"/>
                    <a:pt x="0" y="26"/>
                    <a:pt x="0" y="26"/>
                  </a:cubicBezTo>
                  <a:cubicBezTo>
                    <a:pt x="0" y="12"/>
                    <a:pt x="11" y="0"/>
                    <a:pt x="26" y="0"/>
                  </a:cubicBezTo>
                  <a:cubicBezTo>
                    <a:pt x="320" y="0"/>
                    <a:pt x="320" y="0"/>
                    <a:pt x="320" y="0"/>
                  </a:cubicBezTo>
                  <a:cubicBezTo>
                    <a:pt x="334" y="0"/>
                    <a:pt x="345" y="12"/>
                    <a:pt x="345" y="26"/>
                  </a:cubicBezTo>
                  <a:lnTo>
                    <a:pt x="345" y="527"/>
                  </a:lnTo>
                  <a:close/>
                </a:path>
              </a:pathLst>
            </a:custGeom>
            <a:grpFill/>
            <a:ln w="1905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4" name="Line 17"/>
            <p:cNvSpPr>
              <a:spLocks noChangeShapeType="1"/>
            </p:cNvSpPr>
            <p:nvPr/>
          </p:nvSpPr>
          <p:spPr bwMode="auto">
            <a:xfrm>
              <a:off x="3695" y="194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5" name="Line 18"/>
            <p:cNvSpPr>
              <a:spLocks noChangeShapeType="1"/>
            </p:cNvSpPr>
            <p:nvPr/>
          </p:nvSpPr>
          <p:spPr bwMode="auto">
            <a:xfrm>
              <a:off x="3695" y="206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6" name="Line 19"/>
            <p:cNvSpPr>
              <a:spLocks noChangeShapeType="1"/>
            </p:cNvSpPr>
            <p:nvPr/>
          </p:nvSpPr>
          <p:spPr bwMode="auto">
            <a:xfrm>
              <a:off x="3695" y="218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7" name="Line 20"/>
            <p:cNvSpPr>
              <a:spLocks noChangeShapeType="1"/>
            </p:cNvSpPr>
            <p:nvPr/>
          </p:nvSpPr>
          <p:spPr bwMode="auto">
            <a:xfrm>
              <a:off x="3695" y="230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8" name="Line 21"/>
            <p:cNvSpPr>
              <a:spLocks noChangeShapeType="1"/>
            </p:cNvSpPr>
            <p:nvPr/>
          </p:nvSpPr>
          <p:spPr bwMode="auto">
            <a:xfrm>
              <a:off x="3695" y="2422"/>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299" name="Freeform 22"/>
            <p:cNvSpPr>
              <a:spLocks/>
            </p:cNvSpPr>
            <p:nvPr/>
          </p:nvSpPr>
          <p:spPr bwMode="auto">
            <a:xfrm>
              <a:off x="3962" y="1985"/>
              <a:ext cx="135" cy="37"/>
            </a:xfrm>
            <a:custGeom>
              <a:avLst/>
              <a:gdLst>
                <a:gd name="T0" fmla="*/ 96 w 105"/>
                <a:gd name="T1" fmla="*/ 29 h 29"/>
                <a:gd name="T2" fmla="*/ 9 w 105"/>
                <a:gd name="T3" fmla="*/ 29 h 29"/>
                <a:gd name="T4" fmla="*/ 0 w 105"/>
                <a:gd name="T5" fmla="*/ 20 h 29"/>
                <a:gd name="T6" fmla="*/ 0 w 105"/>
                <a:gd name="T7" fmla="*/ 9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9"/>
                    <a:pt x="0" y="9"/>
                    <a:pt x="0" y="9"/>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00" name="Freeform 23"/>
            <p:cNvSpPr>
              <a:spLocks/>
            </p:cNvSpPr>
            <p:nvPr/>
          </p:nvSpPr>
          <p:spPr bwMode="auto">
            <a:xfrm>
              <a:off x="3962" y="2106"/>
              <a:ext cx="135" cy="37"/>
            </a:xfrm>
            <a:custGeom>
              <a:avLst/>
              <a:gdLst>
                <a:gd name="T0" fmla="*/ 96 w 105"/>
                <a:gd name="T1" fmla="*/ 29 h 29"/>
                <a:gd name="T2" fmla="*/ 9 w 105"/>
                <a:gd name="T3" fmla="*/ 29 h 29"/>
                <a:gd name="T4" fmla="*/ 0 w 105"/>
                <a:gd name="T5" fmla="*/ 20 h 29"/>
                <a:gd name="T6" fmla="*/ 0 w 105"/>
                <a:gd name="T7" fmla="*/ 8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8"/>
                    <a:pt x="0" y="8"/>
                    <a:pt x="0" y="8"/>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01" name="Freeform 24"/>
            <p:cNvSpPr>
              <a:spLocks/>
            </p:cNvSpPr>
            <p:nvPr/>
          </p:nvSpPr>
          <p:spPr bwMode="auto">
            <a:xfrm>
              <a:off x="3962" y="2222"/>
              <a:ext cx="135" cy="41"/>
            </a:xfrm>
            <a:custGeom>
              <a:avLst/>
              <a:gdLst>
                <a:gd name="T0" fmla="*/ 96 w 105"/>
                <a:gd name="T1" fmla="*/ 32 h 32"/>
                <a:gd name="T2" fmla="*/ 9 w 105"/>
                <a:gd name="T3" fmla="*/ 32 h 32"/>
                <a:gd name="T4" fmla="*/ 0 w 105"/>
                <a:gd name="T5" fmla="*/ 22 h 32"/>
                <a:gd name="T6" fmla="*/ 0 w 105"/>
                <a:gd name="T7" fmla="*/ 11 h 32"/>
                <a:gd name="T8" fmla="*/ 9 w 105"/>
                <a:gd name="T9" fmla="*/ 0 h 32"/>
                <a:gd name="T10" fmla="*/ 105 w 105"/>
                <a:gd name="T11" fmla="*/ 0 h 32"/>
                <a:gd name="T12" fmla="*/ 105 w 105"/>
                <a:gd name="T13" fmla="*/ 22 h 32"/>
                <a:gd name="T14" fmla="*/ 96 w 105"/>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2">
                  <a:moveTo>
                    <a:pt x="96" y="32"/>
                  </a:moveTo>
                  <a:cubicBezTo>
                    <a:pt x="9" y="32"/>
                    <a:pt x="9" y="32"/>
                    <a:pt x="9" y="32"/>
                  </a:cubicBezTo>
                  <a:cubicBezTo>
                    <a:pt x="4" y="32"/>
                    <a:pt x="0" y="27"/>
                    <a:pt x="0" y="22"/>
                  </a:cubicBezTo>
                  <a:cubicBezTo>
                    <a:pt x="0" y="11"/>
                    <a:pt x="0" y="11"/>
                    <a:pt x="0" y="11"/>
                  </a:cubicBezTo>
                  <a:cubicBezTo>
                    <a:pt x="0" y="6"/>
                    <a:pt x="4" y="0"/>
                    <a:pt x="9" y="0"/>
                  </a:cubicBezTo>
                  <a:cubicBezTo>
                    <a:pt x="105" y="0"/>
                    <a:pt x="105" y="0"/>
                    <a:pt x="105" y="0"/>
                  </a:cubicBezTo>
                  <a:cubicBezTo>
                    <a:pt x="105" y="22"/>
                    <a:pt x="105" y="22"/>
                    <a:pt x="105" y="22"/>
                  </a:cubicBezTo>
                  <a:cubicBezTo>
                    <a:pt x="105" y="27"/>
                    <a:pt x="101" y="32"/>
                    <a:pt x="96" y="32"/>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02" name="Freeform 25"/>
            <p:cNvSpPr>
              <a:spLocks/>
            </p:cNvSpPr>
            <p:nvPr/>
          </p:nvSpPr>
          <p:spPr bwMode="auto">
            <a:xfrm>
              <a:off x="3962" y="2343"/>
              <a:ext cx="135" cy="42"/>
            </a:xfrm>
            <a:custGeom>
              <a:avLst/>
              <a:gdLst>
                <a:gd name="T0" fmla="*/ 96 w 105"/>
                <a:gd name="T1" fmla="*/ 33 h 33"/>
                <a:gd name="T2" fmla="*/ 9 w 105"/>
                <a:gd name="T3" fmla="*/ 33 h 33"/>
                <a:gd name="T4" fmla="*/ 0 w 105"/>
                <a:gd name="T5" fmla="*/ 22 h 33"/>
                <a:gd name="T6" fmla="*/ 0 w 105"/>
                <a:gd name="T7" fmla="*/ 11 h 33"/>
                <a:gd name="T8" fmla="*/ 9 w 105"/>
                <a:gd name="T9" fmla="*/ 0 h 33"/>
                <a:gd name="T10" fmla="*/ 105 w 105"/>
                <a:gd name="T11" fmla="*/ 0 h 33"/>
                <a:gd name="T12" fmla="*/ 105 w 105"/>
                <a:gd name="T13" fmla="*/ 22 h 33"/>
                <a:gd name="T14" fmla="*/ 96 w 10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3">
                  <a:moveTo>
                    <a:pt x="96" y="33"/>
                  </a:moveTo>
                  <a:cubicBezTo>
                    <a:pt x="9" y="33"/>
                    <a:pt x="9" y="33"/>
                    <a:pt x="9" y="33"/>
                  </a:cubicBezTo>
                  <a:cubicBezTo>
                    <a:pt x="4" y="33"/>
                    <a:pt x="0" y="27"/>
                    <a:pt x="0" y="22"/>
                  </a:cubicBezTo>
                  <a:cubicBezTo>
                    <a:pt x="0" y="11"/>
                    <a:pt x="0" y="11"/>
                    <a:pt x="0" y="11"/>
                  </a:cubicBezTo>
                  <a:cubicBezTo>
                    <a:pt x="0" y="5"/>
                    <a:pt x="4" y="0"/>
                    <a:pt x="9" y="0"/>
                  </a:cubicBezTo>
                  <a:cubicBezTo>
                    <a:pt x="105" y="0"/>
                    <a:pt x="105" y="0"/>
                    <a:pt x="105" y="0"/>
                  </a:cubicBezTo>
                  <a:cubicBezTo>
                    <a:pt x="105" y="22"/>
                    <a:pt x="105" y="22"/>
                    <a:pt x="105" y="22"/>
                  </a:cubicBezTo>
                  <a:cubicBezTo>
                    <a:pt x="105" y="27"/>
                    <a:pt x="101" y="33"/>
                    <a:pt x="96" y="33"/>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grpSp>
        <p:nvGrpSpPr>
          <p:cNvPr id="303" name="Group 15"/>
          <p:cNvGrpSpPr>
            <a:grpSpLocks noChangeAspect="1"/>
          </p:cNvGrpSpPr>
          <p:nvPr/>
        </p:nvGrpSpPr>
        <p:grpSpPr bwMode="auto">
          <a:xfrm>
            <a:off x="1226467" y="2216225"/>
            <a:ext cx="627045" cy="996227"/>
            <a:chOff x="3695" y="1849"/>
            <a:chExt cx="445" cy="707"/>
          </a:xfrm>
          <a:solidFill>
            <a:schemeClr val="accent4"/>
          </a:solidFill>
        </p:grpSpPr>
        <p:sp>
          <p:nvSpPr>
            <p:cNvPr id="304" name="Freeform 16"/>
            <p:cNvSpPr>
              <a:spLocks/>
            </p:cNvSpPr>
            <p:nvPr/>
          </p:nvSpPr>
          <p:spPr bwMode="auto">
            <a:xfrm>
              <a:off x="3695" y="1849"/>
              <a:ext cx="445" cy="707"/>
            </a:xfrm>
            <a:custGeom>
              <a:avLst/>
              <a:gdLst>
                <a:gd name="T0" fmla="*/ 345 w 345"/>
                <a:gd name="T1" fmla="*/ 527 h 552"/>
                <a:gd name="T2" fmla="*/ 320 w 345"/>
                <a:gd name="T3" fmla="*/ 552 h 552"/>
                <a:gd name="T4" fmla="*/ 26 w 345"/>
                <a:gd name="T5" fmla="*/ 552 h 552"/>
                <a:gd name="T6" fmla="*/ 0 w 345"/>
                <a:gd name="T7" fmla="*/ 527 h 552"/>
                <a:gd name="T8" fmla="*/ 0 w 345"/>
                <a:gd name="T9" fmla="*/ 26 h 552"/>
                <a:gd name="T10" fmla="*/ 26 w 345"/>
                <a:gd name="T11" fmla="*/ 0 h 552"/>
                <a:gd name="T12" fmla="*/ 320 w 345"/>
                <a:gd name="T13" fmla="*/ 0 h 552"/>
                <a:gd name="T14" fmla="*/ 345 w 345"/>
                <a:gd name="T15" fmla="*/ 26 h 552"/>
                <a:gd name="T16" fmla="*/ 345 w 345"/>
                <a:gd name="T17" fmla="*/ 527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552">
                  <a:moveTo>
                    <a:pt x="345" y="527"/>
                  </a:moveTo>
                  <a:cubicBezTo>
                    <a:pt x="345" y="541"/>
                    <a:pt x="334" y="552"/>
                    <a:pt x="320" y="552"/>
                  </a:cubicBezTo>
                  <a:cubicBezTo>
                    <a:pt x="26" y="552"/>
                    <a:pt x="26" y="552"/>
                    <a:pt x="26" y="552"/>
                  </a:cubicBezTo>
                  <a:cubicBezTo>
                    <a:pt x="11" y="552"/>
                    <a:pt x="0" y="541"/>
                    <a:pt x="0" y="527"/>
                  </a:cubicBezTo>
                  <a:cubicBezTo>
                    <a:pt x="0" y="26"/>
                    <a:pt x="0" y="26"/>
                    <a:pt x="0" y="26"/>
                  </a:cubicBezTo>
                  <a:cubicBezTo>
                    <a:pt x="0" y="12"/>
                    <a:pt x="11" y="0"/>
                    <a:pt x="26" y="0"/>
                  </a:cubicBezTo>
                  <a:cubicBezTo>
                    <a:pt x="320" y="0"/>
                    <a:pt x="320" y="0"/>
                    <a:pt x="320" y="0"/>
                  </a:cubicBezTo>
                  <a:cubicBezTo>
                    <a:pt x="334" y="0"/>
                    <a:pt x="345" y="12"/>
                    <a:pt x="345" y="26"/>
                  </a:cubicBezTo>
                  <a:lnTo>
                    <a:pt x="345" y="527"/>
                  </a:lnTo>
                  <a:close/>
                </a:path>
              </a:pathLst>
            </a:custGeom>
            <a:grpFill/>
            <a:ln w="1905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05" name="Line 17"/>
            <p:cNvSpPr>
              <a:spLocks noChangeShapeType="1"/>
            </p:cNvSpPr>
            <p:nvPr/>
          </p:nvSpPr>
          <p:spPr bwMode="auto">
            <a:xfrm>
              <a:off x="3695" y="194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06" name="Line 18"/>
            <p:cNvSpPr>
              <a:spLocks noChangeShapeType="1"/>
            </p:cNvSpPr>
            <p:nvPr/>
          </p:nvSpPr>
          <p:spPr bwMode="auto">
            <a:xfrm>
              <a:off x="3695" y="206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07" name="Line 19"/>
            <p:cNvSpPr>
              <a:spLocks noChangeShapeType="1"/>
            </p:cNvSpPr>
            <p:nvPr/>
          </p:nvSpPr>
          <p:spPr bwMode="auto">
            <a:xfrm>
              <a:off x="3695" y="218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08" name="Line 20"/>
            <p:cNvSpPr>
              <a:spLocks noChangeShapeType="1"/>
            </p:cNvSpPr>
            <p:nvPr/>
          </p:nvSpPr>
          <p:spPr bwMode="auto">
            <a:xfrm>
              <a:off x="3695" y="230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09" name="Line 21"/>
            <p:cNvSpPr>
              <a:spLocks noChangeShapeType="1"/>
            </p:cNvSpPr>
            <p:nvPr/>
          </p:nvSpPr>
          <p:spPr bwMode="auto">
            <a:xfrm>
              <a:off x="3695" y="2422"/>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310" name="Freeform 22"/>
            <p:cNvSpPr>
              <a:spLocks/>
            </p:cNvSpPr>
            <p:nvPr/>
          </p:nvSpPr>
          <p:spPr bwMode="auto">
            <a:xfrm>
              <a:off x="3962" y="1985"/>
              <a:ext cx="135" cy="37"/>
            </a:xfrm>
            <a:custGeom>
              <a:avLst/>
              <a:gdLst>
                <a:gd name="T0" fmla="*/ 96 w 105"/>
                <a:gd name="T1" fmla="*/ 29 h 29"/>
                <a:gd name="T2" fmla="*/ 9 w 105"/>
                <a:gd name="T3" fmla="*/ 29 h 29"/>
                <a:gd name="T4" fmla="*/ 0 w 105"/>
                <a:gd name="T5" fmla="*/ 20 h 29"/>
                <a:gd name="T6" fmla="*/ 0 w 105"/>
                <a:gd name="T7" fmla="*/ 9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9"/>
                    <a:pt x="0" y="9"/>
                    <a:pt x="0" y="9"/>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11" name="Freeform 23"/>
            <p:cNvSpPr>
              <a:spLocks/>
            </p:cNvSpPr>
            <p:nvPr/>
          </p:nvSpPr>
          <p:spPr bwMode="auto">
            <a:xfrm>
              <a:off x="3962" y="2106"/>
              <a:ext cx="135" cy="37"/>
            </a:xfrm>
            <a:custGeom>
              <a:avLst/>
              <a:gdLst>
                <a:gd name="T0" fmla="*/ 96 w 105"/>
                <a:gd name="T1" fmla="*/ 29 h 29"/>
                <a:gd name="T2" fmla="*/ 9 w 105"/>
                <a:gd name="T3" fmla="*/ 29 h 29"/>
                <a:gd name="T4" fmla="*/ 0 w 105"/>
                <a:gd name="T5" fmla="*/ 20 h 29"/>
                <a:gd name="T6" fmla="*/ 0 w 105"/>
                <a:gd name="T7" fmla="*/ 8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8"/>
                    <a:pt x="0" y="8"/>
                    <a:pt x="0" y="8"/>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12" name="Freeform 24"/>
            <p:cNvSpPr>
              <a:spLocks/>
            </p:cNvSpPr>
            <p:nvPr/>
          </p:nvSpPr>
          <p:spPr bwMode="auto">
            <a:xfrm>
              <a:off x="3962" y="2222"/>
              <a:ext cx="135" cy="41"/>
            </a:xfrm>
            <a:custGeom>
              <a:avLst/>
              <a:gdLst>
                <a:gd name="T0" fmla="*/ 96 w 105"/>
                <a:gd name="T1" fmla="*/ 32 h 32"/>
                <a:gd name="T2" fmla="*/ 9 w 105"/>
                <a:gd name="T3" fmla="*/ 32 h 32"/>
                <a:gd name="T4" fmla="*/ 0 w 105"/>
                <a:gd name="T5" fmla="*/ 22 h 32"/>
                <a:gd name="T6" fmla="*/ 0 w 105"/>
                <a:gd name="T7" fmla="*/ 11 h 32"/>
                <a:gd name="T8" fmla="*/ 9 w 105"/>
                <a:gd name="T9" fmla="*/ 0 h 32"/>
                <a:gd name="T10" fmla="*/ 105 w 105"/>
                <a:gd name="T11" fmla="*/ 0 h 32"/>
                <a:gd name="T12" fmla="*/ 105 w 105"/>
                <a:gd name="T13" fmla="*/ 22 h 32"/>
                <a:gd name="T14" fmla="*/ 96 w 105"/>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2">
                  <a:moveTo>
                    <a:pt x="96" y="32"/>
                  </a:moveTo>
                  <a:cubicBezTo>
                    <a:pt x="9" y="32"/>
                    <a:pt x="9" y="32"/>
                    <a:pt x="9" y="32"/>
                  </a:cubicBezTo>
                  <a:cubicBezTo>
                    <a:pt x="4" y="32"/>
                    <a:pt x="0" y="27"/>
                    <a:pt x="0" y="22"/>
                  </a:cubicBezTo>
                  <a:cubicBezTo>
                    <a:pt x="0" y="11"/>
                    <a:pt x="0" y="11"/>
                    <a:pt x="0" y="11"/>
                  </a:cubicBezTo>
                  <a:cubicBezTo>
                    <a:pt x="0" y="6"/>
                    <a:pt x="4" y="0"/>
                    <a:pt x="9" y="0"/>
                  </a:cubicBezTo>
                  <a:cubicBezTo>
                    <a:pt x="105" y="0"/>
                    <a:pt x="105" y="0"/>
                    <a:pt x="105" y="0"/>
                  </a:cubicBezTo>
                  <a:cubicBezTo>
                    <a:pt x="105" y="22"/>
                    <a:pt x="105" y="22"/>
                    <a:pt x="105" y="22"/>
                  </a:cubicBezTo>
                  <a:cubicBezTo>
                    <a:pt x="105" y="27"/>
                    <a:pt x="101" y="32"/>
                    <a:pt x="96" y="32"/>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313" name="Freeform 25"/>
            <p:cNvSpPr>
              <a:spLocks/>
            </p:cNvSpPr>
            <p:nvPr/>
          </p:nvSpPr>
          <p:spPr bwMode="auto">
            <a:xfrm>
              <a:off x="3962" y="2343"/>
              <a:ext cx="135" cy="42"/>
            </a:xfrm>
            <a:custGeom>
              <a:avLst/>
              <a:gdLst>
                <a:gd name="T0" fmla="*/ 96 w 105"/>
                <a:gd name="T1" fmla="*/ 33 h 33"/>
                <a:gd name="T2" fmla="*/ 9 w 105"/>
                <a:gd name="T3" fmla="*/ 33 h 33"/>
                <a:gd name="T4" fmla="*/ 0 w 105"/>
                <a:gd name="T5" fmla="*/ 22 h 33"/>
                <a:gd name="T6" fmla="*/ 0 w 105"/>
                <a:gd name="T7" fmla="*/ 11 h 33"/>
                <a:gd name="T8" fmla="*/ 9 w 105"/>
                <a:gd name="T9" fmla="*/ 0 h 33"/>
                <a:gd name="T10" fmla="*/ 105 w 105"/>
                <a:gd name="T11" fmla="*/ 0 h 33"/>
                <a:gd name="T12" fmla="*/ 105 w 105"/>
                <a:gd name="T13" fmla="*/ 22 h 33"/>
                <a:gd name="T14" fmla="*/ 96 w 10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3">
                  <a:moveTo>
                    <a:pt x="96" y="33"/>
                  </a:moveTo>
                  <a:cubicBezTo>
                    <a:pt x="9" y="33"/>
                    <a:pt x="9" y="33"/>
                    <a:pt x="9" y="33"/>
                  </a:cubicBezTo>
                  <a:cubicBezTo>
                    <a:pt x="4" y="33"/>
                    <a:pt x="0" y="27"/>
                    <a:pt x="0" y="22"/>
                  </a:cubicBezTo>
                  <a:cubicBezTo>
                    <a:pt x="0" y="11"/>
                    <a:pt x="0" y="11"/>
                    <a:pt x="0" y="11"/>
                  </a:cubicBezTo>
                  <a:cubicBezTo>
                    <a:pt x="0" y="5"/>
                    <a:pt x="4" y="0"/>
                    <a:pt x="9" y="0"/>
                  </a:cubicBezTo>
                  <a:cubicBezTo>
                    <a:pt x="105" y="0"/>
                    <a:pt x="105" y="0"/>
                    <a:pt x="105" y="0"/>
                  </a:cubicBezTo>
                  <a:cubicBezTo>
                    <a:pt x="105" y="22"/>
                    <a:pt x="105" y="22"/>
                    <a:pt x="105" y="22"/>
                  </a:cubicBezTo>
                  <a:cubicBezTo>
                    <a:pt x="105" y="27"/>
                    <a:pt x="101" y="33"/>
                    <a:pt x="96" y="33"/>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grpSp>
        <p:nvGrpSpPr>
          <p:cNvPr id="258" name="Group 4"/>
          <p:cNvGrpSpPr>
            <a:grpSpLocks noChangeAspect="1"/>
          </p:cNvGrpSpPr>
          <p:nvPr/>
        </p:nvGrpSpPr>
        <p:grpSpPr bwMode="auto">
          <a:xfrm>
            <a:off x="998874" y="2842598"/>
            <a:ext cx="452650" cy="450633"/>
            <a:chOff x="3693" y="1979"/>
            <a:chExt cx="449" cy="447"/>
          </a:xfrm>
        </p:grpSpPr>
        <p:sp>
          <p:nvSpPr>
            <p:cNvPr id="259" name="Oval 5"/>
            <p:cNvSpPr>
              <a:spLocks noChangeArrowheads="1"/>
            </p:cNvSpPr>
            <p:nvPr/>
          </p:nvSpPr>
          <p:spPr bwMode="auto">
            <a:xfrm>
              <a:off x="3693" y="1979"/>
              <a:ext cx="449" cy="447"/>
            </a:xfrm>
            <a:prstGeom prst="ellipse">
              <a:avLst/>
            </a:prstGeom>
            <a:solidFill>
              <a:srgbClr val="E81123"/>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dirty="0"/>
            </a:p>
          </p:txBody>
        </p:sp>
        <p:sp>
          <p:nvSpPr>
            <p:cNvPr id="260" name="Freeform 6"/>
            <p:cNvSpPr>
              <a:spLocks/>
            </p:cNvSpPr>
            <p:nvPr/>
          </p:nvSpPr>
          <p:spPr bwMode="auto">
            <a:xfrm>
              <a:off x="3853" y="2085"/>
              <a:ext cx="142" cy="253"/>
            </a:xfrm>
            <a:custGeom>
              <a:avLst/>
              <a:gdLst>
                <a:gd name="T0" fmla="*/ 44 w 122"/>
                <a:gd name="T1" fmla="*/ 140 h 219"/>
                <a:gd name="T2" fmla="*/ 43 w 122"/>
                <a:gd name="T3" fmla="*/ 134 h 219"/>
                <a:gd name="T4" fmla="*/ 38 w 122"/>
                <a:gd name="T5" fmla="*/ 131 h 219"/>
                <a:gd name="T6" fmla="*/ 0 w 122"/>
                <a:gd name="T7" fmla="*/ 131 h 219"/>
                <a:gd name="T8" fmla="*/ 49 w 122"/>
                <a:gd name="T9" fmla="*/ 2 h 219"/>
                <a:gd name="T10" fmla="*/ 52 w 122"/>
                <a:gd name="T11" fmla="*/ 0 h 219"/>
                <a:gd name="T12" fmla="*/ 122 w 122"/>
                <a:gd name="T13" fmla="*/ 0 h 219"/>
                <a:gd name="T14" fmla="*/ 71 w 122"/>
                <a:gd name="T15" fmla="*/ 86 h 219"/>
                <a:gd name="T16" fmla="*/ 71 w 122"/>
                <a:gd name="T17" fmla="*/ 92 h 219"/>
                <a:gd name="T18" fmla="*/ 77 w 122"/>
                <a:gd name="T19" fmla="*/ 95 h 219"/>
                <a:gd name="T20" fmla="*/ 121 w 122"/>
                <a:gd name="T21" fmla="*/ 95 h 219"/>
                <a:gd name="T22" fmla="*/ 11 w 122"/>
                <a:gd name="T23" fmla="*/ 219 h 219"/>
                <a:gd name="T24" fmla="*/ 44 w 122"/>
                <a:gd name="T25" fmla="*/ 14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219">
                  <a:moveTo>
                    <a:pt x="44" y="140"/>
                  </a:moveTo>
                  <a:cubicBezTo>
                    <a:pt x="45" y="138"/>
                    <a:pt x="45" y="136"/>
                    <a:pt x="43" y="134"/>
                  </a:cubicBezTo>
                  <a:cubicBezTo>
                    <a:pt x="42" y="132"/>
                    <a:pt x="40" y="131"/>
                    <a:pt x="38" y="131"/>
                  </a:cubicBezTo>
                  <a:cubicBezTo>
                    <a:pt x="0" y="131"/>
                    <a:pt x="0" y="131"/>
                    <a:pt x="0" y="131"/>
                  </a:cubicBezTo>
                  <a:cubicBezTo>
                    <a:pt x="49" y="2"/>
                    <a:pt x="49" y="2"/>
                    <a:pt x="49" y="2"/>
                  </a:cubicBezTo>
                  <a:cubicBezTo>
                    <a:pt x="49" y="1"/>
                    <a:pt x="51" y="0"/>
                    <a:pt x="52" y="0"/>
                  </a:cubicBezTo>
                  <a:cubicBezTo>
                    <a:pt x="122" y="0"/>
                    <a:pt x="122" y="0"/>
                    <a:pt x="122" y="0"/>
                  </a:cubicBezTo>
                  <a:cubicBezTo>
                    <a:pt x="71" y="86"/>
                    <a:pt x="71" y="86"/>
                    <a:pt x="71" y="86"/>
                  </a:cubicBezTo>
                  <a:cubicBezTo>
                    <a:pt x="70" y="88"/>
                    <a:pt x="70" y="90"/>
                    <a:pt x="71" y="92"/>
                  </a:cubicBezTo>
                  <a:cubicBezTo>
                    <a:pt x="72" y="94"/>
                    <a:pt x="74" y="95"/>
                    <a:pt x="77" y="95"/>
                  </a:cubicBezTo>
                  <a:cubicBezTo>
                    <a:pt x="121" y="95"/>
                    <a:pt x="121" y="95"/>
                    <a:pt x="121" y="95"/>
                  </a:cubicBezTo>
                  <a:cubicBezTo>
                    <a:pt x="11" y="219"/>
                    <a:pt x="11" y="219"/>
                    <a:pt x="11" y="219"/>
                  </a:cubicBezTo>
                  <a:lnTo>
                    <a:pt x="44" y="140"/>
                  </a:lnTo>
                  <a:close/>
                </a:path>
              </a:pathLst>
            </a:custGeom>
            <a:solidFill>
              <a:srgbClr val="F2F2F2"/>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sp>
        <p:nvSpPr>
          <p:cNvPr id="107" name="Rectangle 106"/>
          <p:cNvSpPr/>
          <p:nvPr/>
        </p:nvSpPr>
        <p:spPr bwMode="auto">
          <a:xfrm>
            <a:off x="499226" y="3854672"/>
            <a:ext cx="2226100" cy="60951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kern="0" spc="50" dirty="0">
                <a:solidFill>
                  <a:schemeClr val="accent1"/>
                </a:solidFill>
                <a:latin typeface="Segoe UI" panose="020B0502040204020203" pitchFamily="34" charset="0"/>
                <a:cs typeface="Segoe UI" panose="020B0502040204020203" pitchFamily="34" charset="0"/>
              </a:rPr>
              <a:t>High availability</a:t>
            </a:r>
          </a:p>
        </p:txBody>
      </p:sp>
      <p:sp>
        <p:nvSpPr>
          <p:cNvPr id="108" name="Text Placeholder 22"/>
          <p:cNvSpPr txBox="1">
            <a:spLocks/>
          </p:cNvSpPr>
          <p:nvPr/>
        </p:nvSpPr>
        <p:spPr>
          <a:xfrm>
            <a:off x="583935" y="4622612"/>
            <a:ext cx="2401277" cy="777500"/>
          </a:xfrm>
          <a:prstGeom prst="rect">
            <a:avLst/>
          </a:prstGeom>
        </p:spPr>
        <p:txBody>
          <a:bodyPr wrap="square" lIns="91414" tIns="91414" rIns="91414" bIns="91414">
            <a:spAutoFit/>
          </a:bodyPr>
          <a:lstStyle>
            <a:defPPr>
              <a:defRPr lang="en-US"/>
            </a:defPPr>
            <a:lvl1pPr lvl="0" indent="0" algn="ctr" defTabSz="913505" fontAlgn="base">
              <a:lnSpc>
                <a:spcPct val="90000"/>
              </a:lnSpc>
              <a:spcBef>
                <a:spcPct val="20000"/>
              </a:spcBef>
              <a:spcAft>
                <a:spcPct val="0"/>
              </a:spcAft>
              <a:buSzPct val="90000"/>
              <a:buFontTx/>
              <a:buNone/>
              <a:defRPr baseline="0">
                <a:solidFill>
                  <a:srgbClr val="505050"/>
                </a:solidFill>
                <a:latin typeface="Segoe UI Semibold" panose="020B0702040204020203" pitchFamily="34" charset="0"/>
                <a:ea typeface="ＭＳ Ｐゴシック" charset="0"/>
                <a:cs typeface="Segoe UI Semibold" panose="020B07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defTabSz="931505"/>
            <a:r>
              <a:rPr lang="en-US" sz="1399" dirty="0">
                <a:solidFill>
                  <a:srgbClr val="969696"/>
                </a:solidFill>
                <a:latin typeface="Segoe UI" panose="020B0502040204020203" pitchFamily="34" charset="0"/>
                <a:cs typeface="Segoe UI" panose="020B0502040204020203" pitchFamily="34" charset="0"/>
              </a:rPr>
              <a:t>When your applications have a catastrophic failure, run a second instance</a:t>
            </a:r>
          </a:p>
        </p:txBody>
      </p:sp>
      <p:cxnSp>
        <p:nvCxnSpPr>
          <p:cNvPr id="109" name="Straight Connector 108"/>
          <p:cNvCxnSpPr/>
          <p:nvPr/>
        </p:nvCxnSpPr>
        <p:spPr>
          <a:xfrm>
            <a:off x="696893" y="4453468"/>
            <a:ext cx="509335" cy="0"/>
          </a:xfrm>
          <a:prstGeom prst="line">
            <a:avLst/>
          </a:prstGeom>
          <a:ln w="317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0" name="Group 109"/>
          <p:cNvGrpSpPr/>
          <p:nvPr/>
        </p:nvGrpSpPr>
        <p:grpSpPr>
          <a:xfrm>
            <a:off x="4692195" y="1915430"/>
            <a:ext cx="1278577" cy="1780815"/>
            <a:chOff x="7267137" y="656433"/>
            <a:chExt cx="3219498" cy="1486888"/>
          </a:xfrm>
        </p:grpSpPr>
        <p:sp>
          <p:nvSpPr>
            <p:cNvPr id="111" name="Rectangle: Rounded Corners 110"/>
            <p:cNvSpPr/>
            <p:nvPr/>
          </p:nvSpPr>
          <p:spPr bwMode="auto">
            <a:xfrm>
              <a:off x="7267137" y="713579"/>
              <a:ext cx="3219498" cy="1429742"/>
            </a:xfrm>
            <a:prstGeom prst="round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7557322" y="656433"/>
              <a:ext cx="2638822" cy="152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049" dirty="0">
                  <a:gradFill>
                    <a:gsLst>
                      <a:gs pos="0">
                        <a:schemeClr val="tx2"/>
                      </a:gs>
                      <a:gs pos="100000">
                        <a:schemeClr val="tx2"/>
                      </a:gs>
                    </a:gsLst>
                    <a:lin ang="5400000" scaled="0"/>
                  </a:gradFill>
                  <a:ea typeface="Segoe UI" pitchFamily="34" charset="0"/>
                  <a:cs typeface="Segoe UI" pitchFamily="34" charset="0"/>
                </a:rPr>
                <a:t>Primary site</a:t>
              </a:r>
            </a:p>
          </p:txBody>
        </p:sp>
      </p:grpSp>
      <p:grpSp>
        <p:nvGrpSpPr>
          <p:cNvPr id="113" name="Group 112"/>
          <p:cNvGrpSpPr/>
          <p:nvPr/>
        </p:nvGrpSpPr>
        <p:grpSpPr>
          <a:xfrm>
            <a:off x="5343018" y="3298382"/>
            <a:ext cx="312343" cy="300452"/>
            <a:chOff x="8329583" y="1657289"/>
            <a:chExt cx="312387" cy="300495"/>
          </a:xfrm>
        </p:grpSpPr>
        <p:cxnSp>
          <p:nvCxnSpPr>
            <p:cNvPr id="114" name="Straight Connector 113"/>
            <p:cNvCxnSpPr>
              <a:cxnSpLocks/>
            </p:cNvCxnSpPr>
            <p:nvPr/>
          </p:nvCxnSpPr>
          <p:spPr>
            <a:xfrm rot="16200000">
              <a:off x="8329583" y="1657289"/>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8344404" y="1660218"/>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6" name="Group 15"/>
          <p:cNvGrpSpPr>
            <a:grpSpLocks noChangeAspect="1"/>
          </p:cNvGrpSpPr>
          <p:nvPr/>
        </p:nvGrpSpPr>
        <p:grpSpPr bwMode="auto">
          <a:xfrm>
            <a:off x="5195527" y="2216225"/>
            <a:ext cx="627045" cy="996227"/>
            <a:chOff x="3695" y="1849"/>
            <a:chExt cx="445" cy="707"/>
          </a:xfrm>
          <a:solidFill>
            <a:schemeClr val="accent4"/>
          </a:solidFill>
        </p:grpSpPr>
        <p:sp>
          <p:nvSpPr>
            <p:cNvPr id="117" name="Freeform 16"/>
            <p:cNvSpPr>
              <a:spLocks/>
            </p:cNvSpPr>
            <p:nvPr/>
          </p:nvSpPr>
          <p:spPr bwMode="auto">
            <a:xfrm>
              <a:off x="3695" y="1849"/>
              <a:ext cx="445" cy="707"/>
            </a:xfrm>
            <a:custGeom>
              <a:avLst/>
              <a:gdLst>
                <a:gd name="T0" fmla="*/ 345 w 345"/>
                <a:gd name="T1" fmla="*/ 527 h 552"/>
                <a:gd name="T2" fmla="*/ 320 w 345"/>
                <a:gd name="T3" fmla="*/ 552 h 552"/>
                <a:gd name="T4" fmla="*/ 26 w 345"/>
                <a:gd name="T5" fmla="*/ 552 h 552"/>
                <a:gd name="T6" fmla="*/ 0 w 345"/>
                <a:gd name="T7" fmla="*/ 527 h 552"/>
                <a:gd name="T8" fmla="*/ 0 w 345"/>
                <a:gd name="T9" fmla="*/ 26 h 552"/>
                <a:gd name="T10" fmla="*/ 26 w 345"/>
                <a:gd name="T11" fmla="*/ 0 h 552"/>
                <a:gd name="T12" fmla="*/ 320 w 345"/>
                <a:gd name="T13" fmla="*/ 0 h 552"/>
                <a:gd name="T14" fmla="*/ 345 w 345"/>
                <a:gd name="T15" fmla="*/ 26 h 552"/>
                <a:gd name="T16" fmla="*/ 345 w 345"/>
                <a:gd name="T17" fmla="*/ 527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552">
                  <a:moveTo>
                    <a:pt x="345" y="527"/>
                  </a:moveTo>
                  <a:cubicBezTo>
                    <a:pt x="345" y="541"/>
                    <a:pt x="334" y="552"/>
                    <a:pt x="320" y="552"/>
                  </a:cubicBezTo>
                  <a:cubicBezTo>
                    <a:pt x="26" y="552"/>
                    <a:pt x="26" y="552"/>
                    <a:pt x="26" y="552"/>
                  </a:cubicBezTo>
                  <a:cubicBezTo>
                    <a:pt x="11" y="552"/>
                    <a:pt x="0" y="541"/>
                    <a:pt x="0" y="527"/>
                  </a:cubicBezTo>
                  <a:cubicBezTo>
                    <a:pt x="0" y="26"/>
                    <a:pt x="0" y="26"/>
                    <a:pt x="0" y="26"/>
                  </a:cubicBezTo>
                  <a:cubicBezTo>
                    <a:pt x="0" y="12"/>
                    <a:pt x="11" y="0"/>
                    <a:pt x="26" y="0"/>
                  </a:cubicBezTo>
                  <a:cubicBezTo>
                    <a:pt x="320" y="0"/>
                    <a:pt x="320" y="0"/>
                    <a:pt x="320" y="0"/>
                  </a:cubicBezTo>
                  <a:cubicBezTo>
                    <a:pt x="334" y="0"/>
                    <a:pt x="345" y="12"/>
                    <a:pt x="345" y="26"/>
                  </a:cubicBezTo>
                  <a:lnTo>
                    <a:pt x="345" y="527"/>
                  </a:lnTo>
                  <a:close/>
                </a:path>
              </a:pathLst>
            </a:custGeom>
            <a:grpFill/>
            <a:ln w="1905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23" name="Line 17"/>
            <p:cNvSpPr>
              <a:spLocks noChangeShapeType="1"/>
            </p:cNvSpPr>
            <p:nvPr/>
          </p:nvSpPr>
          <p:spPr bwMode="auto">
            <a:xfrm>
              <a:off x="3695" y="194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24" name="Line 18"/>
            <p:cNvSpPr>
              <a:spLocks noChangeShapeType="1"/>
            </p:cNvSpPr>
            <p:nvPr/>
          </p:nvSpPr>
          <p:spPr bwMode="auto">
            <a:xfrm>
              <a:off x="3695" y="2063"/>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25" name="Line 19"/>
            <p:cNvSpPr>
              <a:spLocks noChangeShapeType="1"/>
            </p:cNvSpPr>
            <p:nvPr/>
          </p:nvSpPr>
          <p:spPr bwMode="auto">
            <a:xfrm>
              <a:off x="3695" y="218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28" name="Line 20"/>
            <p:cNvSpPr>
              <a:spLocks noChangeShapeType="1"/>
            </p:cNvSpPr>
            <p:nvPr/>
          </p:nvSpPr>
          <p:spPr bwMode="auto">
            <a:xfrm>
              <a:off x="3695" y="2305"/>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33" name="Line 21"/>
            <p:cNvSpPr>
              <a:spLocks noChangeShapeType="1"/>
            </p:cNvSpPr>
            <p:nvPr/>
          </p:nvSpPr>
          <p:spPr bwMode="auto">
            <a:xfrm>
              <a:off x="3695" y="2422"/>
              <a:ext cx="445" cy="0"/>
            </a:xfrm>
            <a:prstGeom prst="line">
              <a:avLst/>
            </a:prstGeom>
            <a:grpFill/>
            <a:ln w="12700" cap="rnd">
              <a:solidFill>
                <a:schemeClr val="bg1"/>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34" name="Freeform 22"/>
            <p:cNvSpPr>
              <a:spLocks/>
            </p:cNvSpPr>
            <p:nvPr/>
          </p:nvSpPr>
          <p:spPr bwMode="auto">
            <a:xfrm>
              <a:off x="3962" y="1985"/>
              <a:ext cx="135" cy="37"/>
            </a:xfrm>
            <a:custGeom>
              <a:avLst/>
              <a:gdLst>
                <a:gd name="T0" fmla="*/ 96 w 105"/>
                <a:gd name="T1" fmla="*/ 29 h 29"/>
                <a:gd name="T2" fmla="*/ 9 w 105"/>
                <a:gd name="T3" fmla="*/ 29 h 29"/>
                <a:gd name="T4" fmla="*/ 0 w 105"/>
                <a:gd name="T5" fmla="*/ 20 h 29"/>
                <a:gd name="T6" fmla="*/ 0 w 105"/>
                <a:gd name="T7" fmla="*/ 9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9"/>
                    <a:pt x="0" y="9"/>
                    <a:pt x="0" y="9"/>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135" name="Freeform 23"/>
            <p:cNvSpPr>
              <a:spLocks/>
            </p:cNvSpPr>
            <p:nvPr/>
          </p:nvSpPr>
          <p:spPr bwMode="auto">
            <a:xfrm>
              <a:off x="3962" y="2106"/>
              <a:ext cx="135" cy="37"/>
            </a:xfrm>
            <a:custGeom>
              <a:avLst/>
              <a:gdLst>
                <a:gd name="T0" fmla="*/ 96 w 105"/>
                <a:gd name="T1" fmla="*/ 29 h 29"/>
                <a:gd name="T2" fmla="*/ 9 w 105"/>
                <a:gd name="T3" fmla="*/ 29 h 29"/>
                <a:gd name="T4" fmla="*/ 0 w 105"/>
                <a:gd name="T5" fmla="*/ 20 h 29"/>
                <a:gd name="T6" fmla="*/ 0 w 105"/>
                <a:gd name="T7" fmla="*/ 8 h 29"/>
                <a:gd name="T8" fmla="*/ 9 w 105"/>
                <a:gd name="T9" fmla="*/ 0 h 29"/>
                <a:gd name="T10" fmla="*/ 105 w 105"/>
                <a:gd name="T11" fmla="*/ 0 h 29"/>
                <a:gd name="T12" fmla="*/ 105 w 105"/>
                <a:gd name="T13" fmla="*/ 20 h 29"/>
                <a:gd name="T14" fmla="*/ 96 w 105"/>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9">
                  <a:moveTo>
                    <a:pt x="96" y="29"/>
                  </a:moveTo>
                  <a:cubicBezTo>
                    <a:pt x="9" y="29"/>
                    <a:pt x="9" y="29"/>
                    <a:pt x="9" y="29"/>
                  </a:cubicBezTo>
                  <a:cubicBezTo>
                    <a:pt x="4" y="29"/>
                    <a:pt x="0" y="25"/>
                    <a:pt x="0" y="20"/>
                  </a:cubicBezTo>
                  <a:cubicBezTo>
                    <a:pt x="0" y="8"/>
                    <a:pt x="0" y="8"/>
                    <a:pt x="0" y="8"/>
                  </a:cubicBezTo>
                  <a:cubicBezTo>
                    <a:pt x="0" y="3"/>
                    <a:pt x="4" y="0"/>
                    <a:pt x="9" y="0"/>
                  </a:cubicBezTo>
                  <a:cubicBezTo>
                    <a:pt x="105" y="0"/>
                    <a:pt x="105" y="0"/>
                    <a:pt x="105" y="0"/>
                  </a:cubicBezTo>
                  <a:cubicBezTo>
                    <a:pt x="105" y="20"/>
                    <a:pt x="105" y="20"/>
                    <a:pt x="105" y="20"/>
                  </a:cubicBezTo>
                  <a:cubicBezTo>
                    <a:pt x="105" y="25"/>
                    <a:pt x="101" y="29"/>
                    <a:pt x="96" y="29"/>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136" name="Freeform 24"/>
            <p:cNvSpPr>
              <a:spLocks/>
            </p:cNvSpPr>
            <p:nvPr/>
          </p:nvSpPr>
          <p:spPr bwMode="auto">
            <a:xfrm>
              <a:off x="3962" y="2222"/>
              <a:ext cx="135" cy="41"/>
            </a:xfrm>
            <a:custGeom>
              <a:avLst/>
              <a:gdLst>
                <a:gd name="T0" fmla="*/ 96 w 105"/>
                <a:gd name="T1" fmla="*/ 32 h 32"/>
                <a:gd name="T2" fmla="*/ 9 w 105"/>
                <a:gd name="T3" fmla="*/ 32 h 32"/>
                <a:gd name="T4" fmla="*/ 0 w 105"/>
                <a:gd name="T5" fmla="*/ 22 h 32"/>
                <a:gd name="T6" fmla="*/ 0 w 105"/>
                <a:gd name="T7" fmla="*/ 11 h 32"/>
                <a:gd name="T8" fmla="*/ 9 w 105"/>
                <a:gd name="T9" fmla="*/ 0 h 32"/>
                <a:gd name="T10" fmla="*/ 105 w 105"/>
                <a:gd name="T11" fmla="*/ 0 h 32"/>
                <a:gd name="T12" fmla="*/ 105 w 105"/>
                <a:gd name="T13" fmla="*/ 22 h 32"/>
                <a:gd name="T14" fmla="*/ 96 w 105"/>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2">
                  <a:moveTo>
                    <a:pt x="96" y="32"/>
                  </a:moveTo>
                  <a:cubicBezTo>
                    <a:pt x="9" y="32"/>
                    <a:pt x="9" y="32"/>
                    <a:pt x="9" y="32"/>
                  </a:cubicBezTo>
                  <a:cubicBezTo>
                    <a:pt x="4" y="32"/>
                    <a:pt x="0" y="27"/>
                    <a:pt x="0" y="22"/>
                  </a:cubicBezTo>
                  <a:cubicBezTo>
                    <a:pt x="0" y="11"/>
                    <a:pt x="0" y="11"/>
                    <a:pt x="0" y="11"/>
                  </a:cubicBezTo>
                  <a:cubicBezTo>
                    <a:pt x="0" y="6"/>
                    <a:pt x="4" y="0"/>
                    <a:pt x="9" y="0"/>
                  </a:cubicBezTo>
                  <a:cubicBezTo>
                    <a:pt x="105" y="0"/>
                    <a:pt x="105" y="0"/>
                    <a:pt x="105" y="0"/>
                  </a:cubicBezTo>
                  <a:cubicBezTo>
                    <a:pt x="105" y="22"/>
                    <a:pt x="105" y="22"/>
                    <a:pt x="105" y="22"/>
                  </a:cubicBezTo>
                  <a:cubicBezTo>
                    <a:pt x="105" y="27"/>
                    <a:pt x="101" y="32"/>
                    <a:pt x="96" y="32"/>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sp>
          <p:nvSpPr>
            <p:cNvPr id="137" name="Freeform 25"/>
            <p:cNvSpPr>
              <a:spLocks/>
            </p:cNvSpPr>
            <p:nvPr/>
          </p:nvSpPr>
          <p:spPr bwMode="auto">
            <a:xfrm>
              <a:off x="3962" y="2343"/>
              <a:ext cx="135" cy="42"/>
            </a:xfrm>
            <a:custGeom>
              <a:avLst/>
              <a:gdLst>
                <a:gd name="T0" fmla="*/ 96 w 105"/>
                <a:gd name="T1" fmla="*/ 33 h 33"/>
                <a:gd name="T2" fmla="*/ 9 w 105"/>
                <a:gd name="T3" fmla="*/ 33 h 33"/>
                <a:gd name="T4" fmla="*/ 0 w 105"/>
                <a:gd name="T5" fmla="*/ 22 h 33"/>
                <a:gd name="T6" fmla="*/ 0 w 105"/>
                <a:gd name="T7" fmla="*/ 11 h 33"/>
                <a:gd name="T8" fmla="*/ 9 w 105"/>
                <a:gd name="T9" fmla="*/ 0 h 33"/>
                <a:gd name="T10" fmla="*/ 105 w 105"/>
                <a:gd name="T11" fmla="*/ 0 h 33"/>
                <a:gd name="T12" fmla="*/ 105 w 105"/>
                <a:gd name="T13" fmla="*/ 22 h 33"/>
                <a:gd name="T14" fmla="*/ 96 w 10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33">
                  <a:moveTo>
                    <a:pt x="96" y="33"/>
                  </a:moveTo>
                  <a:cubicBezTo>
                    <a:pt x="9" y="33"/>
                    <a:pt x="9" y="33"/>
                    <a:pt x="9" y="33"/>
                  </a:cubicBezTo>
                  <a:cubicBezTo>
                    <a:pt x="4" y="33"/>
                    <a:pt x="0" y="27"/>
                    <a:pt x="0" y="22"/>
                  </a:cubicBezTo>
                  <a:cubicBezTo>
                    <a:pt x="0" y="11"/>
                    <a:pt x="0" y="11"/>
                    <a:pt x="0" y="11"/>
                  </a:cubicBezTo>
                  <a:cubicBezTo>
                    <a:pt x="0" y="5"/>
                    <a:pt x="4" y="0"/>
                    <a:pt x="9" y="0"/>
                  </a:cubicBezTo>
                  <a:cubicBezTo>
                    <a:pt x="105" y="0"/>
                    <a:pt x="105" y="0"/>
                    <a:pt x="105" y="0"/>
                  </a:cubicBezTo>
                  <a:cubicBezTo>
                    <a:pt x="105" y="22"/>
                    <a:pt x="105" y="22"/>
                    <a:pt x="105" y="22"/>
                  </a:cubicBezTo>
                  <a:cubicBezTo>
                    <a:pt x="105" y="27"/>
                    <a:pt x="101" y="33"/>
                    <a:pt x="96" y="33"/>
                  </a:cubicBezTo>
                  <a:close/>
                </a:path>
              </a:pathLst>
            </a:custGeom>
            <a:solidFill>
              <a:srgbClr val="9FCCF0"/>
            </a:solidFill>
            <a:ln w="19050" cap="rnd">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grpSp>
        <p:nvGrpSpPr>
          <p:cNvPr id="138" name="Group 4"/>
          <p:cNvGrpSpPr>
            <a:grpSpLocks noChangeAspect="1"/>
          </p:cNvGrpSpPr>
          <p:nvPr/>
        </p:nvGrpSpPr>
        <p:grpSpPr bwMode="auto">
          <a:xfrm>
            <a:off x="4967935" y="2842598"/>
            <a:ext cx="452650" cy="450633"/>
            <a:chOff x="3693" y="1979"/>
            <a:chExt cx="449" cy="447"/>
          </a:xfrm>
        </p:grpSpPr>
        <p:sp>
          <p:nvSpPr>
            <p:cNvPr id="139" name="Oval 5"/>
            <p:cNvSpPr>
              <a:spLocks noChangeArrowheads="1"/>
            </p:cNvSpPr>
            <p:nvPr/>
          </p:nvSpPr>
          <p:spPr bwMode="auto">
            <a:xfrm>
              <a:off x="3693" y="1979"/>
              <a:ext cx="449" cy="447"/>
            </a:xfrm>
            <a:prstGeom prst="ellipse">
              <a:avLst/>
            </a:prstGeom>
            <a:solidFill>
              <a:srgbClr val="E81123"/>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dirty="0"/>
            </a:p>
          </p:txBody>
        </p:sp>
        <p:sp>
          <p:nvSpPr>
            <p:cNvPr id="140" name="Freeform 6"/>
            <p:cNvSpPr>
              <a:spLocks/>
            </p:cNvSpPr>
            <p:nvPr/>
          </p:nvSpPr>
          <p:spPr bwMode="auto">
            <a:xfrm>
              <a:off x="3853" y="2085"/>
              <a:ext cx="142" cy="253"/>
            </a:xfrm>
            <a:custGeom>
              <a:avLst/>
              <a:gdLst>
                <a:gd name="T0" fmla="*/ 44 w 122"/>
                <a:gd name="T1" fmla="*/ 140 h 219"/>
                <a:gd name="T2" fmla="*/ 43 w 122"/>
                <a:gd name="T3" fmla="*/ 134 h 219"/>
                <a:gd name="T4" fmla="*/ 38 w 122"/>
                <a:gd name="T5" fmla="*/ 131 h 219"/>
                <a:gd name="T6" fmla="*/ 0 w 122"/>
                <a:gd name="T7" fmla="*/ 131 h 219"/>
                <a:gd name="T8" fmla="*/ 49 w 122"/>
                <a:gd name="T9" fmla="*/ 2 h 219"/>
                <a:gd name="T10" fmla="*/ 52 w 122"/>
                <a:gd name="T11" fmla="*/ 0 h 219"/>
                <a:gd name="T12" fmla="*/ 122 w 122"/>
                <a:gd name="T13" fmla="*/ 0 h 219"/>
                <a:gd name="T14" fmla="*/ 71 w 122"/>
                <a:gd name="T15" fmla="*/ 86 h 219"/>
                <a:gd name="T16" fmla="*/ 71 w 122"/>
                <a:gd name="T17" fmla="*/ 92 h 219"/>
                <a:gd name="T18" fmla="*/ 77 w 122"/>
                <a:gd name="T19" fmla="*/ 95 h 219"/>
                <a:gd name="T20" fmla="*/ 121 w 122"/>
                <a:gd name="T21" fmla="*/ 95 h 219"/>
                <a:gd name="T22" fmla="*/ 11 w 122"/>
                <a:gd name="T23" fmla="*/ 219 h 219"/>
                <a:gd name="T24" fmla="*/ 44 w 122"/>
                <a:gd name="T25" fmla="*/ 14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219">
                  <a:moveTo>
                    <a:pt x="44" y="140"/>
                  </a:moveTo>
                  <a:cubicBezTo>
                    <a:pt x="45" y="138"/>
                    <a:pt x="45" y="136"/>
                    <a:pt x="43" y="134"/>
                  </a:cubicBezTo>
                  <a:cubicBezTo>
                    <a:pt x="42" y="132"/>
                    <a:pt x="40" y="131"/>
                    <a:pt x="38" y="131"/>
                  </a:cubicBezTo>
                  <a:cubicBezTo>
                    <a:pt x="0" y="131"/>
                    <a:pt x="0" y="131"/>
                    <a:pt x="0" y="131"/>
                  </a:cubicBezTo>
                  <a:cubicBezTo>
                    <a:pt x="49" y="2"/>
                    <a:pt x="49" y="2"/>
                    <a:pt x="49" y="2"/>
                  </a:cubicBezTo>
                  <a:cubicBezTo>
                    <a:pt x="49" y="1"/>
                    <a:pt x="51" y="0"/>
                    <a:pt x="52" y="0"/>
                  </a:cubicBezTo>
                  <a:cubicBezTo>
                    <a:pt x="122" y="0"/>
                    <a:pt x="122" y="0"/>
                    <a:pt x="122" y="0"/>
                  </a:cubicBezTo>
                  <a:cubicBezTo>
                    <a:pt x="71" y="86"/>
                    <a:pt x="71" y="86"/>
                    <a:pt x="71" y="86"/>
                  </a:cubicBezTo>
                  <a:cubicBezTo>
                    <a:pt x="70" y="88"/>
                    <a:pt x="70" y="90"/>
                    <a:pt x="71" y="92"/>
                  </a:cubicBezTo>
                  <a:cubicBezTo>
                    <a:pt x="72" y="94"/>
                    <a:pt x="74" y="95"/>
                    <a:pt x="77" y="95"/>
                  </a:cubicBezTo>
                  <a:cubicBezTo>
                    <a:pt x="121" y="95"/>
                    <a:pt x="121" y="95"/>
                    <a:pt x="121" y="95"/>
                  </a:cubicBezTo>
                  <a:cubicBezTo>
                    <a:pt x="11" y="219"/>
                    <a:pt x="11" y="219"/>
                    <a:pt x="11" y="219"/>
                  </a:cubicBezTo>
                  <a:lnTo>
                    <a:pt x="44" y="140"/>
                  </a:lnTo>
                  <a:close/>
                </a:path>
              </a:pathLst>
            </a:custGeom>
            <a:solidFill>
              <a:srgbClr val="F2F2F2"/>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sp>
        <p:nvSpPr>
          <p:cNvPr id="144" name="Rectangle 143"/>
          <p:cNvSpPr/>
          <p:nvPr/>
        </p:nvSpPr>
        <p:spPr bwMode="auto">
          <a:xfrm>
            <a:off x="4692194" y="3854672"/>
            <a:ext cx="2226100" cy="60951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kern="0" spc="50" dirty="0">
                <a:solidFill>
                  <a:schemeClr val="accent1"/>
                </a:solidFill>
                <a:latin typeface="Segoe UI" panose="020B0502040204020203" pitchFamily="34" charset="0"/>
                <a:cs typeface="Segoe UI" panose="020B0502040204020203" pitchFamily="34" charset="0"/>
              </a:rPr>
              <a:t>Disaster recovery</a:t>
            </a:r>
          </a:p>
        </p:txBody>
      </p:sp>
      <p:sp>
        <p:nvSpPr>
          <p:cNvPr id="145" name="Text Placeholder 22"/>
          <p:cNvSpPr txBox="1">
            <a:spLocks/>
          </p:cNvSpPr>
          <p:nvPr/>
        </p:nvSpPr>
        <p:spPr>
          <a:xfrm>
            <a:off x="4776902" y="4622612"/>
            <a:ext cx="3071145" cy="777500"/>
          </a:xfrm>
          <a:prstGeom prst="rect">
            <a:avLst/>
          </a:prstGeom>
        </p:spPr>
        <p:txBody>
          <a:bodyPr wrap="square" lIns="91414" tIns="91414" rIns="91414" bIns="91414">
            <a:spAutoFit/>
          </a:bodyPr>
          <a:lstStyle>
            <a:defPPr>
              <a:defRPr lang="en-US"/>
            </a:defPPr>
            <a:lvl1pPr lvl="0" indent="0" algn="ctr" defTabSz="913505" fontAlgn="base">
              <a:lnSpc>
                <a:spcPct val="90000"/>
              </a:lnSpc>
              <a:spcBef>
                <a:spcPct val="20000"/>
              </a:spcBef>
              <a:spcAft>
                <a:spcPct val="0"/>
              </a:spcAft>
              <a:buSzPct val="90000"/>
              <a:buFontTx/>
              <a:buNone/>
              <a:defRPr baseline="0">
                <a:solidFill>
                  <a:srgbClr val="505050"/>
                </a:solidFill>
                <a:latin typeface="Segoe UI Semibold" panose="020B0702040204020203" pitchFamily="34" charset="0"/>
                <a:ea typeface="ＭＳ Ｐゴシック" charset="0"/>
                <a:cs typeface="Segoe UI Semibold" panose="020B07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defTabSz="931505"/>
            <a:r>
              <a:rPr lang="en-US" sz="1399" dirty="0">
                <a:solidFill>
                  <a:srgbClr val="969696"/>
                </a:solidFill>
                <a:latin typeface="Segoe UI" panose="020B0502040204020203" pitchFamily="34" charset="0"/>
                <a:cs typeface="Segoe UI" panose="020B0502040204020203" pitchFamily="34" charset="0"/>
              </a:rPr>
              <a:t>When your applications have a catastrophic failure, run them in Azure or a secondary datacenter</a:t>
            </a:r>
          </a:p>
        </p:txBody>
      </p:sp>
      <p:cxnSp>
        <p:nvCxnSpPr>
          <p:cNvPr id="146" name="Straight Connector 145"/>
          <p:cNvCxnSpPr/>
          <p:nvPr/>
        </p:nvCxnSpPr>
        <p:spPr>
          <a:xfrm>
            <a:off x="4889861" y="4453468"/>
            <a:ext cx="509335" cy="0"/>
          </a:xfrm>
          <a:prstGeom prst="line">
            <a:avLst/>
          </a:prstGeom>
          <a:ln w="317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8" name="Rectangle 147"/>
          <p:cNvSpPr/>
          <p:nvPr/>
        </p:nvSpPr>
        <p:spPr bwMode="auto">
          <a:xfrm>
            <a:off x="8447914" y="3854672"/>
            <a:ext cx="2226100" cy="60951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ct val="0"/>
              </a:spcAft>
            </a:pPr>
            <a:r>
              <a:rPr lang="en-US" kern="0" spc="50" dirty="0">
                <a:solidFill>
                  <a:schemeClr val="accent1"/>
                </a:solidFill>
                <a:latin typeface="Segoe UI" panose="020B0502040204020203" pitchFamily="34" charset="0"/>
                <a:cs typeface="Segoe UI" panose="020B0502040204020203" pitchFamily="34" charset="0"/>
              </a:rPr>
              <a:t>Backup</a:t>
            </a:r>
          </a:p>
        </p:txBody>
      </p:sp>
      <p:sp>
        <p:nvSpPr>
          <p:cNvPr id="149" name="Text Placeholder 22"/>
          <p:cNvSpPr txBox="1">
            <a:spLocks/>
          </p:cNvSpPr>
          <p:nvPr/>
        </p:nvSpPr>
        <p:spPr>
          <a:xfrm>
            <a:off x="8532622" y="4622612"/>
            <a:ext cx="3071145" cy="579871"/>
          </a:xfrm>
          <a:prstGeom prst="rect">
            <a:avLst/>
          </a:prstGeom>
        </p:spPr>
        <p:txBody>
          <a:bodyPr wrap="square" lIns="91414" tIns="91414" rIns="91414" bIns="91414">
            <a:spAutoFit/>
          </a:bodyPr>
          <a:lstStyle>
            <a:defPPr>
              <a:defRPr lang="en-US"/>
            </a:defPPr>
            <a:lvl1pPr lvl="0" indent="0" algn="ctr" defTabSz="913505" fontAlgn="base">
              <a:lnSpc>
                <a:spcPct val="90000"/>
              </a:lnSpc>
              <a:spcBef>
                <a:spcPct val="20000"/>
              </a:spcBef>
              <a:spcAft>
                <a:spcPct val="0"/>
              </a:spcAft>
              <a:buSzPct val="90000"/>
              <a:buFontTx/>
              <a:buNone/>
              <a:defRPr baseline="0">
                <a:solidFill>
                  <a:srgbClr val="505050"/>
                </a:solidFill>
                <a:latin typeface="Segoe UI Semibold" panose="020B0702040204020203" pitchFamily="34" charset="0"/>
                <a:ea typeface="ＭＳ Ｐゴシック" charset="0"/>
                <a:cs typeface="Segoe UI Semibold" panose="020B0702040204020203" pitchFamily="34" charset="0"/>
              </a:defRPr>
            </a:lvl1pPr>
            <a:lvl2pPr marL="336145" indent="0" defTabSz="913505" fontAlgn="base">
              <a:lnSpc>
                <a:spcPct val="90000"/>
              </a:lnSpc>
              <a:spcBef>
                <a:spcPct val="20000"/>
              </a:spcBef>
              <a:spcAft>
                <a:spcPct val="0"/>
              </a:spcAft>
              <a:buSzPct val="90000"/>
              <a:buFontTx/>
              <a:buNone/>
              <a:defRPr sz="1400">
                <a:solidFill>
                  <a:schemeClr val="tx2"/>
                </a:solidFill>
                <a:ea typeface="ＭＳ Ｐゴシック" charset="0"/>
              </a:defRPr>
            </a:lvl2pPr>
            <a:lvl3pPr marL="560241" indent="0" defTabSz="913505" fontAlgn="base">
              <a:lnSpc>
                <a:spcPct val="90000"/>
              </a:lnSpc>
              <a:spcBef>
                <a:spcPct val="20000"/>
              </a:spcBef>
              <a:spcAft>
                <a:spcPct val="0"/>
              </a:spcAft>
              <a:buSzPct val="90000"/>
              <a:buFontTx/>
              <a:buNone/>
              <a:defRPr sz="1400">
                <a:solidFill>
                  <a:schemeClr val="tx2"/>
                </a:solidFill>
                <a:ea typeface="ＭＳ Ｐゴシック" charset="0"/>
              </a:defRPr>
            </a:lvl3pPr>
            <a:lvl4pPr marL="784338" indent="0" defTabSz="913505" fontAlgn="base">
              <a:lnSpc>
                <a:spcPct val="90000"/>
              </a:lnSpc>
              <a:spcBef>
                <a:spcPct val="20000"/>
              </a:spcBef>
              <a:spcAft>
                <a:spcPct val="0"/>
              </a:spcAft>
              <a:buSzPct val="90000"/>
              <a:buFontTx/>
              <a:buNone/>
              <a:defRPr sz="1400">
                <a:solidFill>
                  <a:schemeClr val="tx2"/>
                </a:solidFill>
                <a:ea typeface="ＭＳ Ｐゴシック" charset="0"/>
              </a:defRPr>
            </a:lvl4pPr>
            <a:lvl5pPr marL="1008434" indent="0" defTabSz="913505" fontAlgn="base">
              <a:lnSpc>
                <a:spcPct val="90000"/>
              </a:lnSpc>
              <a:spcBef>
                <a:spcPct val="20000"/>
              </a:spcBef>
              <a:spcAft>
                <a:spcPct val="0"/>
              </a:spcAft>
              <a:buSzPct val="90000"/>
              <a:buFontTx/>
              <a:buNone/>
              <a:defRPr sz="1400">
                <a:solidFill>
                  <a:schemeClr val="tx2"/>
                </a:solidFill>
                <a:ea typeface="ＭＳ Ｐゴシック" charset="0"/>
              </a:defRPr>
            </a:lvl5pPr>
            <a:lvl6pPr marL="2514931" indent="-228632" defTabSz="914523">
              <a:spcBef>
                <a:spcPct val="20000"/>
              </a:spcBef>
              <a:buFont typeface="Arial" pitchFamily="34" charset="0"/>
              <a:buChar char="•"/>
              <a:defRPr sz="1960"/>
            </a:lvl6pPr>
            <a:lvl7pPr marL="2972195" indent="-228632" defTabSz="914523">
              <a:spcBef>
                <a:spcPct val="20000"/>
              </a:spcBef>
              <a:buFont typeface="Arial" pitchFamily="34" charset="0"/>
              <a:buChar char="•"/>
              <a:defRPr sz="1960"/>
            </a:lvl7pPr>
            <a:lvl8pPr marL="3429454" indent="-228632" defTabSz="914523">
              <a:spcBef>
                <a:spcPct val="20000"/>
              </a:spcBef>
              <a:buFont typeface="Arial" pitchFamily="34" charset="0"/>
              <a:buChar char="•"/>
              <a:defRPr sz="1960"/>
            </a:lvl8pPr>
            <a:lvl9pPr marL="3886718" indent="-228632" defTabSz="914523">
              <a:spcBef>
                <a:spcPct val="20000"/>
              </a:spcBef>
              <a:buFont typeface="Arial" pitchFamily="34" charset="0"/>
              <a:buChar char="•"/>
              <a:defRPr sz="1960"/>
            </a:lvl9pPr>
          </a:lstStyle>
          <a:p>
            <a:pPr algn="l" defTabSz="931505"/>
            <a:r>
              <a:rPr lang="en-US" sz="1399" dirty="0">
                <a:solidFill>
                  <a:srgbClr val="969696"/>
                </a:solidFill>
                <a:latin typeface="Segoe UI" panose="020B0502040204020203" pitchFamily="34" charset="0"/>
                <a:cs typeface="Segoe UI" panose="020B0502040204020203" pitchFamily="34" charset="0"/>
              </a:rPr>
              <a:t>When your data is corrupted, deleted or lost you can restore it</a:t>
            </a:r>
          </a:p>
        </p:txBody>
      </p:sp>
      <p:cxnSp>
        <p:nvCxnSpPr>
          <p:cNvPr id="151" name="Straight Connector 150"/>
          <p:cNvCxnSpPr/>
          <p:nvPr/>
        </p:nvCxnSpPr>
        <p:spPr>
          <a:xfrm>
            <a:off x="8645581" y="4453468"/>
            <a:ext cx="509335" cy="0"/>
          </a:xfrm>
          <a:prstGeom prst="line">
            <a:avLst/>
          </a:prstGeom>
          <a:ln w="317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9" name="Group 4">
            <a:extLst>
              <a:ext uri="{FF2B5EF4-FFF2-40B4-BE49-F238E27FC236}">
                <a16:creationId xmlns:a16="http://schemas.microsoft.com/office/drawing/2014/main" id="{1D50BE9C-25D2-4A28-8AC5-A6908FF30E57}"/>
              </a:ext>
            </a:extLst>
          </p:cNvPr>
          <p:cNvGrpSpPr>
            <a:grpSpLocks noChangeAspect="1"/>
          </p:cNvGrpSpPr>
          <p:nvPr/>
        </p:nvGrpSpPr>
        <p:grpSpPr bwMode="auto">
          <a:xfrm>
            <a:off x="9492482" y="2798317"/>
            <a:ext cx="452650" cy="450633"/>
            <a:chOff x="3693" y="1979"/>
            <a:chExt cx="449" cy="447"/>
          </a:xfrm>
        </p:grpSpPr>
        <p:sp>
          <p:nvSpPr>
            <p:cNvPr id="120" name="Oval 5">
              <a:extLst>
                <a:ext uri="{FF2B5EF4-FFF2-40B4-BE49-F238E27FC236}">
                  <a16:creationId xmlns:a16="http://schemas.microsoft.com/office/drawing/2014/main" id="{088A0AFA-FD7A-4665-BF57-F22621175167}"/>
                </a:ext>
              </a:extLst>
            </p:cNvPr>
            <p:cNvSpPr>
              <a:spLocks noChangeArrowheads="1"/>
            </p:cNvSpPr>
            <p:nvPr/>
          </p:nvSpPr>
          <p:spPr bwMode="auto">
            <a:xfrm>
              <a:off x="3693" y="1979"/>
              <a:ext cx="449" cy="447"/>
            </a:xfrm>
            <a:prstGeom prst="ellipse">
              <a:avLst/>
            </a:prstGeom>
            <a:solidFill>
              <a:srgbClr val="E81123"/>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dirty="0"/>
            </a:p>
          </p:txBody>
        </p:sp>
        <p:sp>
          <p:nvSpPr>
            <p:cNvPr id="121" name="Freeform 6">
              <a:extLst>
                <a:ext uri="{FF2B5EF4-FFF2-40B4-BE49-F238E27FC236}">
                  <a16:creationId xmlns:a16="http://schemas.microsoft.com/office/drawing/2014/main" id="{EBA59E7C-7157-4607-B775-96509CC55E8B}"/>
                </a:ext>
              </a:extLst>
            </p:cNvPr>
            <p:cNvSpPr>
              <a:spLocks/>
            </p:cNvSpPr>
            <p:nvPr/>
          </p:nvSpPr>
          <p:spPr bwMode="auto">
            <a:xfrm>
              <a:off x="3853" y="2085"/>
              <a:ext cx="142" cy="253"/>
            </a:xfrm>
            <a:custGeom>
              <a:avLst/>
              <a:gdLst>
                <a:gd name="T0" fmla="*/ 44 w 122"/>
                <a:gd name="T1" fmla="*/ 140 h 219"/>
                <a:gd name="T2" fmla="*/ 43 w 122"/>
                <a:gd name="T3" fmla="*/ 134 h 219"/>
                <a:gd name="T4" fmla="*/ 38 w 122"/>
                <a:gd name="T5" fmla="*/ 131 h 219"/>
                <a:gd name="T6" fmla="*/ 0 w 122"/>
                <a:gd name="T7" fmla="*/ 131 h 219"/>
                <a:gd name="T8" fmla="*/ 49 w 122"/>
                <a:gd name="T9" fmla="*/ 2 h 219"/>
                <a:gd name="T10" fmla="*/ 52 w 122"/>
                <a:gd name="T11" fmla="*/ 0 h 219"/>
                <a:gd name="T12" fmla="*/ 122 w 122"/>
                <a:gd name="T13" fmla="*/ 0 h 219"/>
                <a:gd name="T14" fmla="*/ 71 w 122"/>
                <a:gd name="T15" fmla="*/ 86 h 219"/>
                <a:gd name="T16" fmla="*/ 71 w 122"/>
                <a:gd name="T17" fmla="*/ 92 h 219"/>
                <a:gd name="T18" fmla="*/ 77 w 122"/>
                <a:gd name="T19" fmla="*/ 95 h 219"/>
                <a:gd name="T20" fmla="*/ 121 w 122"/>
                <a:gd name="T21" fmla="*/ 95 h 219"/>
                <a:gd name="T22" fmla="*/ 11 w 122"/>
                <a:gd name="T23" fmla="*/ 219 h 219"/>
                <a:gd name="T24" fmla="*/ 44 w 122"/>
                <a:gd name="T25" fmla="*/ 14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219">
                  <a:moveTo>
                    <a:pt x="44" y="140"/>
                  </a:moveTo>
                  <a:cubicBezTo>
                    <a:pt x="45" y="138"/>
                    <a:pt x="45" y="136"/>
                    <a:pt x="43" y="134"/>
                  </a:cubicBezTo>
                  <a:cubicBezTo>
                    <a:pt x="42" y="132"/>
                    <a:pt x="40" y="131"/>
                    <a:pt x="38" y="131"/>
                  </a:cubicBezTo>
                  <a:cubicBezTo>
                    <a:pt x="0" y="131"/>
                    <a:pt x="0" y="131"/>
                    <a:pt x="0" y="131"/>
                  </a:cubicBezTo>
                  <a:cubicBezTo>
                    <a:pt x="49" y="2"/>
                    <a:pt x="49" y="2"/>
                    <a:pt x="49" y="2"/>
                  </a:cubicBezTo>
                  <a:cubicBezTo>
                    <a:pt x="49" y="1"/>
                    <a:pt x="51" y="0"/>
                    <a:pt x="52" y="0"/>
                  </a:cubicBezTo>
                  <a:cubicBezTo>
                    <a:pt x="122" y="0"/>
                    <a:pt x="122" y="0"/>
                    <a:pt x="122" y="0"/>
                  </a:cubicBezTo>
                  <a:cubicBezTo>
                    <a:pt x="71" y="86"/>
                    <a:pt x="71" y="86"/>
                    <a:pt x="71" y="86"/>
                  </a:cubicBezTo>
                  <a:cubicBezTo>
                    <a:pt x="70" y="88"/>
                    <a:pt x="70" y="90"/>
                    <a:pt x="71" y="92"/>
                  </a:cubicBezTo>
                  <a:cubicBezTo>
                    <a:pt x="72" y="94"/>
                    <a:pt x="74" y="95"/>
                    <a:pt x="77" y="95"/>
                  </a:cubicBezTo>
                  <a:cubicBezTo>
                    <a:pt x="121" y="95"/>
                    <a:pt x="121" y="95"/>
                    <a:pt x="121" y="95"/>
                  </a:cubicBezTo>
                  <a:cubicBezTo>
                    <a:pt x="11" y="219"/>
                    <a:pt x="11" y="219"/>
                    <a:pt x="11" y="219"/>
                  </a:cubicBezTo>
                  <a:lnTo>
                    <a:pt x="44" y="140"/>
                  </a:lnTo>
                  <a:close/>
                </a:path>
              </a:pathLst>
            </a:custGeom>
            <a:solidFill>
              <a:srgbClr val="F2F2F2"/>
            </a:solidFill>
            <a:ln w="17463" cap="flat">
              <a:noFill/>
              <a:prstDash val="solid"/>
              <a:miter lim="800000"/>
              <a:headEnd/>
              <a:tailEnd/>
            </a:ln>
          </p:spPr>
          <p:txBody>
            <a:bodyPr vert="horz" wrap="square" lIns="91427" tIns="45713" rIns="91427" bIns="45713" numCol="1" anchor="t" anchorCtr="0" compatLnSpc="1">
              <a:prstTxWarp prst="textNoShape">
                <a:avLst/>
              </a:prstTxWarp>
            </a:bodyPr>
            <a:lstStyle/>
            <a:p>
              <a:endParaRPr lang="en-US"/>
            </a:p>
          </p:txBody>
        </p:sp>
      </p:grpSp>
      <p:grpSp>
        <p:nvGrpSpPr>
          <p:cNvPr id="24" name="Group 23">
            <a:extLst>
              <a:ext uri="{FF2B5EF4-FFF2-40B4-BE49-F238E27FC236}">
                <a16:creationId xmlns:a16="http://schemas.microsoft.com/office/drawing/2014/main" id="{368B9502-39BB-4626-A772-CE885A535E79}"/>
              </a:ext>
            </a:extLst>
          </p:cNvPr>
          <p:cNvGrpSpPr/>
          <p:nvPr/>
        </p:nvGrpSpPr>
        <p:grpSpPr>
          <a:xfrm>
            <a:off x="6727621" y="3301311"/>
            <a:ext cx="430836" cy="322184"/>
            <a:chOff x="6801732" y="3273980"/>
            <a:chExt cx="430898" cy="322229"/>
          </a:xfrm>
        </p:grpSpPr>
        <p:cxnSp>
          <p:nvCxnSpPr>
            <p:cNvPr id="122" name="Straight Connector 121">
              <a:extLst>
                <a:ext uri="{FF2B5EF4-FFF2-40B4-BE49-F238E27FC236}">
                  <a16:creationId xmlns:a16="http://schemas.microsoft.com/office/drawing/2014/main" id="{3BD3595B-A0BD-4A7D-87EE-2B4F0DAA0978}"/>
                </a:ext>
              </a:extLst>
            </p:cNvPr>
            <p:cNvCxnSpPr>
              <a:cxnSpLocks/>
            </p:cNvCxnSpPr>
            <p:nvPr/>
          </p:nvCxnSpPr>
          <p:spPr>
            <a:xfrm flipV="1">
              <a:off x="6925153" y="3273980"/>
              <a:ext cx="307477" cy="322229"/>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53CE33F6-8649-4070-BB38-6A5785E720E1}"/>
                </a:ext>
              </a:extLst>
            </p:cNvPr>
            <p:cNvCxnSpPr/>
            <p:nvPr/>
          </p:nvCxnSpPr>
          <p:spPr>
            <a:xfrm>
              <a:off x="6801732" y="3461180"/>
              <a:ext cx="123419" cy="127932"/>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7" name="Group 126">
            <a:extLst>
              <a:ext uri="{FF2B5EF4-FFF2-40B4-BE49-F238E27FC236}">
                <a16:creationId xmlns:a16="http://schemas.microsoft.com/office/drawing/2014/main" id="{1ABFC18C-56DB-43F1-926F-C94C95898F5A}"/>
              </a:ext>
            </a:extLst>
          </p:cNvPr>
          <p:cNvGrpSpPr/>
          <p:nvPr/>
        </p:nvGrpSpPr>
        <p:grpSpPr>
          <a:xfrm>
            <a:off x="10941967" y="3300798"/>
            <a:ext cx="430836" cy="322184"/>
            <a:chOff x="6801732" y="3273980"/>
            <a:chExt cx="430898" cy="322229"/>
          </a:xfrm>
        </p:grpSpPr>
        <p:cxnSp>
          <p:nvCxnSpPr>
            <p:cNvPr id="129" name="Straight Connector 128">
              <a:extLst>
                <a:ext uri="{FF2B5EF4-FFF2-40B4-BE49-F238E27FC236}">
                  <a16:creationId xmlns:a16="http://schemas.microsoft.com/office/drawing/2014/main" id="{5C974BFB-3441-498B-AE5F-826858282B3E}"/>
                </a:ext>
              </a:extLst>
            </p:cNvPr>
            <p:cNvCxnSpPr>
              <a:cxnSpLocks/>
            </p:cNvCxnSpPr>
            <p:nvPr/>
          </p:nvCxnSpPr>
          <p:spPr>
            <a:xfrm flipV="1">
              <a:off x="6925153" y="3273980"/>
              <a:ext cx="307477" cy="322229"/>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5776DC07-0E7C-43E0-BA33-0F37A9F344B9}"/>
                </a:ext>
              </a:extLst>
            </p:cNvPr>
            <p:cNvCxnSpPr/>
            <p:nvPr/>
          </p:nvCxnSpPr>
          <p:spPr>
            <a:xfrm>
              <a:off x="6801732" y="3461180"/>
              <a:ext cx="123419" cy="127932"/>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2" name="Group 151">
            <a:extLst>
              <a:ext uri="{FF2B5EF4-FFF2-40B4-BE49-F238E27FC236}">
                <a16:creationId xmlns:a16="http://schemas.microsoft.com/office/drawing/2014/main" id="{611BB24C-E9F3-4081-AEE7-8D4719ED76D4}"/>
              </a:ext>
            </a:extLst>
          </p:cNvPr>
          <p:cNvGrpSpPr/>
          <p:nvPr/>
        </p:nvGrpSpPr>
        <p:grpSpPr>
          <a:xfrm>
            <a:off x="2695848" y="3307893"/>
            <a:ext cx="430836" cy="322184"/>
            <a:chOff x="6801732" y="3273980"/>
            <a:chExt cx="430898" cy="322229"/>
          </a:xfrm>
        </p:grpSpPr>
        <p:cxnSp>
          <p:nvCxnSpPr>
            <p:cNvPr id="153" name="Straight Connector 152">
              <a:extLst>
                <a:ext uri="{FF2B5EF4-FFF2-40B4-BE49-F238E27FC236}">
                  <a16:creationId xmlns:a16="http://schemas.microsoft.com/office/drawing/2014/main" id="{FF2123DB-B4FB-4F8B-873D-213659EFCF3D}"/>
                </a:ext>
              </a:extLst>
            </p:cNvPr>
            <p:cNvCxnSpPr>
              <a:cxnSpLocks/>
            </p:cNvCxnSpPr>
            <p:nvPr/>
          </p:nvCxnSpPr>
          <p:spPr>
            <a:xfrm flipV="1">
              <a:off x="6925153" y="3273980"/>
              <a:ext cx="307477" cy="322229"/>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7DCA67D5-4314-4E88-A570-A23DA52ABCE8}"/>
                </a:ext>
              </a:extLst>
            </p:cNvPr>
            <p:cNvCxnSpPr/>
            <p:nvPr/>
          </p:nvCxnSpPr>
          <p:spPr>
            <a:xfrm>
              <a:off x="6801732" y="3461180"/>
              <a:ext cx="123419" cy="127932"/>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66" name="Group 165">
            <a:extLst>
              <a:ext uri="{FF2B5EF4-FFF2-40B4-BE49-F238E27FC236}">
                <a16:creationId xmlns:a16="http://schemas.microsoft.com/office/drawing/2014/main" id="{52942AF2-8E4B-4D93-A4D1-1DF01D854D8D}"/>
              </a:ext>
            </a:extLst>
          </p:cNvPr>
          <p:cNvGrpSpPr/>
          <p:nvPr/>
        </p:nvGrpSpPr>
        <p:grpSpPr>
          <a:xfrm>
            <a:off x="8997685" y="3310014"/>
            <a:ext cx="312343" cy="300452"/>
            <a:chOff x="8329583" y="1657289"/>
            <a:chExt cx="312387" cy="300495"/>
          </a:xfrm>
        </p:grpSpPr>
        <p:cxnSp>
          <p:nvCxnSpPr>
            <p:cNvPr id="167" name="Straight Connector 166">
              <a:extLst>
                <a:ext uri="{FF2B5EF4-FFF2-40B4-BE49-F238E27FC236}">
                  <a16:creationId xmlns:a16="http://schemas.microsoft.com/office/drawing/2014/main" id="{F175A191-1D8F-4D64-AFB8-B6F2A691B100}"/>
                </a:ext>
              </a:extLst>
            </p:cNvPr>
            <p:cNvCxnSpPr>
              <a:cxnSpLocks/>
            </p:cNvCxnSpPr>
            <p:nvPr/>
          </p:nvCxnSpPr>
          <p:spPr>
            <a:xfrm rot="16200000">
              <a:off x="8329583" y="1657289"/>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885340D2-1648-41CB-9E5E-7C0A6A6008A5}"/>
                </a:ext>
              </a:extLst>
            </p:cNvPr>
            <p:cNvCxnSpPr/>
            <p:nvPr/>
          </p:nvCxnSpPr>
          <p:spPr>
            <a:xfrm>
              <a:off x="8344404" y="1660218"/>
              <a:ext cx="297566" cy="297566"/>
            </a:xfrm>
            <a:prstGeom prst="line">
              <a:avLst/>
            </a:prstGeom>
            <a:ln>
              <a:solidFill>
                <a:srgbClr val="E8112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76" name="Group 175">
            <a:extLst>
              <a:ext uri="{FF2B5EF4-FFF2-40B4-BE49-F238E27FC236}">
                <a16:creationId xmlns:a16="http://schemas.microsoft.com/office/drawing/2014/main" id="{5A677971-5AA8-4472-B808-63D7A358EE86}"/>
              </a:ext>
            </a:extLst>
          </p:cNvPr>
          <p:cNvGrpSpPr/>
          <p:nvPr/>
        </p:nvGrpSpPr>
        <p:grpSpPr>
          <a:xfrm>
            <a:off x="10684070" y="2180752"/>
            <a:ext cx="844221" cy="1015298"/>
            <a:chOff x="9379076" y="807788"/>
            <a:chExt cx="888919" cy="1178761"/>
          </a:xfrm>
        </p:grpSpPr>
        <p:grpSp>
          <p:nvGrpSpPr>
            <p:cNvPr id="177" name="Group 4">
              <a:extLst>
                <a:ext uri="{FF2B5EF4-FFF2-40B4-BE49-F238E27FC236}">
                  <a16:creationId xmlns:a16="http://schemas.microsoft.com/office/drawing/2014/main" id="{9648E2CB-1BE1-485E-966A-11D36AE40C49}"/>
                </a:ext>
              </a:extLst>
            </p:cNvPr>
            <p:cNvGrpSpPr>
              <a:grpSpLocks noChangeAspect="1"/>
            </p:cNvGrpSpPr>
            <p:nvPr/>
          </p:nvGrpSpPr>
          <p:grpSpPr bwMode="auto">
            <a:xfrm>
              <a:off x="9379076" y="807788"/>
              <a:ext cx="888919" cy="1178761"/>
              <a:chOff x="5451" y="337"/>
              <a:chExt cx="825" cy="1094"/>
            </a:xfrm>
            <a:solidFill>
              <a:srgbClr val="9FCCF0"/>
            </a:solidFill>
          </p:grpSpPr>
          <p:sp>
            <p:nvSpPr>
              <p:cNvPr id="179" name="Freeform 5">
                <a:extLst>
                  <a:ext uri="{FF2B5EF4-FFF2-40B4-BE49-F238E27FC236}">
                    <a16:creationId xmlns:a16="http://schemas.microsoft.com/office/drawing/2014/main" id="{2D17533F-5D32-42F1-BD67-A2488E63837F}"/>
                  </a:ext>
                </a:extLst>
              </p:cNvPr>
              <p:cNvSpPr>
                <a:spLocks/>
              </p:cNvSpPr>
              <p:nvPr/>
            </p:nvSpPr>
            <p:spPr bwMode="auto">
              <a:xfrm>
                <a:off x="5451" y="486"/>
                <a:ext cx="825" cy="945"/>
              </a:xfrm>
              <a:custGeom>
                <a:avLst/>
                <a:gdLst>
                  <a:gd name="T0" fmla="*/ 0 w 437"/>
                  <a:gd name="T1" fmla="*/ 0 h 501"/>
                  <a:gd name="T2" fmla="*/ 0 w 437"/>
                  <a:gd name="T3" fmla="*/ 421 h 501"/>
                  <a:gd name="T4" fmla="*/ 215 w 437"/>
                  <a:gd name="T5" fmla="*/ 501 h 501"/>
                  <a:gd name="T6" fmla="*/ 215 w 437"/>
                  <a:gd name="T7" fmla="*/ 501 h 501"/>
                  <a:gd name="T8" fmla="*/ 218 w 437"/>
                  <a:gd name="T9" fmla="*/ 501 h 501"/>
                  <a:gd name="T10" fmla="*/ 437 w 437"/>
                  <a:gd name="T11" fmla="*/ 421 h 501"/>
                  <a:gd name="T12" fmla="*/ 437 w 437"/>
                  <a:gd name="T13" fmla="*/ 0 h 501"/>
                </a:gdLst>
                <a:ahLst/>
                <a:cxnLst>
                  <a:cxn ang="0">
                    <a:pos x="T0" y="T1"/>
                  </a:cxn>
                  <a:cxn ang="0">
                    <a:pos x="T2" y="T3"/>
                  </a:cxn>
                  <a:cxn ang="0">
                    <a:pos x="T4" y="T5"/>
                  </a:cxn>
                  <a:cxn ang="0">
                    <a:pos x="T6" y="T7"/>
                  </a:cxn>
                  <a:cxn ang="0">
                    <a:pos x="T8" y="T9"/>
                  </a:cxn>
                  <a:cxn ang="0">
                    <a:pos x="T10" y="T11"/>
                  </a:cxn>
                  <a:cxn ang="0">
                    <a:pos x="T12" y="T13"/>
                  </a:cxn>
                </a:cxnLst>
                <a:rect l="0" t="0" r="r" b="b"/>
                <a:pathLst>
                  <a:path w="437" h="501">
                    <a:moveTo>
                      <a:pt x="0" y="0"/>
                    </a:moveTo>
                    <a:cubicBezTo>
                      <a:pt x="0" y="421"/>
                      <a:pt x="0" y="421"/>
                      <a:pt x="0" y="421"/>
                    </a:cubicBezTo>
                    <a:cubicBezTo>
                      <a:pt x="0" y="465"/>
                      <a:pt x="96" y="500"/>
                      <a:pt x="215" y="501"/>
                    </a:cubicBezTo>
                    <a:cubicBezTo>
                      <a:pt x="215" y="501"/>
                      <a:pt x="215" y="501"/>
                      <a:pt x="215" y="501"/>
                    </a:cubicBezTo>
                    <a:cubicBezTo>
                      <a:pt x="218" y="501"/>
                      <a:pt x="218" y="501"/>
                      <a:pt x="218" y="501"/>
                    </a:cubicBezTo>
                    <a:cubicBezTo>
                      <a:pt x="339" y="501"/>
                      <a:pt x="437" y="465"/>
                      <a:pt x="437" y="421"/>
                    </a:cubicBezTo>
                    <a:cubicBezTo>
                      <a:pt x="437" y="0"/>
                      <a:pt x="437" y="0"/>
                      <a:pt x="437"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0" name="Oval 6">
                <a:extLst>
                  <a:ext uri="{FF2B5EF4-FFF2-40B4-BE49-F238E27FC236}">
                    <a16:creationId xmlns:a16="http://schemas.microsoft.com/office/drawing/2014/main" id="{6B3F1DB9-2082-4C4E-AFA3-5B1ED5EA5676}"/>
                  </a:ext>
                </a:extLst>
              </p:cNvPr>
              <p:cNvSpPr>
                <a:spLocks noChangeArrowheads="1"/>
              </p:cNvSpPr>
              <p:nvPr/>
            </p:nvSpPr>
            <p:spPr bwMode="auto">
              <a:xfrm>
                <a:off x="5451" y="337"/>
                <a:ext cx="825" cy="298"/>
              </a:xfrm>
              <a:prstGeom prst="ellipse">
                <a:avLst/>
              </a:pr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1" name="Freeform 7">
                <a:extLst>
                  <a:ext uri="{FF2B5EF4-FFF2-40B4-BE49-F238E27FC236}">
                    <a16:creationId xmlns:a16="http://schemas.microsoft.com/office/drawing/2014/main" id="{0148563B-34EA-4C75-B701-7C14B344BA18}"/>
                  </a:ext>
                </a:extLst>
              </p:cNvPr>
              <p:cNvSpPr>
                <a:spLocks/>
              </p:cNvSpPr>
              <p:nvPr/>
            </p:nvSpPr>
            <p:spPr bwMode="auto">
              <a:xfrm>
                <a:off x="5451" y="750"/>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2" name="Freeform 8">
                <a:extLst>
                  <a:ext uri="{FF2B5EF4-FFF2-40B4-BE49-F238E27FC236}">
                    <a16:creationId xmlns:a16="http://schemas.microsoft.com/office/drawing/2014/main" id="{8F1BCEFB-0EE9-4DCA-8764-FF73CBD78259}"/>
                  </a:ext>
                </a:extLst>
              </p:cNvPr>
              <p:cNvSpPr>
                <a:spLocks/>
              </p:cNvSpPr>
              <p:nvPr/>
            </p:nvSpPr>
            <p:spPr bwMode="auto">
              <a:xfrm>
                <a:off x="5451" y="1282"/>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3" name="Freeform 9">
                <a:extLst>
                  <a:ext uri="{FF2B5EF4-FFF2-40B4-BE49-F238E27FC236}">
                    <a16:creationId xmlns:a16="http://schemas.microsoft.com/office/drawing/2014/main" id="{6CBA5CEB-E26C-4B29-B9C7-8907B4C6448A}"/>
                  </a:ext>
                </a:extLst>
              </p:cNvPr>
              <p:cNvSpPr>
                <a:spLocks/>
              </p:cNvSpPr>
              <p:nvPr/>
            </p:nvSpPr>
            <p:spPr bwMode="auto">
              <a:xfrm>
                <a:off x="5451" y="484"/>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4" name="Freeform 10">
                <a:extLst>
                  <a:ext uri="{FF2B5EF4-FFF2-40B4-BE49-F238E27FC236}">
                    <a16:creationId xmlns:a16="http://schemas.microsoft.com/office/drawing/2014/main" id="{6430AC93-013D-47FF-8933-25A7ECC77D30}"/>
                  </a:ext>
                </a:extLst>
              </p:cNvPr>
              <p:cNvSpPr>
                <a:spLocks/>
              </p:cNvSpPr>
              <p:nvPr/>
            </p:nvSpPr>
            <p:spPr bwMode="auto">
              <a:xfrm>
                <a:off x="5451" y="1016"/>
                <a:ext cx="825" cy="149"/>
              </a:xfrm>
              <a:custGeom>
                <a:avLst/>
                <a:gdLst>
                  <a:gd name="T0" fmla="*/ 437 w 437"/>
                  <a:gd name="T1" fmla="*/ 0 h 79"/>
                  <a:gd name="T2" fmla="*/ 218 w 437"/>
                  <a:gd name="T3" fmla="*/ 79 h 79"/>
                  <a:gd name="T4" fmla="*/ 0 w 437"/>
                  <a:gd name="T5" fmla="*/ 0 h 79"/>
                </a:gdLst>
                <a:ahLst/>
                <a:cxnLst>
                  <a:cxn ang="0">
                    <a:pos x="T0" y="T1"/>
                  </a:cxn>
                  <a:cxn ang="0">
                    <a:pos x="T2" y="T3"/>
                  </a:cxn>
                  <a:cxn ang="0">
                    <a:pos x="T4" y="T5"/>
                  </a:cxn>
                </a:cxnLst>
                <a:rect l="0" t="0" r="r" b="b"/>
                <a:pathLst>
                  <a:path w="437" h="79">
                    <a:moveTo>
                      <a:pt x="437" y="0"/>
                    </a:moveTo>
                    <a:cubicBezTo>
                      <a:pt x="437" y="44"/>
                      <a:pt x="339" y="79"/>
                      <a:pt x="218" y="79"/>
                    </a:cubicBezTo>
                    <a:cubicBezTo>
                      <a:pt x="97" y="79"/>
                      <a:pt x="0" y="44"/>
                      <a:pt x="0" y="0"/>
                    </a:cubicBezTo>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5" name="Oval 11">
                <a:extLst>
                  <a:ext uri="{FF2B5EF4-FFF2-40B4-BE49-F238E27FC236}">
                    <a16:creationId xmlns:a16="http://schemas.microsoft.com/office/drawing/2014/main" id="{A30F4E9C-17A6-4DF1-894B-8983031FFFC5}"/>
                  </a:ext>
                </a:extLst>
              </p:cNvPr>
              <p:cNvSpPr>
                <a:spLocks noChangeArrowheads="1"/>
              </p:cNvSpPr>
              <p:nvPr/>
            </p:nvSpPr>
            <p:spPr bwMode="auto">
              <a:xfrm>
                <a:off x="5534" y="379"/>
                <a:ext cx="657" cy="198"/>
              </a:xfrm>
              <a:prstGeom prst="ellipse">
                <a:avLst/>
              </a:pr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sp>
            <p:nvSpPr>
              <p:cNvPr id="186" name="Freeform 12">
                <a:extLst>
                  <a:ext uri="{FF2B5EF4-FFF2-40B4-BE49-F238E27FC236}">
                    <a16:creationId xmlns:a16="http://schemas.microsoft.com/office/drawing/2014/main" id="{0FE0ADD0-1589-4792-A355-9F8AF0414441}"/>
                  </a:ext>
                </a:extLst>
              </p:cNvPr>
              <p:cNvSpPr>
                <a:spLocks/>
              </p:cNvSpPr>
              <p:nvPr/>
            </p:nvSpPr>
            <p:spPr bwMode="auto">
              <a:xfrm>
                <a:off x="5534" y="379"/>
                <a:ext cx="657" cy="160"/>
              </a:xfrm>
              <a:custGeom>
                <a:avLst/>
                <a:gdLst>
                  <a:gd name="T0" fmla="*/ 312 w 348"/>
                  <a:gd name="T1" fmla="*/ 85 h 85"/>
                  <a:gd name="T2" fmla="*/ 348 w 348"/>
                  <a:gd name="T3" fmla="*/ 53 h 85"/>
                  <a:gd name="T4" fmla="*/ 174 w 348"/>
                  <a:gd name="T5" fmla="*/ 0 h 85"/>
                  <a:gd name="T6" fmla="*/ 0 w 348"/>
                  <a:gd name="T7" fmla="*/ 53 h 85"/>
                  <a:gd name="T8" fmla="*/ 37 w 348"/>
                  <a:gd name="T9" fmla="*/ 85 h 85"/>
                  <a:gd name="T10" fmla="*/ 174 w 348"/>
                  <a:gd name="T11" fmla="*/ 64 h 85"/>
                  <a:gd name="T12" fmla="*/ 312 w 348"/>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348" h="85">
                    <a:moveTo>
                      <a:pt x="312" y="85"/>
                    </a:moveTo>
                    <a:cubicBezTo>
                      <a:pt x="335" y="76"/>
                      <a:pt x="348" y="65"/>
                      <a:pt x="348" y="53"/>
                    </a:cubicBezTo>
                    <a:cubicBezTo>
                      <a:pt x="348" y="24"/>
                      <a:pt x="270" y="0"/>
                      <a:pt x="174" y="0"/>
                    </a:cubicBezTo>
                    <a:cubicBezTo>
                      <a:pt x="78" y="0"/>
                      <a:pt x="0" y="24"/>
                      <a:pt x="0" y="53"/>
                    </a:cubicBezTo>
                    <a:cubicBezTo>
                      <a:pt x="0" y="65"/>
                      <a:pt x="14" y="76"/>
                      <a:pt x="37" y="85"/>
                    </a:cubicBezTo>
                    <a:cubicBezTo>
                      <a:pt x="69" y="72"/>
                      <a:pt x="118" y="64"/>
                      <a:pt x="174" y="64"/>
                    </a:cubicBezTo>
                    <a:cubicBezTo>
                      <a:pt x="230" y="64"/>
                      <a:pt x="280" y="72"/>
                      <a:pt x="312" y="85"/>
                    </a:cubicBezTo>
                    <a:close/>
                  </a:path>
                </a:pathLst>
              </a:custGeom>
              <a:grpFill/>
              <a:ln w="23813" cap="flat">
                <a:solidFill>
                  <a:srgbClr val="969696"/>
                </a:solidFill>
                <a:prstDash val="solid"/>
                <a:miter lim="800000"/>
                <a:headEnd/>
                <a:tailEnd/>
              </a:ln>
              <a:extLst/>
            </p:spPr>
            <p:txBody>
              <a:bodyPr vert="horz" wrap="square" lIns="91427" tIns="45713" rIns="91427" bIns="45713" numCol="1" anchor="t" anchorCtr="0" compatLnSpc="1">
                <a:prstTxWarp prst="textNoShape">
                  <a:avLst/>
                </a:prstTxWarp>
              </a:bodyPr>
              <a:lstStyle/>
              <a:p>
                <a:endParaRPr lang="en-US"/>
              </a:p>
            </p:txBody>
          </p:sp>
        </p:grpSp>
        <p:sp>
          <p:nvSpPr>
            <p:cNvPr id="178" name="TextBox 177">
              <a:extLst>
                <a:ext uri="{FF2B5EF4-FFF2-40B4-BE49-F238E27FC236}">
                  <a16:creationId xmlns:a16="http://schemas.microsoft.com/office/drawing/2014/main" id="{0FFB5BDE-F30E-49B8-B530-31E9AE65FCBE}"/>
                </a:ext>
              </a:extLst>
            </p:cNvPr>
            <p:cNvSpPr txBox="1"/>
            <p:nvPr/>
          </p:nvSpPr>
          <p:spPr>
            <a:xfrm>
              <a:off x="9477057" y="1447863"/>
              <a:ext cx="702993" cy="262246"/>
            </a:xfrm>
            <a:prstGeom prst="rect">
              <a:avLst/>
            </a:prstGeom>
            <a:noFill/>
          </p:spPr>
          <p:txBody>
            <a:bodyPr wrap="square" lIns="0" tIns="0" rIns="0" bIns="0" rtlCol="0">
              <a:spAutoFit/>
            </a:bodyPr>
            <a:lstStyle/>
            <a:p>
              <a:pPr algn="ctr">
                <a:lnSpc>
                  <a:spcPct val="90000"/>
                </a:lnSpc>
                <a:spcAft>
                  <a:spcPts val="600"/>
                </a:spcAft>
              </a:pPr>
              <a:r>
                <a:rPr lang="en-US" sz="1599" dirty="0">
                  <a:gradFill>
                    <a:gsLst>
                      <a:gs pos="2917">
                        <a:srgbClr val="969696"/>
                      </a:gs>
                      <a:gs pos="30000">
                        <a:srgbClr val="969696"/>
                      </a:gs>
                    </a:gsLst>
                    <a:lin ang="5400000" scaled="0"/>
                  </a:gradFill>
                  <a:latin typeface="Segoe UI Semibold" panose="020B0702040204020203" pitchFamily="34" charset="0"/>
                  <a:cs typeface="Segoe UI Semibold" panose="020B0702040204020203" pitchFamily="34" charset="0"/>
                </a:rPr>
                <a:t>DATA</a:t>
              </a:r>
            </a:p>
          </p:txBody>
        </p:sp>
      </p:grpSp>
      <p:grpSp>
        <p:nvGrpSpPr>
          <p:cNvPr id="187" name="Group 186">
            <a:extLst>
              <a:ext uri="{FF2B5EF4-FFF2-40B4-BE49-F238E27FC236}">
                <a16:creationId xmlns:a16="http://schemas.microsoft.com/office/drawing/2014/main" id="{4E0CC2B1-A9B0-4721-99BC-BCAA9C7F8CBA}"/>
              </a:ext>
            </a:extLst>
          </p:cNvPr>
          <p:cNvGrpSpPr/>
          <p:nvPr/>
        </p:nvGrpSpPr>
        <p:grpSpPr>
          <a:xfrm>
            <a:off x="8559837" y="1961967"/>
            <a:ext cx="1455625" cy="1766369"/>
            <a:chOff x="7217866" y="656433"/>
            <a:chExt cx="3219498" cy="1667617"/>
          </a:xfrm>
        </p:grpSpPr>
        <p:sp>
          <p:nvSpPr>
            <p:cNvPr id="188" name="Rectangle: Rounded Corners 187">
              <a:extLst>
                <a:ext uri="{FF2B5EF4-FFF2-40B4-BE49-F238E27FC236}">
                  <a16:creationId xmlns:a16="http://schemas.microsoft.com/office/drawing/2014/main" id="{D46BBB57-7B26-45B1-A887-71D9F8AB0489}"/>
                </a:ext>
              </a:extLst>
            </p:cNvPr>
            <p:cNvSpPr/>
            <p:nvPr/>
          </p:nvSpPr>
          <p:spPr bwMode="auto">
            <a:xfrm>
              <a:off x="7217866" y="699942"/>
              <a:ext cx="3219498" cy="1624108"/>
            </a:xfrm>
            <a:prstGeom prst="round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9" name="Rectangle 188">
              <a:extLst>
                <a:ext uri="{FF2B5EF4-FFF2-40B4-BE49-F238E27FC236}">
                  <a16:creationId xmlns:a16="http://schemas.microsoft.com/office/drawing/2014/main" id="{85DD7A5D-B24E-4FC8-A2A9-C8339AFBC305}"/>
                </a:ext>
              </a:extLst>
            </p:cNvPr>
            <p:cNvSpPr/>
            <p:nvPr/>
          </p:nvSpPr>
          <p:spPr bwMode="auto">
            <a:xfrm>
              <a:off x="7557322" y="656433"/>
              <a:ext cx="2638822" cy="152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049" dirty="0">
                  <a:gradFill>
                    <a:gsLst>
                      <a:gs pos="0">
                        <a:schemeClr val="tx2"/>
                      </a:gs>
                      <a:gs pos="100000">
                        <a:schemeClr val="tx2"/>
                      </a:gs>
                    </a:gsLst>
                    <a:lin ang="5400000" scaled="0"/>
                  </a:gradFill>
                  <a:ea typeface="Segoe UI" pitchFamily="34" charset="0"/>
                  <a:cs typeface="Segoe UI" pitchFamily="34" charset="0"/>
                </a:rPr>
                <a:t>Original</a:t>
              </a:r>
            </a:p>
          </p:txBody>
        </p:sp>
      </p:grpSp>
      <p:grpSp>
        <p:nvGrpSpPr>
          <p:cNvPr id="190" name="Group 189">
            <a:extLst>
              <a:ext uri="{FF2B5EF4-FFF2-40B4-BE49-F238E27FC236}">
                <a16:creationId xmlns:a16="http://schemas.microsoft.com/office/drawing/2014/main" id="{0342E072-0C01-4EE2-AE68-CDAA0361B367}"/>
              </a:ext>
            </a:extLst>
          </p:cNvPr>
          <p:cNvGrpSpPr/>
          <p:nvPr/>
        </p:nvGrpSpPr>
        <p:grpSpPr>
          <a:xfrm>
            <a:off x="10359068" y="1964451"/>
            <a:ext cx="1455625" cy="1766369"/>
            <a:chOff x="7217866" y="656433"/>
            <a:chExt cx="3219498" cy="1667617"/>
          </a:xfrm>
        </p:grpSpPr>
        <p:sp>
          <p:nvSpPr>
            <p:cNvPr id="191" name="Rectangle: Rounded Corners 190">
              <a:extLst>
                <a:ext uri="{FF2B5EF4-FFF2-40B4-BE49-F238E27FC236}">
                  <a16:creationId xmlns:a16="http://schemas.microsoft.com/office/drawing/2014/main" id="{771956ED-22E2-4A8E-971F-CDE97CB1BD99}"/>
                </a:ext>
              </a:extLst>
            </p:cNvPr>
            <p:cNvSpPr/>
            <p:nvPr/>
          </p:nvSpPr>
          <p:spPr bwMode="auto">
            <a:xfrm>
              <a:off x="7217866" y="699942"/>
              <a:ext cx="3219498" cy="1624108"/>
            </a:xfrm>
            <a:prstGeom prst="round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2" name="Rectangle 191">
              <a:extLst>
                <a:ext uri="{FF2B5EF4-FFF2-40B4-BE49-F238E27FC236}">
                  <a16:creationId xmlns:a16="http://schemas.microsoft.com/office/drawing/2014/main" id="{F4DDB076-BD57-4CDA-909D-D8E904F90E93}"/>
                </a:ext>
              </a:extLst>
            </p:cNvPr>
            <p:cNvSpPr/>
            <p:nvPr/>
          </p:nvSpPr>
          <p:spPr bwMode="auto">
            <a:xfrm>
              <a:off x="7557322" y="656433"/>
              <a:ext cx="2638822" cy="152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1049" dirty="0">
                  <a:gradFill>
                    <a:gsLst>
                      <a:gs pos="0">
                        <a:schemeClr val="tx2"/>
                      </a:gs>
                      <a:gs pos="100000">
                        <a:schemeClr val="tx2"/>
                      </a:gs>
                    </a:gsLst>
                    <a:lin ang="5400000" scaled="0"/>
                  </a:gradFill>
                  <a:ea typeface="Segoe UI" pitchFamily="34" charset="0"/>
                  <a:cs typeface="Segoe UI" pitchFamily="34" charset="0"/>
                </a:rPr>
                <a:t>Backup</a:t>
              </a:r>
            </a:p>
          </p:txBody>
        </p:sp>
      </p:grpSp>
    </p:spTree>
    <p:extLst>
      <p:ext uri="{BB962C8B-B14F-4D97-AF65-F5344CB8AC3E}">
        <p14:creationId xmlns:p14="http://schemas.microsoft.com/office/powerpoint/2010/main" val="15757807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34"/>
                                        </p:tgtEl>
                                        <p:attrNameLst>
                                          <p:attrName>style.visibility</p:attrName>
                                        </p:attrNameLst>
                                      </p:cBhvr>
                                      <p:to>
                                        <p:strVal val="visible"/>
                                      </p:to>
                                    </p:set>
                                    <p:animEffect transition="in" filter="fade">
                                      <p:cBhvr>
                                        <p:cTn id="7" dur="500"/>
                                        <p:tgtEl>
                                          <p:spTgt spid="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4639" y="122554"/>
            <a:ext cx="11889564" cy="917575"/>
          </a:xfrm>
        </p:spPr>
        <p:txBody>
          <a:bodyPr/>
          <a:lstStyle/>
          <a:p>
            <a:r>
              <a:rPr lang="en-US" sz="3264" dirty="0"/>
              <a:t>Azure Site Recovery: The Complete Disaster Recovery Solution</a:t>
            </a:r>
          </a:p>
        </p:txBody>
      </p:sp>
      <p:grpSp>
        <p:nvGrpSpPr>
          <p:cNvPr id="2" name="Group 1"/>
          <p:cNvGrpSpPr/>
          <p:nvPr/>
        </p:nvGrpSpPr>
        <p:grpSpPr>
          <a:xfrm>
            <a:off x="1675" y="6053305"/>
            <a:ext cx="12433124" cy="754391"/>
            <a:chOff x="-1" y="5435796"/>
            <a:chExt cx="12436475" cy="754595"/>
          </a:xfrm>
        </p:grpSpPr>
        <p:sp>
          <p:nvSpPr>
            <p:cNvPr id="14" name="Rectangle 13"/>
            <p:cNvSpPr/>
            <p:nvPr/>
          </p:nvSpPr>
          <p:spPr bwMode="auto">
            <a:xfrm>
              <a:off x="-1" y="5435796"/>
              <a:ext cx="12436475" cy="754595"/>
            </a:xfrm>
            <a:prstGeom prst="rect">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50" fontAlgn="base">
                <a:spcBef>
                  <a:spcPct val="0"/>
                </a:spcBef>
                <a:spcAft>
                  <a:spcPct val="0"/>
                </a:spcAft>
                <a:defRPr/>
              </a:pPr>
              <a:r>
                <a:rPr lang="en-US" sz="2400" dirty="0">
                  <a:solidFill>
                    <a:srgbClr val="FFFFFF"/>
                  </a:solidFill>
                  <a:latin typeface="Segoe UI"/>
                </a:rPr>
                <a:t>Any OS</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437" y="5614591"/>
              <a:ext cx="449071" cy="466725"/>
            </a:xfrm>
            <a:prstGeom prst="rect">
              <a:avLst/>
            </a:prstGeom>
          </p:spPr>
        </p:pic>
        <p:sp>
          <p:nvSpPr>
            <p:cNvPr id="16" name="TextBox 15"/>
            <p:cNvSpPr txBox="1"/>
            <p:nvPr/>
          </p:nvSpPr>
          <p:spPr>
            <a:xfrm>
              <a:off x="1390778" y="5511167"/>
              <a:ext cx="2359951" cy="634570"/>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solidFill>
                    <a:srgbClr val="FFFFFF"/>
                  </a:solidFill>
                  <a:latin typeface="Segoe UI"/>
                </a:rPr>
                <a:t>Windows</a:t>
              </a: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6830" y="5530208"/>
              <a:ext cx="637471" cy="635489"/>
            </a:xfrm>
            <a:prstGeom prst="rect">
              <a:avLst/>
            </a:prstGeom>
          </p:spPr>
        </p:pic>
        <p:sp>
          <p:nvSpPr>
            <p:cNvPr id="20" name="TextBox 19"/>
            <p:cNvSpPr txBox="1"/>
            <p:nvPr/>
          </p:nvSpPr>
          <p:spPr>
            <a:xfrm>
              <a:off x="10021582" y="5504186"/>
              <a:ext cx="2140254" cy="634570"/>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solidFill>
                    <a:srgbClr val="FFFFFF"/>
                  </a:solidFill>
                  <a:latin typeface="Segoe UI"/>
                </a:rPr>
                <a:t>Linux</a:t>
              </a:r>
            </a:p>
          </p:txBody>
        </p:sp>
      </p:grpSp>
      <p:cxnSp>
        <p:nvCxnSpPr>
          <p:cNvPr id="3" name="Straight Connector 2"/>
          <p:cNvCxnSpPr/>
          <p:nvPr/>
        </p:nvCxnSpPr>
        <p:spPr>
          <a:xfrm>
            <a:off x="6751494" y="2707577"/>
            <a:ext cx="0" cy="1655551"/>
          </a:xfrm>
          <a:prstGeom prst="line">
            <a:avLst/>
          </a:prstGeom>
          <a:ln>
            <a:solidFill>
              <a:schemeClr val="bg1">
                <a:lumMod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61857" y="5294508"/>
            <a:ext cx="1752129"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VMware</a:t>
            </a:r>
          </a:p>
        </p:txBody>
      </p:sp>
      <p:sp>
        <p:nvSpPr>
          <p:cNvPr id="60" name="TextBox 59"/>
          <p:cNvSpPr txBox="1"/>
          <p:nvPr/>
        </p:nvSpPr>
        <p:spPr>
          <a:xfrm>
            <a:off x="2675651" y="5294508"/>
            <a:ext cx="1752129"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Hyper-V</a:t>
            </a:r>
          </a:p>
        </p:txBody>
      </p:sp>
      <p:sp>
        <p:nvSpPr>
          <p:cNvPr id="61" name="TextBox 60"/>
          <p:cNvSpPr txBox="1"/>
          <p:nvPr/>
        </p:nvSpPr>
        <p:spPr>
          <a:xfrm>
            <a:off x="4431018" y="5290182"/>
            <a:ext cx="1752129"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Physical</a:t>
            </a:r>
          </a:p>
        </p:txBody>
      </p:sp>
      <p:sp>
        <p:nvSpPr>
          <p:cNvPr id="11" name="Right Brace 10"/>
          <p:cNvSpPr/>
          <p:nvPr/>
        </p:nvSpPr>
        <p:spPr>
          <a:xfrm rot="16200000">
            <a:off x="3172720" y="1601274"/>
            <a:ext cx="496689" cy="4004261"/>
          </a:xfrm>
          <a:prstGeom prst="rightBrace">
            <a:avLst/>
          </a:prstGeom>
          <a:ln>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63">
              <a:defRPr/>
            </a:pPr>
            <a:endParaRPr lang="en-US" sz="1799" dirty="0">
              <a:solidFill>
                <a:srgbClr val="505050"/>
              </a:solidFill>
              <a:latin typeface="Segoe UI"/>
            </a:endParaRPr>
          </a:p>
        </p:txBody>
      </p:sp>
      <p:sp>
        <p:nvSpPr>
          <p:cNvPr id="23" name="Up-Down Arrow 22"/>
          <p:cNvSpPr/>
          <p:nvPr/>
        </p:nvSpPr>
        <p:spPr bwMode="auto">
          <a:xfrm>
            <a:off x="3306573" y="2812932"/>
            <a:ext cx="245387" cy="608915"/>
          </a:xfrm>
          <a:prstGeom prst="upDownArrow">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b" anchorCtr="0"/>
          <a:lstStyle/>
          <a:p>
            <a:pPr algn="ctr" defTabSz="932085">
              <a:defRPr/>
            </a:pPr>
            <a:endParaRPr lang="en-US" sz="800" dirty="0">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62" name="Picture 2" descr="C:\Users\chrisw\Desktop\Cloud Services 3.png"/>
          <p:cNvPicPr>
            <a:picLocks noChangeAspect="1" noChangeArrowheads="1"/>
          </p:cNvPicPr>
          <p:nvPr/>
        </p:nvPicPr>
        <p:blipFill>
          <a:blip r:embed="rId5" cstate="print">
            <a:duotone>
              <a:prstClr val="black"/>
              <a:srgbClr val="002060">
                <a:tint val="45000"/>
                <a:satMod val="400000"/>
              </a:srgbClr>
            </a:duotone>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71097" y="2008715"/>
            <a:ext cx="903976" cy="623304"/>
          </a:xfrm>
          <a:prstGeom prst="rect">
            <a:avLst/>
          </a:prstGeom>
          <a:solidFill>
            <a:schemeClr val="bg1"/>
          </a:solidFill>
          <a:extLst/>
        </p:spPr>
      </p:pic>
      <p:sp>
        <p:nvSpPr>
          <p:cNvPr id="64" name="Right Arrow 63"/>
          <p:cNvSpPr/>
          <p:nvPr/>
        </p:nvSpPr>
        <p:spPr bwMode="auto">
          <a:xfrm>
            <a:off x="1424046" y="2247379"/>
            <a:ext cx="828366" cy="344690"/>
          </a:xfrm>
          <a:prstGeom prst="rightArrow">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b" anchorCtr="0"/>
          <a:lstStyle/>
          <a:p>
            <a:pPr algn="ctr" defTabSz="932085">
              <a:defRPr/>
            </a:pPr>
            <a:endParaRPr lang="en-US" sz="8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5" name="Up-Down Arrow 64"/>
          <p:cNvSpPr/>
          <p:nvPr/>
        </p:nvSpPr>
        <p:spPr bwMode="auto">
          <a:xfrm rot="5400000">
            <a:off x="4391567" y="2124305"/>
            <a:ext cx="245387" cy="608915"/>
          </a:xfrm>
          <a:prstGeom prst="upDownArrow">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b" anchorCtr="0"/>
          <a:lstStyle/>
          <a:p>
            <a:pPr algn="ctr" defTabSz="932085">
              <a:defRPr/>
            </a:pPr>
            <a:endParaRPr lang="en-US" sz="8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8" name="TextBox 67"/>
          <p:cNvSpPr txBox="1"/>
          <p:nvPr/>
        </p:nvSpPr>
        <p:spPr>
          <a:xfrm>
            <a:off x="-32422" y="2513703"/>
            <a:ext cx="1752127"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AWS*</a:t>
            </a:r>
          </a:p>
        </p:txBody>
      </p:sp>
      <p:sp>
        <p:nvSpPr>
          <p:cNvPr id="24" name="Rectangle 23"/>
          <p:cNvSpPr/>
          <p:nvPr/>
        </p:nvSpPr>
        <p:spPr bwMode="auto">
          <a:xfrm>
            <a:off x="1677" y="758154"/>
            <a:ext cx="12433124" cy="5116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ctr" anchorCtr="0"/>
          <a:lstStyle/>
          <a:p>
            <a:pPr algn="ctr" defTabSz="932085">
              <a:defRPr/>
            </a:pPr>
            <a:r>
              <a:rPr lang="en-US" sz="2400" dirty="0">
                <a:gradFill>
                  <a:gsLst>
                    <a:gs pos="0">
                      <a:srgbClr val="FFFFFF"/>
                    </a:gs>
                    <a:gs pos="100000">
                      <a:srgbClr val="FFFFFF"/>
                    </a:gs>
                  </a:gsLst>
                  <a:lin ang="5400000" scaled="0"/>
                </a:gradFill>
                <a:latin typeface="Segoe UI"/>
                <a:ea typeface="Segoe UI" pitchFamily="34" charset="0"/>
                <a:cs typeface="Segoe UI" pitchFamily="34" charset="0"/>
              </a:rPr>
              <a:t>       </a:t>
            </a:r>
            <a:r>
              <a:rPr lang="en-US" sz="2400" b="1" dirty="0">
                <a:solidFill>
                  <a:srgbClr val="FFFFFF"/>
                </a:solidFill>
              </a:rPr>
              <a:t>Azure to Azure*</a:t>
            </a:r>
          </a:p>
        </p:txBody>
      </p:sp>
      <p:sp>
        <p:nvSpPr>
          <p:cNvPr id="92" name="Up-Down Arrow 91"/>
          <p:cNvSpPr/>
          <p:nvPr/>
        </p:nvSpPr>
        <p:spPr bwMode="auto">
          <a:xfrm rot="5400000">
            <a:off x="9139243" y="4322631"/>
            <a:ext cx="239514" cy="1324939"/>
          </a:xfrm>
          <a:prstGeom prst="upDownArrow">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b" anchorCtr="0"/>
          <a:lstStyle/>
          <a:p>
            <a:pPr algn="ctr" defTabSz="932085">
              <a:defRPr/>
            </a:pPr>
            <a:endParaRPr lang="en-US" sz="8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6" name="Up-Down Arrow 105"/>
          <p:cNvSpPr/>
          <p:nvPr/>
        </p:nvSpPr>
        <p:spPr bwMode="auto">
          <a:xfrm rot="5400000">
            <a:off x="9160543" y="1997418"/>
            <a:ext cx="255739" cy="1452764"/>
          </a:xfrm>
          <a:prstGeom prst="upDownArrow">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16" tIns="91416" rIns="34286" bIns="34286" rtlCol="0" anchor="b" anchorCtr="0"/>
          <a:lstStyle/>
          <a:p>
            <a:pPr algn="ctr" defTabSz="932085">
              <a:defRPr/>
            </a:pPr>
            <a:endParaRPr lang="en-US" sz="80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7" name="TextBox 106"/>
          <p:cNvSpPr txBox="1"/>
          <p:nvPr/>
        </p:nvSpPr>
        <p:spPr>
          <a:xfrm>
            <a:off x="7240389" y="3309465"/>
            <a:ext cx="4342483"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Physical/VMware to VMware</a:t>
            </a:r>
          </a:p>
        </p:txBody>
      </p:sp>
      <p:sp>
        <p:nvSpPr>
          <p:cNvPr id="109" name="TextBox 108"/>
          <p:cNvSpPr txBox="1"/>
          <p:nvPr/>
        </p:nvSpPr>
        <p:spPr>
          <a:xfrm>
            <a:off x="7768107" y="5436145"/>
            <a:ext cx="3504174" cy="634399"/>
          </a:xfrm>
          <a:prstGeom prst="rect">
            <a:avLst/>
          </a:prstGeom>
          <a:noFill/>
        </p:spPr>
        <p:txBody>
          <a:bodyPr wrap="square" lIns="182830" tIns="146263" rIns="182830" bIns="146263" rtlCol="0">
            <a:spAutoFit/>
          </a:bodyPr>
          <a:lstStyle/>
          <a:p>
            <a:pPr algn="ctr" defTabSz="932563">
              <a:lnSpc>
                <a:spcPct val="90000"/>
              </a:lnSpc>
              <a:spcAft>
                <a:spcPts val="599"/>
              </a:spcAft>
              <a:defRPr/>
            </a:pPr>
            <a:r>
              <a:rPr lang="en-US" sz="2400" dirty="0">
                <a:gradFill>
                  <a:gsLst>
                    <a:gs pos="2917">
                      <a:srgbClr val="505050"/>
                    </a:gs>
                    <a:gs pos="30000">
                      <a:srgbClr val="505050"/>
                    </a:gs>
                  </a:gsLst>
                  <a:lin ang="5400000" scaled="0"/>
                </a:gradFill>
                <a:latin typeface="Segoe UI"/>
              </a:rPr>
              <a:t>VMM to VMM</a:t>
            </a:r>
          </a:p>
        </p:txBody>
      </p:sp>
      <p:sp>
        <p:nvSpPr>
          <p:cNvPr id="110" name="TextBox 109"/>
          <p:cNvSpPr txBox="1"/>
          <p:nvPr/>
        </p:nvSpPr>
        <p:spPr>
          <a:xfrm>
            <a:off x="1375017" y="748040"/>
            <a:ext cx="2589284"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b="1" dirty="0">
                <a:solidFill>
                  <a:srgbClr val="FFFFFF"/>
                </a:solidFill>
                <a:latin typeface="Segoe UI"/>
              </a:rPr>
              <a:t>Site to Azure</a:t>
            </a:r>
          </a:p>
        </p:txBody>
      </p:sp>
      <p:sp>
        <p:nvSpPr>
          <p:cNvPr id="111" name="TextBox 110"/>
          <p:cNvSpPr txBox="1"/>
          <p:nvPr/>
        </p:nvSpPr>
        <p:spPr>
          <a:xfrm>
            <a:off x="8688101" y="699069"/>
            <a:ext cx="2589284" cy="634399"/>
          </a:xfrm>
          <a:prstGeom prst="rect">
            <a:avLst/>
          </a:prstGeom>
          <a:noFill/>
        </p:spPr>
        <p:txBody>
          <a:bodyPr wrap="square" lIns="182830" tIns="146263" rIns="182830" bIns="146263" rtlCol="0">
            <a:spAutoFit/>
          </a:bodyPr>
          <a:lstStyle/>
          <a:p>
            <a:pPr defTabSz="932563">
              <a:lnSpc>
                <a:spcPct val="90000"/>
              </a:lnSpc>
              <a:spcAft>
                <a:spcPts val="599"/>
              </a:spcAft>
              <a:defRPr/>
            </a:pPr>
            <a:r>
              <a:rPr lang="en-US" sz="2400" b="1" dirty="0">
                <a:solidFill>
                  <a:srgbClr val="FFFFFF"/>
                </a:solidFill>
                <a:latin typeface="Segoe UI"/>
              </a:rPr>
              <a:t>Site to Site</a:t>
            </a:r>
          </a:p>
        </p:txBody>
      </p:sp>
      <p:pic>
        <p:nvPicPr>
          <p:cNvPr id="56" name="Picture 55"/>
          <p:cNvPicPr>
            <a:picLocks noChangeAspect="1"/>
          </p:cNvPicPr>
          <p:nvPr/>
        </p:nvPicPr>
        <p:blipFill>
          <a:blip r:embed="rId7">
            <a:duotone>
              <a:prstClr val="black"/>
              <a:srgbClr val="00B0F0">
                <a:tint val="45000"/>
                <a:satMod val="400000"/>
              </a:srgbClr>
            </a:duotone>
            <a:extLst>
              <a:ext uri="{28A0092B-C50C-407E-A947-70E740481C1C}">
                <a14:useLocalDpi xmlns:a14="http://schemas.microsoft.com/office/drawing/2010/main" val="0"/>
              </a:ext>
            </a:extLst>
          </a:blip>
          <a:stretch>
            <a:fillRect/>
          </a:stretch>
        </p:blipFill>
        <p:spPr>
          <a:xfrm>
            <a:off x="4103942" y="1974212"/>
            <a:ext cx="2856730" cy="761795"/>
          </a:xfrm>
          <a:prstGeom prst="rect">
            <a:avLst/>
          </a:prstGeom>
        </p:spPr>
      </p:pic>
      <p:pic>
        <p:nvPicPr>
          <p:cNvPr id="58" name="Picture 57"/>
          <p:cNvPicPr>
            <a:picLocks noChangeAspect="1"/>
          </p:cNvPicPr>
          <p:nvPr/>
        </p:nvPicPr>
        <p:blipFill>
          <a:blip r:embed="rId8">
            <a:duotone>
              <a:prstClr val="black"/>
              <a:srgbClr val="2FA7D1">
                <a:tint val="45000"/>
                <a:satMod val="400000"/>
              </a:srgbClr>
            </a:duotone>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940739" y="1965293"/>
            <a:ext cx="2856730" cy="761795"/>
          </a:xfrm>
          <a:prstGeom prst="rect">
            <a:avLst/>
          </a:prstGeom>
        </p:spPr>
      </p:pic>
      <p:pic>
        <p:nvPicPr>
          <p:cNvPr id="7" name="Picture 6"/>
          <p:cNvPicPr>
            <a:picLocks noChangeAspect="1"/>
          </p:cNvPicPr>
          <p:nvPr/>
        </p:nvPicPr>
        <p:blipFill>
          <a:blip r:embed="rId10"/>
          <a:stretch>
            <a:fillRect/>
          </a:stretch>
        </p:blipFill>
        <p:spPr>
          <a:xfrm>
            <a:off x="865117" y="3955145"/>
            <a:ext cx="1278044" cy="1411000"/>
          </a:xfrm>
          <a:prstGeom prst="rect">
            <a:avLst/>
          </a:prstGeom>
        </p:spPr>
      </p:pic>
      <p:pic>
        <p:nvPicPr>
          <p:cNvPr id="8" name="Picture 7"/>
          <p:cNvPicPr>
            <a:picLocks noChangeAspect="1"/>
          </p:cNvPicPr>
          <p:nvPr/>
        </p:nvPicPr>
        <p:blipFill>
          <a:blip r:embed="rId11"/>
          <a:stretch>
            <a:fillRect/>
          </a:stretch>
        </p:blipFill>
        <p:spPr>
          <a:xfrm>
            <a:off x="7129085" y="1886961"/>
            <a:ext cx="873807" cy="964710"/>
          </a:xfrm>
          <a:prstGeom prst="rect">
            <a:avLst/>
          </a:prstGeom>
        </p:spPr>
      </p:pic>
      <p:pic>
        <p:nvPicPr>
          <p:cNvPr id="10" name="Picture 9"/>
          <p:cNvPicPr>
            <a:picLocks noChangeAspect="1"/>
          </p:cNvPicPr>
          <p:nvPr/>
        </p:nvPicPr>
        <p:blipFill>
          <a:blip r:embed="rId12"/>
          <a:stretch>
            <a:fillRect/>
          </a:stretch>
        </p:blipFill>
        <p:spPr>
          <a:xfrm>
            <a:off x="10290962" y="1886960"/>
            <a:ext cx="1278044" cy="1411000"/>
          </a:xfrm>
          <a:prstGeom prst="rect">
            <a:avLst/>
          </a:prstGeom>
        </p:spPr>
      </p:pic>
      <p:pic>
        <p:nvPicPr>
          <p:cNvPr id="17" name="Picture 16"/>
          <p:cNvPicPr>
            <a:picLocks noChangeAspect="1"/>
          </p:cNvPicPr>
          <p:nvPr/>
        </p:nvPicPr>
        <p:blipFill>
          <a:blip r:embed="rId13"/>
          <a:stretch>
            <a:fillRect/>
          </a:stretch>
        </p:blipFill>
        <p:spPr>
          <a:xfrm>
            <a:off x="2856860" y="3982852"/>
            <a:ext cx="1193741" cy="1299594"/>
          </a:xfrm>
          <a:prstGeom prst="rect">
            <a:avLst/>
          </a:prstGeom>
        </p:spPr>
      </p:pic>
      <p:pic>
        <p:nvPicPr>
          <p:cNvPr id="73" name="Picture 72"/>
          <p:cNvPicPr>
            <a:picLocks noChangeAspect="1"/>
          </p:cNvPicPr>
          <p:nvPr/>
        </p:nvPicPr>
        <p:blipFill>
          <a:blip r:embed="rId13"/>
          <a:stretch>
            <a:fillRect/>
          </a:stretch>
        </p:blipFill>
        <p:spPr>
          <a:xfrm>
            <a:off x="7240770" y="4220001"/>
            <a:ext cx="1193741" cy="1299594"/>
          </a:xfrm>
          <a:prstGeom prst="rect">
            <a:avLst/>
          </a:prstGeom>
        </p:spPr>
      </p:pic>
      <p:pic>
        <p:nvPicPr>
          <p:cNvPr id="74" name="Picture 73"/>
          <p:cNvPicPr>
            <a:picLocks noChangeAspect="1"/>
          </p:cNvPicPr>
          <p:nvPr/>
        </p:nvPicPr>
        <p:blipFill>
          <a:blip r:embed="rId13"/>
          <a:stretch>
            <a:fillRect/>
          </a:stretch>
        </p:blipFill>
        <p:spPr>
          <a:xfrm>
            <a:off x="10083492" y="4220001"/>
            <a:ext cx="1193741" cy="1299594"/>
          </a:xfrm>
          <a:prstGeom prst="rect">
            <a:avLst/>
          </a:prstGeom>
        </p:spPr>
      </p:pic>
      <p:grpSp>
        <p:nvGrpSpPr>
          <p:cNvPr id="18" name="Group 17"/>
          <p:cNvGrpSpPr/>
          <p:nvPr/>
        </p:nvGrpSpPr>
        <p:grpSpPr>
          <a:xfrm>
            <a:off x="4697191" y="4080973"/>
            <a:ext cx="1419026" cy="1282399"/>
            <a:chOff x="4696181" y="4081055"/>
            <a:chExt cx="1419227" cy="1282581"/>
          </a:xfrm>
        </p:grpSpPr>
        <p:pic>
          <p:nvPicPr>
            <p:cNvPr id="12" name="Picture 11"/>
            <p:cNvPicPr>
              <a:picLocks noChangeAspect="1"/>
            </p:cNvPicPr>
            <p:nvPr/>
          </p:nvPicPr>
          <p:blipFill>
            <a:blip r:embed="rId14"/>
            <a:stretch>
              <a:fillRect/>
            </a:stretch>
          </p:blipFill>
          <p:spPr>
            <a:xfrm>
              <a:off x="4696181" y="4635636"/>
              <a:ext cx="672750" cy="728000"/>
            </a:xfrm>
            <a:prstGeom prst="rect">
              <a:avLst/>
            </a:prstGeom>
          </p:spPr>
        </p:pic>
        <p:pic>
          <p:nvPicPr>
            <p:cNvPr id="13" name="Picture 12"/>
            <p:cNvPicPr>
              <a:picLocks noChangeAspect="1"/>
            </p:cNvPicPr>
            <p:nvPr/>
          </p:nvPicPr>
          <p:blipFill>
            <a:blip r:embed="rId15"/>
            <a:stretch>
              <a:fillRect/>
            </a:stretch>
          </p:blipFill>
          <p:spPr>
            <a:xfrm>
              <a:off x="5277037" y="4084608"/>
              <a:ext cx="672750" cy="728000"/>
            </a:xfrm>
            <a:prstGeom prst="rect">
              <a:avLst/>
            </a:prstGeom>
          </p:spPr>
        </p:pic>
        <p:pic>
          <p:nvPicPr>
            <p:cNvPr id="75" name="Picture 7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328478" y="4081055"/>
              <a:ext cx="786930" cy="784482"/>
            </a:xfrm>
            <a:prstGeom prst="rect">
              <a:avLst/>
            </a:prstGeom>
          </p:spPr>
        </p:pic>
      </p:grpSp>
      <p:grpSp>
        <p:nvGrpSpPr>
          <p:cNvPr id="76" name="Group 75"/>
          <p:cNvGrpSpPr/>
          <p:nvPr/>
        </p:nvGrpSpPr>
        <p:grpSpPr>
          <a:xfrm>
            <a:off x="7789182" y="2410578"/>
            <a:ext cx="742219" cy="703328"/>
            <a:chOff x="4696181" y="4081055"/>
            <a:chExt cx="1419227" cy="1282581"/>
          </a:xfrm>
        </p:grpSpPr>
        <p:pic>
          <p:nvPicPr>
            <p:cNvPr id="77" name="Picture 76"/>
            <p:cNvPicPr>
              <a:picLocks noChangeAspect="1"/>
            </p:cNvPicPr>
            <p:nvPr/>
          </p:nvPicPr>
          <p:blipFill>
            <a:blip r:embed="rId14"/>
            <a:stretch>
              <a:fillRect/>
            </a:stretch>
          </p:blipFill>
          <p:spPr>
            <a:xfrm>
              <a:off x="4696181" y="4635636"/>
              <a:ext cx="672750" cy="728000"/>
            </a:xfrm>
            <a:prstGeom prst="rect">
              <a:avLst/>
            </a:prstGeom>
          </p:spPr>
        </p:pic>
        <p:pic>
          <p:nvPicPr>
            <p:cNvPr id="78" name="Picture 77"/>
            <p:cNvPicPr>
              <a:picLocks noChangeAspect="1"/>
            </p:cNvPicPr>
            <p:nvPr/>
          </p:nvPicPr>
          <p:blipFill>
            <a:blip r:embed="rId15"/>
            <a:stretch>
              <a:fillRect/>
            </a:stretch>
          </p:blipFill>
          <p:spPr>
            <a:xfrm>
              <a:off x="5277037" y="4084608"/>
              <a:ext cx="672750" cy="728000"/>
            </a:xfrm>
            <a:prstGeom prst="rect">
              <a:avLst/>
            </a:prstGeom>
          </p:spPr>
        </p:pic>
        <p:pic>
          <p:nvPicPr>
            <p:cNvPr id="79" name="Picture 7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328478" y="4081055"/>
              <a:ext cx="786930" cy="784482"/>
            </a:xfrm>
            <a:prstGeom prst="rect">
              <a:avLst/>
            </a:prstGeom>
          </p:spPr>
        </p:pic>
      </p:grpSp>
    </p:spTree>
    <p:extLst>
      <p:ext uri="{BB962C8B-B14F-4D97-AF65-F5344CB8AC3E}">
        <p14:creationId xmlns:p14="http://schemas.microsoft.com/office/powerpoint/2010/main" val="830549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138CBA-39A1-42F3-BB29-043A6E8D5189}"/>
              </a:ext>
            </a:extLst>
          </p:cNvPr>
          <p:cNvSpPr>
            <a:spLocks noGrp="1"/>
          </p:cNvSpPr>
          <p:nvPr>
            <p:ph type="title"/>
          </p:nvPr>
        </p:nvSpPr>
        <p:spPr/>
        <p:txBody>
          <a:bodyPr/>
          <a:lstStyle/>
          <a:p>
            <a:r>
              <a:rPr lang="en-US" dirty="0"/>
              <a:t>ASR: Multiple Scenarios – One Solution</a:t>
            </a:r>
          </a:p>
        </p:txBody>
      </p:sp>
      <p:sp>
        <p:nvSpPr>
          <p:cNvPr id="2" name="Text Placeholder 1">
            <a:extLst>
              <a:ext uri="{FF2B5EF4-FFF2-40B4-BE49-F238E27FC236}">
                <a16:creationId xmlns:a16="http://schemas.microsoft.com/office/drawing/2014/main" id="{775B31DC-6CC2-428F-B5FF-BF911DC281D9}"/>
              </a:ext>
            </a:extLst>
          </p:cNvPr>
          <p:cNvSpPr>
            <a:spLocks noGrp="1"/>
          </p:cNvSpPr>
          <p:nvPr>
            <p:ph type="body" sz="quarter" idx="4294967295"/>
          </p:nvPr>
        </p:nvSpPr>
        <p:spPr>
          <a:xfrm>
            <a:off x="603360" y="2063282"/>
            <a:ext cx="11283357" cy="4594569"/>
          </a:xfrm>
        </p:spPr>
        <p:txBody>
          <a:bodyPr/>
          <a:lstStyle/>
          <a:p>
            <a:pPr>
              <a:buClr>
                <a:schemeClr val="accent2"/>
              </a:buClr>
              <a:buFont typeface="Wingdings" panose="05000000000000000000" pitchFamily="2" charset="2"/>
              <a:buChar char="ü"/>
            </a:pPr>
            <a:r>
              <a:rPr lang="en-US" sz="3264" dirty="0"/>
              <a:t>Automated VM level Replication</a:t>
            </a:r>
          </a:p>
          <a:p>
            <a:pPr>
              <a:buClr>
                <a:schemeClr val="accent2"/>
              </a:buClr>
              <a:buFont typeface="Wingdings" panose="05000000000000000000" pitchFamily="2" charset="2"/>
              <a:buChar char="ü"/>
            </a:pPr>
            <a:r>
              <a:rPr lang="en-US" sz="3264" dirty="0"/>
              <a:t> RPO of seconds and RTO of minutes</a:t>
            </a:r>
          </a:p>
          <a:p>
            <a:pPr>
              <a:buClr>
                <a:schemeClr val="accent2"/>
              </a:buClr>
              <a:buFont typeface="Wingdings" panose="05000000000000000000" pitchFamily="2" charset="2"/>
              <a:buChar char="ü"/>
            </a:pPr>
            <a:r>
              <a:rPr lang="en-US" sz="3264" dirty="0"/>
              <a:t> No impact DR Drills with Test Failover </a:t>
            </a:r>
          </a:p>
          <a:p>
            <a:pPr>
              <a:buClr>
                <a:schemeClr val="accent2"/>
              </a:buClr>
              <a:buFont typeface="Wingdings" panose="05000000000000000000" pitchFamily="2" charset="2"/>
              <a:buChar char="ü"/>
            </a:pPr>
            <a:r>
              <a:rPr lang="en-US" sz="3264" dirty="0"/>
              <a:t> Planned and unplanned failover</a:t>
            </a:r>
          </a:p>
          <a:p>
            <a:pPr>
              <a:buClr>
                <a:schemeClr val="accent2"/>
              </a:buClr>
              <a:buFont typeface="Wingdings" panose="05000000000000000000" pitchFamily="2" charset="2"/>
              <a:buChar char="ü"/>
            </a:pPr>
            <a:r>
              <a:rPr lang="en-US" sz="3264" dirty="0"/>
              <a:t> Orchestrated Recovery Plans for Disaster Recovery</a:t>
            </a:r>
          </a:p>
          <a:p>
            <a:pPr>
              <a:buClr>
                <a:schemeClr val="accent2"/>
              </a:buClr>
              <a:buFont typeface="Wingdings" panose="05000000000000000000" pitchFamily="2" charset="2"/>
              <a:buChar char="ü"/>
            </a:pPr>
            <a:r>
              <a:rPr lang="en-US" sz="3264" dirty="0"/>
              <a:t> Failback support </a:t>
            </a:r>
          </a:p>
          <a:p>
            <a:pPr>
              <a:buClr>
                <a:schemeClr val="accent2"/>
              </a:buClr>
              <a:buFont typeface="Wingdings" panose="05000000000000000000" pitchFamily="2" charset="2"/>
              <a:buChar char="ü"/>
            </a:pPr>
            <a:r>
              <a:rPr lang="en-US" sz="3264" dirty="0"/>
              <a:t> Migrate to Azure from anywhere</a:t>
            </a:r>
          </a:p>
          <a:p>
            <a:pPr>
              <a:buClr>
                <a:schemeClr val="accent2"/>
              </a:buClr>
              <a:buFont typeface="Wingdings" panose="05000000000000000000" pitchFamily="2" charset="2"/>
              <a:buChar char="ü"/>
            </a:pPr>
            <a:r>
              <a:rPr lang="en-US" sz="3264" dirty="0"/>
              <a:t> Create on-demand test copies in Azure</a:t>
            </a:r>
          </a:p>
        </p:txBody>
      </p:sp>
      <p:sp>
        <p:nvSpPr>
          <p:cNvPr id="4" name="TextBox 3">
            <a:extLst>
              <a:ext uri="{FF2B5EF4-FFF2-40B4-BE49-F238E27FC236}">
                <a16:creationId xmlns:a16="http://schemas.microsoft.com/office/drawing/2014/main" id="{797712CB-79C0-43A3-81DF-0C2B56153B8D}"/>
              </a:ext>
            </a:extLst>
          </p:cNvPr>
          <p:cNvSpPr txBox="1"/>
          <p:nvPr/>
        </p:nvSpPr>
        <p:spPr>
          <a:xfrm>
            <a:off x="727156" y="1152928"/>
            <a:ext cx="11159560" cy="768409"/>
          </a:xfrm>
          <a:prstGeom prst="rect">
            <a:avLst/>
          </a:prstGeom>
          <a:solidFill>
            <a:schemeClr val="accent1"/>
          </a:solidFill>
          <a:ln>
            <a:solidFill>
              <a:schemeClr val="accent1"/>
            </a:solidFill>
          </a:ln>
        </p:spPr>
        <p:txBody>
          <a:bodyPr wrap="square" lIns="0" tIns="0" rIns="0" bIns="0" rtlCol="0">
            <a:spAutoFit/>
          </a:bodyPr>
          <a:lstStyle/>
          <a:p>
            <a:pPr algn="ctr"/>
            <a:r>
              <a:rPr lang="en-US" sz="4896" spc="-71" dirty="0">
                <a:solidFill>
                  <a:schemeClr val="bg1"/>
                </a:solidFill>
              </a:rPr>
              <a:t>Disaster Recovery | Migration | </a:t>
            </a:r>
            <a:r>
              <a:rPr lang="en-US" sz="4896" spc="-71" dirty="0" err="1">
                <a:solidFill>
                  <a:schemeClr val="bg1"/>
                </a:solidFill>
              </a:rPr>
              <a:t>DevTest</a:t>
            </a:r>
            <a:endParaRPr lang="en-US" sz="4896" spc="-71" dirty="0">
              <a:solidFill>
                <a:schemeClr val="bg1"/>
              </a:solidFill>
            </a:endParaRPr>
          </a:p>
        </p:txBody>
      </p:sp>
    </p:spTree>
    <p:extLst>
      <p:ext uri="{BB962C8B-B14F-4D97-AF65-F5344CB8AC3E}">
        <p14:creationId xmlns:p14="http://schemas.microsoft.com/office/powerpoint/2010/main" val="125476159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9" y="5794"/>
            <a:ext cx="11388520" cy="1096834"/>
          </a:xfrm>
        </p:spPr>
        <p:txBody>
          <a:bodyPr/>
          <a:lstStyle/>
          <a:p>
            <a:r>
              <a:rPr lang="en-US" sz="5398">
                <a:solidFill>
                  <a:schemeClr val="tx1"/>
                </a:solidFill>
              </a:rPr>
              <a:t>Replication &amp; Migration of workloads</a:t>
            </a:r>
          </a:p>
        </p:txBody>
      </p:sp>
      <p:sp>
        <p:nvSpPr>
          <p:cNvPr id="3" name="Title 1"/>
          <p:cNvSpPr txBox="1">
            <a:spLocks/>
          </p:cNvSpPr>
          <p:nvPr/>
        </p:nvSpPr>
        <p:spPr>
          <a:xfrm>
            <a:off x="-11812" y="725532"/>
            <a:ext cx="11844201" cy="1096834"/>
          </a:xfrm>
          <a:prstGeom prst="rect">
            <a:avLst/>
          </a:prstGeom>
        </p:spPr>
        <p:txBody>
          <a:bodyPr vert="horz" wrap="square" lIns="198871" tIns="124294" rIns="198871" bIns="124294"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defTabSz="699250">
              <a:lnSpc>
                <a:spcPts val="4722"/>
              </a:lnSpc>
              <a:defRPr/>
            </a:pPr>
            <a:r>
              <a:rPr lang="en-US" sz="3198">
                <a:solidFill>
                  <a:srgbClr val="0072C6"/>
                </a:solidFill>
                <a:latin typeface="Segoe UI Light"/>
              </a:rPr>
              <a:t>Heterogeneous Platform Support</a:t>
            </a:r>
          </a:p>
          <a:p>
            <a:pPr defTabSz="699250">
              <a:lnSpc>
                <a:spcPts val="4722"/>
              </a:lnSpc>
              <a:defRPr/>
            </a:pPr>
            <a:r>
              <a:rPr lang="en-US" sz="3198">
                <a:solidFill>
                  <a:srgbClr val="0072C6"/>
                </a:solidFill>
                <a:latin typeface="Segoe UI Light"/>
              </a:rPr>
              <a:t>Cloud 1</a:t>
            </a:r>
            <a:r>
              <a:rPr lang="en-US" sz="3198" baseline="30000">
                <a:solidFill>
                  <a:srgbClr val="0072C6"/>
                </a:solidFill>
                <a:latin typeface="Segoe UI Light"/>
              </a:rPr>
              <a:t>st</a:t>
            </a:r>
            <a:r>
              <a:rPr lang="en-US" sz="3198">
                <a:solidFill>
                  <a:srgbClr val="0072C6"/>
                </a:solidFill>
                <a:latin typeface="Segoe UI Light"/>
              </a:rPr>
              <a:t> Service</a:t>
            </a:r>
          </a:p>
        </p:txBody>
      </p:sp>
      <p:sp>
        <p:nvSpPr>
          <p:cNvPr id="94" name="Rectangle 93"/>
          <p:cNvSpPr/>
          <p:nvPr/>
        </p:nvSpPr>
        <p:spPr bwMode="auto">
          <a:xfrm>
            <a:off x="3527" y="6031452"/>
            <a:ext cx="12427657" cy="960129"/>
          </a:xfrm>
          <a:prstGeom prst="rect">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86388" tIns="149110" rIns="186388" bIns="149110" numCol="1" spcCol="0" rtlCol="0" fromWordArt="0" anchor="t" anchorCtr="0" forceAA="0" compatLnSpc="1">
            <a:prstTxWarp prst="textNoShape">
              <a:avLst/>
            </a:prstTxWarp>
            <a:noAutofit/>
          </a:bodyPr>
          <a:lstStyle/>
          <a:p>
            <a:pPr algn="ctr" defTabSz="950237" fontAlgn="base">
              <a:lnSpc>
                <a:spcPct val="90000"/>
              </a:lnSpc>
              <a:spcBef>
                <a:spcPct val="0"/>
              </a:spcBef>
              <a:spcAft>
                <a:spcPct val="0"/>
              </a:spcAft>
              <a:defRPr/>
            </a:pPr>
            <a:endParaRPr lang="en-US" sz="2448" kern="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96" name="Title 1"/>
          <p:cNvSpPr txBox="1">
            <a:spLocks/>
          </p:cNvSpPr>
          <p:nvPr/>
        </p:nvSpPr>
        <p:spPr>
          <a:xfrm>
            <a:off x="162882" y="6117122"/>
            <a:ext cx="11998677" cy="738979"/>
          </a:xfrm>
          <a:prstGeom prst="rect">
            <a:avLst/>
          </a:prstGeom>
        </p:spPr>
        <p:txBody>
          <a:bodyPr vert="horz" wrap="square" lIns="198871" tIns="124294" rIns="198871" bIns="124294"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gn="ctr" defTabSz="699250">
              <a:lnSpc>
                <a:spcPct val="100000"/>
              </a:lnSpc>
              <a:defRPr/>
            </a:pPr>
            <a:r>
              <a:rPr lang="en-US" sz="2800">
                <a:solidFill>
                  <a:srgbClr val="FFFFFF"/>
                </a:solidFill>
                <a:latin typeface="Segoe UI"/>
              </a:rPr>
              <a:t>True Datacenter Extension, Protection, &amp; Portability</a:t>
            </a:r>
          </a:p>
        </p:txBody>
      </p:sp>
      <p:sp>
        <p:nvSpPr>
          <p:cNvPr id="155" name="TextBox 154"/>
          <p:cNvSpPr txBox="1"/>
          <p:nvPr/>
        </p:nvSpPr>
        <p:spPr>
          <a:xfrm>
            <a:off x="7757091" y="1163890"/>
            <a:ext cx="4533802" cy="5089031"/>
          </a:xfrm>
          <a:prstGeom prst="rect">
            <a:avLst/>
          </a:prstGeom>
          <a:noFill/>
        </p:spPr>
        <p:txBody>
          <a:bodyPr wrap="square" rtlCol="0">
            <a:spAutoFit/>
          </a:bodyPr>
          <a:lstStyle/>
          <a:p>
            <a:pPr algn="ctr" defTabSz="932239">
              <a:defRPr/>
            </a:pPr>
            <a:r>
              <a:rPr lang="en-US" sz="3264" b="1" u="sng" kern="0">
                <a:solidFill>
                  <a:sysClr val="windowText" lastClr="000000"/>
                </a:solidFill>
                <a:latin typeface="Segoe UI"/>
              </a:rPr>
              <a:t>Datacenter Extension</a:t>
            </a:r>
          </a:p>
          <a:p>
            <a:pPr defTabSz="932239">
              <a:defRPr/>
            </a:pPr>
            <a:endParaRPr lang="en-US" sz="2040" kern="0">
              <a:solidFill>
                <a:sysClr val="windowText" lastClr="000000"/>
              </a:solidFill>
              <a:latin typeface="Segoe UI"/>
            </a:endParaRPr>
          </a:p>
          <a:p>
            <a:pPr defTabSz="932239">
              <a:defRPr/>
            </a:pPr>
            <a:r>
              <a:rPr lang="en-US" sz="2040" kern="0">
                <a:solidFill>
                  <a:sysClr val="windowText" lastClr="000000"/>
                </a:solidFill>
                <a:latin typeface="Segoe UI"/>
              </a:rPr>
              <a:t>A true Public Cloud DR Service is on-demand, heterogeneous, and automated.</a:t>
            </a:r>
          </a:p>
          <a:p>
            <a:pPr defTabSz="932239">
              <a:defRPr/>
            </a:pPr>
            <a:endParaRPr lang="en-US" sz="2040" kern="0">
              <a:solidFill>
                <a:sysClr val="windowText" lastClr="000000"/>
              </a:solidFill>
              <a:latin typeface="Segoe UI"/>
            </a:endParaRPr>
          </a:p>
          <a:p>
            <a:pPr defTabSz="932239">
              <a:defRPr/>
            </a:pPr>
            <a:r>
              <a:rPr lang="en-US" sz="2040" kern="0">
                <a:solidFill>
                  <a:sysClr val="windowText" lastClr="000000"/>
                </a:solidFill>
                <a:latin typeface="Segoe UI"/>
              </a:rPr>
              <a:t>Data Replication forms a constant connection to the Public Cloud.  Your data can become usable on demand for Recovery, Testing, or Migration. </a:t>
            </a:r>
          </a:p>
          <a:p>
            <a:pPr defTabSz="932239">
              <a:defRPr/>
            </a:pPr>
            <a:endParaRPr lang="en-US" sz="2040" b="1" u="sng" kern="0">
              <a:solidFill>
                <a:sysClr val="windowText" lastClr="000000"/>
              </a:solidFill>
              <a:latin typeface="Segoe UI"/>
            </a:endParaRPr>
          </a:p>
          <a:p>
            <a:pPr algn="ctr" defTabSz="932239">
              <a:defRPr/>
            </a:pPr>
            <a:r>
              <a:rPr lang="en-US" sz="2040" b="1">
                <a:solidFill>
                  <a:srgbClr val="002060"/>
                </a:solidFill>
                <a:latin typeface="Segoe UI"/>
              </a:rPr>
              <a:t>Hyper-V &amp; VMware &lt;- - &gt; Azure</a:t>
            </a:r>
          </a:p>
          <a:p>
            <a:pPr algn="ctr" defTabSz="932239">
              <a:defRPr/>
            </a:pPr>
            <a:r>
              <a:rPr lang="en-US" sz="2040" b="1">
                <a:solidFill>
                  <a:srgbClr val="002060"/>
                </a:solidFill>
                <a:latin typeface="Segoe UI"/>
              </a:rPr>
              <a:t>Physical - - &gt; Azure*</a:t>
            </a:r>
          </a:p>
          <a:p>
            <a:pPr algn="ctr" defTabSz="932239">
              <a:defRPr/>
            </a:pPr>
            <a:r>
              <a:rPr lang="en-US" sz="2040" b="1">
                <a:solidFill>
                  <a:srgbClr val="002060"/>
                </a:solidFill>
                <a:latin typeface="Segoe UI"/>
              </a:rPr>
              <a:t>On-premises &lt; - - &gt; On-premises</a:t>
            </a:r>
          </a:p>
          <a:p>
            <a:pPr algn="ctr" defTabSz="932239">
              <a:defRPr/>
            </a:pPr>
            <a:r>
              <a:rPr lang="en-US" sz="2040" b="1">
                <a:solidFill>
                  <a:srgbClr val="002060"/>
                </a:solidFill>
                <a:latin typeface="Segoe UI"/>
              </a:rPr>
              <a:t>Azure &lt; - - &gt; Azure</a:t>
            </a:r>
          </a:p>
        </p:txBody>
      </p:sp>
      <p:sp>
        <p:nvSpPr>
          <p:cNvPr id="18" name="Left-Right Arrow 17"/>
          <p:cNvSpPr/>
          <p:nvPr/>
        </p:nvSpPr>
        <p:spPr>
          <a:xfrm>
            <a:off x="3281176" y="3535441"/>
            <a:ext cx="2597099" cy="81138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39">
              <a:defRPr/>
            </a:pPr>
            <a:r>
              <a:rPr lang="en-US" sz="1836" kern="0">
                <a:solidFill>
                  <a:srgbClr val="FFFFFF"/>
                </a:solidFill>
                <a:latin typeface="Segoe UI"/>
              </a:rPr>
              <a:t>Replication</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965" y="2092687"/>
            <a:ext cx="862002" cy="924808"/>
          </a:xfrm>
          <a:prstGeom prst="rect">
            <a:avLst/>
          </a:prstGeom>
        </p:spPr>
      </p:pic>
      <p:grpSp>
        <p:nvGrpSpPr>
          <p:cNvPr id="4" name="Group 3"/>
          <p:cNvGrpSpPr/>
          <p:nvPr/>
        </p:nvGrpSpPr>
        <p:grpSpPr>
          <a:xfrm>
            <a:off x="5951098" y="3218303"/>
            <a:ext cx="1323803" cy="1620117"/>
            <a:chOff x="5657700" y="3155407"/>
            <a:chExt cx="1298332" cy="1588945"/>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4574" y="3155407"/>
              <a:ext cx="1171458" cy="1171458"/>
            </a:xfrm>
            <a:prstGeom prst="rect">
              <a:avLst/>
            </a:prstGeom>
          </p:spPr>
        </p:pic>
        <p:pic>
          <p:nvPicPr>
            <p:cNvPr id="7" name="Picture 6"/>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344475" y="3665459"/>
              <a:ext cx="543341" cy="543341"/>
            </a:xfrm>
            <a:prstGeom prst="rect">
              <a:avLst/>
            </a:prstGeom>
          </p:spPr>
        </p:pic>
        <p:sp>
          <p:nvSpPr>
            <p:cNvPr id="43" name="TextBox 42"/>
            <p:cNvSpPr txBox="1"/>
            <p:nvPr/>
          </p:nvSpPr>
          <p:spPr>
            <a:xfrm>
              <a:off x="5657700" y="4212389"/>
              <a:ext cx="1280613" cy="531963"/>
            </a:xfrm>
            <a:prstGeom prst="rect">
              <a:avLst/>
            </a:prstGeom>
            <a:noFill/>
          </p:spPr>
          <p:txBody>
            <a:bodyPr wrap="square" rtlCol="0">
              <a:spAutoFit/>
            </a:bodyPr>
            <a:lstStyle/>
            <a:p>
              <a:pPr algn="ctr" defTabSz="932239">
                <a:defRPr/>
              </a:pPr>
              <a:r>
                <a:rPr lang="en-US" sz="1428" kern="0">
                  <a:solidFill>
                    <a:sysClr val="windowText" lastClr="000000"/>
                  </a:solidFill>
                  <a:latin typeface="Segoe UI"/>
                </a:rPr>
                <a:t>Cloud Storage</a:t>
              </a:r>
            </a:p>
          </p:txBody>
        </p:sp>
      </p:grpSp>
      <p:grpSp>
        <p:nvGrpSpPr>
          <p:cNvPr id="29" name="Group 28"/>
          <p:cNvGrpSpPr/>
          <p:nvPr/>
        </p:nvGrpSpPr>
        <p:grpSpPr>
          <a:xfrm>
            <a:off x="1878202" y="3339052"/>
            <a:ext cx="1305736" cy="1727253"/>
            <a:chOff x="1505752" y="2808109"/>
            <a:chExt cx="1181962" cy="1457337"/>
          </a:xfrm>
        </p:grpSpPr>
        <p:grpSp>
          <p:nvGrpSpPr>
            <p:cNvPr id="30" name="Group 29"/>
            <p:cNvGrpSpPr/>
            <p:nvPr/>
          </p:nvGrpSpPr>
          <p:grpSpPr>
            <a:xfrm>
              <a:off x="1600082" y="2808109"/>
              <a:ext cx="1013793" cy="1031287"/>
              <a:chOff x="3319122" y="2841880"/>
              <a:chExt cx="1659177" cy="1573952"/>
            </a:xfrm>
          </p:grpSpPr>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9122" y="2845631"/>
                <a:ext cx="780291" cy="780290"/>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8012" y="3635542"/>
                <a:ext cx="780287" cy="78029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8008" y="2841880"/>
                <a:ext cx="780288" cy="780290"/>
              </a:xfrm>
              <a:prstGeom prst="rect">
                <a:avLst/>
              </a:prstGeom>
            </p:spPr>
          </p:pic>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19123" y="3629673"/>
                <a:ext cx="780294" cy="780290"/>
              </a:xfrm>
              <a:prstGeom prst="rect">
                <a:avLst/>
              </a:prstGeom>
            </p:spPr>
          </p:pic>
        </p:grpSp>
        <p:sp>
          <p:nvSpPr>
            <p:cNvPr id="31" name="TextBox 30"/>
            <p:cNvSpPr txBox="1"/>
            <p:nvPr/>
          </p:nvSpPr>
          <p:spPr>
            <a:xfrm>
              <a:off x="1505752" y="3807872"/>
              <a:ext cx="1181962" cy="457574"/>
            </a:xfrm>
            <a:prstGeom prst="rect">
              <a:avLst/>
            </a:prstGeom>
            <a:noFill/>
          </p:spPr>
          <p:txBody>
            <a:bodyPr wrap="square" rtlCol="0">
              <a:spAutoFit/>
            </a:bodyPr>
            <a:lstStyle/>
            <a:p>
              <a:pPr algn="ctr" defTabSz="932239">
                <a:defRPr/>
              </a:pPr>
              <a:r>
                <a:rPr lang="en-US" sz="1428" kern="0">
                  <a:solidFill>
                    <a:sysClr val="windowText" lastClr="000000"/>
                  </a:solidFill>
                  <a:latin typeface="Segoe UI"/>
                </a:rPr>
                <a:t>Virtual Machines</a:t>
              </a:r>
            </a:p>
          </p:txBody>
        </p:sp>
      </p:grpSp>
      <p:pic>
        <p:nvPicPr>
          <p:cNvPr id="42" name="Picture 41"/>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21033" y="3881728"/>
            <a:ext cx="668900" cy="717637"/>
          </a:xfrm>
          <a:prstGeom prst="rect">
            <a:avLst/>
          </a:prstGeom>
        </p:spPr>
      </p:pic>
      <p:sp>
        <p:nvSpPr>
          <p:cNvPr id="44" name="TextBox 43"/>
          <p:cNvSpPr txBox="1"/>
          <p:nvPr/>
        </p:nvSpPr>
        <p:spPr>
          <a:xfrm>
            <a:off x="482670" y="4577868"/>
            <a:ext cx="1795258" cy="318241"/>
          </a:xfrm>
          <a:prstGeom prst="rect">
            <a:avLst/>
          </a:prstGeom>
          <a:noFill/>
        </p:spPr>
        <p:txBody>
          <a:bodyPr wrap="square" rtlCol="0">
            <a:spAutoFit/>
          </a:bodyPr>
          <a:lstStyle/>
          <a:p>
            <a:pPr algn="ctr" defTabSz="932239">
              <a:defRPr/>
            </a:pPr>
            <a:r>
              <a:rPr lang="en-US" sz="1428" kern="0">
                <a:solidFill>
                  <a:sysClr val="windowText" lastClr="000000"/>
                </a:solidFill>
                <a:latin typeface="Segoe UI"/>
              </a:rPr>
              <a:t>Physical Servers</a:t>
            </a:r>
          </a:p>
        </p:txBody>
      </p:sp>
      <p:pic>
        <p:nvPicPr>
          <p:cNvPr id="8" name="Picture 7"/>
          <p:cNvPicPr>
            <a:picLocks noChangeAspect="1"/>
          </p:cNvPicPr>
          <p:nvPr/>
        </p:nvPicPr>
        <p:blipFill>
          <a:blip r:embed="rId8"/>
          <a:stretch>
            <a:fillRect/>
          </a:stretch>
        </p:blipFill>
        <p:spPr>
          <a:xfrm>
            <a:off x="1751651" y="5010811"/>
            <a:ext cx="651893" cy="756196"/>
          </a:xfrm>
          <a:prstGeom prst="rect">
            <a:avLst/>
          </a:prstGeom>
        </p:spPr>
      </p:pic>
      <p:pic>
        <p:nvPicPr>
          <p:cNvPr id="9" name="Picture 8"/>
          <p:cNvPicPr>
            <a:picLocks noChangeAspect="1"/>
          </p:cNvPicPr>
          <p:nvPr/>
        </p:nvPicPr>
        <p:blipFill>
          <a:blip r:embed="rId9"/>
          <a:stretch>
            <a:fillRect/>
          </a:stretch>
        </p:blipFill>
        <p:spPr>
          <a:xfrm>
            <a:off x="739991" y="4878306"/>
            <a:ext cx="962083" cy="962083"/>
          </a:xfrm>
          <a:prstGeom prst="rect">
            <a:avLst/>
          </a:prstGeom>
        </p:spPr>
      </p:pic>
      <p:pic>
        <p:nvPicPr>
          <p:cNvPr id="10" name="Picture 9"/>
          <p:cNvPicPr>
            <a:picLocks noChangeAspect="1"/>
          </p:cNvPicPr>
          <p:nvPr/>
        </p:nvPicPr>
        <p:blipFill>
          <a:blip r:embed="rId10"/>
          <a:stretch>
            <a:fillRect/>
          </a:stretch>
        </p:blipFill>
        <p:spPr>
          <a:xfrm>
            <a:off x="156816" y="2908666"/>
            <a:ext cx="1031792" cy="837397"/>
          </a:xfrm>
          <a:prstGeom prst="rect">
            <a:avLst/>
          </a:prstGeom>
        </p:spPr>
      </p:pic>
      <p:pic>
        <p:nvPicPr>
          <p:cNvPr id="11" name="Picture 10"/>
          <p:cNvPicPr>
            <a:picLocks noChangeAspect="1"/>
          </p:cNvPicPr>
          <p:nvPr/>
        </p:nvPicPr>
        <p:blipFill>
          <a:blip r:embed="rId11"/>
          <a:stretch>
            <a:fillRect/>
          </a:stretch>
        </p:blipFill>
        <p:spPr>
          <a:xfrm>
            <a:off x="1317967" y="2725215"/>
            <a:ext cx="645983" cy="645983"/>
          </a:xfrm>
          <a:prstGeom prst="rect">
            <a:avLst/>
          </a:prstGeom>
        </p:spPr>
      </p:pic>
      <p:pic>
        <p:nvPicPr>
          <p:cNvPr id="13" name="Picture 12"/>
          <p:cNvPicPr>
            <a:picLocks noChangeAspect="1"/>
          </p:cNvPicPr>
          <p:nvPr/>
        </p:nvPicPr>
        <p:blipFill>
          <a:blip r:embed="rId12"/>
          <a:stretch>
            <a:fillRect/>
          </a:stretch>
        </p:blipFill>
        <p:spPr>
          <a:xfrm>
            <a:off x="2245760" y="2756982"/>
            <a:ext cx="862142" cy="499473"/>
          </a:xfrm>
          <a:prstGeom prst="rect">
            <a:avLst/>
          </a:prstGeom>
        </p:spPr>
      </p:pic>
      <p:pic>
        <p:nvPicPr>
          <p:cNvPr id="40" name="Picture 39"/>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33778" y="3881136"/>
            <a:ext cx="668900" cy="717637"/>
          </a:xfrm>
          <a:prstGeom prst="rect">
            <a:avLst/>
          </a:prstGeom>
        </p:spPr>
      </p:pic>
      <p:sp>
        <p:nvSpPr>
          <p:cNvPr id="36" name="Notched Right Arrow 35"/>
          <p:cNvSpPr/>
          <p:nvPr/>
        </p:nvSpPr>
        <p:spPr>
          <a:xfrm>
            <a:off x="3295632" y="2387069"/>
            <a:ext cx="2597099" cy="811381"/>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39">
              <a:defRPr/>
            </a:pPr>
            <a:r>
              <a:rPr lang="en-US" sz="1836" kern="0">
                <a:solidFill>
                  <a:srgbClr val="FFFFFF"/>
                </a:solidFill>
                <a:latin typeface="Segoe UI"/>
              </a:rPr>
              <a:t>Migration</a:t>
            </a:r>
          </a:p>
        </p:txBody>
      </p:sp>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87913" y="4910262"/>
            <a:ext cx="526703" cy="605955"/>
          </a:xfrm>
          <a:prstGeom prst="rect">
            <a:avLst/>
          </a:prstGeom>
        </p:spPr>
      </p:pic>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1168" y="4907350"/>
            <a:ext cx="526701" cy="605955"/>
          </a:xfrm>
          <a:prstGeom prst="rect">
            <a:avLst/>
          </a:prstGeom>
        </p:spPr>
      </p:pic>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75" y="2244228"/>
            <a:ext cx="1613710" cy="641635"/>
          </a:xfrm>
          <a:prstGeom prst="rect">
            <a:avLst/>
          </a:prstGeom>
        </p:spPr>
      </p:pic>
      <p:sp>
        <p:nvSpPr>
          <p:cNvPr id="15" name="TextBox 14"/>
          <p:cNvSpPr txBox="1"/>
          <p:nvPr/>
        </p:nvSpPr>
        <p:spPr>
          <a:xfrm>
            <a:off x="2708638" y="5397866"/>
            <a:ext cx="3118530" cy="583778"/>
          </a:xfrm>
          <a:prstGeom prst="rect">
            <a:avLst/>
          </a:prstGeom>
          <a:noFill/>
        </p:spPr>
        <p:txBody>
          <a:bodyPr wrap="square" lIns="186494" tIns="149196" rIns="186494" bIns="149196" rtlCol="0">
            <a:spAutoFit/>
          </a:bodyPr>
          <a:lstStyle/>
          <a:p>
            <a:pPr algn="ctr" defTabSz="932563">
              <a:lnSpc>
                <a:spcPct val="90000"/>
              </a:lnSpc>
              <a:spcAft>
                <a:spcPts val="612"/>
              </a:spcAft>
              <a:defRPr/>
            </a:pPr>
            <a:r>
              <a:rPr lang="en-US" sz="2040" b="1">
                <a:gradFill>
                  <a:gsLst>
                    <a:gs pos="2917">
                      <a:srgbClr val="505050"/>
                    </a:gs>
                    <a:gs pos="30000">
                      <a:srgbClr val="505050"/>
                    </a:gs>
                  </a:gsLst>
                  <a:lin ang="5400000" scaled="0"/>
                </a:gradFill>
                <a:latin typeface="Segoe UI"/>
              </a:rPr>
              <a:t>Migration with </a:t>
            </a:r>
            <a:r>
              <a:rPr lang="en-US" sz="2040" b="1">
                <a:gradFill>
                  <a:gsLst>
                    <a:gs pos="2917">
                      <a:srgbClr val="505050"/>
                    </a:gs>
                    <a:gs pos="30000">
                      <a:srgbClr val="505050"/>
                    </a:gs>
                  </a:gsLst>
                  <a:lin ang="5400000" scaled="0"/>
                </a:gradFill>
                <a:latin typeface="Segoe UI"/>
                <a:hlinkClick r:id="rId14"/>
              </a:rPr>
              <a:t>HUB</a:t>
            </a:r>
            <a:endParaRPr lang="en-US" sz="2040" b="1">
              <a:gradFill>
                <a:gsLst>
                  <a:gs pos="2917">
                    <a:srgbClr val="505050"/>
                  </a:gs>
                  <a:gs pos="30000">
                    <a:srgbClr val="505050"/>
                  </a:gs>
                </a:gsLst>
                <a:lin ang="5400000" scaled="0"/>
              </a:gradFill>
              <a:latin typeface="Segoe UI"/>
            </a:endParaRPr>
          </a:p>
        </p:txBody>
      </p:sp>
      <p:pic>
        <p:nvPicPr>
          <p:cNvPr id="39" name="Picture 38">
            <a:extLst>
              <a:ext uri="{FF2B5EF4-FFF2-40B4-BE49-F238E27FC236}">
                <a16:creationId xmlns:a16="http://schemas.microsoft.com/office/drawing/2014/main" id="{76F94B40-405D-4983-ADAC-299409133B1C}"/>
              </a:ext>
            </a:extLst>
          </p:cNvPr>
          <p:cNvPicPr>
            <a:picLocks noChangeAspect="1"/>
          </p:cNvPicPr>
          <p:nvPr/>
        </p:nvPicPr>
        <p:blipFill>
          <a:blip r:embed="rId15"/>
          <a:stretch>
            <a:fillRect/>
          </a:stretch>
        </p:blipFill>
        <p:spPr>
          <a:xfrm>
            <a:off x="1982412" y="2253582"/>
            <a:ext cx="443602" cy="443602"/>
          </a:xfrm>
          <a:prstGeom prst="rect">
            <a:avLst/>
          </a:prstGeom>
        </p:spPr>
      </p:pic>
      <p:pic>
        <p:nvPicPr>
          <p:cNvPr id="41" name="Picture 40">
            <a:extLst>
              <a:ext uri="{FF2B5EF4-FFF2-40B4-BE49-F238E27FC236}">
                <a16:creationId xmlns:a16="http://schemas.microsoft.com/office/drawing/2014/main" id="{4956ABE4-B40C-4DF1-A747-B6A680B0689E}"/>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r="45338"/>
          <a:stretch/>
        </p:blipFill>
        <p:spPr>
          <a:xfrm>
            <a:off x="28076" y="3686843"/>
            <a:ext cx="890441" cy="842191"/>
          </a:xfrm>
          <a:prstGeom prst="rect">
            <a:avLst/>
          </a:prstGeom>
        </p:spPr>
      </p:pic>
    </p:spTree>
    <p:extLst>
      <p:ext uri="{BB962C8B-B14F-4D97-AF65-F5344CB8AC3E}">
        <p14:creationId xmlns:p14="http://schemas.microsoft.com/office/powerpoint/2010/main" val="8668751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urved Connector 3"/>
          <p:cNvCxnSpPr>
            <a:endCxn id="66" idx="0"/>
          </p:cNvCxnSpPr>
          <p:nvPr/>
        </p:nvCxnSpPr>
        <p:spPr>
          <a:xfrm>
            <a:off x="7300161" y="1828541"/>
            <a:ext cx="2067114" cy="1139859"/>
          </a:xfrm>
          <a:prstGeom prst="curvedConnector2">
            <a:avLst/>
          </a:prstGeom>
          <a:ln w="28575">
            <a:solidFill>
              <a:schemeClr val="tx1"/>
            </a:solidFill>
            <a:prstDash val="sysDash"/>
            <a:headEnd type="arrow"/>
            <a:tailEnd type="none"/>
          </a:ln>
        </p:spPr>
        <p:style>
          <a:lnRef idx="2">
            <a:schemeClr val="dk1"/>
          </a:lnRef>
          <a:fillRef idx="0">
            <a:schemeClr val="dk1"/>
          </a:fillRef>
          <a:effectRef idx="1">
            <a:schemeClr val="dk1"/>
          </a:effectRef>
          <a:fontRef idx="minor">
            <a:schemeClr val="tx1"/>
          </a:fontRef>
        </p:style>
      </p:cxnSp>
      <p:cxnSp>
        <p:nvCxnSpPr>
          <p:cNvPr id="5" name="Curved Connector 4"/>
          <p:cNvCxnSpPr>
            <a:endCxn id="21" idx="0"/>
          </p:cNvCxnSpPr>
          <p:nvPr/>
        </p:nvCxnSpPr>
        <p:spPr>
          <a:xfrm rot="10800000" flipV="1">
            <a:off x="3109731" y="1803046"/>
            <a:ext cx="2301214" cy="1103320"/>
          </a:xfrm>
          <a:prstGeom prst="curvedConnector2">
            <a:avLst/>
          </a:prstGeom>
          <a:ln w="28575">
            <a:solidFill>
              <a:schemeClr val="tx1"/>
            </a:solidFill>
            <a:prstDash val="sysDash"/>
            <a:headEnd type="arrow"/>
            <a:tailEnd type="none"/>
          </a:ln>
        </p:spPr>
        <p:style>
          <a:lnRef idx="2">
            <a:schemeClr val="dk1"/>
          </a:lnRef>
          <a:fillRef idx="0">
            <a:schemeClr val="dk1"/>
          </a:fillRef>
          <a:effectRef idx="1">
            <a:schemeClr val="dk1"/>
          </a:effectRef>
          <a:fontRef idx="minor">
            <a:schemeClr val="tx1"/>
          </a:fontRef>
        </p:style>
      </p:cxnSp>
      <p:sp>
        <p:nvSpPr>
          <p:cNvPr id="6" name="TextBox 5"/>
          <p:cNvSpPr txBox="1"/>
          <p:nvPr/>
        </p:nvSpPr>
        <p:spPr>
          <a:xfrm rot="1892436">
            <a:off x="8003746" y="2305947"/>
            <a:ext cx="1363507" cy="264738"/>
          </a:xfrm>
          <a:prstGeom prst="rect">
            <a:avLst/>
          </a:prstGeom>
          <a:noFill/>
        </p:spPr>
        <p:txBody>
          <a:bodyPr wrap="square" lIns="91356" tIns="45678" rIns="91356" bIns="45678" rtlCol="0">
            <a:spAutoFit/>
          </a:bodyPr>
          <a:lstStyle/>
          <a:p>
            <a:pPr algn="ctr" defTabSz="913466">
              <a:defRPr/>
            </a:pPr>
            <a:r>
              <a:rPr lang="en-US" sz="1098" b="1" kern="0" dirty="0">
                <a:solidFill>
                  <a:srgbClr val="FFFFFF"/>
                </a:solidFill>
                <a:latin typeface="Segoe UI Light"/>
                <a:cs typeface="Segoe UI" panose="020B0502040204020203" pitchFamily="34" charset="0"/>
              </a:rPr>
              <a:t>DR Orchestration</a:t>
            </a:r>
          </a:p>
        </p:txBody>
      </p:sp>
      <p:sp>
        <p:nvSpPr>
          <p:cNvPr id="7" name="TextBox 6"/>
          <p:cNvSpPr txBox="1"/>
          <p:nvPr/>
        </p:nvSpPr>
        <p:spPr>
          <a:xfrm rot="20032479">
            <a:off x="3299033" y="2211464"/>
            <a:ext cx="1363507" cy="264738"/>
          </a:xfrm>
          <a:prstGeom prst="rect">
            <a:avLst/>
          </a:prstGeom>
          <a:noFill/>
        </p:spPr>
        <p:txBody>
          <a:bodyPr wrap="square" lIns="91356" tIns="45678" rIns="91356" bIns="45678" rtlCol="0">
            <a:spAutoFit/>
          </a:bodyPr>
          <a:lstStyle/>
          <a:p>
            <a:pPr algn="ctr" defTabSz="913466">
              <a:defRPr/>
            </a:pPr>
            <a:r>
              <a:rPr lang="en-US" sz="1098" b="1" kern="0" dirty="0">
                <a:solidFill>
                  <a:srgbClr val="FFFFFF"/>
                </a:solidFill>
                <a:latin typeface="Segoe UI Light"/>
                <a:cs typeface="Segoe UI" panose="020B0502040204020203" pitchFamily="34" charset="0"/>
              </a:rPr>
              <a:t>DR Orchestration</a:t>
            </a:r>
          </a:p>
        </p:txBody>
      </p:sp>
      <p:sp>
        <p:nvSpPr>
          <p:cNvPr id="48" name="TextBox 47"/>
          <p:cNvSpPr txBox="1"/>
          <p:nvPr/>
        </p:nvSpPr>
        <p:spPr>
          <a:xfrm>
            <a:off x="5545965" y="5984582"/>
            <a:ext cx="2361146" cy="280432"/>
          </a:xfrm>
          <a:prstGeom prst="rect">
            <a:avLst/>
          </a:prstGeom>
          <a:noFill/>
        </p:spPr>
        <p:txBody>
          <a:bodyPr wrap="square" lIns="91356" tIns="45678" rIns="91356" bIns="45678" rtlCol="0">
            <a:spAutoFit/>
          </a:bodyPr>
          <a:lstStyle/>
          <a:p>
            <a:pPr algn="ctr" defTabSz="913466">
              <a:defRPr/>
            </a:pPr>
            <a:endParaRPr lang="en-US" sz="1198" b="1" kern="0" dirty="0">
              <a:solidFill>
                <a:srgbClr val="FFFFFF"/>
              </a:solidFill>
            </a:endParaRPr>
          </a:p>
        </p:txBody>
      </p:sp>
      <p:sp>
        <p:nvSpPr>
          <p:cNvPr id="88" name="Left-Right Arrow 87"/>
          <p:cNvSpPr/>
          <p:nvPr/>
        </p:nvSpPr>
        <p:spPr bwMode="auto">
          <a:xfrm>
            <a:off x="4492749" y="4211370"/>
            <a:ext cx="3974991" cy="604751"/>
          </a:xfrm>
          <a:prstGeom prst="leftRightArrow">
            <a:avLst/>
          </a:prstGeom>
          <a:solidFill>
            <a:srgbClr val="00B0F0"/>
          </a:solidFill>
          <a:ln w="15875">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2" tIns="146167" rIns="182712" bIns="146167" numCol="1" spcCol="0" rtlCol="0" fromWordArt="0" anchor="ctr" anchorCtr="0" forceAA="0" compatLnSpc="1">
            <a:prstTxWarp prst="textNoShape">
              <a:avLst/>
            </a:prstTxWarp>
            <a:noAutofit/>
          </a:bodyPr>
          <a:lstStyle/>
          <a:p>
            <a:pPr algn="ctr" defTabSz="913466">
              <a:defRPr/>
            </a:pPr>
            <a:r>
              <a:rPr lang="en-US" sz="1598" b="1" kern="0" dirty="0">
                <a:solidFill>
                  <a:srgbClr val="FFFFFF"/>
                </a:solidFill>
              </a:rPr>
              <a:t>ASR Replication</a:t>
            </a:r>
          </a:p>
        </p:txBody>
      </p:sp>
      <p:sp>
        <p:nvSpPr>
          <p:cNvPr id="55" name="Freeform 128"/>
          <p:cNvSpPr>
            <a:spLocks noChangeAspect="1"/>
          </p:cNvSpPr>
          <p:nvPr/>
        </p:nvSpPr>
        <p:spPr bwMode="black">
          <a:xfrm>
            <a:off x="5283708" y="1169798"/>
            <a:ext cx="2080166" cy="111798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0070C0"/>
          </a:solidFill>
          <a:extLst/>
        </p:spPr>
        <p:txBody>
          <a:bodyPr vert="horz" wrap="square" lIns="89599" tIns="44800" rIns="89599" bIns="44800" numCol="1" anchor="b" anchorCtr="1" compatLnSpc="1">
            <a:prstTxWarp prst="textNoShape">
              <a:avLst/>
            </a:prstTxWarp>
          </a:bodyPr>
          <a:lstStyle/>
          <a:p>
            <a:pPr defTabSz="913611">
              <a:defRPr/>
            </a:pPr>
            <a:endParaRPr lang="en-US" sz="1700" kern="0" dirty="0">
              <a:solidFill>
                <a:srgbClr val="000000"/>
              </a:solidFill>
            </a:endParaRPr>
          </a:p>
        </p:txBody>
      </p:sp>
      <p:sp>
        <p:nvSpPr>
          <p:cNvPr id="53" name="Freeform 207"/>
          <p:cNvSpPr>
            <a:spLocks noEditPoints="1"/>
          </p:cNvSpPr>
          <p:nvPr/>
        </p:nvSpPr>
        <p:spPr bwMode="black">
          <a:xfrm>
            <a:off x="3121098" y="4087657"/>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59" name="Freeform 207"/>
          <p:cNvSpPr>
            <a:spLocks noEditPoints="1"/>
          </p:cNvSpPr>
          <p:nvPr/>
        </p:nvSpPr>
        <p:spPr bwMode="black">
          <a:xfrm>
            <a:off x="3346744" y="3298768"/>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60" name="Freeform 207"/>
          <p:cNvSpPr>
            <a:spLocks noEditPoints="1"/>
          </p:cNvSpPr>
          <p:nvPr/>
        </p:nvSpPr>
        <p:spPr bwMode="black">
          <a:xfrm>
            <a:off x="8531136" y="3300522"/>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2" name="Rectangle 1"/>
          <p:cNvSpPr/>
          <p:nvPr/>
        </p:nvSpPr>
        <p:spPr bwMode="auto">
          <a:xfrm>
            <a:off x="2188013" y="3227597"/>
            <a:ext cx="7689753" cy="667334"/>
          </a:xfrm>
          <a:prstGeom prst="rect">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1" name="Left-Right Arrow 60"/>
          <p:cNvSpPr/>
          <p:nvPr/>
        </p:nvSpPr>
        <p:spPr bwMode="auto">
          <a:xfrm>
            <a:off x="4492749" y="3300523"/>
            <a:ext cx="3974991" cy="564211"/>
          </a:xfrm>
          <a:prstGeom prst="leftRightArrow">
            <a:avLst/>
          </a:prstGeom>
          <a:solidFill>
            <a:srgbClr val="FFC000"/>
          </a:solidFill>
          <a:ln w="15875">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2" tIns="146167" rIns="182712" bIns="146167" numCol="1" spcCol="0" rtlCol="0" fromWordArt="0" anchor="ctr" anchorCtr="0" forceAA="0" compatLnSpc="1">
            <a:prstTxWarp prst="textNoShape">
              <a:avLst/>
            </a:prstTxWarp>
            <a:noAutofit/>
          </a:bodyPr>
          <a:lstStyle/>
          <a:p>
            <a:pPr algn="ctr" defTabSz="913466">
              <a:defRPr/>
            </a:pPr>
            <a:r>
              <a:rPr lang="en-US" sz="1598" b="1" kern="0" dirty="0">
                <a:solidFill>
                  <a:srgbClr val="FFFFFF"/>
                </a:solidFill>
              </a:rPr>
              <a:t>SQL Availability Group</a:t>
            </a:r>
          </a:p>
        </p:txBody>
      </p:sp>
      <p:sp>
        <p:nvSpPr>
          <p:cNvPr id="3" name="TextBox 2"/>
          <p:cNvSpPr txBox="1"/>
          <p:nvPr/>
        </p:nvSpPr>
        <p:spPr>
          <a:xfrm>
            <a:off x="830029" y="4140068"/>
            <a:ext cx="2117688" cy="1221396"/>
          </a:xfrm>
          <a:prstGeom prst="rect">
            <a:avLst/>
          </a:prstGeom>
          <a:noFill/>
        </p:spPr>
        <p:txBody>
          <a:bodyPr wrap="square" lIns="182828" tIns="146262" rIns="182828" bIns="146262" rtlCol="0">
            <a:spAutoFit/>
          </a:bodyPr>
          <a:lstStyle/>
          <a:p>
            <a:pPr defTabSz="914224">
              <a:lnSpc>
                <a:spcPct val="90000"/>
              </a:lnSpc>
              <a:spcAft>
                <a:spcPts val="600"/>
              </a:spcAft>
              <a:defRPr/>
            </a:pPr>
            <a:r>
              <a:rPr lang="en-US" sz="2000" kern="0" dirty="0"/>
              <a:t>App Tier</a:t>
            </a:r>
            <a:br>
              <a:rPr lang="en-US" sz="2000" kern="0" dirty="0"/>
            </a:br>
            <a:endParaRPr lang="en-US" sz="2000" kern="0" dirty="0"/>
          </a:p>
          <a:p>
            <a:pPr defTabSz="914224">
              <a:lnSpc>
                <a:spcPct val="90000"/>
              </a:lnSpc>
              <a:spcAft>
                <a:spcPts val="600"/>
              </a:spcAft>
              <a:defRPr/>
            </a:pPr>
            <a:r>
              <a:rPr lang="en-US" sz="2000" kern="0" dirty="0"/>
              <a:t>Web Tier</a:t>
            </a:r>
          </a:p>
        </p:txBody>
      </p:sp>
      <p:sp>
        <p:nvSpPr>
          <p:cNvPr id="62" name="TextBox 61"/>
          <p:cNvSpPr txBox="1"/>
          <p:nvPr/>
        </p:nvSpPr>
        <p:spPr>
          <a:xfrm>
            <a:off x="824287" y="3160418"/>
            <a:ext cx="1752153" cy="572340"/>
          </a:xfrm>
          <a:prstGeom prst="rect">
            <a:avLst/>
          </a:prstGeom>
          <a:noFill/>
        </p:spPr>
        <p:txBody>
          <a:bodyPr wrap="square" lIns="182828" tIns="146262" rIns="182828" bIns="146262" rtlCol="0">
            <a:spAutoFit/>
          </a:bodyPr>
          <a:lstStyle/>
          <a:p>
            <a:pPr defTabSz="914224">
              <a:lnSpc>
                <a:spcPct val="90000"/>
              </a:lnSpc>
              <a:spcAft>
                <a:spcPts val="600"/>
              </a:spcAft>
              <a:defRPr/>
            </a:pPr>
            <a:r>
              <a:rPr lang="en-US" sz="2000" kern="0" dirty="0"/>
              <a:t>DB Tier</a:t>
            </a:r>
          </a:p>
        </p:txBody>
      </p:sp>
      <p:sp>
        <p:nvSpPr>
          <p:cNvPr id="63" name="Freeform 207"/>
          <p:cNvSpPr>
            <a:spLocks noEditPoints="1"/>
          </p:cNvSpPr>
          <p:nvPr/>
        </p:nvSpPr>
        <p:spPr bwMode="black">
          <a:xfrm>
            <a:off x="2270925" y="3324920"/>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20" name="Curved Down Arrow 19"/>
          <p:cNvSpPr/>
          <p:nvPr/>
        </p:nvSpPr>
        <p:spPr bwMode="auto">
          <a:xfrm>
            <a:off x="2821897" y="2918480"/>
            <a:ext cx="1215807" cy="731312"/>
          </a:xfrm>
          <a:prstGeom prst="curvedDownArrow">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2307020" y="6248984"/>
            <a:ext cx="2006759" cy="282513"/>
          </a:xfrm>
          <a:prstGeom prst="rect">
            <a:avLst/>
          </a:prstGeom>
          <a:noFill/>
        </p:spPr>
        <p:txBody>
          <a:bodyPr wrap="square" lIns="0" tIns="0" rIns="0" bIns="0" rtlCol="0">
            <a:spAutoFit/>
          </a:bodyPr>
          <a:lstStyle/>
          <a:p>
            <a:pPr defTabSz="914224">
              <a:lnSpc>
                <a:spcPct val="90000"/>
              </a:lnSpc>
              <a:spcAft>
                <a:spcPts val="600"/>
              </a:spcAft>
              <a:defRPr/>
            </a:pPr>
            <a:r>
              <a:rPr lang="en-US" sz="2000" kern="0" dirty="0"/>
              <a:t>Primary Site</a:t>
            </a:r>
          </a:p>
        </p:txBody>
      </p:sp>
      <p:sp>
        <p:nvSpPr>
          <p:cNvPr id="65" name="TextBox 64"/>
          <p:cNvSpPr txBox="1"/>
          <p:nvPr/>
        </p:nvSpPr>
        <p:spPr>
          <a:xfrm>
            <a:off x="8610070" y="6212799"/>
            <a:ext cx="2159884" cy="313904"/>
          </a:xfrm>
          <a:prstGeom prst="rect">
            <a:avLst/>
          </a:prstGeom>
          <a:noFill/>
        </p:spPr>
        <p:txBody>
          <a:bodyPr wrap="square" lIns="0" tIns="0" rIns="0" bIns="0" rtlCol="0">
            <a:spAutoFit/>
          </a:bodyPr>
          <a:lstStyle/>
          <a:p>
            <a:pPr defTabSz="914224">
              <a:defRPr/>
            </a:pPr>
            <a:r>
              <a:rPr lang="en-US" sz="2000" kern="0" dirty="0"/>
              <a:t>Azure</a:t>
            </a:r>
          </a:p>
        </p:txBody>
      </p:sp>
      <p:sp>
        <p:nvSpPr>
          <p:cNvPr id="21" name="Rectangle 20"/>
          <p:cNvSpPr/>
          <p:nvPr/>
        </p:nvSpPr>
        <p:spPr bwMode="auto">
          <a:xfrm>
            <a:off x="872038" y="2906366"/>
            <a:ext cx="4475383" cy="324529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7180859" y="2968402"/>
            <a:ext cx="4372833" cy="3183262"/>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TextBox 27"/>
          <p:cNvSpPr txBox="1"/>
          <p:nvPr/>
        </p:nvSpPr>
        <p:spPr>
          <a:xfrm>
            <a:off x="9873004" y="4203922"/>
            <a:ext cx="1658821" cy="860328"/>
          </a:xfrm>
          <a:prstGeom prst="rect">
            <a:avLst/>
          </a:prstGeom>
          <a:noFill/>
        </p:spPr>
        <p:txBody>
          <a:bodyPr wrap="square" lIns="182828" tIns="146262" rIns="182828" bIns="146262" rtlCol="0">
            <a:spAutoFit/>
          </a:bodyPr>
          <a:lstStyle/>
          <a:p>
            <a:pPr defTabSz="914224">
              <a:lnSpc>
                <a:spcPct val="90000"/>
              </a:lnSpc>
              <a:spcAft>
                <a:spcPts val="600"/>
              </a:spcAft>
              <a:defRPr/>
            </a:pPr>
            <a:r>
              <a:rPr lang="en-US" sz="2000" kern="0" dirty="0"/>
              <a:t>Azure Storage</a:t>
            </a:r>
          </a:p>
        </p:txBody>
      </p:sp>
      <p:pic>
        <p:nvPicPr>
          <p:cNvPr id="8" name="Picture 7"/>
          <p:cNvPicPr>
            <a:picLocks noChangeAspect="1"/>
          </p:cNvPicPr>
          <p:nvPr/>
        </p:nvPicPr>
        <p:blipFill>
          <a:blip r:embed="rId3">
            <a:duotone>
              <a:prstClr val="black"/>
              <a:schemeClr val="tx1">
                <a:tint val="45000"/>
                <a:satMod val="400000"/>
              </a:schemeClr>
            </a:duotone>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8685498" y="4252643"/>
            <a:ext cx="887554" cy="750046"/>
          </a:xfrm>
          <a:prstGeom prst="rect">
            <a:avLst/>
          </a:prstGeom>
          <a:solidFill>
            <a:schemeClr val="bg2">
              <a:alpha val="0"/>
            </a:schemeClr>
          </a:solidFill>
        </p:spPr>
      </p:pic>
      <p:sp>
        <p:nvSpPr>
          <p:cNvPr id="10" name="TextBox 9"/>
          <p:cNvSpPr txBox="1"/>
          <p:nvPr/>
        </p:nvSpPr>
        <p:spPr>
          <a:xfrm>
            <a:off x="9992439" y="3219630"/>
            <a:ext cx="1520221" cy="572340"/>
          </a:xfrm>
          <a:prstGeom prst="rect">
            <a:avLst/>
          </a:prstGeom>
          <a:noFill/>
        </p:spPr>
        <p:txBody>
          <a:bodyPr wrap="square" lIns="182828" tIns="146262" rIns="182828" bIns="146262" rtlCol="0">
            <a:spAutoFit/>
          </a:bodyPr>
          <a:lstStyle/>
          <a:p>
            <a:pPr defTabSz="914224">
              <a:lnSpc>
                <a:spcPct val="90000"/>
              </a:lnSpc>
              <a:spcAft>
                <a:spcPts val="600"/>
              </a:spcAft>
              <a:defRPr/>
            </a:pPr>
            <a:r>
              <a:rPr lang="en-US" sz="2000" kern="0" dirty="0"/>
              <a:t>IaaS VM</a:t>
            </a:r>
          </a:p>
        </p:txBody>
      </p:sp>
      <p:sp>
        <p:nvSpPr>
          <p:cNvPr id="29" name="Freeform 207"/>
          <p:cNvSpPr>
            <a:spLocks noEditPoints="1"/>
          </p:cNvSpPr>
          <p:nvPr/>
        </p:nvSpPr>
        <p:spPr bwMode="black">
          <a:xfrm>
            <a:off x="3458267" y="4739681"/>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31" name="Freeform 207"/>
          <p:cNvSpPr>
            <a:spLocks noEditPoints="1"/>
          </p:cNvSpPr>
          <p:nvPr/>
        </p:nvSpPr>
        <p:spPr bwMode="black">
          <a:xfrm>
            <a:off x="3121098" y="5408916"/>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32384">
              <a:defRPr/>
            </a:pPr>
            <a:endParaRPr lang="en-US" sz="1598" kern="0" dirty="0">
              <a:solidFill>
                <a:srgbClr val="FFFFFF"/>
              </a:solidFill>
            </a:endParaRPr>
          </a:p>
        </p:txBody>
      </p:sp>
      <p:sp>
        <p:nvSpPr>
          <p:cNvPr id="32" name="TextBox 31"/>
          <p:cNvSpPr txBox="1"/>
          <p:nvPr/>
        </p:nvSpPr>
        <p:spPr>
          <a:xfrm>
            <a:off x="811674" y="5294749"/>
            <a:ext cx="1752153" cy="860407"/>
          </a:xfrm>
          <a:prstGeom prst="rect">
            <a:avLst/>
          </a:prstGeom>
          <a:noFill/>
        </p:spPr>
        <p:txBody>
          <a:bodyPr wrap="square" lIns="182828" tIns="146262" rIns="182828" bIns="146262" rtlCol="0">
            <a:spAutoFit/>
          </a:bodyPr>
          <a:lstStyle/>
          <a:p>
            <a:pPr defTabSz="932384">
              <a:lnSpc>
                <a:spcPct val="90000"/>
              </a:lnSpc>
              <a:spcAft>
                <a:spcPts val="600"/>
              </a:spcAft>
              <a:defRPr/>
            </a:pPr>
            <a:r>
              <a:rPr lang="en-US" sz="2000" kern="0" dirty="0"/>
              <a:t>Active Directory</a:t>
            </a:r>
          </a:p>
        </p:txBody>
      </p:sp>
      <p:sp>
        <p:nvSpPr>
          <p:cNvPr id="33" name="Left-Right Arrow 32"/>
          <p:cNvSpPr/>
          <p:nvPr/>
        </p:nvSpPr>
        <p:spPr bwMode="auto">
          <a:xfrm>
            <a:off x="4492749" y="5332844"/>
            <a:ext cx="3974991" cy="604751"/>
          </a:xfrm>
          <a:prstGeom prst="leftRightArrow">
            <a:avLst/>
          </a:prstGeom>
          <a:solidFill>
            <a:schemeClr val="accent3">
              <a:lumMod val="75000"/>
            </a:schemeClr>
          </a:solidFill>
          <a:ln w="15875">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2" tIns="146167" rIns="182712" bIns="146167" numCol="1" spcCol="0" rtlCol="0" fromWordArt="0" anchor="ctr" anchorCtr="0" forceAA="0" compatLnSpc="1">
            <a:prstTxWarp prst="textNoShape">
              <a:avLst/>
            </a:prstTxWarp>
            <a:noAutofit/>
          </a:bodyPr>
          <a:lstStyle/>
          <a:p>
            <a:pPr algn="ctr" defTabSz="913466">
              <a:defRPr/>
            </a:pPr>
            <a:r>
              <a:rPr lang="en-US" sz="1598" b="1" kern="0" dirty="0">
                <a:solidFill>
                  <a:srgbClr val="FFFFFF"/>
                </a:solidFill>
              </a:rPr>
              <a:t>AD &amp; ASR Replication</a:t>
            </a:r>
          </a:p>
        </p:txBody>
      </p:sp>
      <p:sp>
        <p:nvSpPr>
          <p:cNvPr id="35" name="Freeform 207"/>
          <p:cNvSpPr>
            <a:spLocks noEditPoints="1"/>
          </p:cNvSpPr>
          <p:nvPr/>
        </p:nvSpPr>
        <p:spPr bwMode="black">
          <a:xfrm>
            <a:off x="8566933" y="5322552"/>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36" name="TextBox 35"/>
          <p:cNvSpPr txBox="1"/>
          <p:nvPr/>
        </p:nvSpPr>
        <p:spPr>
          <a:xfrm>
            <a:off x="9801998" y="5344620"/>
            <a:ext cx="1520221" cy="572340"/>
          </a:xfrm>
          <a:prstGeom prst="rect">
            <a:avLst/>
          </a:prstGeom>
          <a:noFill/>
        </p:spPr>
        <p:txBody>
          <a:bodyPr wrap="square" lIns="182828" tIns="146262" rIns="182828" bIns="146262" rtlCol="0">
            <a:spAutoFit/>
          </a:bodyPr>
          <a:lstStyle/>
          <a:p>
            <a:pPr defTabSz="914224">
              <a:lnSpc>
                <a:spcPct val="90000"/>
              </a:lnSpc>
              <a:spcAft>
                <a:spcPts val="600"/>
              </a:spcAft>
              <a:defRPr/>
            </a:pPr>
            <a:r>
              <a:rPr lang="en-US" sz="2000" kern="0" dirty="0"/>
              <a:t>IaaS VM</a:t>
            </a:r>
          </a:p>
        </p:txBody>
      </p:sp>
      <p:cxnSp>
        <p:nvCxnSpPr>
          <p:cNvPr id="11" name="Straight Connector 10"/>
          <p:cNvCxnSpPr/>
          <p:nvPr/>
        </p:nvCxnSpPr>
        <p:spPr>
          <a:xfrm>
            <a:off x="4542075" y="6151664"/>
            <a:ext cx="0" cy="374993"/>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542075" y="6523123"/>
            <a:ext cx="3694244" cy="3535"/>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232689" y="6170924"/>
            <a:ext cx="0" cy="360532"/>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679327" y="6078846"/>
            <a:ext cx="1266848" cy="549685"/>
          </a:xfrm>
          <a:prstGeom prst="rect">
            <a:avLst/>
          </a:prstGeom>
          <a:noFill/>
        </p:spPr>
        <p:txBody>
          <a:bodyPr wrap="none" lIns="182854" tIns="146283" rIns="182854" bIns="146283" rtlCol="0">
            <a:spAutoFit/>
          </a:bodyPr>
          <a:lstStyle/>
          <a:p>
            <a:pPr defTabSz="914224">
              <a:lnSpc>
                <a:spcPct val="90000"/>
              </a:lnSpc>
              <a:spcAft>
                <a:spcPts val="600"/>
              </a:spcAft>
              <a:defRPr/>
            </a:pPr>
            <a:r>
              <a:rPr lang="en-US" kern="0" dirty="0">
                <a:gradFill>
                  <a:gsLst>
                    <a:gs pos="2917">
                      <a:schemeClr val="tx1"/>
                    </a:gs>
                    <a:gs pos="30000">
                      <a:schemeClr val="tx1"/>
                    </a:gs>
                  </a:gsLst>
                  <a:lin ang="5400000" scaled="0"/>
                </a:gradFill>
              </a:rPr>
              <a:t>S2S VPN</a:t>
            </a:r>
          </a:p>
        </p:txBody>
      </p:sp>
      <p:sp>
        <p:nvSpPr>
          <p:cNvPr id="40" name="Freeform 207"/>
          <p:cNvSpPr>
            <a:spLocks noEditPoints="1"/>
          </p:cNvSpPr>
          <p:nvPr/>
        </p:nvSpPr>
        <p:spPr bwMode="black">
          <a:xfrm>
            <a:off x="2188013" y="4733810"/>
            <a:ext cx="1158876" cy="594409"/>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lumMod val="60000"/>
              <a:lumOff val="40000"/>
            </a:schemeClr>
          </a:solidFill>
          <a:ln>
            <a:noFill/>
          </a:ln>
          <a:extLst/>
        </p:spPr>
        <p:txBody>
          <a:bodyPr vert="horz" wrap="square" lIns="91414" tIns="45706" rIns="91414" bIns="45706" numCol="1" anchor="t" anchorCtr="0" compatLnSpc="1">
            <a:prstTxWarp prst="textNoShape">
              <a:avLst/>
            </a:prstTxWarp>
          </a:bodyPr>
          <a:lstStyle/>
          <a:p>
            <a:pPr defTabSz="914224">
              <a:defRPr/>
            </a:pPr>
            <a:endParaRPr lang="en-US" sz="1598" kern="0" dirty="0">
              <a:solidFill>
                <a:srgbClr val="FFFFFF"/>
              </a:solidFill>
            </a:endParaRPr>
          </a:p>
        </p:txBody>
      </p:sp>
      <p:sp>
        <p:nvSpPr>
          <p:cNvPr id="41" name="TextBox 40"/>
          <p:cNvSpPr txBox="1"/>
          <p:nvPr/>
        </p:nvSpPr>
        <p:spPr>
          <a:xfrm>
            <a:off x="5627392" y="1493931"/>
            <a:ext cx="2077456" cy="803850"/>
          </a:xfrm>
          <a:prstGeom prst="rect">
            <a:avLst/>
          </a:prstGeom>
          <a:noFill/>
        </p:spPr>
        <p:txBody>
          <a:bodyPr wrap="square" lIns="182794" tIns="146235" rIns="182794" bIns="146235" rtlCol="0">
            <a:spAutoFit/>
          </a:bodyPr>
          <a:lstStyle/>
          <a:p>
            <a:pPr defTabSz="932384">
              <a:lnSpc>
                <a:spcPct val="90000"/>
              </a:lnSpc>
              <a:defRPr/>
            </a:pPr>
            <a:r>
              <a:rPr lang="en-GB" kern="0" dirty="0">
                <a:solidFill>
                  <a:srgbClr val="FFFFFF"/>
                </a:solidFill>
              </a:rPr>
              <a:t>Azure Site Recovery</a:t>
            </a:r>
          </a:p>
        </p:txBody>
      </p:sp>
      <p:sp>
        <p:nvSpPr>
          <p:cNvPr id="9" name="Title 8"/>
          <p:cNvSpPr>
            <a:spLocks noGrp="1"/>
          </p:cNvSpPr>
          <p:nvPr>
            <p:ph type="title" idx="4294967295"/>
          </p:nvPr>
        </p:nvSpPr>
        <p:spPr>
          <a:xfrm>
            <a:off x="237855" y="133235"/>
            <a:ext cx="11889074" cy="918032"/>
          </a:xfrm>
        </p:spPr>
        <p:txBody>
          <a:bodyPr/>
          <a:lstStyle/>
          <a:p>
            <a:r>
              <a:rPr lang="en-US" sz="5100" dirty="0"/>
              <a:t>Migrate Applications to Azure</a:t>
            </a:r>
          </a:p>
        </p:txBody>
      </p:sp>
    </p:spTree>
    <p:extLst>
      <p:ext uri="{BB962C8B-B14F-4D97-AF65-F5344CB8AC3E}">
        <p14:creationId xmlns:p14="http://schemas.microsoft.com/office/powerpoint/2010/main" val="2392792275"/>
      </p:ext>
    </p:extLst>
  </p:cSld>
  <p:clrMapOvr>
    <a:masterClrMapping/>
  </p:clrMapOvr>
  <p:transition>
    <p:fade/>
  </p:transition>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37ff084-7864-427d-8d4e-d8c95530f84a">
      <UserInfo>
        <DisplayName>Sree Ram</DisplayName>
        <AccountId>37</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224474C2B90964C94A7B03FC33479FB" ma:contentTypeVersion="4" ma:contentTypeDescription="Create a new document." ma:contentTypeScope="" ma:versionID="112b507e40540ea8f6df46da75e6561c">
  <xsd:schema xmlns:xsd="http://www.w3.org/2001/XMLSchema" xmlns:xs="http://www.w3.org/2001/XMLSchema" xmlns:p="http://schemas.microsoft.com/office/2006/metadata/properties" xmlns:ns2="40d4579a-e874-4fb5-b6c7-39f7bf470b76" xmlns:ns3="937ff084-7864-427d-8d4e-d8c95530f84a" targetNamespace="http://schemas.microsoft.com/office/2006/metadata/properties" ma:root="true" ma:fieldsID="abc0ca97b3729db399579df7c469fdd5" ns2:_="" ns3:_="">
    <xsd:import namespace="40d4579a-e874-4fb5-b6c7-39f7bf470b76"/>
    <xsd:import namespace="937ff084-7864-427d-8d4e-d8c95530f84a"/>
    <xsd:element name="properties">
      <xsd:complexType>
        <xsd:sequence>
          <xsd:element name="documentManagement">
            <xsd:complexType>
              <xsd:all>
                <xsd:element ref="ns2:MediaServiceMetadata" minOccurs="0"/>
                <xsd:element ref="ns2:MediaServiceFastMetadata" minOccurs="0"/>
                <xsd:element ref="ns3:SharedWithUser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d4579a-e874-4fb5-b6c7-39f7bf470b7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1" nillable="true" ma:displayName="MediaServiceDateTaken" ma:descriptio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7ff084-7864-427d-8d4e-d8c95530f84a"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40d4579a-e874-4fb5-b6c7-39f7bf470b76"/>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www.w3.org/XML/1998/namespace"/>
    <ds:schemaRef ds:uri="937ff084-7864-427d-8d4e-d8c95530f84a"/>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38CB67C-26A2-43B2-9EFA-AEC6493D7E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d4579a-e874-4fb5-b6c7-39f7bf470b76"/>
    <ds:schemaRef ds:uri="937ff084-7864-427d-8d4e-d8c95530f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295</TotalTime>
  <Words>1579</Words>
  <Application>Microsoft Office PowerPoint</Application>
  <PresentationFormat>Custom</PresentationFormat>
  <Paragraphs>196</Paragraphs>
  <Slides>14</Slides>
  <Notes>14</Notes>
  <HiddenSlides>0</HiddenSlides>
  <MMClips>0</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14</vt:i4>
      </vt:variant>
    </vt:vector>
  </HeadingPairs>
  <TitlesOfParts>
    <vt:vector size="30" baseType="lpstr">
      <vt:lpstr>MS PGothic</vt:lpstr>
      <vt:lpstr>MS PGothic</vt:lpstr>
      <vt:lpstr>Arial</vt:lpstr>
      <vt:lpstr>Avenir LT Pro 45 Book</vt:lpstr>
      <vt:lpstr>Calibri</vt:lpstr>
      <vt:lpstr>Consolas</vt:lpstr>
      <vt:lpstr>Segoe UI</vt:lpstr>
      <vt:lpstr>Segoe UI Black</vt:lpstr>
      <vt:lpstr>Segoe UI Light</vt:lpstr>
      <vt:lpstr>Segoe UI Semibold</vt:lpstr>
      <vt:lpstr>Segoe UI Semilight</vt:lpstr>
      <vt:lpstr>Wingdings</vt:lpstr>
      <vt:lpstr>5-30629_Build_Template_WHITE</vt:lpstr>
      <vt:lpstr>5-30629_Build_Template_DARK BLUE</vt:lpstr>
      <vt:lpstr>1_5-30629_Build_Template_WHITE</vt:lpstr>
      <vt:lpstr>1_5-30629_Build_Template_DARK BLUE</vt:lpstr>
      <vt:lpstr>Microsoft Azure  P  wer Lunch </vt:lpstr>
      <vt:lpstr>Session Agenda</vt:lpstr>
      <vt:lpstr>PowerPoint Presentation</vt:lpstr>
      <vt:lpstr>PowerPoint Presentation</vt:lpstr>
      <vt:lpstr>PowerPoint Presentation</vt:lpstr>
      <vt:lpstr>Azure Site Recovery: The Complete Disaster Recovery Solution</vt:lpstr>
      <vt:lpstr>ASR: Multiple Scenarios – One Solution</vt:lpstr>
      <vt:lpstr>Replication &amp; Migration of workloads</vt:lpstr>
      <vt:lpstr>Migrate Applications to Azure</vt:lpstr>
      <vt:lpstr>Site Recovery Application Support</vt:lpstr>
      <vt:lpstr>PowerPoint Presentation</vt:lpstr>
      <vt:lpstr>ASR with Riverbed</vt:lpstr>
      <vt:lpstr>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Azure  P  wer Lunch </dc:title>
  <cp:lastModifiedBy>Paresh Sharda</cp:lastModifiedBy>
  <cp:revision>11</cp:revision>
  <dcterms:modified xsi:type="dcterms:W3CDTF">2017-09-28T17:49:18Z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0x010100D224474C2B90964C94A7B03FC33479FB</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y fmtid="{D5CDD505-2E9C-101B-9397-08002B2CF9AE}" pid="14" name="MSIP_Label_f42aa342-8706-4288-bd11-ebb85995028c_Enabled">
    <vt:lpwstr>True</vt:lpwstr>
  </property>
  <property fmtid="{D5CDD505-2E9C-101B-9397-08002B2CF9AE}" pid="15" name="MSIP_Label_f42aa342-8706-4288-bd11-ebb85995028c_SiteId">
    <vt:lpwstr>72f988bf-86f1-41af-91ab-2d7cd011db47</vt:lpwstr>
  </property>
  <property fmtid="{D5CDD505-2E9C-101B-9397-08002B2CF9AE}" pid="16" name="MSIP_Label_f42aa342-8706-4288-bd11-ebb85995028c_Ref">
    <vt:lpwstr>https://api.informationprotection.azure.com/api/72f988bf-86f1-41af-91ab-2d7cd011db47</vt:lpwstr>
  </property>
  <property fmtid="{D5CDD505-2E9C-101B-9397-08002B2CF9AE}" pid="17" name="MSIP_Label_f42aa342-8706-4288-bd11-ebb85995028c_Owner">
    <vt:lpwstr>pasharda@microsoft.com</vt:lpwstr>
  </property>
  <property fmtid="{D5CDD505-2E9C-101B-9397-08002B2CF9AE}" pid="18" name="MSIP_Label_f42aa342-8706-4288-bd11-ebb85995028c_SetDate">
    <vt:lpwstr>2017-09-26T14:23:59.4107490-05:00</vt:lpwstr>
  </property>
  <property fmtid="{D5CDD505-2E9C-101B-9397-08002B2CF9AE}" pid="19" name="MSIP_Label_f42aa342-8706-4288-bd11-ebb85995028c_Name">
    <vt:lpwstr>General</vt:lpwstr>
  </property>
  <property fmtid="{D5CDD505-2E9C-101B-9397-08002B2CF9AE}" pid="20" name="MSIP_Label_f42aa342-8706-4288-bd11-ebb85995028c_Application">
    <vt:lpwstr>Microsoft Azure Information Protection</vt:lpwstr>
  </property>
  <property fmtid="{D5CDD505-2E9C-101B-9397-08002B2CF9AE}" pid="21" name="MSIP_Label_f42aa342-8706-4288-bd11-ebb85995028c_Extended_MSFT_Method">
    <vt:lpwstr>Automatic</vt:lpwstr>
  </property>
  <property fmtid="{D5CDD505-2E9C-101B-9397-08002B2CF9AE}" pid="22" name="Sensitivity">
    <vt:lpwstr>General</vt:lpwstr>
  </property>
</Properties>
</file>